
<file path=[Content_Types].xml><?xml version="1.0" encoding="utf-8"?>
<Types xmlns="http://schemas.openxmlformats.org/package/2006/content-types">
  <Default Extension="xml" ContentType="application/xml"/>
  <Default Extension="doc" ContentType="application/msword"/>
  <Default Extension="jpe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png" ContentType="image/png"/>
  <Default Extension="bin" ContentType="audi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1" r:id="rId2"/>
  </p:sldMasterIdLst>
  <p:notesMasterIdLst>
    <p:notesMasterId r:id="rId139"/>
  </p:notesMasterIdLst>
  <p:sldIdLst>
    <p:sldId id="975" r:id="rId3"/>
    <p:sldId id="976" r:id="rId4"/>
    <p:sldId id="1125" r:id="rId5"/>
    <p:sldId id="977" r:id="rId6"/>
    <p:sldId id="1122" r:id="rId7"/>
    <p:sldId id="1126" r:id="rId8"/>
    <p:sldId id="1123" r:id="rId9"/>
    <p:sldId id="1124" r:id="rId10"/>
    <p:sldId id="978" r:id="rId11"/>
    <p:sldId id="979" r:id="rId12"/>
    <p:sldId id="1127" r:id="rId13"/>
    <p:sldId id="1128" r:id="rId14"/>
    <p:sldId id="1129" r:id="rId15"/>
    <p:sldId id="1130" r:id="rId16"/>
    <p:sldId id="981" r:id="rId17"/>
    <p:sldId id="982" r:id="rId18"/>
    <p:sldId id="1131" r:id="rId19"/>
    <p:sldId id="983" r:id="rId20"/>
    <p:sldId id="985" r:id="rId21"/>
    <p:sldId id="984" r:id="rId22"/>
    <p:sldId id="986" r:id="rId23"/>
    <p:sldId id="987" r:id="rId24"/>
    <p:sldId id="1132" r:id="rId25"/>
    <p:sldId id="1133" r:id="rId26"/>
    <p:sldId id="988" r:id="rId27"/>
    <p:sldId id="1292" r:id="rId28"/>
    <p:sldId id="1134" r:id="rId29"/>
    <p:sldId id="1135" r:id="rId30"/>
    <p:sldId id="1136" r:id="rId31"/>
    <p:sldId id="1137" r:id="rId32"/>
    <p:sldId id="1220" r:id="rId33"/>
    <p:sldId id="1221" r:id="rId34"/>
    <p:sldId id="1222" r:id="rId35"/>
    <p:sldId id="1138" r:id="rId36"/>
    <p:sldId id="1139" r:id="rId37"/>
    <p:sldId id="1140" r:id="rId38"/>
    <p:sldId id="1141" r:id="rId39"/>
    <p:sldId id="1142" r:id="rId40"/>
    <p:sldId id="1143" r:id="rId41"/>
    <p:sldId id="1144" r:id="rId42"/>
    <p:sldId id="1277" r:id="rId43"/>
    <p:sldId id="1147" r:id="rId44"/>
    <p:sldId id="1293" r:id="rId45"/>
    <p:sldId id="1294" r:id="rId46"/>
    <p:sldId id="1253" r:id="rId47"/>
    <p:sldId id="1254" r:id="rId48"/>
    <p:sldId id="1149" r:id="rId49"/>
    <p:sldId id="1150" r:id="rId50"/>
    <p:sldId id="1227" r:id="rId51"/>
    <p:sldId id="1228" r:id="rId52"/>
    <p:sldId id="1278" r:id="rId53"/>
    <p:sldId id="1255" r:id="rId54"/>
    <p:sldId id="1151" r:id="rId55"/>
    <p:sldId id="1152" r:id="rId56"/>
    <p:sldId id="1154" r:id="rId57"/>
    <p:sldId id="1301" r:id="rId58"/>
    <p:sldId id="1302" r:id="rId59"/>
    <p:sldId id="1155" r:id="rId60"/>
    <p:sldId id="1256" r:id="rId61"/>
    <p:sldId id="1156" r:id="rId62"/>
    <p:sldId id="1157" r:id="rId63"/>
    <p:sldId id="1159" r:id="rId64"/>
    <p:sldId id="1298" r:id="rId65"/>
    <p:sldId id="1299" r:id="rId66"/>
    <p:sldId id="1300" r:id="rId67"/>
    <p:sldId id="1158" r:id="rId68"/>
    <p:sldId id="1257" r:id="rId69"/>
    <p:sldId id="1258" r:id="rId70"/>
    <p:sldId id="1259" r:id="rId71"/>
    <p:sldId id="1260" r:id="rId72"/>
    <p:sldId id="1261" r:id="rId73"/>
    <p:sldId id="1262" r:id="rId74"/>
    <p:sldId id="1263" r:id="rId75"/>
    <p:sldId id="1264" r:id="rId76"/>
    <p:sldId id="1265" r:id="rId77"/>
    <p:sldId id="1266" r:id="rId78"/>
    <p:sldId id="1179" r:id="rId79"/>
    <p:sldId id="1279" r:id="rId80"/>
    <p:sldId id="1180" r:id="rId81"/>
    <p:sldId id="1181" r:id="rId82"/>
    <p:sldId id="1182" r:id="rId83"/>
    <p:sldId id="1183" r:id="rId84"/>
    <p:sldId id="1303" r:id="rId85"/>
    <p:sldId id="1304" r:id="rId86"/>
    <p:sldId id="1305" r:id="rId87"/>
    <p:sldId id="1306" r:id="rId88"/>
    <p:sldId id="1307" r:id="rId89"/>
    <p:sldId id="1308" r:id="rId90"/>
    <p:sldId id="1267" r:id="rId91"/>
    <p:sldId id="1237" r:id="rId92"/>
    <p:sldId id="1238" r:id="rId93"/>
    <p:sldId id="1314" r:id="rId94"/>
    <p:sldId id="1315" r:id="rId95"/>
    <p:sldId id="1316" r:id="rId96"/>
    <p:sldId id="1317" r:id="rId97"/>
    <p:sldId id="1318" r:id="rId98"/>
    <p:sldId id="1319" r:id="rId99"/>
    <p:sldId id="1320" r:id="rId100"/>
    <p:sldId id="1239" r:id="rId101"/>
    <p:sldId id="1268" r:id="rId102"/>
    <p:sldId id="1240" r:id="rId103"/>
    <p:sldId id="1280" r:id="rId104"/>
    <p:sldId id="1241" r:id="rId105"/>
    <p:sldId id="1242" r:id="rId106"/>
    <p:sldId id="1321" r:id="rId107"/>
    <p:sldId id="1322" r:id="rId108"/>
    <p:sldId id="1323" r:id="rId109"/>
    <p:sldId id="1243" r:id="rId110"/>
    <p:sldId id="1269" r:id="rId111"/>
    <p:sldId id="1244" r:id="rId112"/>
    <p:sldId id="1281" r:id="rId113"/>
    <p:sldId id="1282" r:id="rId114"/>
    <p:sldId id="1245" r:id="rId115"/>
    <p:sldId id="1246" r:id="rId116"/>
    <p:sldId id="1247" r:id="rId117"/>
    <p:sldId id="1275" r:id="rId118"/>
    <p:sldId id="1270" r:id="rId119"/>
    <p:sldId id="1284" r:id="rId120"/>
    <p:sldId id="1271" r:id="rId121"/>
    <p:sldId id="1272" r:id="rId122"/>
    <p:sldId id="1273" r:id="rId123"/>
    <p:sldId id="1274" r:id="rId124"/>
    <p:sldId id="1190" r:id="rId125"/>
    <p:sldId id="1185" r:id="rId126"/>
    <p:sldId id="1186" r:id="rId127"/>
    <p:sldId id="1276" r:id="rId128"/>
    <p:sldId id="990" r:id="rId129"/>
    <p:sldId id="991" r:id="rId130"/>
    <p:sldId id="1007" r:id="rId131"/>
    <p:sldId id="1008" r:id="rId132"/>
    <p:sldId id="1009" r:id="rId133"/>
    <p:sldId id="1010" r:id="rId134"/>
    <p:sldId id="1011" r:id="rId135"/>
    <p:sldId id="1291" r:id="rId136"/>
    <p:sldId id="1295" r:id="rId137"/>
    <p:sldId id="876" r:id="rId138"/>
  </p:sldIdLst>
  <p:sldSz cx="9144000" cy="6858000" type="screen4x3"/>
  <p:notesSz cx="6858000" cy="9144000"/>
  <p:defaultTextStyle>
    <a:defPPr>
      <a:defRPr lang="zh-CN"/>
    </a:defPPr>
    <a:lvl1pPr algn="ctr" rtl="0" fontAlgn="base">
      <a:spcBef>
        <a:spcPct val="0"/>
      </a:spcBef>
      <a:spcAft>
        <a:spcPct val="0"/>
      </a:spcAft>
      <a:defRPr sz="2400" kern="1200">
        <a:solidFill>
          <a:schemeClr val="tx1"/>
        </a:solidFill>
        <a:latin typeface="Arial" charset="0"/>
        <a:ea typeface="黑体" charset="0"/>
        <a:cs typeface="黑体" charset="0"/>
      </a:defRPr>
    </a:lvl1pPr>
    <a:lvl2pPr marL="457200" algn="ctr" rtl="0" fontAlgn="base">
      <a:spcBef>
        <a:spcPct val="0"/>
      </a:spcBef>
      <a:spcAft>
        <a:spcPct val="0"/>
      </a:spcAft>
      <a:defRPr sz="2400" kern="1200">
        <a:solidFill>
          <a:schemeClr val="tx1"/>
        </a:solidFill>
        <a:latin typeface="Arial" charset="0"/>
        <a:ea typeface="黑体" charset="0"/>
        <a:cs typeface="黑体" charset="0"/>
      </a:defRPr>
    </a:lvl2pPr>
    <a:lvl3pPr marL="914400" algn="ctr" rtl="0" fontAlgn="base">
      <a:spcBef>
        <a:spcPct val="0"/>
      </a:spcBef>
      <a:spcAft>
        <a:spcPct val="0"/>
      </a:spcAft>
      <a:defRPr sz="2400" kern="1200">
        <a:solidFill>
          <a:schemeClr val="tx1"/>
        </a:solidFill>
        <a:latin typeface="Arial" charset="0"/>
        <a:ea typeface="黑体" charset="0"/>
        <a:cs typeface="黑体" charset="0"/>
      </a:defRPr>
    </a:lvl3pPr>
    <a:lvl4pPr marL="1371600" algn="ctr" rtl="0" fontAlgn="base">
      <a:spcBef>
        <a:spcPct val="0"/>
      </a:spcBef>
      <a:spcAft>
        <a:spcPct val="0"/>
      </a:spcAft>
      <a:defRPr sz="2400" kern="1200">
        <a:solidFill>
          <a:schemeClr val="tx1"/>
        </a:solidFill>
        <a:latin typeface="Arial" charset="0"/>
        <a:ea typeface="黑体" charset="0"/>
        <a:cs typeface="黑体" charset="0"/>
      </a:defRPr>
    </a:lvl4pPr>
    <a:lvl5pPr marL="1828800" algn="ctr" rtl="0" fontAlgn="base">
      <a:spcBef>
        <a:spcPct val="0"/>
      </a:spcBef>
      <a:spcAft>
        <a:spcPct val="0"/>
      </a:spcAft>
      <a:defRPr sz="2400" kern="1200">
        <a:solidFill>
          <a:schemeClr val="tx1"/>
        </a:solidFill>
        <a:latin typeface="Arial" charset="0"/>
        <a:ea typeface="黑体" charset="0"/>
        <a:cs typeface="黑体" charset="0"/>
      </a:defRPr>
    </a:lvl5pPr>
    <a:lvl6pPr marL="2286000" algn="l" defTabSz="457200" rtl="0" eaLnBrk="1" latinLnBrk="0" hangingPunct="1">
      <a:defRPr sz="2400" kern="1200">
        <a:solidFill>
          <a:schemeClr val="tx1"/>
        </a:solidFill>
        <a:latin typeface="Arial" charset="0"/>
        <a:ea typeface="黑体" charset="0"/>
        <a:cs typeface="黑体" charset="0"/>
      </a:defRPr>
    </a:lvl6pPr>
    <a:lvl7pPr marL="2743200" algn="l" defTabSz="457200" rtl="0" eaLnBrk="1" latinLnBrk="0" hangingPunct="1">
      <a:defRPr sz="2400" kern="1200">
        <a:solidFill>
          <a:schemeClr val="tx1"/>
        </a:solidFill>
        <a:latin typeface="Arial" charset="0"/>
        <a:ea typeface="黑体" charset="0"/>
        <a:cs typeface="黑体" charset="0"/>
      </a:defRPr>
    </a:lvl7pPr>
    <a:lvl8pPr marL="3200400" algn="l" defTabSz="457200" rtl="0" eaLnBrk="1" latinLnBrk="0" hangingPunct="1">
      <a:defRPr sz="2400" kern="1200">
        <a:solidFill>
          <a:schemeClr val="tx1"/>
        </a:solidFill>
        <a:latin typeface="Arial" charset="0"/>
        <a:ea typeface="黑体" charset="0"/>
        <a:cs typeface="黑体" charset="0"/>
      </a:defRPr>
    </a:lvl8pPr>
    <a:lvl9pPr marL="3657600" algn="l" defTabSz="457200" rtl="0" eaLnBrk="1" latinLnBrk="0" hangingPunct="1">
      <a:defRPr sz="2400" kern="1200">
        <a:solidFill>
          <a:schemeClr val="tx1"/>
        </a:solidFill>
        <a:latin typeface="Arial" charset="0"/>
        <a:ea typeface="黑体" charset="0"/>
        <a:cs typeface="黑体" charset="0"/>
      </a:defRPr>
    </a:lvl9pPr>
  </p:defaultTextStyle>
  <p:extLst>
    <p:ext uri="{EFAFB233-063F-42B5-8137-9DF3F51BA10A}">
      <p15:sldGuideLst xmlns:p15="http://schemas.microsoft.com/office/powerpoint/2012/main">
        <p15:guide id="1" orient="horz" pos="2324">
          <p15:clr>
            <a:srgbClr val="A4A3A4"/>
          </p15:clr>
        </p15:guide>
        <p15:guide id="2" pos="28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00"/>
    <a:srgbClr val="12357C"/>
    <a:srgbClr val="DDDDDD"/>
    <a:srgbClr val="132584"/>
    <a:srgbClr val="FE340C"/>
    <a:srgbClr val="950341"/>
    <a:srgbClr val="93053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725"/>
    <p:restoredTop sz="95673" autoAdjust="0"/>
  </p:normalViewPr>
  <p:slideViewPr>
    <p:cSldViewPr snapToObjects="1">
      <p:cViewPr varScale="1">
        <p:scale>
          <a:sx n="103" d="100"/>
          <a:sy n="103" d="100"/>
        </p:scale>
        <p:origin x="624" y="104"/>
      </p:cViewPr>
      <p:guideLst>
        <p:guide orient="horz" pos="2324"/>
        <p:guide pos="2864"/>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00" d="100"/>
        <a:sy n="100" d="100"/>
      </p:scale>
      <p:origin x="0" y="0"/>
    </p:cViewPr>
  </p:notesTextViewPr>
  <p:sorterViewPr>
    <p:cViewPr>
      <p:scale>
        <a:sx n="66" d="100"/>
        <a:sy n="66" d="100"/>
      </p:scale>
      <p:origin x="0" y="11024"/>
    </p:cViewPr>
  </p:sorterViewPr>
  <p:gridSpacing cx="76198" cy="76198"/>
</p:viewPr>
</file>

<file path=ppt/_rels/presentation.xml.rels><?xml version="1.0" encoding="UTF-8" standalone="yes"?>
<Relationships xmlns="http://schemas.openxmlformats.org/package/2006/relationships"><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120" Type="http://schemas.openxmlformats.org/officeDocument/2006/relationships/slide" Target="slides/slide118.xml"/><Relationship Id="rId121" Type="http://schemas.openxmlformats.org/officeDocument/2006/relationships/slide" Target="slides/slide119.xml"/><Relationship Id="rId122" Type="http://schemas.openxmlformats.org/officeDocument/2006/relationships/slide" Target="slides/slide120.xml"/><Relationship Id="rId123" Type="http://schemas.openxmlformats.org/officeDocument/2006/relationships/slide" Target="slides/slide121.xml"/><Relationship Id="rId124" Type="http://schemas.openxmlformats.org/officeDocument/2006/relationships/slide" Target="slides/slide122.xml"/><Relationship Id="rId125" Type="http://schemas.openxmlformats.org/officeDocument/2006/relationships/slide" Target="slides/slide123.xml"/><Relationship Id="rId126" Type="http://schemas.openxmlformats.org/officeDocument/2006/relationships/slide" Target="slides/slide124.xml"/><Relationship Id="rId127" Type="http://schemas.openxmlformats.org/officeDocument/2006/relationships/slide" Target="slides/slide125.xml"/><Relationship Id="rId128" Type="http://schemas.openxmlformats.org/officeDocument/2006/relationships/slide" Target="slides/slide126.xml"/><Relationship Id="rId129" Type="http://schemas.openxmlformats.org/officeDocument/2006/relationships/slide" Target="slides/slide12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00" Type="http://schemas.openxmlformats.org/officeDocument/2006/relationships/slide" Target="slides/slide98.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30" Type="http://schemas.openxmlformats.org/officeDocument/2006/relationships/slide" Target="slides/slide128.xml"/><Relationship Id="rId131" Type="http://schemas.openxmlformats.org/officeDocument/2006/relationships/slide" Target="slides/slide129.xml"/><Relationship Id="rId132" Type="http://schemas.openxmlformats.org/officeDocument/2006/relationships/slide" Target="slides/slide130.xml"/><Relationship Id="rId133" Type="http://schemas.openxmlformats.org/officeDocument/2006/relationships/slide" Target="slides/slide131.xml"/><Relationship Id="rId134" Type="http://schemas.openxmlformats.org/officeDocument/2006/relationships/slide" Target="slides/slide132.xml"/><Relationship Id="rId135" Type="http://schemas.openxmlformats.org/officeDocument/2006/relationships/slide" Target="slides/slide133.xml"/><Relationship Id="rId136" Type="http://schemas.openxmlformats.org/officeDocument/2006/relationships/slide" Target="slides/slide134.xml"/><Relationship Id="rId137" Type="http://schemas.openxmlformats.org/officeDocument/2006/relationships/slide" Target="slides/slide135.xml"/><Relationship Id="rId138" Type="http://schemas.openxmlformats.org/officeDocument/2006/relationships/slide" Target="slides/slide136.xml"/><Relationship Id="rId13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slide" Target="slides/slide113.xml"/><Relationship Id="rId116" Type="http://schemas.openxmlformats.org/officeDocument/2006/relationships/slide" Target="slides/slide114.xml"/><Relationship Id="rId117" Type="http://schemas.openxmlformats.org/officeDocument/2006/relationships/slide" Target="slides/slide115.xml"/><Relationship Id="rId118" Type="http://schemas.openxmlformats.org/officeDocument/2006/relationships/slide" Target="slides/slide116.xml"/><Relationship Id="rId119" Type="http://schemas.openxmlformats.org/officeDocument/2006/relationships/slide" Target="slides/slide1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140" Type="http://schemas.openxmlformats.org/officeDocument/2006/relationships/presProps" Target="presProps.xml"/><Relationship Id="rId141" Type="http://schemas.openxmlformats.org/officeDocument/2006/relationships/viewProps" Target="viewProps.xml"/><Relationship Id="rId142" Type="http://schemas.openxmlformats.org/officeDocument/2006/relationships/theme" Target="theme/theme1.xml"/><Relationship Id="rId1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9" Type="http://schemas.openxmlformats.org/officeDocument/2006/relationships/slide" Target="slides/slide19.xml"/><Relationship Id="rId20" Type="http://schemas.openxmlformats.org/officeDocument/2006/relationships/slide" Target="slides/slide47.xml"/><Relationship Id="rId21" Type="http://schemas.openxmlformats.org/officeDocument/2006/relationships/slide" Target="slides/slide48.xml"/><Relationship Id="rId22" Type="http://schemas.openxmlformats.org/officeDocument/2006/relationships/slide" Target="slides/slide53.xml"/><Relationship Id="rId23" Type="http://schemas.openxmlformats.org/officeDocument/2006/relationships/slide" Target="slides/slide54.xml"/><Relationship Id="rId24" Type="http://schemas.openxmlformats.org/officeDocument/2006/relationships/slide" Target="slides/slide58.xml"/><Relationship Id="rId25" Type="http://schemas.openxmlformats.org/officeDocument/2006/relationships/slide" Target="slides/slide60.xml"/><Relationship Id="rId26" Type="http://schemas.openxmlformats.org/officeDocument/2006/relationships/slide" Target="slides/slide61.xml"/><Relationship Id="rId27" Type="http://schemas.openxmlformats.org/officeDocument/2006/relationships/slide" Target="slides/slide62.xml"/><Relationship Id="rId28" Type="http://schemas.openxmlformats.org/officeDocument/2006/relationships/slide" Target="slides/slide66.xml"/><Relationship Id="rId29" Type="http://schemas.openxmlformats.org/officeDocument/2006/relationships/slide" Target="slides/slide134.xml"/><Relationship Id="rId10" Type="http://schemas.openxmlformats.org/officeDocument/2006/relationships/slide" Target="slides/slide20.xml"/><Relationship Id="rId11" Type="http://schemas.openxmlformats.org/officeDocument/2006/relationships/slide" Target="slides/slide21.xml"/><Relationship Id="rId12" Type="http://schemas.openxmlformats.org/officeDocument/2006/relationships/slide" Target="slides/slide22.xml"/><Relationship Id="rId13" Type="http://schemas.openxmlformats.org/officeDocument/2006/relationships/slide" Target="slides/slide25.xml"/><Relationship Id="rId14" Type="http://schemas.openxmlformats.org/officeDocument/2006/relationships/slide" Target="slides/slide28.xml"/><Relationship Id="rId15" Type="http://schemas.openxmlformats.org/officeDocument/2006/relationships/slide" Target="slides/slide29.xml"/><Relationship Id="rId16" Type="http://schemas.openxmlformats.org/officeDocument/2006/relationships/slide" Target="slides/slide30.xml"/><Relationship Id="rId17" Type="http://schemas.openxmlformats.org/officeDocument/2006/relationships/slide" Target="slides/slide34.xml"/><Relationship Id="rId18" Type="http://schemas.openxmlformats.org/officeDocument/2006/relationships/slide" Target="slides/slide35.xml"/><Relationship Id="rId19" Type="http://schemas.openxmlformats.org/officeDocument/2006/relationships/slide" Target="slides/slide36.xml"/><Relationship Id="rId1" Type="http://schemas.openxmlformats.org/officeDocument/2006/relationships/slide" Target="slides/slide4.xml"/><Relationship Id="rId2" Type="http://schemas.openxmlformats.org/officeDocument/2006/relationships/slide" Target="slides/slide9.xml"/><Relationship Id="rId3" Type="http://schemas.openxmlformats.org/officeDocument/2006/relationships/slide" Target="slides/slide10.xml"/><Relationship Id="rId4" Type="http://schemas.openxmlformats.org/officeDocument/2006/relationships/slide" Target="slides/slide12.xml"/><Relationship Id="rId5" Type="http://schemas.openxmlformats.org/officeDocument/2006/relationships/slide" Target="slides/slide13.xml"/><Relationship Id="rId6" Type="http://schemas.openxmlformats.org/officeDocument/2006/relationships/slide" Target="slides/slide14.xml"/><Relationship Id="rId7" Type="http://schemas.openxmlformats.org/officeDocument/2006/relationships/slide" Target="slides/slide16.xml"/><Relationship Id="rId8"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smtClean="0">
                <a:ea typeface="宋体" charset="0"/>
                <a:cs typeface="宋体" charset="0"/>
              </a:defRPr>
            </a:lvl1pPr>
          </a:lstStyle>
          <a:p>
            <a:pPr>
              <a:defRPr/>
            </a:pPr>
            <a:endParaRPr lang="en-US" altLang="zh-CN"/>
          </a:p>
        </p:txBody>
      </p:sp>
      <p:sp>
        <p:nvSpPr>
          <p:cNvPr id="6147" name="Rectangle 3"/>
          <p:cNvSpPr>
            <a:spLocks noGrp="1" noChangeArrowheads="1"/>
          </p:cNvSpPr>
          <p:nvPr>
            <p:ph type="dt" idx="1"/>
          </p:nvPr>
        </p:nvSpPr>
        <p:spPr bwMode="auto">
          <a:xfrm>
            <a:off x="5180013"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ea typeface="宋体" charset="0"/>
                <a:cs typeface="宋体" charset="0"/>
              </a:defRPr>
            </a:lvl1pPr>
          </a:lstStyle>
          <a:p>
            <a:pPr>
              <a:defRPr/>
            </a:pPr>
            <a:endParaRPr lang="en-US" altLang="zh-CN"/>
          </a:p>
        </p:txBody>
      </p:sp>
      <p:sp>
        <p:nvSpPr>
          <p:cNvPr id="3076" name="Rectangle 4"/>
          <p:cNvSpPr>
            <a:spLocks noGrp="1" noRot="1" noChangeAspect="1" noChangeArrowheads="1"/>
          </p:cNvSpPr>
          <p:nvPr>
            <p:ph type="sldImg" idx="2"/>
          </p:nvPr>
        </p:nvSpPr>
        <p:spPr bwMode="auto">
          <a:xfrm>
            <a:off x="2857500" y="514350"/>
            <a:ext cx="3429000" cy="2571750"/>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p>
      <p:sp>
        <p:nvSpPr>
          <p:cNvPr id="6149"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6150"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smtClean="0">
                <a:ea typeface="宋体" charset="0"/>
                <a:cs typeface="宋体"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smtClean="0">
                <a:ea typeface="宋体" charset="0"/>
                <a:cs typeface="宋体" charset="0"/>
              </a:defRPr>
            </a:lvl1pPr>
          </a:lstStyle>
          <a:p>
            <a:pPr>
              <a:defRPr/>
            </a:pPr>
            <a:fld id="{1B49A2F8-CCFC-5D4C-A1C4-C56321058C50}" type="slidenum">
              <a:rPr lang="en-US" altLang="zh-CN"/>
              <a:pPr>
                <a:defRPr/>
              </a:pPr>
              <a:t>‹#›</a:t>
            </a:fld>
            <a:endParaRPr lang="en-US" altLang="zh-CN"/>
          </a:p>
        </p:txBody>
      </p:sp>
    </p:spTree>
    <p:extLst>
      <p:ext uri="{BB962C8B-B14F-4D97-AF65-F5344CB8AC3E}">
        <p14:creationId xmlns:p14="http://schemas.microsoft.com/office/powerpoint/2010/main" val="35201867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49A2F8-CCFC-5D4C-A1C4-C56321058C50}" type="slidenum">
              <a:rPr lang="en-US" altLang="zh-CN" smtClean="0"/>
              <a:pPr>
                <a:defRPr/>
              </a:pPr>
              <a:t>4</a:t>
            </a:fld>
            <a:endParaRPr lang="en-US" altLang="zh-CN"/>
          </a:p>
        </p:txBody>
      </p:sp>
    </p:spTree>
    <p:extLst>
      <p:ext uri="{BB962C8B-B14F-4D97-AF65-F5344CB8AC3E}">
        <p14:creationId xmlns:p14="http://schemas.microsoft.com/office/powerpoint/2010/main" val="1480632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Reuse: Off-the-shelf</a:t>
            </a:r>
            <a:r>
              <a:rPr lang="en-US" sz="1200" baseline="0" dirty="0" smtClean="0"/>
              <a:t> components identified during system design are used to help in the realization of each subsystem</a:t>
            </a:r>
          </a:p>
          <a:p>
            <a:r>
              <a:rPr lang="en-US" sz="1200" dirty="0" smtClean="0"/>
              <a:t>Interface specification:</a:t>
            </a:r>
            <a:r>
              <a:rPr lang="en-US" sz="1200" baseline="0" dirty="0" smtClean="0"/>
              <a:t> The subsystem services identified during system design are specified in terms of class interfaces, including operations, arguments, type signatures, and exceptions.</a:t>
            </a:r>
          </a:p>
          <a:p>
            <a:r>
              <a:rPr lang="en-US" sz="1200" baseline="0" dirty="0" smtClean="0"/>
              <a:t>Restructuring: Restructuring activities manipulate the system model to increase code reuse or meet other design goals</a:t>
            </a:r>
          </a:p>
          <a:p>
            <a:r>
              <a:rPr lang="en-US" sz="1200" baseline="0" dirty="0" smtClean="0"/>
              <a:t>Optimization: Optimization activities address performance requirements of the system model.</a:t>
            </a:r>
            <a:endParaRPr lang="en-US" sz="1200" dirty="0"/>
          </a:p>
        </p:txBody>
      </p:sp>
      <p:sp>
        <p:nvSpPr>
          <p:cNvPr id="4" name="Slide Number Placeholder 3"/>
          <p:cNvSpPr>
            <a:spLocks noGrp="1"/>
          </p:cNvSpPr>
          <p:nvPr>
            <p:ph type="sldNum" sz="quarter" idx="10"/>
          </p:nvPr>
        </p:nvSpPr>
        <p:spPr/>
        <p:txBody>
          <a:bodyPr/>
          <a:lstStyle/>
          <a:p>
            <a:pPr>
              <a:defRPr/>
            </a:pPr>
            <a:fld id="{1B49A2F8-CCFC-5D4C-A1C4-C56321058C50}" type="slidenum">
              <a:rPr lang="en-US" altLang="zh-CN" smtClean="0"/>
              <a:pPr>
                <a:defRPr/>
              </a:pPr>
              <a:t>6</a:t>
            </a:fld>
            <a:endParaRPr lang="en-US" altLang="zh-CN"/>
          </a:p>
        </p:txBody>
      </p:sp>
    </p:spTree>
    <p:extLst>
      <p:ext uri="{BB962C8B-B14F-4D97-AF65-F5344CB8AC3E}">
        <p14:creationId xmlns:p14="http://schemas.microsoft.com/office/powerpoint/2010/main" val="1191365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a:lstStyle/>
          <a:p>
            <a:r>
              <a:rPr lang="en-US" dirty="0"/>
              <a:t>The analysis phase determines what the implementation must do (What), and the system design phase formulates the plan of attack (How), but on a very high level (namely subsystems, layers and partitions). The object design phase carries out the plan of attack!</a:t>
            </a:r>
          </a:p>
          <a:p>
            <a:r>
              <a:rPr lang="en-US" dirty="0"/>
              <a:t>It  determines  the full definitions of classes and associations used in the implementation, as well as the interfaces and the algorithms of the methods used to implement operations.</a:t>
            </a:r>
          </a:p>
          <a:p>
            <a:r>
              <a:rPr lang="en-US" dirty="0"/>
              <a:t>The objects discovered during the analysis  can be thought of as the skeleton of the final system, but new classes are needed. In particular, the operations found during analysis must be expressed as algorithms, the classes, associations and attributes must be implemented with specific data structures. New objects will be </a:t>
            </a:r>
            <a:r>
              <a:rPr lang="en-US" dirty="0" err="1"/>
              <a:t>identifed</a:t>
            </a:r>
            <a:r>
              <a:rPr lang="en-US" dirty="0"/>
              <a:t> during this activity. For example, intermediate results might have to be stored to avoid the need for recompilation. This is an important issue if we implement a distributed system. Maps retrieved by the UI from the database should be stored locally, so not every access is an access across processor boundaries.</a:t>
            </a:r>
          </a:p>
          <a:p>
            <a:r>
              <a:rPr lang="en-US" dirty="0"/>
              <a:t>The object design phases therefore addresses any internal objects needed for the implementation and optimizes data structures and algorithms.</a:t>
            </a:r>
          </a:p>
          <a:p>
            <a:r>
              <a:rPr lang="en-US" dirty="0"/>
              <a:t>Object design is the basis of implementation.</a:t>
            </a:r>
          </a:p>
          <a:p>
            <a:r>
              <a:rPr lang="en-US" dirty="0"/>
              <a:t>Note that there is no change of notation, we are still using object models, functional models and dynamic models as our main weapons.</a:t>
            </a:r>
          </a:p>
          <a:p>
            <a:endParaRPr lang="en-US" dirty="0"/>
          </a:p>
        </p:txBody>
      </p:sp>
      <p:sp>
        <p:nvSpPr>
          <p:cNvPr id="12291"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1072312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body" idx="1"/>
          </p:nvPr>
        </p:nvSpPr>
        <p:spPr bwMode="auto">
          <a:xfrm>
            <a:off x="457200" y="3294063"/>
            <a:ext cx="5986463" cy="5240337"/>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487" tIns="44450" rIns="90487" bIns="44450"/>
          <a:lstStyle/>
          <a:p>
            <a:r>
              <a:rPr lang="en-US"/>
              <a:t>Inheritance is a generalization technique, in which the behavior of a superclass is shared by all its subclasses. Sometimes it is misused as an implementation technique.</a:t>
            </a:r>
          </a:p>
          <a:p>
            <a:endParaRPr lang="en-US"/>
          </a:p>
          <a:p>
            <a:r>
              <a:rPr lang="en-US" sz="2000"/>
              <a:t>Question: Can you give me an example for unwanted behavior?</a:t>
            </a:r>
            <a:endParaRPr lang="en-US"/>
          </a:p>
          <a:p>
            <a:endParaRPr lang="en-US"/>
          </a:p>
        </p:txBody>
      </p:sp>
      <p:sp>
        <p:nvSpPr>
          <p:cNvPr id="144387" name="Rectangle 3"/>
          <p:cNvSpPr>
            <a:spLocks noGrp="1" noRot="1" noChangeAspect="1" noChangeArrowheads="1"/>
          </p:cNvSpPr>
          <p:nvPr>
            <p:ph type="sldImg"/>
          </p:nvPr>
        </p:nvSpPr>
        <p:spPr bwMode="auto">
          <a:xfrm>
            <a:off x="1292225" y="31750"/>
            <a:ext cx="4162425" cy="3122613"/>
          </a:xfrm>
          <a:prstGeom prst="rect">
            <a:avLst/>
          </a:prstGeom>
          <a:noFill/>
          <a:ln w="12700" cap="flat">
            <a:solidFill>
              <a:schemeClr val="tx1"/>
            </a:solidFill>
            <a:miter lim="800000"/>
            <a:headEnd/>
            <a:tailEnd/>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Tree>
    <p:extLst>
      <p:ext uri="{BB962C8B-B14F-4D97-AF65-F5344CB8AC3E}">
        <p14:creationId xmlns:p14="http://schemas.microsoft.com/office/powerpoint/2010/main" val="1045199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noFill/>
          <a:ln/>
        </p:spPr>
        <p:txBody>
          <a:bodyPr/>
          <a:lstStyle/>
          <a:p>
            <a:r>
              <a:rPr lang="en-US" dirty="0"/>
              <a:t>What you are seeing on this slide are what I would like to call patterns for analysis.</a:t>
            </a:r>
          </a:p>
          <a:p>
            <a:r>
              <a:rPr lang="en-US" dirty="0"/>
              <a:t>A pattern is a recurring theme, something once you get used to see something this way, allows you to very fast understand a situation.</a:t>
            </a:r>
          </a:p>
          <a:p>
            <a:r>
              <a:rPr lang="en-US" dirty="0"/>
              <a:t>It is well known, that if you show a set of chess positions of middle games </a:t>
            </a:r>
            <a:r>
              <a:rPr lang="en-US" dirty="0" err="1"/>
              <a:t>tochess</a:t>
            </a:r>
            <a:r>
              <a:rPr lang="en-US" dirty="0"/>
              <a:t> masters and non chess players, that chess masters are able to reconstruct these games without any effort. </a:t>
            </a:r>
          </a:p>
          <a:p>
            <a:endParaRPr lang="en-US" dirty="0"/>
          </a:p>
          <a:p>
            <a:r>
              <a:rPr lang="en-US" dirty="0"/>
              <a:t>However, if you give them random chess configurations, chess masters are about as bad as non-chess players in reconstructing the boards.</a:t>
            </a:r>
          </a:p>
          <a:p>
            <a:r>
              <a:rPr lang="en-US" dirty="0"/>
              <a:t>This tells you about the value of patterns. I would like you to learn about these aggregation patterns. In fact, I challenge you to see for your team and subsystem, if any of the analysis problems you face, can be cast in terms of one of the 3 patterns above.</a:t>
            </a:r>
          </a:p>
          <a:p>
            <a:endParaRPr lang="en-US" dirty="0"/>
          </a:p>
        </p:txBody>
      </p:sp>
      <p:sp>
        <p:nvSpPr>
          <p:cNvPr id="11267" name="Rectangle 3"/>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1765308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1026"/>
          <p:cNvSpPr>
            <a:spLocks noGrp="1" noRot="1" noChangeAspect="1" noChangeArrowheads="1"/>
          </p:cNvSpPr>
          <p:nvPr>
            <p:ph type="sldImg"/>
          </p:nvPr>
        </p:nvSpPr>
        <p:spPr bwMode="auto">
          <a:xfrm>
            <a:off x="1322388" y="-131763"/>
            <a:ext cx="4211637" cy="3157538"/>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61795" name="Rectangle 1027"/>
          <p:cNvSpPr>
            <a:spLocks noGrp="1" noChangeArrowheads="1"/>
          </p:cNvSpPr>
          <p:nvPr>
            <p:ph type="body" idx="1"/>
          </p:nvPr>
        </p:nvSpPr>
        <p:spPr bwMode="auto">
          <a:xfrm>
            <a:off x="457200" y="3294063"/>
            <a:ext cx="5986463" cy="5240337"/>
          </a:xfrm>
          <a:prstGeom prst="rect">
            <a:avLst/>
          </a:prstGeom>
          <a:solidFill>
            <a:srgbClr val="FFFFFF"/>
          </a:solidFill>
          <a:ln>
            <a:solidFill>
              <a:srgbClr val="000000"/>
            </a:solidFill>
            <a:miter lim="800000"/>
            <a:headEnd/>
            <a:tailEnd/>
          </a:ln>
        </p:spPr>
        <p:txBody>
          <a:bodyPr/>
          <a:lstStyle/>
          <a:p>
            <a:endParaRPr lang="en-US" dirty="0"/>
          </a:p>
          <a:p>
            <a:endParaRPr lang="en-US" dirty="0"/>
          </a:p>
          <a:p>
            <a:r>
              <a:rPr lang="en-US" dirty="0"/>
              <a:t>This model is already much more complex than the model shown on the previous slide. Its purpose is still for communication only. </a:t>
            </a:r>
          </a:p>
          <a:p>
            <a:endParaRPr lang="en-US" dirty="0"/>
          </a:p>
          <a:p>
            <a:r>
              <a:rPr lang="en-US" dirty="0"/>
              <a:t>Because it already has quite a number of abstractions,  It can only be understood if we communicate the model well to the user. We can do this by navigating through the model and highlight basic abstractions and typical patterns. </a:t>
            </a:r>
          </a:p>
          <a:p>
            <a:endParaRPr lang="en-US" dirty="0"/>
          </a:p>
          <a:p>
            <a:r>
              <a:rPr lang="en-US" dirty="0"/>
              <a:t> For example, we can highlight the basic abstraction (the ones used in the previous slide) &lt;&lt;Proceed to first animation&gt;&gt; and tell the listener that these are the abstraction used in the previous slide (to make the point more clear, the instructor can move once more to the previous slide)</a:t>
            </a:r>
          </a:p>
          <a:p>
            <a:endParaRPr lang="en-US" dirty="0"/>
          </a:p>
          <a:p>
            <a:r>
              <a:rPr lang="en-US" dirty="0"/>
              <a:t>To reduce the complexity of the model, the instructor can then point out that Work Product, Task and Participant all are now basic leaves in a composite pattern. &lt;&lt;Proceed to the next animation, show the use of the composite patterns&gt;&gt;. </a:t>
            </a:r>
          </a:p>
          <a:p>
            <a:endParaRPr lang="en-US" dirty="0"/>
          </a:p>
          <a:p>
            <a:r>
              <a:rPr lang="en-US" dirty="0"/>
              <a:t>To reduce the complexity even further, the instructor finally points out the use of inheritance for the taxonomies (Resource, Staff, Work Product and Activity)</a:t>
            </a:r>
          </a:p>
          <a:p>
            <a:endParaRPr lang="en-US" dirty="0"/>
          </a:p>
          <a:p>
            <a:r>
              <a:rPr lang="en-US" dirty="0"/>
              <a:t>Given these three tips, the students should be able to understand the model themselves. </a:t>
            </a:r>
          </a:p>
          <a:p>
            <a:endParaRPr lang="en-US" dirty="0"/>
          </a:p>
        </p:txBody>
      </p:sp>
    </p:spTree>
    <p:extLst>
      <p:ext uri="{BB962C8B-B14F-4D97-AF65-F5344CB8AC3E}">
        <p14:creationId xmlns:p14="http://schemas.microsoft.com/office/powerpoint/2010/main" val="1467712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Arial" pitchFamily="34" charset="0"/>
                <a:ea typeface="宋体" pitchFamily="2" charset="-122"/>
                <a:cs typeface="宋体" charset="0"/>
              </a:rPr>
              <a:t>A Strategy defines a set of algorithms that can be used interchangeably. Modes of transportation to an airport is an example of a Strategy. Several options exist such as driving one's own car, taking a taxi, an airport shuttle, a city bus, or a limousine service. For some airports, subways and helicopters are also available as a mode of transportation to the airport. Any of these modes of transportation will get a traveler to the airport, and they can be used interchangeably. The traveler must chose the Strategy based on tradeoffs between cost, convenience, and time."</a:t>
            </a:r>
            <a:endParaRPr lang="en-US" dirty="0"/>
          </a:p>
        </p:txBody>
      </p:sp>
      <p:sp>
        <p:nvSpPr>
          <p:cNvPr id="4" name="Slide Number Placeholder 3"/>
          <p:cNvSpPr>
            <a:spLocks noGrp="1"/>
          </p:cNvSpPr>
          <p:nvPr>
            <p:ph type="sldNum" sz="quarter" idx="10"/>
          </p:nvPr>
        </p:nvSpPr>
        <p:spPr/>
        <p:txBody>
          <a:bodyPr/>
          <a:lstStyle/>
          <a:p>
            <a:pPr>
              <a:defRPr/>
            </a:pPr>
            <a:fld id="{1B49A2F8-CCFC-5D4C-A1C4-C56321058C50}" type="slidenum">
              <a:rPr lang="en-US" altLang="zh-CN" smtClean="0"/>
              <a:pPr>
                <a:defRPr/>
              </a:pPr>
              <a:t>102</a:t>
            </a:fld>
            <a:endParaRPr lang="en-US" altLang="zh-CN"/>
          </a:p>
        </p:txBody>
      </p:sp>
    </p:spTree>
    <p:extLst>
      <p:ext uri="{BB962C8B-B14F-4D97-AF65-F5344CB8AC3E}">
        <p14:creationId xmlns:p14="http://schemas.microsoft.com/office/powerpoint/2010/main" val="237756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sz="1200" b="1" kern="1200" dirty="0" smtClean="0">
                <a:solidFill>
                  <a:schemeClr val="tx1"/>
                </a:solidFill>
                <a:latin typeface="Arial" pitchFamily="34" charset="0"/>
                <a:ea typeface="宋体" pitchFamily="2" charset="-122"/>
                <a:cs typeface="宋体" charset="0"/>
              </a:rPr>
              <a:t>avionics</a:t>
            </a:r>
          </a:p>
          <a:p>
            <a:r>
              <a:rPr lang="en-US" sz="1200" b="0" kern="1200" dirty="0" smtClean="0">
                <a:solidFill>
                  <a:schemeClr val="tx1"/>
                </a:solidFill>
                <a:latin typeface="Arial" pitchFamily="34" charset="0"/>
                <a:ea typeface="宋体" pitchFamily="2" charset="-122"/>
                <a:cs typeface="宋体" charset="0"/>
              </a:rPr>
              <a:t>US: [ˌ</a:t>
            </a:r>
            <a:r>
              <a:rPr lang="en-US" sz="1200" b="0" kern="1200" dirty="0" err="1" smtClean="0">
                <a:solidFill>
                  <a:schemeClr val="tx1"/>
                </a:solidFill>
                <a:latin typeface="Arial" pitchFamily="34" charset="0"/>
                <a:ea typeface="宋体" pitchFamily="2" charset="-122"/>
                <a:cs typeface="宋体" charset="0"/>
              </a:rPr>
              <a:t>eɪviˈɑnɪks</a:t>
            </a:r>
            <a:r>
              <a:rPr lang="en-US" sz="1200" b="0" kern="1200" dirty="0" smtClean="0">
                <a:solidFill>
                  <a:schemeClr val="tx1"/>
                </a:solidFill>
                <a:latin typeface="Arial" pitchFamily="34" charset="0"/>
                <a:ea typeface="宋体" pitchFamily="2" charset="-122"/>
                <a:cs typeface="宋体" charset="0"/>
              </a:rPr>
              <a:t>]  UK: [ˌ</a:t>
            </a:r>
            <a:r>
              <a:rPr lang="en-US" sz="1200" b="0" kern="1200" dirty="0" err="1" smtClean="0">
                <a:solidFill>
                  <a:schemeClr val="tx1"/>
                </a:solidFill>
                <a:latin typeface="Arial" pitchFamily="34" charset="0"/>
                <a:ea typeface="宋体" pitchFamily="2" charset="-122"/>
                <a:cs typeface="宋体" charset="0"/>
              </a:rPr>
              <a:t>eɪviˈɒnɪks</a:t>
            </a:r>
            <a:r>
              <a:rPr lang="en-US" sz="1200" b="0" kern="1200" dirty="0" smtClean="0">
                <a:solidFill>
                  <a:schemeClr val="tx1"/>
                </a:solidFill>
                <a:latin typeface="Arial" pitchFamily="34" charset="0"/>
                <a:ea typeface="宋体" pitchFamily="2" charset="-122"/>
                <a:cs typeface="宋体" charset="0"/>
              </a:rPr>
              <a:t>] </a:t>
            </a:r>
            <a:r>
              <a:rPr lang="zh-TW" altLang="en-US" sz="1200" kern="1200" dirty="0" smtClean="0">
                <a:solidFill>
                  <a:schemeClr val="tx1"/>
                </a:solidFill>
                <a:latin typeface="Arial" pitchFamily="34" charset="0"/>
                <a:ea typeface="宋体" pitchFamily="2" charset="-122"/>
                <a:cs typeface="宋体" charset="0"/>
              </a:rPr>
              <a:t>航空电子学</a:t>
            </a:r>
            <a:r>
              <a:rPr lang="en-US" altLang="zh-TW" sz="1200" kern="1200" dirty="0" smtClean="0">
                <a:solidFill>
                  <a:schemeClr val="tx1"/>
                </a:solidFill>
                <a:latin typeface="Arial" pitchFamily="34" charset="0"/>
                <a:ea typeface="宋体" pitchFamily="2" charset="-122"/>
                <a:cs typeface="宋体" charset="0"/>
              </a:rPr>
              <a:t>;</a:t>
            </a:r>
            <a:r>
              <a:rPr lang="zh-TW" altLang="en-US" sz="1200" kern="1200" dirty="0" smtClean="0">
                <a:solidFill>
                  <a:schemeClr val="tx1"/>
                </a:solidFill>
                <a:latin typeface="Arial" pitchFamily="34" charset="0"/>
                <a:ea typeface="宋体" pitchFamily="2" charset="-122"/>
                <a:cs typeface="宋体" charset="0"/>
              </a:rPr>
              <a:t>航空控制系统</a:t>
            </a:r>
            <a:endParaRPr lang="en-US" dirty="0"/>
          </a:p>
        </p:txBody>
      </p:sp>
      <p:sp>
        <p:nvSpPr>
          <p:cNvPr id="4" name="Slide Number Placeholder 3"/>
          <p:cNvSpPr>
            <a:spLocks noGrp="1"/>
          </p:cNvSpPr>
          <p:nvPr>
            <p:ph type="sldNum" sz="quarter" idx="10"/>
          </p:nvPr>
        </p:nvSpPr>
        <p:spPr/>
        <p:txBody>
          <a:bodyPr/>
          <a:lstStyle/>
          <a:p>
            <a:pPr>
              <a:defRPr/>
            </a:pPr>
            <a:fld id="{1B49A2F8-CCFC-5D4C-A1C4-C56321058C50}" type="slidenum">
              <a:rPr lang="en-US" altLang="zh-CN" smtClean="0"/>
              <a:pPr>
                <a:defRPr/>
              </a:pPr>
              <a:t>127</a:t>
            </a:fld>
            <a:endParaRPr lang="en-US" altLang="zh-CN"/>
          </a:p>
        </p:txBody>
      </p:sp>
    </p:spTree>
    <p:extLst>
      <p:ext uri="{BB962C8B-B14F-4D97-AF65-F5344CB8AC3E}">
        <p14:creationId xmlns:p14="http://schemas.microsoft.com/office/powerpoint/2010/main" val="2421045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49A2F8-CCFC-5D4C-A1C4-C56321058C50}" type="slidenum">
              <a:rPr lang="en-US" altLang="zh-CN" smtClean="0"/>
              <a:pPr>
                <a:defRPr/>
              </a:pPr>
              <a:t>136</a:t>
            </a:fld>
            <a:endParaRPr lang="en-US" altLang="zh-CN"/>
          </a:p>
        </p:txBody>
      </p:sp>
    </p:spTree>
    <p:extLst>
      <p:ext uri="{BB962C8B-B14F-4D97-AF65-F5344CB8AC3E}">
        <p14:creationId xmlns:p14="http://schemas.microsoft.com/office/powerpoint/2010/main" val="3276187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881703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91413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88151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100" y="222250"/>
            <a:ext cx="8153400" cy="7048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56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93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0791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672523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8353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212959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66142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776323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9249214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444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921235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3319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2870982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677911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55384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219094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19191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40160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091029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0479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89253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242303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jpe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20" Type="http://schemas.openxmlformats.org/officeDocument/2006/relationships/image" Target="../media/image3.png"/><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theme" Target="../theme/theme2.xml"/><Relationship Id="rId13" Type="http://schemas.openxmlformats.org/officeDocument/2006/relationships/image" Target="../media/image1.jpeg"/><Relationship Id="rId14" Type="http://schemas.openxmlformats.org/officeDocument/2006/relationships/image" Target="../media/image4.jpeg"/><Relationship Id="rId15" Type="http://schemas.openxmlformats.org/officeDocument/2006/relationships/image" Target="../media/image5.jpeg"/><Relationship Id="rId16" Type="http://schemas.openxmlformats.org/officeDocument/2006/relationships/image" Target="../media/image6.jpeg"/><Relationship Id="rId17" Type="http://schemas.openxmlformats.org/officeDocument/2006/relationships/image" Target="../media/image7.jpeg"/><Relationship Id="rId18" Type="http://schemas.openxmlformats.org/officeDocument/2006/relationships/image" Target="../media/image8.jpeg"/><Relationship Id="rId19" Type="http://schemas.openxmlformats.org/officeDocument/2006/relationships/image" Target="../media/image9.jpe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pic>
        <p:nvPicPr>
          <p:cNvPr id="1026" name="Picture 11" descr="ppt底板白-英文大写40"/>
          <p:cNvPicPr>
            <a:picLocks noChangeAspect="1" noChangeArrowheads="1"/>
          </p:cNvPicPr>
          <p:nvPr userDrawn="1"/>
        </p:nvPicPr>
        <p:blipFill>
          <a:blip r:embed="rId15" cstate="emai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Rectangle 2"/>
          <p:cNvSpPr>
            <a:spLocks noChangeArrowheads="1"/>
          </p:cNvSpPr>
          <p:nvPr/>
        </p:nvSpPr>
        <p:spPr bwMode="auto">
          <a:xfrm>
            <a:off x="287338" y="833438"/>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028" name="Rectangle 3"/>
          <p:cNvSpPr>
            <a:spLocks noChangeArrowheads="1"/>
          </p:cNvSpPr>
          <p:nvPr/>
        </p:nvSpPr>
        <p:spPr bwMode="auto">
          <a:xfrm>
            <a:off x="4826000" y="6477000"/>
            <a:ext cx="4318000" cy="28575"/>
          </a:xfrm>
          <a:prstGeom prst="rect">
            <a:avLst/>
          </a:prstGeom>
          <a:gradFill rotWithShape="1">
            <a:gsLst>
              <a:gs pos="0">
                <a:srgbClr val="FFFFFF"/>
              </a:gs>
              <a:gs pos="100000">
                <a:srgbClr val="133984"/>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029" name="Rectangle 4"/>
          <p:cNvSpPr>
            <a:spLocks noGrp="1" noChangeArrowheads="1"/>
          </p:cNvSpPr>
          <p:nvPr>
            <p:ph type="title"/>
          </p:nvPr>
        </p:nvSpPr>
        <p:spPr bwMode="auto">
          <a:xfrm>
            <a:off x="0" y="179388"/>
            <a:ext cx="9144000" cy="688975"/>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a:t>单击此处编辑母版标题样式</a:t>
            </a:r>
            <a:endParaRPr lang="en-US" altLang="zh-CN"/>
          </a:p>
        </p:txBody>
      </p:sp>
      <p:sp>
        <p:nvSpPr>
          <p:cNvPr id="1030" name="Rectangle 5"/>
          <p:cNvSpPr>
            <a:spLocks noGrp="1" noChangeArrowheads="1"/>
          </p:cNvSpPr>
          <p:nvPr>
            <p:ph type="body" idx="1"/>
          </p:nvPr>
        </p:nvSpPr>
        <p:spPr bwMode="auto">
          <a:xfrm>
            <a:off x="431800" y="1268413"/>
            <a:ext cx="8229600" cy="5065712"/>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p:txBody>
      </p:sp>
      <p:sp>
        <p:nvSpPr>
          <p:cNvPr id="1031" name="TextBox 1"/>
          <p:cNvSpPr txBox="1">
            <a:spLocks noChangeArrowheads="1"/>
          </p:cNvSpPr>
          <p:nvPr userDrawn="1"/>
        </p:nvSpPr>
        <p:spPr bwMode="auto">
          <a:xfrm>
            <a:off x="5849937" y="6477000"/>
            <a:ext cx="32940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黑体" charset="0"/>
                <a:cs typeface="黑体" charset="0"/>
              </a:defRPr>
            </a:lvl1pPr>
            <a:lvl2pPr marL="742950" indent="-285750" eaLnBrk="0" hangingPunct="0">
              <a:defRPr sz="2400">
                <a:solidFill>
                  <a:schemeClr val="tx1"/>
                </a:solidFill>
                <a:latin typeface="Arial" charset="0"/>
                <a:ea typeface="黑体" charset="0"/>
                <a:cs typeface="黑体" charset="0"/>
              </a:defRPr>
            </a:lvl2pPr>
            <a:lvl3pPr marL="1143000" indent="-228600" eaLnBrk="0" hangingPunct="0">
              <a:defRPr sz="2400">
                <a:solidFill>
                  <a:schemeClr val="tx1"/>
                </a:solidFill>
                <a:latin typeface="Arial" charset="0"/>
                <a:ea typeface="黑体" charset="0"/>
                <a:cs typeface="黑体" charset="0"/>
              </a:defRPr>
            </a:lvl3pPr>
            <a:lvl4pPr marL="1600200" indent="-228600" eaLnBrk="0" hangingPunct="0">
              <a:defRPr sz="2400">
                <a:solidFill>
                  <a:schemeClr val="tx1"/>
                </a:solidFill>
                <a:latin typeface="Arial" charset="0"/>
                <a:ea typeface="黑体" charset="0"/>
                <a:cs typeface="黑体" charset="0"/>
              </a:defRPr>
            </a:lvl4pPr>
            <a:lvl5pPr marL="2057400" indent="-228600" eaLnBrk="0" hangingPunct="0">
              <a:defRPr sz="2400">
                <a:solidFill>
                  <a:schemeClr val="tx1"/>
                </a:solidFill>
                <a:latin typeface="Arial" charset="0"/>
                <a:ea typeface="黑体" charset="0"/>
                <a:cs typeface="黑体" charset="0"/>
              </a:defRPr>
            </a:lvl5pPr>
            <a:lvl6pPr marL="2514600" indent="-228600" algn="ctr" eaLnBrk="0" fontAlgn="base" hangingPunct="0">
              <a:spcBef>
                <a:spcPct val="0"/>
              </a:spcBef>
              <a:spcAft>
                <a:spcPct val="0"/>
              </a:spcAft>
              <a:defRPr sz="2400">
                <a:solidFill>
                  <a:schemeClr val="tx1"/>
                </a:solidFill>
                <a:latin typeface="Arial" charset="0"/>
                <a:ea typeface="黑体" charset="0"/>
                <a:cs typeface="黑体" charset="0"/>
              </a:defRPr>
            </a:lvl6pPr>
            <a:lvl7pPr marL="2971800" indent="-228600" algn="ctr" eaLnBrk="0" fontAlgn="base" hangingPunct="0">
              <a:spcBef>
                <a:spcPct val="0"/>
              </a:spcBef>
              <a:spcAft>
                <a:spcPct val="0"/>
              </a:spcAft>
              <a:defRPr sz="2400">
                <a:solidFill>
                  <a:schemeClr val="tx1"/>
                </a:solidFill>
                <a:latin typeface="Arial" charset="0"/>
                <a:ea typeface="黑体" charset="0"/>
                <a:cs typeface="黑体" charset="0"/>
              </a:defRPr>
            </a:lvl7pPr>
            <a:lvl8pPr marL="3429000" indent="-228600" algn="ctr" eaLnBrk="0" fontAlgn="base" hangingPunct="0">
              <a:spcBef>
                <a:spcPct val="0"/>
              </a:spcBef>
              <a:spcAft>
                <a:spcPct val="0"/>
              </a:spcAft>
              <a:defRPr sz="2400">
                <a:solidFill>
                  <a:schemeClr val="tx1"/>
                </a:solidFill>
                <a:latin typeface="Arial" charset="0"/>
                <a:ea typeface="黑体" charset="0"/>
                <a:cs typeface="黑体" charset="0"/>
              </a:defRPr>
            </a:lvl8pPr>
            <a:lvl9pPr marL="3886200" indent="-228600" algn="ctr" eaLnBrk="0" fontAlgn="base" hangingPunct="0">
              <a:spcBef>
                <a:spcPct val="0"/>
              </a:spcBef>
              <a:spcAft>
                <a:spcPct val="0"/>
              </a:spcAft>
              <a:defRPr sz="2400">
                <a:solidFill>
                  <a:schemeClr val="tx1"/>
                </a:solidFill>
                <a:latin typeface="Arial" charset="0"/>
                <a:ea typeface="黑体" charset="0"/>
                <a:cs typeface="黑体" charset="0"/>
              </a:defRPr>
            </a:lvl9pPr>
          </a:lstStyle>
          <a:p>
            <a:pPr eaLnBrk="1" hangingPunct="1"/>
            <a:r>
              <a:rPr lang="en-US" sz="2000" dirty="0"/>
              <a:t>S</a:t>
            </a:r>
            <a:r>
              <a:rPr lang="en-US" altLang="zh-CN" sz="2000" dirty="0"/>
              <a:t>oftware Engineering</a:t>
            </a:r>
            <a:endParaRPr lang="en-US" sz="2000"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84" r:id="rId12"/>
  </p:sldLayoutIdLst>
  <p:txStyles>
    <p:titleStyle>
      <a:lvl1pPr algn="ctr" rtl="0" eaLnBrk="0" fontAlgn="base" hangingPunct="0">
        <a:spcBef>
          <a:spcPct val="0"/>
        </a:spcBef>
        <a:spcAft>
          <a:spcPct val="0"/>
        </a:spcAft>
        <a:defRPr sz="2800" b="1">
          <a:solidFill>
            <a:srgbClr val="133984"/>
          </a:solidFill>
          <a:latin typeface="+mj-lt"/>
          <a:ea typeface="+mj-ea"/>
          <a:cs typeface="华文新魏" charset="0"/>
        </a:defRPr>
      </a:lvl1pPr>
      <a:lvl2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2pPr>
      <a:lvl3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3pPr>
      <a:lvl4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4pPr>
      <a:lvl5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5pPr>
      <a:lvl6pPr marL="457200" algn="ctr" rtl="0" eaLnBrk="0" fontAlgn="base" hangingPunct="0">
        <a:spcBef>
          <a:spcPct val="0"/>
        </a:spcBef>
        <a:spcAft>
          <a:spcPct val="0"/>
        </a:spcAft>
        <a:defRPr sz="2800" b="1">
          <a:solidFill>
            <a:srgbClr val="133984"/>
          </a:solidFill>
          <a:latin typeface="Arial" pitchFamily="34" charset="0"/>
          <a:ea typeface="华文新魏" pitchFamily="2" charset="-122"/>
        </a:defRPr>
      </a:lvl6pPr>
      <a:lvl7pPr marL="914400" algn="ctr" rtl="0" eaLnBrk="0" fontAlgn="base" hangingPunct="0">
        <a:spcBef>
          <a:spcPct val="0"/>
        </a:spcBef>
        <a:spcAft>
          <a:spcPct val="0"/>
        </a:spcAft>
        <a:defRPr sz="2800" b="1">
          <a:solidFill>
            <a:srgbClr val="133984"/>
          </a:solidFill>
          <a:latin typeface="Arial" pitchFamily="34" charset="0"/>
          <a:ea typeface="华文新魏" pitchFamily="2" charset="-122"/>
        </a:defRPr>
      </a:lvl7pPr>
      <a:lvl8pPr marL="1371600" algn="ctr" rtl="0" eaLnBrk="0" fontAlgn="base" hangingPunct="0">
        <a:spcBef>
          <a:spcPct val="0"/>
        </a:spcBef>
        <a:spcAft>
          <a:spcPct val="0"/>
        </a:spcAft>
        <a:defRPr sz="2800" b="1">
          <a:solidFill>
            <a:srgbClr val="133984"/>
          </a:solidFill>
          <a:latin typeface="Arial" pitchFamily="34" charset="0"/>
          <a:ea typeface="华文新魏" pitchFamily="2" charset="-122"/>
        </a:defRPr>
      </a:lvl8pPr>
      <a:lvl9pPr marL="1828800" algn="ctr" rtl="0" eaLnBrk="0" fontAlgn="base" hangingPunct="0">
        <a:spcBef>
          <a:spcPct val="0"/>
        </a:spcBef>
        <a:spcAft>
          <a:spcPct val="0"/>
        </a:spcAft>
        <a:defRPr sz="2800" b="1">
          <a:solidFill>
            <a:srgbClr val="133984"/>
          </a:solidFill>
          <a:latin typeface="Arial" pitchFamily="34" charset="0"/>
          <a:ea typeface="华文新魏"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16"/>
        </a:buBlip>
        <a:defRPr sz="2800">
          <a:solidFill>
            <a:srgbClr val="133984"/>
          </a:solidFill>
          <a:latin typeface="+mn-lt"/>
          <a:ea typeface="+mn-ea"/>
          <a:cs typeface="黑体" charset="0"/>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charset="0"/>
        </a:defRPr>
      </a:lvl2pPr>
      <a:lvl3pPr marL="1322388" indent="-228600" algn="l" rtl="0" eaLnBrk="0" fontAlgn="base" hangingPunct="0">
        <a:spcBef>
          <a:spcPct val="20000"/>
        </a:spcBef>
        <a:spcAft>
          <a:spcPct val="0"/>
        </a:spcAft>
        <a:buChar char="•"/>
        <a:defRPr sz="2400">
          <a:solidFill>
            <a:schemeClr val="tx1"/>
          </a:solidFill>
          <a:latin typeface="+mn-lt"/>
          <a:ea typeface="宋体" pitchFamily="2" charset="-122"/>
          <a:cs typeface="宋体" charset="0"/>
        </a:defRPr>
      </a:lvl3pPr>
      <a:lvl4pPr marL="1730375" indent="-228600" algn="l" rtl="0" eaLnBrk="0" fontAlgn="base" hangingPunct="0">
        <a:spcBef>
          <a:spcPct val="20000"/>
        </a:spcBef>
        <a:spcAft>
          <a:spcPct val="0"/>
        </a:spcAft>
        <a:buChar char="–"/>
        <a:defRPr sz="2000">
          <a:solidFill>
            <a:schemeClr val="tx1"/>
          </a:solidFill>
          <a:latin typeface="+mn-lt"/>
          <a:ea typeface="宋体" pitchFamily="2" charset="-122"/>
          <a:cs typeface="宋体" charset="0"/>
        </a:defRPr>
      </a:lvl4pPr>
      <a:lvl5pPr marL="2138363" indent="-228600" algn="l" rtl="0" eaLnBrk="0" fontAlgn="base" hangingPunct="0">
        <a:spcBef>
          <a:spcPct val="20000"/>
        </a:spcBef>
        <a:spcAft>
          <a:spcPct val="0"/>
        </a:spcAft>
        <a:buChar char="»"/>
        <a:defRPr sz="2000">
          <a:solidFill>
            <a:schemeClr val="tx1"/>
          </a:solidFill>
          <a:latin typeface="+mn-lt"/>
          <a:ea typeface="宋体" pitchFamily="2" charset="-122"/>
          <a:cs typeface="宋体" charset="0"/>
        </a:defRPr>
      </a:lvl5pPr>
      <a:lvl6pPr marL="2595563"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3052763"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509963"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967163"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2050" name="Picture 29" descr="1-4"/>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391150" y="3808413"/>
            <a:ext cx="3752850" cy="3049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1" name="Picture 22" descr="图片5"/>
          <p:cNvPicPr>
            <a:picLocks noChangeAspect="1" noChangeArrowheads="1"/>
          </p:cNvPicPr>
          <p:nvPr userDrawn="1"/>
        </p:nvPicPr>
        <p:blipFill>
          <a:blip r:embed="rId15" cstate="email">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2" name="Picture 23" descr="图片2"/>
          <p:cNvPicPr>
            <a:picLocks noChangeAspect="1" noChangeArrowheads="1"/>
          </p:cNvPicPr>
          <p:nvPr userDrawn="1"/>
        </p:nvPicPr>
        <p:blipFill>
          <a:blip r:embed="rId16" cstate="email">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3" name="Picture 24" descr="图片1"/>
          <p:cNvPicPr>
            <a:picLocks noChangeAspect="1" noChangeArrowheads="1"/>
          </p:cNvPicPr>
          <p:nvPr userDrawn="1"/>
        </p:nvPicPr>
        <p:blipFill>
          <a:blip r:embed="rId17" cstate="email">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4" name="Picture 25" descr="图片3"/>
          <p:cNvPicPr>
            <a:picLocks noChangeAspect="1" noChangeArrowheads="1"/>
          </p:cNvPicPr>
          <p:nvPr userDrawn="1"/>
        </p:nvPicPr>
        <p:blipFill>
          <a:blip r:embed="rId18" cstate="email">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5" name="Picture 26" descr="图片4"/>
          <p:cNvPicPr>
            <a:picLocks noChangeAspect="1" noChangeArrowheads="1"/>
          </p:cNvPicPr>
          <p:nvPr userDrawn="1"/>
        </p:nvPicPr>
        <p:blipFill>
          <a:blip r:embed="rId19" cstate="email">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6" name="Rectangle 4"/>
          <p:cNvSpPr>
            <a:spLocks noGrp="1" noChangeArrowheads="1"/>
          </p:cNvSpPr>
          <p:nvPr>
            <p:ph type="title"/>
          </p:nvPr>
        </p:nvSpPr>
        <p:spPr bwMode="auto">
          <a:xfrm>
            <a:off x="0" y="179388"/>
            <a:ext cx="9144000" cy="688975"/>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54000" rIns="91440" bIns="45720" numCol="1" anchor="t" anchorCtr="1" compatLnSpc="1">
            <a:prstTxWarp prst="textNoShape">
              <a:avLst/>
            </a:prstTxWarp>
          </a:bodyPr>
          <a:lstStyle/>
          <a:p>
            <a:pPr lvl="0"/>
            <a:r>
              <a:rPr lang="zh-CN" altLang="en-US"/>
              <a:t>单击此处编辑母版标题样式</a:t>
            </a:r>
            <a:endParaRPr lang="en-US" altLang="zh-CN"/>
          </a:p>
        </p:txBody>
      </p:sp>
      <p:sp>
        <p:nvSpPr>
          <p:cNvPr id="2057" name="Rectangle 5"/>
          <p:cNvSpPr>
            <a:spLocks noGrp="1" noChangeArrowheads="1"/>
          </p:cNvSpPr>
          <p:nvPr>
            <p:ph type="body" idx="1"/>
          </p:nvPr>
        </p:nvSpPr>
        <p:spPr bwMode="auto">
          <a:xfrm>
            <a:off x="431800" y="1268413"/>
            <a:ext cx="8229600" cy="5065712"/>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2800" b="1">
          <a:solidFill>
            <a:srgbClr val="133984"/>
          </a:solidFill>
          <a:latin typeface="+mj-lt"/>
          <a:ea typeface="+mj-ea"/>
          <a:cs typeface="华文新魏" charset="0"/>
        </a:defRPr>
      </a:lvl1pPr>
      <a:lvl2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2pPr>
      <a:lvl3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3pPr>
      <a:lvl4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4pPr>
      <a:lvl5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5pPr>
      <a:lvl6pPr marL="457200" algn="ctr" rtl="0" eaLnBrk="0" fontAlgn="base" hangingPunct="0">
        <a:spcBef>
          <a:spcPct val="0"/>
        </a:spcBef>
        <a:spcAft>
          <a:spcPct val="0"/>
        </a:spcAft>
        <a:defRPr sz="2800" b="1">
          <a:solidFill>
            <a:srgbClr val="133984"/>
          </a:solidFill>
          <a:latin typeface="Arial" pitchFamily="34" charset="0"/>
          <a:ea typeface="华文新魏" pitchFamily="2" charset="-122"/>
        </a:defRPr>
      </a:lvl6pPr>
      <a:lvl7pPr marL="914400" algn="ctr" rtl="0" eaLnBrk="0" fontAlgn="base" hangingPunct="0">
        <a:spcBef>
          <a:spcPct val="0"/>
        </a:spcBef>
        <a:spcAft>
          <a:spcPct val="0"/>
        </a:spcAft>
        <a:defRPr sz="2800" b="1">
          <a:solidFill>
            <a:srgbClr val="133984"/>
          </a:solidFill>
          <a:latin typeface="Arial" pitchFamily="34" charset="0"/>
          <a:ea typeface="华文新魏" pitchFamily="2" charset="-122"/>
        </a:defRPr>
      </a:lvl7pPr>
      <a:lvl8pPr marL="1371600" algn="ctr" rtl="0" eaLnBrk="0" fontAlgn="base" hangingPunct="0">
        <a:spcBef>
          <a:spcPct val="0"/>
        </a:spcBef>
        <a:spcAft>
          <a:spcPct val="0"/>
        </a:spcAft>
        <a:defRPr sz="2800" b="1">
          <a:solidFill>
            <a:srgbClr val="133984"/>
          </a:solidFill>
          <a:latin typeface="Arial" pitchFamily="34" charset="0"/>
          <a:ea typeface="华文新魏" pitchFamily="2" charset="-122"/>
        </a:defRPr>
      </a:lvl8pPr>
      <a:lvl9pPr marL="1828800" algn="ctr" rtl="0" eaLnBrk="0" fontAlgn="base" hangingPunct="0">
        <a:spcBef>
          <a:spcPct val="0"/>
        </a:spcBef>
        <a:spcAft>
          <a:spcPct val="0"/>
        </a:spcAft>
        <a:defRPr sz="2800" b="1">
          <a:solidFill>
            <a:srgbClr val="133984"/>
          </a:solidFill>
          <a:latin typeface="Arial" pitchFamily="34" charset="0"/>
          <a:ea typeface="华文新魏" pitchFamily="2" charset="-122"/>
        </a:defRPr>
      </a:lvl9pPr>
    </p:titleStyle>
    <p:bodyStyle>
      <a:lvl1pPr marL="449263" indent="-449263" algn="l" rtl="0" eaLnBrk="0" fontAlgn="base" hangingPunct="0">
        <a:lnSpc>
          <a:spcPct val="110000"/>
        </a:lnSpc>
        <a:spcBef>
          <a:spcPct val="20000"/>
        </a:spcBef>
        <a:spcAft>
          <a:spcPct val="0"/>
        </a:spcAft>
        <a:buSzPct val="120000"/>
        <a:buBlip>
          <a:blip r:embed="rId20"/>
        </a:buBlip>
        <a:defRPr sz="2800">
          <a:solidFill>
            <a:srgbClr val="133984"/>
          </a:solidFill>
          <a:latin typeface="+mn-lt"/>
          <a:ea typeface="+mn-ea"/>
          <a:cs typeface="黑体" charset="0"/>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charset="0"/>
        </a:defRPr>
      </a:lvl2pPr>
      <a:lvl3pPr marL="1322388" indent="-228600" algn="l" rtl="0" eaLnBrk="0" fontAlgn="base" hangingPunct="0">
        <a:spcBef>
          <a:spcPct val="20000"/>
        </a:spcBef>
        <a:spcAft>
          <a:spcPct val="0"/>
        </a:spcAft>
        <a:buChar char="•"/>
        <a:defRPr sz="2400">
          <a:solidFill>
            <a:schemeClr val="tx1"/>
          </a:solidFill>
          <a:latin typeface="+mn-lt"/>
          <a:ea typeface="宋体" pitchFamily="2" charset="-122"/>
          <a:cs typeface="宋体" charset="0"/>
        </a:defRPr>
      </a:lvl3pPr>
      <a:lvl4pPr marL="1730375" indent="-228600" algn="l" rtl="0" eaLnBrk="0" fontAlgn="base" hangingPunct="0">
        <a:spcBef>
          <a:spcPct val="20000"/>
        </a:spcBef>
        <a:spcAft>
          <a:spcPct val="0"/>
        </a:spcAft>
        <a:buChar char="–"/>
        <a:defRPr sz="2000">
          <a:solidFill>
            <a:schemeClr val="tx1"/>
          </a:solidFill>
          <a:latin typeface="+mn-lt"/>
          <a:ea typeface="宋体" pitchFamily="2" charset="-122"/>
          <a:cs typeface="宋体" charset="0"/>
        </a:defRPr>
      </a:lvl4pPr>
      <a:lvl5pPr marL="2138363" indent="-228600" algn="l" rtl="0" eaLnBrk="0" fontAlgn="base" hangingPunct="0">
        <a:spcBef>
          <a:spcPct val="20000"/>
        </a:spcBef>
        <a:spcAft>
          <a:spcPct val="0"/>
        </a:spcAft>
        <a:buChar char="»"/>
        <a:defRPr sz="2000">
          <a:solidFill>
            <a:schemeClr val="tx1"/>
          </a:solidFill>
          <a:latin typeface="+mn-lt"/>
          <a:ea typeface="宋体" pitchFamily="2" charset="-122"/>
          <a:cs typeface="宋体" charset="0"/>
        </a:defRPr>
      </a:lvl5pPr>
      <a:lvl6pPr marL="2595563"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3052763"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509963"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967163"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tiff"/><Relationship Id="rId3" Type="http://schemas.openxmlformats.org/officeDocument/2006/relationships/image" Target="../media/image36.tif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 Id="rId3"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54.xml.rels><?xml version="1.0" encoding="UTF-8" standalone="yes"?>
<Relationships xmlns="http://schemas.openxmlformats.org/package/2006/relationships"><Relationship Id="rId3" Type="http://schemas.openxmlformats.org/officeDocument/2006/relationships/oleObject" Target="../embeddings/Microsoft_Word_97_-_2004___1.doc"/><Relationship Id="rId4" Type="http://schemas.openxmlformats.org/officeDocument/2006/relationships/image" Target="../media/image20.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tiff"/><Relationship Id="rId3" Type="http://schemas.openxmlformats.org/officeDocument/2006/relationships/image" Target="../media/image32.tif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ChangeArrowheads="1"/>
          </p:cNvSpPr>
          <p:nvPr>
            <p:ph type="ctrTitle" idx="4294967295"/>
          </p:nvPr>
        </p:nvSpPr>
        <p:spPr>
          <a:xfrm>
            <a:off x="152400" y="1676446"/>
            <a:ext cx="8839200" cy="1927225"/>
          </a:xfrm>
        </p:spPr>
        <p:txBody>
          <a:bodyPr anchor="ctr"/>
          <a:lstStyle/>
          <a:p>
            <a:pPr eaLnBrk="1" hangingPunct="1"/>
            <a:r>
              <a:rPr lang="en-US" altLang="zh-CN" sz="4000" dirty="0" smtClean="0">
                <a:solidFill>
                  <a:schemeClr val="bg1"/>
                </a:solidFill>
                <a:latin typeface="Arial" charset="0"/>
                <a:ea typeface="华文新魏" charset="0"/>
              </a:rPr>
              <a:t>8. Object Design:</a:t>
            </a:r>
            <a:br>
              <a:rPr lang="en-US" altLang="zh-CN" sz="4000" dirty="0" smtClean="0">
                <a:solidFill>
                  <a:schemeClr val="bg1"/>
                </a:solidFill>
                <a:latin typeface="Arial" charset="0"/>
                <a:ea typeface="华文新魏" charset="0"/>
              </a:rPr>
            </a:br>
            <a:r>
              <a:rPr lang="en-US" altLang="zh-CN" sz="3600" dirty="0" smtClean="0">
                <a:solidFill>
                  <a:schemeClr val="bg1"/>
                </a:solidFill>
                <a:latin typeface="Arial" charset="0"/>
                <a:ea typeface="华文新魏" charset="0"/>
              </a:rPr>
              <a:t>Reusing Pattern Solutions</a:t>
            </a:r>
            <a:endParaRPr lang="en-US" altLang="zh-CN" sz="4000" dirty="0">
              <a:solidFill>
                <a:schemeClr val="bg1"/>
              </a:solidFill>
              <a:latin typeface="Arial" charset="0"/>
              <a:ea typeface="华文新魏" charset="0"/>
            </a:endParaRPr>
          </a:p>
        </p:txBody>
      </p:sp>
      <p:pic>
        <p:nvPicPr>
          <p:cNvPr id="3" name="Picture 2" descr="AA053797.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38298" y="4495772"/>
            <a:ext cx="3654674" cy="130153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a:xfrm>
            <a:off x="355600" y="976506"/>
            <a:ext cx="6118225" cy="4921250"/>
          </a:xfrm>
        </p:spPr>
        <p:txBody>
          <a:bodyPr/>
          <a:lstStyle/>
          <a:p>
            <a:pPr marL="457200" indent="-457200">
              <a:buFont typeface="Times" charset="0"/>
              <a:buNone/>
            </a:pPr>
            <a:r>
              <a:rPr lang="en-US" sz="2000"/>
              <a:t>1. Reuse: Identification of existing solutions</a:t>
            </a:r>
          </a:p>
          <a:p>
            <a:pPr marL="838200" lvl="1" indent="-381000"/>
            <a:r>
              <a:rPr lang="en-US" sz="1800"/>
              <a:t>Use of inheritance</a:t>
            </a:r>
          </a:p>
          <a:p>
            <a:pPr marL="838200" lvl="1" indent="-381000"/>
            <a:r>
              <a:rPr lang="en-US" sz="1800"/>
              <a:t>Off-the-shelf components and additional solution objects </a:t>
            </a:r>
          </a:p>
          <a:p>
            <a:pPr marL="838200" lvl="1" indent="-381000"/>
            <a:r>
              <a:rPr lang="en-US" sz="1800"/>
              <a:t>Design patterns</a:t>
            </a:r>
          </a:p>
          <a:p>
            <a:pPr marL="457200" indent="-457200">
              <a:buFont typeface="Symbol" charset="0"/>
              <a:buNone/>
            </a:pPr>
            <a:r>
              <a:rPr lang="en-US" sz="2000"/>
              <a:t>2. Interface specification</a:t>
            </a:r>
          </a:p>
          <a:p>
            <a:pPr marL="838200" lvl="1" indent="-381000"/>
            <a:r>
              <a:rPr lang="en-US" sz="1800"/>
              <a:t> Describes precisely each class interface</a:t>
            </a:r>
          </a:p>
          <a:p>
            <a:pPr marL="838200" lvl="1" indent="-381000">
              <a:buFont typeface="Wingdings" charset="0"/>
              <a:buNone/>
            </a:pPr>
            <a:endParaRPr lang="en-US" sz="1800">
              <a:solidFill>
                <a:srgbClr val="0005C5"/>
              </a:solidFill>
            </a:endParaRPr>
          </a:p>
          <a:p>
            <a:pPr marL="457200" indent="-457200">
              <a:buFont typeface="Symbol" charset="0"/>
              <a:buNone/>
            </a:pPr>
            <a:r>
              <a:rPr lang="en-US" sz="2000"/>
              <a:t>3. Object model restructuring</a:t>
            </a:r>
          </a:p>
          <a:p>
            <a:pPr marL="838200" lvl="1" indent="-381000"/>
            <a:r>
              <a:rPr lang="en-US" sz="1800"/>
              <a:t>Transforms the object design model to improve its understandability and extensibility</a:t>
            </a:r>
          </a:p>
          <a:p>
            <a:pPr marL="457200" indent="-457200">
              <a:buFont typeface="Symbol" charset="0"/>
              <a:buNone/>
            </a:pPr>
            <a:r>
              <a:rPr lang="en-US" sz="2000"/>
              <a:t>4. Object model optimization</a:t>
            </a:r>
          </a:p>
          <a:p>
            <a:pPr marL="838200" lvl="1" indent="-381000"/>
            <a:r>
              <a:rPr lang="en-US" sz="1800"/>
              <a:t>Transforms the object design model to address </a:t>
            </a:r>
            <a:r>
              <a:rPr lang="en-US" sz="1800" i="1">
                <a:solidFill>
                  <a:srgbClr val="CC3300"/>
                </a:solidFill>
              </a:rPr>
              <a:t>performance </a:t>
            </a:r>
            <a:r>
              <a:rPr lang="en-US" sz="1800"/>
              <a:t>criteria such as response time or memory utilization.</a:t>
            </a:r>
          </a:p>
        </p:txBody>
      </p:sp>
      <p:sp>
        <p:nvSpPr>
          <p:cNvPr id="66565" name="AutoShape 5"/>
          <p:cNvSpPr>
            <a:spLocks/>
          </p:cNvSpPr>
          <p:nvPr/>
        </p:nvSpPr>
        <p:spPr bwMode="auto">
          <a:xfrm>
            <a:off x="6638925" y="1244794"/>
            <a:ext cx="635000" cy="1968500"/>
          </a:xfrm>
          <a:prstGeom prst="rightBrace">
            <a:avLst>
              <a:gd name="adj1" fmla="val 25833"/>
              <a:gd name="adj2" fmla="val 50000"/>
            </a:avLst>
          </a:prstGeom>
          <a:noFill/>
          <a:ln w="1270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66566" name="AutoShape 6"/>
          <p:cNvSpPr>
            <a:spLocks/>
          </p:cNvSpPr>
          <p:nvPr/>
        </p:nvSpPr>
        <p:spPr bwMode="auto">
          <a:xfrm>
            <a:off x="6667500" y="3859406"/>
            <a:ext cx="635000" cy="2417763"/>
          </a:xfrm>
          <a:prstGeom prst="rightBrace">
            <a:avLst>
              <a:gd name="adj1" fmla="val 31729"/>
              <a:gd name="adj2" fmla="val 50000"/>
            </a:avLst>
          </a:prstGeom>
          <a:noFill/>
          <a:ln w="1270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66567" name="Text Box 7"/>
          <p:cNvSpPr txBox="1">
            <a:spLocks noChangeArrowheads="1"/>
          </p:cNvSpPr>
          <p:nvPr/>
        </p:nvSpPr>
        <p:spPr bwMode="auto">
          <a:xfrm>
            <a:off x="7693774" y="1717371"/>
            <a:ext cx="992918" cy="92333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1800" dirty="0"/>
              <a:t>Object </a:t>
            </a:r>
          </a:p>
          <a:p>
            <a:pPr algn="ctr"/>
            <a:r>
              <a:rPr lang="en-US" sz="1800" dirty="0"/>
              <a:t>Design</a:t>
            </a:r>
          </a:p>
          <a:p>
            <a:pPr algn="ctr"/>
            <a:r>
              <a:rPr lang="en-US" sz="1800" dirty="0"/>
              <a:t>lectures</a:t>
            </a:r>
          </a:p>
        </p:txBody>
      </p:sp>
      <p:sp>
        <p:nvSpPr>
          <p:cNvPr id="66568" name="Text Box 8"/>
          <p:cNvSpPr txBox="1">
            <a:spLocks noChangeArrowheads="1"/>
          </p:cNvSpPr>
          <p:nvPr/>
        </p:nvSpPr>
        <p:spPr bwMode="auto">
          <a:xfrm>
            <a:off x="7281277" y="4571970"/>
            <a:ext cx="1801395" cy="92333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1800" dirty="0"/>
              <a:t>Mapping</a:t>
            </a:r>
          </a:p>
          <a:p>
            <a:pPr algn="ctr"/>
            <a:r>
              <a:rPr lang="en-US" sz="1800" dirty="0"/>
              <a:t>Models to Code</a:t>
            </a:r>
          </a:p>
          <a:p>
            <a:pPr algn="ctr"/>
            <a:r>
              <a:rPr lang="en-US" sz="1800" dirty="0"/>
              <a:t>lecture</a:t>
            </a:r>
          </a:p>
        </p:txBody>
      </p:sp>
    </p:spTree>
    <p:extLst>
      <p:ext uri="{BB962C8B-B14F-4D97-AF65-F5344CB8AC3E}">
        <p14:creationId xmlns:p14="http://schemas.microsoft.com/office/powerpoint/2010/main" val="400660532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1" name="Group 3"/>
          <p:cNvGrpSpPr>
            <a:grpSpLocks/>
          </p:cNvGrpSpPr>
          <p:nvPr/>
        </p:nvGrpSpPr>
        <p:grpSpPr bwMode="auto">
          <a:xfrm>
            <a:off x="731838" y="857250"/>
            <a:ext cx="7589837" cy="2201863"/>
            <a:chOff x="461" y="540"/>
            <a:chExt cx="4781" cy="1387"/>
          </a:xfrm>
        </p:grpSpPr>
        <p:sp>
          <p:nvSpPr>
            <p:cNvPr id="27681" name="Rectangle 4"/>
            <p:cNvSpPr>
              <a:spLocks noChangeArrowheads="1"/>
            </p:cNvSpPr>
            <p:nvPr/>
          </p:nvSpPr>
          <p:spPr bwMode="auto">
            <a:xfrm>
              <a:off x="2125" y="540"/>
              <a:ext cx="1104" cy="380"/>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Pattern</a:t>
              </a:r>
            </a:p>
          </p:txBody>
        </p:sp>
        <p:sp>
          <p:nvSpPr>
            <p:cNvPr id="27682" name="Rectangle 5"/>
            <p:cNvSpPr>
              <a:spLocks noChangeArrowheads="1"/>
            </p:cNvSpPr>
            <p:nvPr/>
          </p:nvSpPr>
          <p:spPr bwMode="auto">
            <a:xfrm>
              <a:off x="461" y="1085"/>
              <a:ext cx="768" cy="576"/>
            </a:xfrm>
            <a:prstGeom prst="rect">
              <a:avLst/>
            </a:prstGeom>
            <a:solidFill>
              <a:srgbClr val="FF0000"/>
            </a:solidFill>
            <a:ln w="12700">
              <a:solidFill>
                <a:schemeClr val="tx1"/>
              </a:solidFill>
              <a:miter lim="800000"/>
              <a:headEnd/>
              <a:tailEnd/>
            </a:ln>
          </p:spPr>
          <p:txBody>
            <a:bodyPr wrap="none" anchor="ctr"/>
            <a:lstStyle/>
            <a:p>
              <a:pPr algn="ctr"/>
              <a:r>
                <a:rPr lang="en-US" sz="2000">
                  <a:latin typeface="Palatino" charset="0"/>
                </a:rPr>
                <a:t>Structural</a:t>
              </a:r>
            </a:p>
            <a:p>
              <a:pPr algn="ctr"/>
              <a:r>
                <a:rPr lang="en-US" sz="2000">
                  <a:latin typeface="Palatino" charset="0"/>
                </a:rPr>
                <a:t>Pattern</a:t>
              </a:r>
            </a:p>
          </p:txBody>
        </p:sp>
        <p:sp>
          <p:nvSpPr>
            <p:cNvPr id="27683" name="Rectangle 6"/>
            <p:cNvSpPr>
              <a:spLocks noChangeArrowheads="1"/>
            </p:cNvSpPr>
            <p:nvPr/>
          </p:nvSpPr>
          <p:spPr bwMode="auto">
            <a:xfrm>
              <a:off x="2235" y="1351"/>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Behavioral</a:t>
              </a:r>
            </a:p>
            <a:p>
              <a:pPr algn="ctr"/>
              <a:r>
                <a:rPr lang="en-US" sz="2000">
                  <a:latin typeface="Palatino" charset="0"/>
                </a:rPr>
                <a:t>Pattern</a:t>
              </a:r>
            </a:p>
          </p:txBody>
        </p:sp>
        <p:sp>
          <p:nvSpPr>
            <p:cNvPr id="27684" name="Rectangle 7"/>
            <p:cNvSpPr>
              <a:spLocks noChangeArrowheads="1"/>
            </p:cNvSpPr>
            <p:nvPr/>
          </p:nvSpPr>
          <p:spPr bwMode="auto">
            <a:xfrm>
              <a:off x="4474" y="967"/>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Creational</a:t>
              </a:r>
            </a:p>
            <a:p>
              <a:pPr algn="ctr"/>
              <a:r>
                <a:rPr lang="en-US" sz="2000">
                  <a:latin typeface="Palatino" charset="0"/>
                </a:rPr>
                <a:t>Pattern</a:t>
              </a:r>
            </a:p>
          </p:txBody>
        </p:sp>
        <p:sp>
          <p:nvSpPr>
            <p:cNvPr id="27685" name="AutoShape 8"/>
            <p:cNvSpPr>
              <a:spLocks noChangeArrowheads="1"/>
            </p:cNvSpPr>
            <p:nvPr/>
          </p:nvSpPr>
          <p:spPr bwMode="auto">
            <a:xfrm>
              <a:off x="2565" y="1065"/>
              <a:ext cx="192" cy="96"/>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p>
          </p:txBody>
        </p:sp>
        <p:cxnSp>
          <p:nvCxnSpPr>
            <p:cNvPr id="27686" name="AutoShape 9"/>
            <p:cNvCxnSpPr>
              <a:cxnSpLocks noChangeShapeType="1"/>
              <a:stCxn id="27685" idx="2"/>
              <a:endCxn id="27682" idx="3"/>
            </p:cNvCxnSpPr>
            <p:nvPr/>
          </p:nvCxnSpPr>
          <p:spPr bwMode="auto">
            <a:xfrm flipH="1">
              <a:off x="1229" y="1161"/>
              <a:ext cx="1336" cy="212"/>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87" name="AutoShape 10"/>
            <p:cNvCxnSpPr>
              <a:cxnSpLocks noChangeShapeType="1"/>
              <a:stCxn id="27685" idx="3"/>
              <a:endCxn id="27683" idx="0"/>
            </p:cNvCxnSpPr>
            <p:nvPr/>
          </p:nvCxnSpPr>
          <p:spPr bwMode="auto">
            <a:xfrm flipH="1">
              <a:off x="2619" y="1161"/>
              <a:ext cx="42" cy="190"/>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88" name="AutoShape 11"/>
            <p:cNvCxnSpPr>
              <a:cxnSpLocks noChangeShapeType="1"/>
              <a:stCxn id="27685" idx="4"/>
              <a:endCxn id="27684" idx="1"/>
            </p:cNvCxnSpPr>
            <p:nvPr/>
          </p:nvCxnSpPr>
          <p:spPr bwMode="auto">
            <a:xfrm>
              <a:off x="2757" y="1161"/>
              <a:ext cx="1717" cy="94"/>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89" name="AutoShape 12"/>
            <p:cNvCxnSpPr>
              <a:cxnSpLocks noChangeShapeType="1"/>
              <a:stCxn id="27685" idx="0"/>
              <a:endCxn id="27681" idx="2"/>
            </p:cNvCxnSpPr>
            <p:nvPr/>
          </p:nvCxnSpPr>
          <p:spPr bwMode="auto">
            <a:xfrm flipV="1">
              <a:off x="2661" y="920"/>
              <a:ext cx="16" cy="145"/>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grpSp>
      <p:grpSp>
        <p:nvGrpSpPr>
          <p:cNvPr id="3" name="Group 13"/>
          <p:cNvGrpSpPr>
            <a:grpSpLocks/>
          </p:cNvGrpSpPr>
          <p:nvPr/>
        </p:nvGrpSpPr>
        <p:grpSpPr bwMode="auto">
          <a:xfrm>
            <a:off x="411163" y="2636838"/>
            <a:ext cx="5838825" cy="3903662"/>
            <a:chOff x="259" y="1661"/>
            <a:chExt cx="3678" cy="2459"/>
          </a:xfrm>
        </p:grpSpPr>
        <p:sp>
          <p:nvSpPr>
            <p:cNvPr id="27670" name="AutoShape 14"/>
            <p:cNvSpPr>
              <a:spLocks noChangeArrowheads="1"/>
            </p:cNvSpPr>
            <p:nvPr/>
          </p:nvSpPr>
          <p:spPr bwMode="auto">
            <a:xfrm>
              <a:off x="1078" y="2925"/>
              <a:ext cx="192" cy="96"/>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p>
          </p:txBody>
        </p:sp>
        <p:grpSp>
          <p:nvGrpSpPr>
            <p:cNvPr id="27671" name="Group 15"/>
            <p:cNvGrpSpPr>
              <a:grpSpLocks/>
            </p:cNvGrpSpPr>
            <p:nvPr/>
          </p:nvGrpSpPr>
          <p:grpSpPr bwMode="auto">
            <a:xfrm>
              <a:off x="259" y="1661"/>
              <a:ext cx="3678" cy="2459"/>
              <a:chOff x="259" y="1661"/>
              <a:chExt cx="3678" cy="2459"/>
            </a:xfrm>
          </p:grpSpPr>
          <p:sp>
            <p:nvSpPr>
              <p:cNvPr id="27672" name="Rectangle 16"/>
              <p:cNvSpPr>
                <a:spLocks noChangeArrowheads="1"/>
              </p:cNvSpPr>
              <p:nvPr/>
            </p:nvSpPr>
            <p:spPr bwMode="auto">
              <a:xfrm>
                <a:off x="259" y="3527"/>
                <a:ext cx="768" cy="576"/>
              </a:xfrm>
              <a:prstGeom prst="rect">
                <a:avLst/>
              </a:prstGeom>
              <a:solidFill>
                <a:srgbClr val="FF0000"/>
              </a:solidFill>
              <a:ln w="12700">
                <a:solidFill>
                  <a:schemeClr val="tx1"/>
                </a:solidFill>
                <a:miter lim="800000"/>
                <a:headEnd/>
                <a:tailEnd/>
              </a:ln>
            </p:spPr>
            <p:txBody>
              <a:bodyPr wrap="none" anchor="ctr"/>
              <a:lstStyle/>
              <a:p>
                <a:pPr algn="ctr"/>
                <a:r>
                  <a:rPr lang="en-US" sz="2000">
                    <a:latin typeface="Palatino" charset="0"/>
                  </a:rPr>
                  <a:t>Adapter</a:t>
                </a:r>
              </a:p>
            </p:txBody>
          </p:sp>
          <p:sp>
            <p:nvSpPr>
              <p:cNvPr id="27673" name="Rectangle 17"/>
              <p:cNvSpPr>
                <a:spLocks noChangeArrowheads="1"/>
              </p:cNvSpPr>
              <p:nvPr/>
            </p:nvSpPr>
            <p:spPr bwMode="auto">
              <a:xfrm>
                <a:off x="1219" y="3527"/>
                <a:ext cx="768" cy="576"/>
              </a:xfrm>
              <a:prstGeom prst="rect">
                <a:avLst/>
              </a:prstGeom>
              <a:solidFill>
                <a:srgbClr val="FF0000"/>
              </a:solidFill>
              <a:ln w="12700">
                <a:solidFill>
                  <a:schemeClr val="tx1"/>
                </a:solidFill>
                <a:miter lim="800000"/>
                <a:headEnd/>
                <a:tailEnd/>
              </a:ln>
            </p:spPr>
            <p:txBody>
              <a:bodyPr wrap="none" anchor="ctr"/>
              <a:lstStyle/>
              <a:p>
                <a:pPr algn="ctr"/>
                <a:r>
                  <a:rPr lang="en-US" sz="2000">
                    <a:latin typeface="Palatino" charset="0"/>
                  </a:rPr>
                  <a:t>Bridge</a:t>
                </a:r>
              </a:p>
            </p:txBody>
          </p:sp>
          <p:sp>
            <p:nvSpPr>
              <p:cNvPr id="27674" name="Rectangle 18"/>
              <p:cNvSpPr>
                <a:spLocks noChangeArrowheads="1"/>
              </p:cNvSpPr>
              <p:nvPr/>
            </p:nvSpPr>
            <p:spPr bwMode="auto">
              <a:xfrm>
                <a:off x="2179" y="3527"/>
                <a:ext cx="768" cy="576"/>
              </a:xfrm>
              <a:prstGeom prst="rect">
                <a:avLst/>
              </a:prstGeom>
              <a:solidFill>
                <a:srgbClr val="FF0000"/>
              </a:solidFill>
              <a:ln w="12700">
                <a:solidFill>
                  <a:schemeClr val="tx1"/>
                </a:solidFill>
                <a:miter lim="800000"/>
                <a:headEnd/>
                <a:tailEnd/>
              </a:ln>
            </p:spPr>
            <p:txBody>
              <a:bodyPr wrap="none" anchor="ctr"/>
              <a:lstStyle/>
              <a:p>
                <a:r>
                  <a:rPr lang="en-US" sz="2000">
                    <a:latin typeface="Palatino" charset="0"/>
                  </a:rPr>
                  <a:t>Facade</a:t>
                </a:r>
              </a:p>
            </p:txBody>
          </p:sp>
          <p:cxnSp>
            <p:nvCxnSpPr>
              <p:cNvPr id="27675" name="AutoShape 19"/>
              <p:cNvCxnSpPr>
                <a:cxnSpLocks noChangeShapeType="1"/>
                <a:stCxn id="27670" idx="2"/>
                <a:endCxn id="27672" idx="0"/>
              </p:cNvCxnSpPr>
              <p:nvPr/>
            </p:nvCxnSpPr>
            <p:spPr bwMode="auto">
              <a:xfrm flipH="1">
                <a:off x="643" y="3021"/>
                <a:ext cx="435" cy="506"/>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76" name="AutoShape 20"/>
              <p:cNvCxnSpPr>
                <a:cxnSpLocks noChangeShapeType="1"/>
                <a:stCxn id="27670" idx="3"/>
                <a:endCxn id="27673" idx="0"/>
              </p:cNvCxnSpPr>
              <p:nvPr/>
            </p:nvCxnSpPr>
            <p:spPr bwMode="auto">
              <a:xfrm>
                <a:off x="1174" y="3021"/>
                <a:ext cx="429" cy="506"/>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77" name="AutoShape 21"/>
              <p:cNvCxnSpPr>
                <a:cxnSpLocks noChangeShapeType="1"/>
                <a:stCxn id="27670" idx="4"/>
                <a:endCxn id="27674" idx="0"/>
              </p:cNvCxnSpPr>
              <p:nvPr/>
            </p:nvCxnSpPr>
            <p:spPr bwMode="auto">
              <a:xfrm>
                <a:off x="1270" y="3021"/>
                <a:ext cx="1293" cy="506"/>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78" name="AutoShape 22"/>
              <p:cNvCxnSpPr>
                <a:cxnSpLocks noChangeShapeType="1"/>
                <a:stCxn id="27670" idx="0"/>
                <a:endCxn id="27682" idx="2"/>
              </p:cNvCxnSpPr>
              <p:nvPr/>
            </p:nvCxnSpPr>
            <p:spPr bwMode="auto">
              <a:xfrm flipH="1" flipV="1">
                <a:off x="845" y="1661"/>
                <a:ext cx="329" cy="1264"/>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27679" name="Rectangle 23"/>
              <p:cNvSpPr>
                <a:spLocks noChangeArrowheads="1"/>
              </p:cNvSpPr>
              <p:nvPr/>
            </p:nvSpPr>
            <p:spPr bwMode="auto">
              <a:xfrm>
                <a:off x="3169" y="3544"/>
                <a:ext cx="768" cy="576"/>
              </a:xfrm>
              <a:prstGeom prst="rect">
                <a:avLst/>
              </a:prstGeom>
              <a:solidFill>
                <a:srgbClr val="FF0000"/>
              </a:solidFill>
              <a:ln w="12700">
                <a:solidFill>
                  <a:schemeClr val="tx1"/>
                </a:solidFill>
                <a:miter lim="800000"/>
                <a:headEnd/>
                <a:tailEnd/>
              </a:ln>
            </p:spPr>
            <p:txBody>
              <a:bodyPr wrap="none" anchor="ctr"/>
              <a:lstStyle/>
              <a:p>
                <a:r>
                  <a:rPr lang="en-US" sz="2000">
                    <a:latin typeface="Palatino" charset="0"/>
                  </a:rPr>
                  <a:t>Proxy</a:t>
                </a:r>
              </a:p>
            </p:txBody>
          </p:sp>
          <p:cxnSp>
            <p:nvCxnSpPr>
              <p:cNvPr id="27680" name="AutoShape 24"/>
              <p:cNvCxnSpPr>
                <a:cxnSpLocks noChangeShapeType="1"/>
                <a:stCxn id="27670" idx="4"/>
                <a:endCxn id="27679" idx="0"/>
              </p:cNvCxnSpPr>
              <p:nvPr/>
            </p:nvCxnSpPr>
            <p:spPr bwMode="auto">
              <a:xfrm>
                <a:off x="1270" y="3021"/>
                <a:ext cx="2283" cy="523"/>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grpSp>
      </p:grpSp>
      <p:grpSp>
        <p:nvGrpSpPr>
          <p:cNvPr id="5" name="Group 25"/>
          <p:cNvGrpSpPr>
            <a:grpSpLocks/>
          </p:cNvGrpSpPr>
          <p:nvPr/>
        </p:nvGrpSpPr>
        <p:grpSpPr bwMode="auto">
          <a:xfrm>
            <a:off x="2276475" y="3059113"/>
            <a:ext cx="3754438" cy="1533525"/>
            <a:chOff x="1434" y="1927"/>
            <a:chExt cx="2365" cy="966"/>
          </a:xfrm>
        </p:grpSpPr>
        <p:sp>
          <p:nvSpPr>
            <p:cNvPr id="27662" name="Rectangle 26"/>
            <p:cNvSpPr>
              <a:spLocks noChangeArrowheads="1"/>
            </p:cNvSpPr>
            <p:nvPr/>
          </p:nvSpPr>
          <p:spPr bwMode="auto">
            <a:xfrm>
              <a:off x="1434" y="2342"/>
              <a:ext cx="705" cy="536"/>
            </a:xfrm>
            <a:prstGeom prst="rect">
              <a:avLst/>
            </a:prstGeom>
            <a:solidFill>
              <a:schemeClr val="bg1"/>
            </a:solidFill>
            <a:ln w="12700">
              <a:solidFill>
                <a:schemeClr val="tx1"/>
              </a:solidFill>
              <a:miter lim="800000"/>
              <a:headEnd/>
              <a:tailEnd/>
            </a:ln>
          </p:spPr>
          <p:txBody>
            <a:bodyPr wrap="none" anchor="ctr"/>
            <a:lstStyle/>
            <a:p>
              <a:r>
                <a:rPr lang="en-US" sz="2000">
                  <a:latin typeface="Palatino" charset="0"/>
                </a:rPr>
                <a:t>Command</a:t>
              </a:r>
            </a:p>
            <a:p>
              <a:endParaRPr lang="en-US" sz="2000">
                <a:latin typeface="Palatino" charset="0"/>
              </a:endParaRPr>
            </a:p>
          </p:txBody>
        </p:sp>
        <p:sp>
          <p:nvSpPr>
            <p:cNvPr id="27663" name="Rectangle 27"/>
            <p:cNvSpPr>
              <a:spLocks noChangeArrowheads="1"/>
            </p:cNvSpPr>
            <p:nvPr/>
          </p:nvSpPr>
          <p:spPr bwMode="auto">
            <a:xfrm>
              <a:off x="2300" y="2357"/>
              <a:ext cx="705" cy="536"/>
            </a:xfrm>
            <a:prstGeom prst="rect">
              <a:avLst/>
            </a:prstGeom>
            <a:solidFill>
              <a:srgbClr val="FF0000"/>
            </a:solidFill>
            <a:ln w="12700">
              <a:solidFill>
                <a:schemeClr val="tx1"/>
              </a:solidFill>
              <a:miter lim="800000"/>
              <a:headEnd/>
              <a:tailEnd/>
            </a:ln>
          </p:spPr>
          <p:txBody>
            <a:bodyPr wrap="none" anchor="ctr"/>
            <a:lstStyle/>
            <a:p>
              <a:r>
                <a:rPr lang="en-US" sz="2000" dirty="0">
                  <a:latin typeface="Palatino" charset="0"/>
                </a:rPr>
                <a:t>Observer</a:t>
              </a:r>
            </a:p>
            <a:p>
              <a:endParaRPr lang="en-US" sz="2000" dirty="0">
                <a:latin typeface="Palatino" charset="0"/>
              </a:endParaRPr>
            </a:p>
          </p:txBody>
        </p:sp>
        <p:sp>
          <p:nvSpPr>
            <p:cNvPr id="27664" name="Rectangle 28"/>
            <p:cNvSpPr>
              <a:spLocks noChangeArrowheads="1"/>
            </p:cNvSpPr>
            <p:nvPr/>
          </p:nvSpPr>
          <p:spPr bwMode="auto">
            <a:xfrm>
              <a:off x="3110" y="2357"/>
              <a:ext cx="689" cy="536"/>
            </a:xfrm>
            <a:prstGeom prst="rect">
              <a:avLst/>
            </a:prstGeom>
            <a:solidFill>
              <a:schemeClr val="bg1"/>
            </a:solidFill>
            <a:ln w="12700">
              <a:solidFill>
                <a:srgbClr val="FF0000"/>
              </a:solidFill>
              <a:miter lim="800000"/>
              <a:headEnd/>
              <a:tailEnd/>
            </a:ln>
          </p:spPr>
          <p:txBody>
            <a:bodyPr wrap="none" anchor="ctr"/>
            <a:lstStyle/>
            <a:p>
              <a:r>
                <a:rPr lang="en-US" sz="2000">
                  <a:latin typeface="Palatino" charset="0"/>
                </a:rPr>
                <a:t>Strategy</a:t>
              </a:r>
            </a:p>
            <a:p>
              <a:endParaRPr lang="en-US" sz="2000">
                <a:latin typeface="Palatino" charset="0"/>
              </a:endParaRPr>
            </a:p>
          </p:txBody>
        </p:sp>
        <p:sp>
          <p:nvSpPr>
            <p:cNvPr id="27665" name="AutoShape 29"/>
            <p:cNvSpPr>
              <a:spLocks noChangeArrowheads="1"/>
            </p:cNvSpPr>
            <p:nvPr/>
          </p:nvSpPr>
          <p:spPr bwMode="auto">
            <a:xfrm>
              <a:off x="2558" y="2046"/>
              <a:ext cx="192" cy="89"/>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latin typeface="Palatino" charset="0"/>
              </a:endParaRPr>
            </a:p>
          </p:txBody>
        </p:sp>
        <p:cxnSp>
          <p:nvCxnSpPr>
            <p:cNvPr id="27666" name="AutoShape 30"/>
            <p:cNvCxnSpPr>
              <a:cxnSpLocks noChangeShapeType="1"/>
              <a:stCxn id="27665" idx="2"/>
              <a:endCxn id="27662" idx="0"/>
            </p:cNvCxnSpPr>
            <p:nvPr/>
          </p:nvCxnSpPr>
          <p:spPr bwMode="auto">
            <a:xfrm flipH="1">
              <a:off x="1787" y="2135"/>
              <a:ext cx="771" cy="207"/>
            </a:xfrm>
            <a:prstGeom prst="straightConnector1">
              <a:avLst/>
            </a:prstGeom>
            <a:solidFill>
              <a:schemeClr val="bg1"/>
            </a:solidFill>
            <a:ln w="12700">
              <a:solidFill>
                <a:schemeClr val="tx1"/>
              </a:solidFill>
              <a:miter lim="800000"/>
              <a:headEnd/>
              <a:tailEnd/>
            </a:ln>
            <a:extLst/>
          </p:spPr>
        </p:cxnSp>
        <p:cxnSp>
          <p:nvCxnSpPr>
            <p:cNvPr id="27667" name="AutoShape 31"/>
            <p:cNvCxnSpPr>
              <a:cxnSpLocks noChangeShapeType="1"/>
              <a:stCxn id="27665" idx="3"/>
              <a:endCxn id="27663" idx="0"/>
            </p:cNvCxnSpPr>
            <p:nvPr/>
          </p:nvCxnSpPr>
          <p:spPr bwMode="auto">
            <a:xfrm flipH="1">
              <a:off x="2653" y="2135"/>
              <a:ext cx="1" cy="222"/>
            </a:xfrm>
            <a:prstGeom prst="straightConnector1">
              <a:avLst/>
            </a:prstGeom>
            <a:solidFill>
              <a:schemeClr val="bg1"/>
            </a:solidFill>
            <a:ln w="12700">
              <a:solidFill>
                <a:schemeClr val="tx1"/>
              </a:solidFill>
              <a:miter lim="800000"/>
              <a:headEnd/>
              <a:tailEnd/>
            </a:ln>
            <a:extLst/>
          </p:spPr>
        </p:cxnSp>
        <p:cxnSp>
          <p:nvCxnSpPr>
            <p:cNvPr id="27668" name="AutoShape 32"/>
            <p:cNvCxnSpPr>
              <a:cxnSpLocks noChangeShapeType="1"/>
              <a:stCxn id="27665" idx="4"/>
              <a:endCxn id="27664" idx="0"/>
            </p:cNvCxnSpPr>
            <p:nvPr/>
          </p:nvCxnSpPr>
          <p:spPr bwMode="auto">
            <a:xfrm>
              <a:off x="2750" y="2135"/>
              <a:ext cx="705" cy="222"/>
            </a:xfrm>
            <a:prstGeom prst="straightConnector1">
              <a:avLst/>
            </a:prstGeom>
            <a:solidFill>
              <a:schemeClr val="bg1"/>
            </a:solidFill>
            <a:ln w="12700">
              <a:solidFill>
                <a:schemeClr val="tx1"/>
              </a:solidFill>
              <a:miter lim="800000"/>
              <a:headEnd/>
              <a:tailEnd/>
            </a:ln>
            <a:extLst/>
          </p:spPr>
        </p:cxnSp>
        <p:cxnSp>
          <p:nvCxnSpPr>
            <p:cNvPr id="27669" name="AutoShape 33"/>
            <p:cNvCxnSpPr>
              <a:cxnSpLocks noChangeShapeType="1"/>
              <a:stCxn id="27665" idx="0"/>
              <a:endCxn id="27683" idx="2"/>
            </p:cNvCxnSpPr>
            <p:nvPr/>
          </p:nvCxnSpPr>
          <p:spPr bwMode="auto">
            <a:xfrm flipH="1" flipV="1">
              <a:off x="2619" y="1927"/>
              <a:ext cx="35" cy="119"/>
            </a:xfrm>
            <a:prstGeom prst="straightConnector1">
              <a:avLst/>
            </a:prstGeom>
            <a:solidFill>
              <a:schemeClr val="bg1"/>
            </a:solidFill>
            <a:ln w="12700">
              <a:solidFill>
                <a:schemeClr val="tx1"/>
              </a:solidFill>
              <a:miter lim="800000"/>
              <a:headEnd/>
              <a:tailEnd/>
            </a:ln>
            <a:extLst/>
          </p:spPr>
        </p:cxnSp>
      </p:grpSp>
      <p:grpSp>
        <p:nvGrpSpPr>
          <p:cNvPr id="6" name="Group 34"/>
          <p:cNvGrpSpPr>
            <a:grpSpLocks/>
          </p:cNvGrpSpPr>
          <p:nvPr/>
        </p:nvGrpSpPr>
        <p:grpSpPr bwMode="auto">
          <a:xfrm>
            <a:off x="6234113" y="2449513"/>
            <a:ext cx="2743200" cy="1762125"/>
            <a:chOff x="3927" y="1543"/>
            <a:chExt cx="1728" cy="1110"/>
          </a:xfrm>
        </p:grpSpPr>
        <p:sp>
          <p:nvSpPr>
            <p:cNvPr id="27656" name="Rectangle 35"/>
            <p:cNvSpPr>
              <a:spLocks noChangeArrowheads="1"/>
            </p:cNvSpPr>
            <p:nvPr/>
          </p:nvSpPr>
          <p:spPr bwMode="auto">
            <a:xfrm>
              <a:off x="3927" y="2077"/>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dirty="0">
                  <a:latin typeface="Palatino" charset="0"/>
                </a:rPr>
                <a:t>Abstract</a:t>
              </a:r>
            </a:p>
            <a:p>
              <a:pPr algn="ctr"/>
              <a:r>
                <a:rPr lang="en-US" sz="2000" dirty="0">
                  <a:latin typeface="Palatino" charset="0"/>
                </a:rPr>
                <a:t>Factory</a:t>
              </a:r>
            </a:p>
          </p:txBody>
        </p:sp>
        <p:sp>
          <p:nvSpPr>
            <p:cNvPr id="27657" name="Rectangle 36"/>
            <p:cNvSpPr>
              <a:spLocks noChangeArrowheads="1"/>
            </p:cNvSpPr>
            <p:nvPr/>
          </p:nvSpPr>
          <p:spPr bwMode="auto">
            <a:xfrm>
              <a:off x="4887" y="2077"/>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Builder</a:t>
              </a:r>
            </a:p>
            <a:p>
              <a:pPr algn="ctr"/>
              <a:r>
                <a:rPr lang="en-US" sz="2000">
                  <a:latin typeface="Palatino" charset="0"/>
                </a:rPr>
                <a:t>Pattern</a:t>
              </a:r>
            </a:p>
          </p:txBody>
        </p:sp>
        <p:cxnSp>
          <p:nvCxnSpPr>
            <p:cNvPr id="27658" name="AutoShape 37"/>
            <p:cNvCxnSpPr>
              <a:cxnSpLocks noChangeShapeType="1"/>
              <a:stCxn id="27660" idx="2"/>
              <a:endCxn id="27656" idx="0"/>
            </p:cNvCxnSpPr>
            <p:nvPr/>
          </p:nvCxnSpPr>
          <p:spPr bwMode="auto">
            <a:xfrm flipH="1">
              <a:off x="4311" y="1902"/>
              <a:ext cx="463" cy="175"/>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59" name="AutoShape 38"/>
            <p:cNvCxnSpPr>
              <a:cxnSpLocks noChangeShapeType="1"/>
              <a:stCxn id="27660" idx="4"/>
              <a:endCxn id="27657" idx="0"/>
            </p:cNvCxnSpPr>
            <p:nvPr/>
          </p:nvCxnSpPr>
          <p:spPr bwMode="auto">
            <a:xfrm>
              <a:off x="4966" y="1902"/>
              <a:ext cx="305" cy="175"/>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27660" name="AutoShape 39"/>
            <p:cNvSpPr>
              <a:spLocks noChangeArrowheads="1"/>
            </p:cNvSpPr>
            <p:nvPr/>
          </p:nvSpPr>
          <p:spPr bwMode="auto">
            <a:xfrm>
              <a:off x="4774" y="1806"/>
              <a:ext cx="192" cy="96"/>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p>
          </p:txBody>
        </p:sp>
        <p:cxnSp>
          <p:nvCxnSpPr>
            <p:cNvPr id="27661" name="AutoShape 40"/>
            <p:cNvCxnSpPr>
              <a:cxnSpLocks noChangeShapeType="1"/>
              <a:stCxn id="27684" idx="2"/>
              <a:endCxn id="27660" idx="0"/>
            </p:cNvCxnSpPr>
            <p:nvPr/>
          </p:nvCxnSpPr>
          <p:spPr bwMode="auto">
            <a:xfrm>
              <a:off x="4858" y="1543"/>
              <a:ext cx="12" cy="263"/>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grpSp>
      <p:sp>
        <p:nvSpPr>
          <p:cNvPr id="135209" name="Rectangle 41"/>
          <p:cNvSpPr>
            <a:spLocks noChangeArrowheads="1"/>
          </p:cNvSpPr>
          <p:nvPr/>
        </p:nvSpPr>
        <p:spPr bwMode="auto">
          <a:xfrm>
            <a:off x="2279650" y="3721100"/>
            <a:ext cx="1119188" cy="850900"/>
          </a:xfrm>
          <a:prstGeom prst="rect">
            <a:avLst/>
          </a:prstGeom>
          <a:solidFill>
            <a:srgbClr val="FF0000"/>
          </a:solidFill>
          <a:ln w="12700">
            <a:solidFill>
              <a:schemeClr val="tx1"/>
            </a:solidFill>
            <a:miter lim="800000"/>
            <a:headEnd/>
            <a:tailEnd/>
          </a:ln>
        </p:spPr>
        <p:txBody>
          <a:bodyPr wrap="none" anchor="ctr"/>
          <a:lstStyle/>
          <a:p>
            <a:r>
              <a:rPr lang="en-US" sz="2000">
                <a:latin typeface="Palatino" charset="0"/>
              </a:rPr>
              <a:t>Command</a:t>
            </a:r>
          </a:p>
          <a:p>
            <a:endParaRPr lang="en-US" sz="2000">
              <a:latin typeface="Palatino" charset="0"/>
            </a:endParaRPr>
          </a:p>
        </p:txBody>
      </p:sp>
      <p:grpSp>
        <p:nvGrpSpPr>
          <p:cNvPr id="42" name="Group 41"/>
          <p:cNvGrpSpPr/>
          <p:nvPr/>
        </p:nvGrpSpPr>
        <p:grpSpPr>
          <a:xfrm>
            <a:off x="2011763" y="4795838"/>
            <a:ext cx="5757270" cy="1739639"/>
            <a:chOff x="2011763" y="4795838"/>
            <a:chExt cx="5757270" cy="1739639"/>
          </a:xfrm>
        </p:grpSpPr>
        <p:cxnSp>
          <p:nvCxnSpPr>
            <p:cNvPr id="43" name="AutoShape 24"/>
            <p:cNvCxnSpPr>
              <a:cxnSpLocks noChangeShapeType="1"/>
              <a:endCxn id="44" idx="0"/>
            </p:cNvCxnSpPr>
            <p:nvPr/>
          </p:nvCxnSpPr>
          <p:spPr bwMode="auto">
            <a:xfrm>
              <a:off x="2011763" y="4795838"/>
              <a:ext cx="5149328" cy="825239"/>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44" name="Rectangle 23"/>
            <p:cNvSpPr>
              <a:spLocks noChangeArrowheads="1"/>
            </p:cNvSpPr>
            <p:nvPr/>
          </p:nvSpPr>
          <p:spPr bwMode="auto">
            <a:xfrm>
              <a:off x="6553148" y="5621077"/>
              <a:ext cx="1215885" cy="914400"/>
            </a:xfrm>
            <a:prstGeom prst="rect">
              <a:avLst/>
            </a:prstGeom>
            <a:solidFill>
              <a:srgbClr val="FF0000"/>
            </a:solidFill>
            <a:ln w="12700">
              <a:solidFill>
                <a:schemeClr val="tx1"/>
              </a:solidFill>
              <a:miter lim="800000"/>
              <a:headEnd/>
              <a:tailEnd/>
            </a:ln>
          </p:spPr>
          <p:txBody>
            <a:bodyPr wrap="none" anchor="ctr"/>
            <a:lstStyle/>
            <a:p>
              <a:pPr algn="ctr"/>
              <a:r>
                <a:rPr lang="en-US" sz="2000" dirty="0" smtClean="0">
                  <a:latin typeface="Palatino" charset="0"/>
                </a:rPr>
                <a:t>Composite</a:t>
              </a:r>
              <a:endParaRPr lang="en-US" sz="2000" dirty="0">
                <a:latin typeface="Palatino" charset="0"/>
              </a:endParaRPr>
            </a:p>
          </p:txBody>
        </p:sp>
      </p:gr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19267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atin typeface="Times" charset="0"/>
              </a:rPr>
              <a:t>Strategy Pattern</a:t>
            </a:r>
          </a:p>
        </p:txBody>
      </p:sp>
      <p:sp>
        <p:nvSpPr>
          <p:cNvPr id="32771" name="Rectangle 3"/>
          <p:cNvSpPr>
            <a:spLocks noGrp="1" noChangeArrowheads="1"/>
          </p:cNvSpPr>
          <p:nvPr>
            <p:ph type="body" idx="1"/>
          </p:nvPr>
        </p:nvSpPr>
        <p:spPr>
          <a:xfrm>
            <a:off x="406912" y="937177"/>
            <a:ext cx="8229600" cy="5065712"/>
          </a:xfrm>
        </p:spPr>
        <p:txBody>
          <a:bodyPr/>
          <a:lstStyle/>
          <a:p>
            <a:r>
              <a:rPr lang="en-US" sz="2400" dirty="0">
                <a:latin typeface="Times" charset="0"/>
              </a:rPr>
              <a:t>Many different algorithms exists for the same task</a:t>
            </a:r>
          </a:p>
          <a:p>
            <a:r>
              <a:rPr lang="en-US" sz="2400" dirty="0">
                <a:latin typeface="Times" charset="0"/>
              </a:rPr>
              <a:t>Examples:</a:t>
            </a:r>
          </a:p>
          <a:p>
            <a:pPr lvl="1"/>
            <a:r>
              <a:rPr lang="en-US" sz="2000" dirty="0">
                <a:latin typeface="Times" charset="0"/>
              </a:rPr>
              <a:t>Breaking a stream of text into lines</a:t>
            </a:r>
          </a:p>
          <a:p>
            <a:pPr lvl="1"/>
            <a:r>
              <a:rPr lang="en-US" sz="2000" dirty="0">
                <a:latin typeface="Times" charset="0"/>
              </a:rPr>
              <a:t>Parsing a set of tokens into an abstract syntax tree</a:t>
            </a:r>
          </a:p>
          <a:p>
            <a:pPr lvl="1"/>
            <a:r>
              <a:rPr lang="en-US" sz="2000" dirty="0">
                <a:latin typeface="Times" charset="0"/>
              </a:rPr>
              <a:t>Sorting a list of customers</a:t>
            </a:r>
          </a:p>
          <a:p>
            <a:r>
              <a:rPr lang="en-US" sz="2400" dirty="0">
                <a:latin typeface="Times" charset="0"/>
              </a:rPr>
              <a:t>The different algorithms will be appropriate at different times</a:t>
            </a:r>
          </a:p>
          <a:p>
            <a:pPr lvl="1"/>
            <a:r>
              <a:rPr lang="en-US" sz="2000" dirty="0">
                <a:latin typeface="Times" charset="0"/>
              </a:rPr>
              <a:t>Rapid prototyping </a:t>
            </a:r>
            <a:r>
              <a:rPr lang="en-US" sz="2000" dirty="0" err="1">
                <a:latin typeface="Times" charset="0"/>
              </a:rPr>
              <a:t>vs</a:t>
            </a:r>
            <a:r>
              <a:rPr lang="en-US" sz="2000" dirty="0">
                <a:latin typeface="Times" charset="0"/>
              </a:rPr>
              <a:t> delivery of final product</a:t>
            </a:r>
          </a:p>
          <a:p>
            <a:r>
              <a:rPr lang="en-US" sz="2400" dirty="0">
                <a:latin typeface="Times" charset="0"/>
              </a:rPr>
              <a:t>We don</a:t>
            </a:r>
            <a:r>
              <a:rPr lang="ja-JP" altLang="en-US" sz="2400" dirty="0">
                <a:latin typeface="Times" charset="0"/>
              </a:rPr>
              <a:t>’</a:t>
            </a:r>
            <a:r>
              <a:rPr lang="en-US" sz="2400" dirty="0">
                <a:latin typeface="Times" charset="0"/>
              </a:rPr>
              <a:t>t want to support all the algorithms if we don</a:t>
            </a:r>
            <a:r>
              <a:rPr lang="ja-JP" altLang="en-US" sz="2400" dirty="0">
                <a:latin typeface="Times" charset="0"/>
              </a:rPr>
              <a:t>’</a:t>
            </a:r>
            <a:r>
              <a:rPr lang="en-US" sz="2400" dirty="0">
                <a:latin typeface="Times" charset="0"/>
              </a:rPr>
              <a:t>t need them</a:t>
            </a:r>
          </a:p>
          <a:p>
            <a:r>
              <a:rPr lang="en-US" sz="2400" dirty="0">
                <a:latin typeface="Times" charset="0"/>
              </a:rPr>
              <a:t>If we need a new algorithm, we want to add it easily without disturbing the application using the algorithm</a:t>
            </a:r>
          </a:p>
        </p:txBody>
      </p:sp>
    </p:spTree>
    <p:extLst>
      <p:ext uri="{BB962C8B-B14F-4D97-AF65-F5344CB8AC3E}">
        <p14:creationId xmlns:p14="http://schemas.microsoft.com/office/powerpoint/2010/main" val="205098608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609704" y="1268413"/>
            <a:ext cx="4216400" cy="2362200"/>
          </a:xfrm>
          <a:prstGeom prst="rect">
            <a:avLst/>
          </a:prstGeom>
        </p:spPr>
      </p:pic>
      <p:pic>
        <p:nvPicPr>
          <p:cNvPr id="5" name="Picture 4"/>
          <p:cNvPicPr>
            <a:picLocks noChangeAspect="1"/>
          </p:cNvPicPr>
          <p:nvPr/>
        </p:nvPicPr>
        <p:blipFill>
          <a:blip r:embed="rId4"/>
          <a:stretch>
            <a:fillRect/>
          </a:stretch>
        </p:blipFill>
        <p:spPr>
          <a:xfrm>
            <a:off x="2438456" y="3733792"/>
            <a:ext cx="6565900" cy="2857500"/>
          </a:xfrm>
          <a:prstGeom prst="rect">
            <a:avLst/>
          </a:prstGeom>
        </p:spPr>
      </p:pic>
      <p:sp>
        <p:nvSpPr>
          <p:cNvPr id="6" name="Rectangle 5"/>
          <p:cNvSpPr/>
          <p:nvPr/>
        </p:nvSpPr>
        <p:spPr>
          <a:xfrm>
            <a:off x="-152276" y="6366960"/>
            <a:ext cx="4572000" cy="338554"/>
          </a:xfrm>
          <a:prstGeom prst="rect">
            <a:avLst/>
          </a:prstGeom>
        </p:spPr>
        <p:txBody>
          <a:bodyPr>
            <a:spAutoFit/>
          </a:bodyPr>
          <a:lstStyle/>
          <a:p>
            <a:r>
              <a:rPr lang="hu-HU" sz="1600" dirty="0"/>
              <a:t>http://www.vincehuston.org/dp/strategy.html</a:t>
            </a:r>
            <a:endParaRPr lang="en-US" sz="1600" dirty="0"/>
          </a:p>
        </p:txBody>
      </p:sp>
    </p:spTree>
    <p:extLst>
      <p:ext uri="{BB962C8B-B14F-4D97-AF65-F5344CB8AC3E}">
        <p14:creationId xmlns:p14="http://schemas.microsoft.com/office/powerpoint/2010/main" val="103888876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atin typeface="Times" charset="0"/>
              </a:rPr>
              <a:t>Strategy Pattern</a:t>
            </a:r>
          </a:p>
        </p:txBody>
      </p:sp>
      <p:grpSp>
        <p:nvGrpSpPr>
          <p:cNvPr id="33795" name="Group 3"/>
          <p:cNvGrpSpPr>
            <a:grpSpLocks/>
          </p:cNvGrpSpPr>
          <p:nvPr/>
        </p:nvGrpSpPr>
        <p:grpSpPr bwMode="auto">
          <a:xfrm>
            <a:off x="5054600" y="2621025"/>
            <a:ext cx="2701925" cy="755650"/>
            <a:chOff x="3184" y="681"/>
            <a:chExt cx="1702" cy="476"/>
          </a:xfrm>
        </p:grpSpPr>
        <p:sp>
          <p:nvSpPr>
            <p:cNvPr id="33813" name="Rectangle 4"/>
            <p:cNvSpPr>
              <a:spLocks noChangeArrowheads="1"/>
            </p:cNvSpPr>
            <p:nvPr/>
          </p:nvSpPr>
          <p:spPr bwMode="auto">
            <a:xfrm>
              <a:off x="3184" y="681"/>
              <a:ext cx="1702" cy="476"/>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i="1">
                  <a:latin typeface="Palatino" charset="0"/>
                </a:rPr>
                <a:t>Strategy</a:t>
              </a:r>
            </a:p>
            <a:p>
              <a:pPr algn="ctr"/>
              <a:r>
                <a:rPr lang="en-US" sz="1600" i="1">
                  <a:latin typeface="Palatino" charset="0"/>
                </a:rPr>
                <a:t>AlgorithmInterface</a:t>
              </a:r>
            </a:p>
          </p:txBody>
        </p:sp>
        <p:sp>
          <p:nvSpPr>
            <p:cNvPr id="33814" name="Line 5"/>
            <p:cNvSpPr>
              <a:spLocks noChangeShapeType="1"/>
            </p:cNvSpPr>
            <p:nvPr/>
          </p:nvSpPr>
          <p:spPr bwMode="auto">
            <a:xfrm>
              <a:off x="3189" y="903"/>
              <a:ext cx="1691"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33796" name="Rectangle 6"/>
          <p:cNvSpPr>
            <a:spLocks noChangeArrowheads="1"/>
          </p:cNvSpPr>
          <p:nvPr/>
        </p:nvSpPr>
        <p:spPr bwMode="auto">
          <a:xfrm>
            <a:off x="604838" y="2333687"/>
            <a:ext cx="2701925" cy="1246188"/>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i="1">
                <a:latin typeface="Palatino" charset="0"/>
              </a:rPr>
              <a:t>Context</a:t>
            </a:r>
          </a:p>
          <a:p>
            <a:pPr algn="ctr"/>
            <a:endParaRPr lang="en-US" sz="1600">
              <a:latin typeface="Palatino" charset="0"/>
            </a:endParaRPr>
          </a:p>
          <a:p>
            <a:pPr algn="ctr"/>
            <a:r>
              <a:rPr lang="en-US" sz="1600">
                <a:latin typeface="Palatino" charset="0"/>
              </a:rPr>
              <a:t>ContextInterface()</a:t>
            </a:r>
          </a:p>
        </p:txBody>
      </p:sp>
      <p:sp>
        <p:nvSpPr>
          <p:cNvPr id="33797" name="Line 7"/>
          <p:cNvSpPr>
            <a:spLocks noChangeShapeType="1"/>
          </p:cNvSpPr>
          <p:nvPr/>
        </p:nvSpPr>
        <p:spPr bwMode="auto">
          <a:xfrm>
            <a:off x="614363" y="2854387"/>
            <a:ext cx="2684462"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3798" name="Rectangle 8"/>
          <p:cNvSpPr>
            <a:spLocks noChangeArrowheads="1"/>
          </p:cNvSpPr>
          <p:nvPr/>
        </p:nvSpPr>
        <p:spPr bwMode="auto">
          <a:xfrm>
            <a:off x="6105525" y="4703825"/>
            <a:ext cx="2701925" cy="9017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Palatino" charset="0"/>
              </a:rPr>
              <a:t>ConcreteStrategyC</a:t>
            </a:r>
          </a:p>
          <a:p>
            <a:pPr algn="ctr"/>
            <a:endParaRPr lang="en-US" sz="1600">
              <a:latin typeface="Palatino" charset="0"/>
            </a:endParaRPr>
          </a:p>
          <a:p>
            <a:pPr algn="ctr"/>
            <a:r>
              <a:rPr lang="en-US" sz="1600">
                <a:latin typeface="Palatino" charset="0"/>
              </a:rPr>
              <a:t>AlgorithmInterface()</a:t>
            </a:r>
          </a:p>
        </p:txBody>
      </p:sp>
      <p:grpSp>
        <p:nvGrpSpPr>
          <p:cNvPr id="33799" name="Group 9"/>
          <p:cNvGrpSpPr>
            <a:grpSpLocks/>
          </p:cNvGrpSpPr>
          <p:nvPr/>
        </p:nvGrpSpPr>
        <p:grpSpPr bwMode="auto">
          <a:xfrm>
            <a:off x="6178550" y="3375087"/>
            <a:ext cx="303213" cy="647700"/>
            <a:chOff x="3940" y="1172"/>
            <a:chExt cx="191" cy="408"/>
          </a:xfrm>
        </p:grpSpPr>
        <p:sp>
          <p:nvSpPr>
            <p:cNvPr id="33810" name="AutoShape 10"/>
            <p:cNvSpPr>
              <a:spLocks noChangeArrowheads="1"/>
            </p:cNvSpPr>
            <p:nvPr/>
          </p:nvSpPr>
          <p:spPr bwMode="auto">
            <a:xfrm>
              <a:off x="3940" y="1301"/>
              <a:ext cx="191" cy="174"/>
            </a:xfrm>
            <a:prstGeom prst="triangle">
              <a:avLst>
                <a:gd name="adj" fmla="val 49995"/>
              </a:avLst>
            </a:prstGeom>
            <a:solidFill>
              <a:schemeClr val="bg1"/>
            </a:solidFill>
            <a:ln w="12700">
              <a:solidFill>
                <a:schemeClr val="tx1"/>
              </a:solidFill>
              <a:miter lim="800000"/>
              <a:headEnd/>
              <a:tailEnd/>
            </a:ln>
          </p:spPr>
          <p:txBody>
            <a:bodyPr wrap="none" anchor="ctr"/>
            <a:lstStyle/>
            <a:p>
              <a:endParaRPr lang="en-US"/>
            </a:p>
          </p:txBody>
        </p:sp>
        <p:sp>
          <p:nvSpPr>
            <p:cNvPr id="33811" name="Line 11"/>
            <p:cNvSpPr>
              <a:spLocks noChangeShapeType="1"/>
            </p:cNvSpPr>
            <p:nvPr/>
          </p:nvSpPr>
          <p:spPr bwMode="auto">
            <a:xfrm>
              <a:off x="4036" y="1172"/>
              <a:ext cx="0" cy="1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3812" name="Line 12"/>
            <p:cNvSpPr>
              <a:spLocks noChangeShapeType="1"/>
            </p:cNvSpPr>
            <p:nvPr/>
          </p:nvSpPr>
          <p:spPr bwMode="auto">
            <a:xfrm>
              <a:off x="4047" y="1497"/>
              <a:ext cx="0" cy="8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33800" name="Line 13"/>
          <p:cNvSpPr>
            <a:spLocks noChangeShapeType="1"/>
          </p:cNvSpPr>
          <p:nvPr/>
        </p:nvSpPr>
        <p:spPr bwMode="auto">
          <a:xfrm>
            <a:off x="3613150" y="2868675"/>
            <a:ext cx="1427163" cy="0"/>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3801" name="Rectangle 14"/>
          <p:cNvSpPr>
            <a:spLocks noChangeArrowheads="1"/>
          </p:cNvSpPr>
          <p:nvPr/>
        </p:nvSpPr>
        <p:spPr bwMode="auto">
          <a:xfrm>
            <a:off x="4764088" y="2476562"/>
            <a:ext cx="282575" cy="363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latin typeface="Palatino" charset="0"/>
              </a:rPr>
              <a:t>*</a:t>
            </a:r>
          </a:p>
        </p:txBody>
      </p:sp>
      <p:sp>
        <p:nvSpPr>
          <p:cNvPr id="33802" name="AutoShape 15"/>
          <p:cNvSpPr>
            <a:spLocks noChangeArrowheads="1"/>
          </p:cNvSpPr>
          <p:nvPr/>
        </p:nvSpPr>
        <p:spPr bwMode="auto">
          <a:xfrm>
            <a:off x="3300413" y="2740087"/>
            <a:ext cx="322262" cy="261938"/>
          </a:xfrm>
          <a:prstGeom prst="diamond">
            <a:avLst/>
          </a:prstGeom>
          <a:solidFill>
            <a:schemeClr val="bg1"/>
          </a:solidFill>
          <a:ln w="12700">
            <a:solidFill>
              <a:schemeClr val="tx1"/>
            </a:solidFill>
            <a:miter lim="800000"/>
            <a:headEnd/>
            <a:tailEnd/>
          </a:ln>
        </p:spPr>
        <p:txBody>
          <a:bodyPr wrap="none" anchor="ctr"/>
          <a:lstStyle/>
          <a:p>
            <a:endParaRPr lang="en-US"/>
          </a:p>
        </p:txBody>
      </p:sp>
      <p:sp>
        <p:nvSpPr>
          <p:cNvPr id="33803" name="Rectangle 16"/>
          <p:cNvSpPr>
            <a:spLocks noChangeArrowheads="1"/>
          </p:cNvSpPr>
          <p:nvPr/>
        </p:nvSpPr>
        <p:spPr bwMode="auto">
          <a:xfrm>
            <a:off x="3244850" y="4768912"/>
            <a:ext cx="2701925" cy="9017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Palatino" charset="0"/>
              </a:rPr>
              <a:t>ConcreteStrategyB</a:t>
            </a:r>
          </a:p>
          <a:p>
            <a:pPr algn="ctr"/>
            <a:endParaRPr lang="en-US" sz="1600">
              <a:latin typeface="Palatino" charset="0"/>
            </a:endParaRPr>
          </a:p>
          <a:p>
            <a:pPr algn="ctr"/>
            <a:r>
              <a:rPr lang="en-US" sz="1600">
                <a:latin typeface="Palatino" charset="0"/>
              </a:rPr>
              <a:t>AlgorithmInterface()</a:t>
            </a:r>
          </a:p>
        </p:txBody>
      </p:sp>
      <p:sp>
        <p:nvSpPr>
          <p:cNvPr id="33804" name="Rectangle 17"/>
          <p:cNvSpPr>
            <a:spLocks noChangeArrowheads="1"/>
          </p:cNvSpPr>
          <p:nvPr/>
        </p:nvSpPr>
        <p:spPr bwMode="auto">
          <a:xfrm>
            <a:off x="409575" y="4795900"/>
            <a:ext cx="2701925" cy="9017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Palatino" charset="0"/>
              </a:rPr>
              <a:t>ConcreteStrategyA</a:t>
            </a:r>
          </a:p>
          <a:p>
            <a:pPr algn="ctr"/>
            <a:endParaRPr lang="en-US" sz="1600">
              <a:latin typeface="Palatino" charset="0"/>
            </a:endParaRPr>
          </a:p>
          <a:p>
            <a:pPr algn="ctr"/>
            <a:r>
              <a:rPr lang="en-US" sz="1600">
                <a:latin typeface="Palatino" charset="0"/>
              </a:rPr>
              <a:t>AlgorithmInterface()</a:t>
            </a:r>
          </a:p>
        </p:txBody>
      </p:sp>
      <p:cxnSp>
        <p:nvCxnSpPr>
          <p:cNvPr id="33805" name="AutoShape 18"/>
          <p:cNvCxnSpPr>
            <a:cxnSpLocks noChangeShapeType="1"/>
            <a:stCxn id="33804" idx="0"/>
            <a:endCxn id="33798" idx="0"/>
          </p:cNvCxnSpPr>
          <p:nvPr/>
        </p:nvCxnSpPr>
        <p:spPr bwMode="auto">
          <a:xfrm rot="-5400000">
            <a:off x="4562475" y="1901888"/>
            <a:ext cx="92075" cy="5695950"/>
          </a:xfrm>
          <a:prstGeom prst="bentConnector3">
            <a:avLst>
              <a:gd name="adj1" fmla="val 348278"/>
            </a:avLst>
          </a:prstGeom>
          <a:noFill/>
          <a:ln w="12700">
            <a:solidFill>
              <a:schemeClr val="tx1"/>
            </a:solidFill>
            <a:miter lim="800000"/>
            <a:headEnd/>
            <a:tailEnd/>
          </a:ln>
          <a:extLst>
            <a:ext uri="{909E8E84-426E-40dd-AFC4-6F175D3DCCD1}">
              <a14:hiddenFill xmlns="" xmlns:a14="http://schemas.microsoft.com/office/drawing/2010/main">
                <a:noFill/>
              </a14:hiddenFill>
            </a:ext>
          </a:extLst>
        </p:spPr>
      </p:cxnSp>
      <p:cxnSp>
        <p:nvCxnSpPr>
          <p:cNvPr id="33806" name="AutoShape 19"/>
          <p:cNvCxnSpPr>
            <a:cxnSpLocks noChangeShapeType="1"/>
          </p:cNvCxnSpPr>
          <p:nvPr/>
        </p:nvCxnSpPr>
        <p:spPr bwMode="auto">
          <a:xfrm flipV="1">
            <a:off x="4408488" y="4010087"/>
            <a:ext cx="1916112" cy="460375"/>
          </a:xfrm>
          <a:prstGeom prst="bentConnector3">
            <a:avLst>
              <a:gd name="adj1" fmla="val 3727"/>
            </a:avLst>
          </a:prstGeom>
          <a:noFill/>
          <a:ln w="12700">
            <a:solidFill>
              <a:schemeClr val="tx1"/>
            </a:solidFill>
            <a:miter lim="800000"/>
            <a:headEnd/>
            <a:tailEnd/>
          </a:ln>
          <a:extLst>
            <a:ext uri="{909E8E84-426E-40dd-AFC4-6F175D3DCCD1}">
              <a14:hiddenFill xmlns="" xmlns:a14="http://schemas.microsoft.com/office/drawing/2010/main">
                <a:noFill/>
              </a14:hiddenFill>
            </a:ext>
          </a:extLst>
        </p:spPr>
      </p:cxnSp>
      <p:sp>
        <p:nvSpPr>
          <p:cNvPr id="33807" name="Rectangle 20"/>
          <p:cNvSpPr>
            <a:spLocks noChangeArrowheads="1"/>
          </p:cNvSpPr>
          <p:nvPr/>
        </p:nvSpPr>
        <p:spPr bwMode="auto">
          <a:xfrm>
            <a:off x="3398838" y="1066862"/>
            <a:ext cx="2455862" cy="938213"/>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i="1">
                <a:latin typeface="Palatino" charset="0"/>
              </a:rPr>
              <a:t>Policy</a:t>
            </a:r>
          </a:p>
          <a:p>
            <a:pPr algn="ctr"/>
            <a:endParaRPr lang="en-US" sz="1600">
              <a:latin typeface="Palatino" charset="0"/>
            </a:endParaRPr>
          </a:p>
        </p:txBody>
      </p:sp>
      <p:cxnSp>
        <p:nvCxnSpPr>
          <p:cNvPr id="33808" name="AutoShape 21"/>
          <p:cNvCxnSpPr>
            <a:cxnSpLocks noChangeShapeType="1"/>
            <a:stCxn id="33807" idx="1"/>
            <a:endCxn id="33796" idx="0"/>
          </p:cNvCxnSpPr>
          <p:nvPr/>
        </p:nvCxnSpPr>
        <p:spPr bwMode="auto">
          <a:xfrm rot="10800000" flipV="1">
            <a:off x="1955800" y="1536762"/>
            <a:ext cx="1443038" cy="796925"/>
          </a:xfrm>
          <a:prstGeom prst="bentConnector2">
            <a:avLst/>
          </a:prstGeom>
          <a:noFill/>
          <a:ln w="38100">
            <a:solidFill>
              <a:schemeClr val="tx1"/>
            </a:solidFill>
            <a:prstDash val="sysDot"/>
            <a:miter lim="800000"/>
            <a:headEnd/>
            <a:tailEnd/>
          </a:ln>
          <a:extLst>
            <a:ext uri="{909E8E84-426E-40dd-AFC4-6F175D3DCCD1}">
              <a14:hiddenFill xmlns="" xmlns:a14="http://schemas.microsoft.com/office/drawing/2010/main">
                <a:noFill/>
              </a14:hiddenFill>
            </a:ext>
          </a:extLst>
        </p:spPr>
      </p:cxnSp>
      <p:sp>
        <p:nvSpPr>
          <p:cNvPr id="33809" name="Text Box 22"/>
          <p:cNvSpPr txBox="1">
            <a:spLocks noChangeArrowheads="1"/>
          </p:cNvSpPr>
          <p:nvPr/>
        </p:nvSpPr>
        <p:spPr bwMode="auto">
          <a:xfrm>
            <a:off x="412750" y="5884863"/>
            <a:ext cx="83804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charset="0"/>
              </a:defRPr>
            </a:lvl1pPr>
            <a:lvl2pPr marL="742950" indent="-285750">
              <a:defRPr b="1">
                <a:solidFill>
                  <a:schemeClr val="tx1"/>
                </a:solidFill>
                <a:latin typeface="Times" charset="0"/>
                <a:ea typeface="ＭＳ Ｐゴシック" charset="0"/>
              </a:defRPr>
            </a:lvl2pPr>
            <a:lvl3pPr marL="1143000" indent="-228600">
              <a:defRPr b="1">
                <a:solidFill>
                  <a:schemeClr val="tx1"/>
                </a:solidFill>
                <a:latin typeface="Times" charset="0"/>
                <a:ea typeface="ＭＳ Ｐゴシック" charset="0"/>
              </a:defRPr>
            </a:lvl3pPr>
            <a:lvl4pPr marL="1600200" indent="-228600">
              <a:defRPr b="1">
                <a:solidFill>
                  <a:schemeClr val="tx1"/>
                </a:solidFill>
                <a:latin typeface="Times" charset="0"/>
                <a:ea typeface="ＭＳ Ｐゴシック" charset="0"/>
              </a:defRPr>
            </a:lvl4pPr>
            <a:lvl5pPr marL="2057400" indent="-228600">
              <a:defRPr b="1">
                <a:solidFill>
                  <a:schemeClr val="tx1"/>
                </a:solidFill>
                <a:latin typeface="Times" charset="0"/>
                <a:ea typeface="ＭＳ Ｐゴシック" charset="0"/>
              </a:defRPr>
            </a:lvl5pPr>
            <a:lvl6pPr marL="2514600" indent="-228600" eaLnBrk="0" fontAlgn="base" hangingPunct="0">
              <a:spcBef>
                <a:spcPct val="0"/>
              </a:spcBef>
              <a:spcAft>
                <a:spcPct val="0"/>
              </a:spcAft>
              <a:defRPr b="1">
                <a:solidFill>
                  <a:schemeClr val="tx1"/>
                </a:solidFill>
                <a:latin typeface="Times" charset="0"/>
                <a:ea typeface="ＭＳ Ｐゴシック" charset="0"/>
              </a:defRPr>
            </a:lvl6pPr>
            <a:lvl7pPr marL="2971800" indent="-228600" eaLnBrk="0" fontAlgn="base" hangingPunct="0">
              <a:spcBef>
                <a:spcPct val="0"/>
              </a:spcBef>
              <a:spcAft>
                <a:spcPct val="0"/>
              </a:spcAft>
              <a:defRPr b="1">
                <a:solidFill>
                  <a:schemeClr val="tx1"/>
                </a:solidFill>
                <a:latin typeface="Times" charset="0"/>
                <a:ea typeface="ＭＳ Ｐゴシック" charset="0"/>
              </a:defRPr>
            </a:lvl7pPr>
            <a:lvl8pPr marL="3429000" indent="-228600" eaLnBrk="0" fontAlgn="base" hangingPunct="0">
              <a:spcBef>
                <a:spcPct val="0"/>
              </a:spcBef>
              <a:spcAft>
                <a:spcPct val="0"/>
              </a:spcAft>
              <a:defRPr b="1">
                <a:solidFill>
                  <a:schemeClr val="tx1"/>
                </a:solidFill>
                <a:latin typeface="Times" charset="0"/>
                <a:ea typeface="ＭＳ Ｐゴシック" charset="0"/>
              </a:defRPr>
            </a:lvl8pPr>
            <a:lvl9pPr marL="3886200" indent="-228600" eaLnBrk="0" fontAlgn="base" hangingPunct="0">
              <a:spcBef>
                <a:spcPct val="0"/>
              </a:spcBef>
              <a:spcAft>
                <a:spcPct val="0"/>
              </a:spcAft>
              <a:defRPr b="1">
                <a:solidFill>
                  <a:schemeClr val="tx1"/>
                </a:solidFill>
                <a:latin typeface="Times" charset="0"/>
                <a:ea typeface="ＭＳ Ｐゴシック" charset="0"/>
              </a:defRPr>
            </a:lvl9pPr>
          </a:lstStyle>
          <a:p>
            <a:pPr>
              <a:spcBef>
                <a:spcPct val="50000"/>
              </a:spcBef>
            </a:pPr>
            <a:r>
              <a:rPr lang="en-US" sz="2000">
                <a:latin typeface="Courier" charset="0"/>
              </a:rPr>
              <a:t>Policy</a:t>
            </a:r>
            <a:r>
              <a:rPr lang="en-US" sz="2000">
                <a:latin typeface="Palatino" charset="0"/>
              </a:rPr>
              <a:t> decides which </a:t>
            </a:r>
            <a:r>
              <a:rPr lang="en-US" sz="2000">
                <a:latin typeface="Courier" charset="0"/>
              </a:rPr>
              <a:t>Strategy</a:t>
            </a:r>
            <a:r>
              <a:rPr lang="en-US" sz="2000">
                <a:latin typeface="Palatino" charset="0"/>
              </a:rPr>
              <a:t> is best given the current </a:t>
            </a:r>
            <a:r>
              <a:rPr lang="en-US" sz="2000">
                <a:latin typeface="Courier" charset="0"/>
              </a:rPr>
              <a:t>Context</a:t>
            </a:r>
            <a:endParaRPr lang="en-US" sz="2000">
              <a:latin typeface="Palatino" charset="0"/>
            </a:endParaRPr>
          </a:p>
        </p:txBody>
      </p:sp>
    </p:spTree>
    <p:extLst>
      <p:ext uri="{BB962C8B-B14F-4D97-AF65-F5344CB8AC3E}">
        <p14:creationId xmlns:p14="http://schemas.microsoft.com/office/powerpoint/2010/main" val="242057620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438456" y="-76108"/>
            <a:ext cx="6178550" cy="688975"/>
          </a:xfrm>
        </p:spPr>
        <p:txBody>
          <a:bodyPr/>
          <a:lstStyle/>
          <a:p>
            <a:r>
              <a:rPr lang="en-US" dirty="0">
                <a:latin typeface="Times" charset="0"/>
              </a:rPr>
              <a:t>Applying a Strategy Pattern in a Database Application</a:t>
            </a:r>
          </a:p>
        </p:txBody>
      </p:sp>
      <p:grpSp>
        <p:nvGrpSpPr>
          <p:cNvPr id="34819" name="Group 3"/>
          <p:cNvGrpSpPr>
            <a:grpSpLocks/>
          </p:cNvGrpSpPr>
          <p:nvPr/>
        </p:nvGrpSpPr>
        <p:grpSpPr bwMode="auto">
          <a:xfrm>
            <a:off x="5054600" y="1487488"/>
            <a:ext cx="2701925" cy="755650"/>
            <a:chOff x="3184" y="681"/>
            <a:chExt cx="1702" cy="476"/>
          </a:xfrm>
        </p:grpSpPr>
        <p:sp>
          <p:nvSpPr>
            <p:cNvPr id="34841" name="Rectangle 4"/>
            <p:cNvSpPr>
              <a:spLocks noChangeArrowheads="1"/>
            </p:cNvSpPr>
            <p:nvPr/>
          </p:nvSpPr>
          <p:spPr bwMode="auto">
            <a:xfrm>
              <a:off x="3184" y="681"/>
              <a:ext cx="1702" cy="476"/>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i="1">
                  <a:latin typeface="Palatino" charset="0"/>
                </a:rPr>
                <a:t>Strategy</a:t>
              </a:r>
            </a:p>
            <a:p>
              <a:pPr algn="ctr"/>
              <a:r>
                <a:rPr lang="en-US" sz="1600" i="1">
                  <a:latin typeface="Palatino" charset="0"/>
                </a:rPr>
                <a:t>Sort()</a:t>
              </a:r>
            </a:p>
          </p:txBody>
        </p:sp>
        <p:sp>
          <p:nvSpPr>
            <p:cNvPr id="34842" name="Line 5"/>
            <p:cNvSpPr>
              <a:spLocks noChangeShapeType="1"/>
            </p:cNvSpPr>
            <p:nvPr/>
          </p:nvSpPr>
          <p:spPr bwMode="auto">
            <a:xfrm>
              <a:off x="3189" y="903"/>
              <a:ext cx="1691"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34820" name="Rectangle 6"/>
          <p:cNvSpPr>
            <a:spLocks noChangeArrowheads="1"/>
          </p:cNvSpPr>
          <p:nvPr/>
        </p:nvSpPr>
        <p:spPr bwMode="auto">
          <a:xfrm>
            <a:off x="604838" y="1225550"/>
            <a:ext cx="2701925" cy="1246188"/>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i="1">
                <a:latin typeface="Palatino" charset="0"/>
              </a:rPr>
              <a:t>Database</a:t>
            </a:r>
          </a:p>
          <a:p>
            <a:pPr algn="ctr"/>
            <a:endParaRPr lang="en-US" sz="1600">
              <a:latin typeface="Palatino" charset="0"/>
            </a:endParaRPr>
          </a:p>
          <a:p>
            <a:pPr algn="ctr"/>
            <a:r>
              <a:rPr lang="en-US" sz="1600">
                <a:latin typeface="Palatino" charset="0"/>
              </a:rPr>
              <a:t>Search()</a:t>
            </a:r>
          </a:p>
          <a:p>
            <a:pPr algn="ctr"/>
            <a:r>
              <a:rPr lang="en-US" sz="1600">
                <a:latin typeface="Palatino" charset="0"/>
              </a:rPr>
              <a:t>Sort()</a:t>
            </a:r>
          </a:p>
        </p:txBody>
      </p:sp>
      <p:sp>
        <p:nvSpPr>
          <p:cNvPr id="34821" name="Line 7"/>
          <p:cNvSpPr>
            <a:spLocks noChangeShapeType="1"/>
          </p:cNvSpPr>
          <p:nvPr/>
        </p:nvSpPr>
        <p:spPr bwMode="auto">
          <a:xfrm>
            <a:off x="614363" y="1720850"/>
            <a:ext cx="2684462"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34822" name="Group 8"/>
          <p:cNvGrpSpPr>
            <a:grpSpLocks/>
          </p:cNvGrpSpPr>
          <p:nvPr/>
        </p:nvGrpSpPr>
        <p:grpSpPr bwMode="auto">
          <a:xfrm>
            <a:off x="6178550" y="2241550"/>
            <a:ext cx="303213" cy="647700"/>
            <a:chOff x="3940" y="1172"/>
            <a:chExt cx="191" cy="408"/>
          </a:xfrm>
        </p:grpSpPr>
        <p:sp>
          <p:nvSpPr>
            <p:cNvPr id="34838" name="AutoShape 9"/>
            <p:cNvSpPr>
              <a:spLocks noChangeArrowheads="1"/>
            </p:cNvSpPr>
            <p:nvPr/>
          </p:nvSpPr>
          <p:spPr bwMode="auto">
            <a:xfrm>
              <a:off x="3940" y="1301"/>
              <a:ext cx="191" cy="174"/>
            </a:xfrm>
            <a:prstGeom prst="triangle">
              <a:avLst>
                <a:gd name="adj" fmla="val 49995"/>
              </a:avLst>
            </a:prstGeom>
            <a:solidFill>
              <a:schemeClr val="bg1"/>
            </a:solidFill>
            <a:ln w="12700">
              <a:solidFill>
                <a:schemeClr val="tx1"/>
              </a:solidFill>
              <a:miter lim="800000"/>
              <a:headEnd/>
              <a:tailEnd/>
            </a:ln>
          </p:spPr>
          <p:txBody>
            <a:bodyPr wrap="none" anchor="ctr"/>
            <a:lstStyle/>
            <a:p>
              <a:endParaRPr lang="en-US"/>
            </a:p>
          </p:txBody>
        </p:sp>
        <p:sp>
          <p:nvSpPr>
            <p:cNvPr id="34839" name="Line 10"/>
            <p:cNvSpPr>
              <a:spLocks noChangeShapeType="1"/>
            </p:cNvSpPr>
            <p:nvPr/>
          </p:nvSpPr>
          <p:spPr bwMode="auto">
            <a:xfrm>
              <a:off x="4036" y="1172"/>
              <a:ext cx="0" cy="1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40" name="Line 11"/>
            <p:cNvSpPr>
              <a:spLocks noChangeShapeType="1"/>
            </p:cNvSpPr>
            <p:nvPr/>
          </p:nvSpPr>
          <p:spPr bwMode="auto">
            <a:xfrm>
              <a:off x="4047" y="1497"/>
              <a:ext cx="0" cy="8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34823" name="Line 12"/>
          <p:cNvSpPr>
            <a:spLocks noChangeShapeType="1"/>
          </p:cNvSpPr>
          <p:nvPr/>
        </p:nvSpPr>
        <p:spPr bwMode="auto">
          <a:xfrm>
            <a:off x="3613150" y="1849438"/>
            <a:ext cx="1427163" cy="0"/>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4824" name="Rectangle 13"/>
          <p:cNvSpPr>
            <a:spLocks noChangeArrowheads="1"/>
          </p:cNvSpPr>
          <p:nvPr/>
        </p:nvSpPr>
        <p:spPr bwMode="auto">
          <a:xfrm>
            <a:off x="3611563" y="1512888"/>
            <a:ext cx="949325"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sz="1600">
                <a:latin typeface="Palatino" charset="0"/>
              </a:rPr>
              <a:t>Strategy</a:t>
            </a:r>
          </a:p>
        </p:txBody>
      </p:sp>
      <p:sp>
        <p:nvSpPr>
          <p:cNvPr id="34825" name="Rectangle 14"/>
          <p:cNvSpPr>
            <a:spLocks noChangeArrowheads="1"/>
          </p:cNvSpPr>
          <p:nvPr/>
        </p:nvSpPr>
        <p:spPr bwMode="auto">
          <a:xfrm>
            <a:off x="4764088" y="1457325"/>
            <a:ext cx="282575" cy="363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latin typeface="Palatino" charset="0"/>
              </a:rPr>
              <a:t>*</a:t>
            </a:r>
          </a:p>
        </p:txBody>
      </p:sp>
      <p:sp>
        <p:nvSpPr>
          <p:cNvPr id="34826" name="AutoShape 15"/>
          <p:cNvSpPr>
            <a:spLocks noChangeArrowheads="1"/>
          </p:cNvSpPr>
          <p:nvPr/>
        </p:nvSpPr>
        <p:spPr bwMode="auto">
          <a:xfrm>
            <a:off x="3300413" y="1720850"/>
            <a:ext cx="322262" cy="261938"/>
          </a:xfrm>
          <a:prstGeom prst="diamond">
            <a:avLst/>
          </a:prstGeom>
          <a:solidFill>
            <a:schemeClr val="bg1"/>
          </a:solidFill>
          <a:ln w="12700">
            <a:solidFill>
              <a:schemeClr val="tx1"/>
            </a:solidFill>
            <a:miter lim="800000"/>
            <a:headEnd/>
            <a:tailEnd/>
          </a:ln>
        </p:spPr>
        <p:txBody>
          <a:bodyPr wrap="none" anchor="ctr"/>
          <a:lstStyle/>
          <a:p>
            <a:endParaRPr lang="en-US"/>
          </a:p>
        </p:txBody>
      </p:sp>
      <p:cxnSp>
        <p:nvCxnSpPr>
          <p:cNvPr id="34827" name="AutoShape 16"/>
          <p:cNvCxnSpPr>
            <a:cxnSpLocks noChangeShapeType="1"/>
            <a:stCxn id="34836" idx="0"/>
            <a:endCxn id="34832" idx="0"/>
          </p:cNvCxnSpPr>
          <p:nvPr/>
        </p:nvCxnSpPr>
        <p:spPr bwMode="auto">
          <a:xfrm rot="5400000" flipV="1">
            <a:off x="4607719" y="723107"/>
            <a:ext cx="1587" cy="5695950"/>
          </a:xfrm>
          <a:prstGeom prst="bentConnector3">
            <a:avLst>
              <a:gd name="adj1" fmla="val -14400005"/>
            </a:avLst>
          </a:prstGeom>
          <a:noFill/>
          <a:ln w="12700">
            <a:solidFill>
              <a:schemeClr val="tx1"/>
            </a:solidFill>
            <a:miter lim="800000"/>
            <a:headEnd/>
            <a:tailEnd/>
          </a:ln>
          <a:extLst>
            <a:ext uri="{909E8E84-426E-40dd-AFC4-6F175D3DCCD1}">
              <a14:hiddenFill xmlns="" xmlns:a14="http://schemas.microsoft.com/office/drawing/2010/main">
                <a:noFill/>
              </a14:hiddenFill>
            </a:ext>
          </a:extLst>
        </p:spPr>
      </p:cxnSp>
      <p:cxnSp>
        <p:nvCxnSpPr>
          <p:cNvPr id="34828" name="AutoShape 17"/>
          <p:cNvCxnSpPr>
            <a:cxnSpLocks noChangeShapeType="1"/>
          </p:cNvCxnSpPr>
          <p:nvPr/>
        </p:nvCxnSpPr>
        <p:spPr bwMode="auto">
          <a:xfrm flipV="1">
            <a:off x="4408488" y="2876550"/>
            <a:ext cx="1916112" cy="460375"/>
          </a:xfrm>
          <a:prstGeom prst="bentConnector3">
            <a:avLst>
              <a:gd name="adj1" fmla="val 3727"/>
            </a:avLst>
          </a:prstGeom>
          <a:noFill/>
          <a:ln w="12700">
            <a:solidFill>
              <a:schemeClr val="tx1"/>
            </a:solidFill>
            <a:miter lim="800000"/>
            <a:headEnd/>
            <a:tailEnd/>
          </a:ln>
          <a:extLst>
            <a:ext uri="{909E8E84-426E-40dd-AFC4-6F175D3DCCD1}">
              <a14:hiddenFill xmlns="" xmlns:a14="http://schemas.microsoft.com/office/drawing/2010/main">
                <a:noFill/>
              </a14:hiddenFill>
            </a:ext>
          </a:extLst>
        </p:spPr>
      </p:cxnSp>
      <p:grpSp>
        <p:nvGrpSpPr>
          <p:cNvPr id="34829" name="Group 18"/>
          <p:cNvGrpSpPr>
            <a:grpSpLocks/>
          </p:cNvGrpSpPr>
          <p:nvPr/>
        </p:nvGrpSpPr>
        <p:grpSpPr bwMode="auto">
          <a:xfrm>
            <a:off x="409575" y="3570288"/>
            <a:ext cx="2724150" cy="901700"/>
            <a:chOff x="258" y="2307"/>
            <a:chExt cx="1716" cy="568"/>
          </a:xfrm>
        </p:grpSpPr>
        <p:sp>
          <p:nvSpPr>
            <p:cNvPr id="34836" name="Rectangle 19"/>
            <p:cNvSpPr>
              <a:spLocks noChangeArrowheads="1"/>
            </p:cNvSpPr>
            <p:nvPr/>
          </p:nvSpPr>
          <p:spPr bwMode="auto">
            <a:xfrm>
              <a:off x="258" y="2307"/>
              <a:ext cx="1702" cy="568"/>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Palatino" charset="0"/>
                </a:rPr>
                <a:t>BubbleSort</a:t>
              </a:r>
            </a:p>
            <a:p>
              <a:pPr algn="ctr"/>
              <a:endParaRPr lang="en-US" sz="1600">
                <a:latin typeface="Palatino" charset="0"/>
              </a:endParaRPr>
            </a:p>
            <a:p>
              <a:pPr algn="ctr"/>
              <a:r>
                <a:rPr lang="en-US" sz="1600">
                  <a:latin typeface="Palatino" charset="0"/>
                </a:rPr>
                <a:t>Sort()</a:t>
              </a:r>
            </a:p>
          </p:txBody>
        </p:sp>
        <p:sp>
          <p:nvSpPr>
            <p:cNvPr id="34837" name="Line 20"/>
            <p:cNvSpPr>
              <a:spLocks noChangeShapeType="1"/>
            </p:cNvSpPr>
            <p:nvPr/>
          </p:nvSpPr>
          <p:spPr bwMode="auto">
            <a:xfrm>
              <a:off x="258" y="2581"/>
              <a:ext cx="1716"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34830" name="Group 21"/>
          <p:cNvGrpSpPr>
            <a:grpSpLocks/>
          </p:cNvGrpSpPr>
          <p:nvPr/>
        </p:nvGrpSpPr>
        <p:grpSpPr bwMode="auto">
          <a:xfrm>
            <a:off x="3244850" y="3570288"/>
            <a:ext cx="2724150" cy="901700"/>
            <a:chOff x="2044" y="2290"/>
            <a:chExt cx="1716" cy="568"/>
          </a:xfrm>
        </p:grpSpPr>
        <p:sp>
          <p:nvSpPr>
            <p:cNvPr id="34834" name="Rectangle 22"/>
            <p:cNvSpPr>
              <a:spLocks noChangeArrowheads="1"/>
            </p:cNvSpPr>
            <p:nvPr/>
          </p:nvSpPr>
          <p:spPr bwMode="auto">
            <a:xfrm>
              <a:off x="2044" y="2290"/>
              <a:ext cx="1702" cy="568"/>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Palatino" charset="0"/>
                </a:rPr>
                <a:t>QuickSort</a:t>
              </a:r>
            </a:p>
            <a:p>
              <a:pPr algn="ctr"/>
              <a:endParaRPr lang="en-US" sz="1600">
                <a:latin typeface="Palatino" charset="0"/>
              </a:endParaRPr>
            </a:p>
            <a:p>
              <a:pPr algn="ctr"/>
              <a:r>
                <a:rPr lang="en-US" sz="1600">
                  <a:latin typeface="Palatino" charset="0"/>
                </a:rPr>
                <a:t>Sort()</a:t>
              </a:r>
            </a:p>
          </p:txBody>
        </p:sp>
        <p:sp>
          <p:nvSpPr>
            <p:cNvPr id="34835" name="Line 23"/>
            <p:cNvSpPr>
              <a:spLocks noChangeShapeType="1"/>
            </p:cNvSpPr>
            <p:nvPr/>
          </p:nvSpPr>
          <p:spPr bwMode="auto">
            <a:xfrm>
              <a:off x="2044" y="2573"/>
              <a:ext cx="1716"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34831" name="Group 24"/>
          <p:cNvGrpSpPr>
            <a:grpSpLocks/>
          </p:cNvGrpSpPr>
          <p:nvPr/>
        </p:nvGrpSpPr>
        <p:grpSpPr bwMode="auto">
          <a:xfrm>
            <a:off x="6080125" y="3570288"/>
            <a:ext cx="2727325" cy="901700"/>
            <a:chOff x="3830" y="2249"/>
            <a:chExt cx="1718" cy="568"/>
          </a:xfrm>
        </p:grpSpPr>
        <p:sp>
          <p:nvSpPr>
            <p:cNvPr id="34832" name="Rectangle 25"/>
            <p:cNvSpPr>
              <a:spLocks noChangeArrowheads="1"/>
            </p:cNvSpPr>
            <p:nvPr/>
          </p:nvSpPr>
          <p:spPr bwMode="auto">
            <a:xfrm>
              <a:off x="3846" y="2249"/>
              <a:ext cx="1702" cy="568"/>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Palatino" charset="0"/>
                </a:rPr>
                <a:t>MergeSort</a:t>
              </a:r>
            </a:p>
            <a:p>
              <a:pPr algn="ctr"/>
              <a:endParaRPr lang="en-US" sz="1600">
                <a:latin typeface="Palatino" charset="0"/>
              </a:endParaRPr>
            </a:p>
            <a:p>
              <a:pPr algn="ctr"/>
              <a:r>
                <a:rPr lang="en-US" sz="1600">
                  <a:latin typeface="Palatino" charset="0"/>
                </a:rPr>
                <a:t>Sort()</a:t>
              </a:r>
            </a:p>
          </p:txBody>
        </p:sp>
        <p:sp>
          <p:nvSpPr>
            <p:cNvPr id="34833" name="Line 26"/>
            <p:cNvSpPr>
              <a:spLocks noChangeShapeType="1"/>
            </p:cNvSpPr>
            <p:nvPr/>
          </p:nvSpPr>
          <p:spPr bwMode="auto">
            <a:xfrm>
              <a:off x="3830" y="2539"/>
              <a:ext cx="1716"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34077054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pic>
        <p:nvPicPr>
          <p:cNvPr id="4" name="图片 3"/>
          <p:cNvPicPr>
            <a:picLocks noChangeAspect="1"/>
          </p:cNvPicPr>
          <p:nvPr/>
        </p:nvPicPr>
        <p:blipFill>
          <a:blip r:embed="rId2"/>
          <a:stretch>
            <a:fillRect/>
          </a:stretch>
        </p:blipFill>
        <p:spPr>
          <a:xfrm>
            <a:off x="2667000" y="868363"/>
            <a:ext cx="3810000" cy="2476500"/>
          </a:xfrm>
          <a:prstGeom prst="rect">
            <a:avLst/>
          </a:prstGeom>
        </p:spPr>
      </p:pic>
      <p:pic>
        <p:nvPicPr>
          <p:cNvPr id="5" name="图片 4"/>
          <p:cNvPicPr>
            <a:picLocks noChangeAspect="1"/>
          </p:cNvPicPr>
          <p:nvPr/>
        </p:nvPicPr>
        <p:blipFill>
          <a:blip r:embed="rId3"/>
          <a:stretch>
            <a:fillRect/>
          </a:stretch>
        </p:blipFill>
        <p:spPr>
          <a:xfrm>
            <a:off x="1397000" y="3733792"/>
            <a:ext cx="6984900" cy="2743128"/>
          </a:xfrm>
          <a:prstGeom prst="rect">
            <a:avLst/>
          </a:prstGeom>
        </p:spPr>
      </p:pic>
      <p:sp>
        <p:nvSpPr>
          <p:cNvPr id="6" name="矩形 5"/>
          <p:cNvSpPr/>
          <p:nvPr/>
        </p:nvSpPr>
        <p:spPr>
          <a:xfrm>
            <a:off x="381000" y="6001613"/>
            <a:ext cx="4572000" cy="830997"/>
          </a:xfrm>
          <a:prstGeom prst="rect">
            <a:avLst/>
          </a:prstGeom>
        </p:spPr>
        <p:txBody>
          <a:bodyPr>
            <a:spAutoFit/>
          </a:bodyPr>
          <a:lstStyle/>
          <a:p>
            <a:r>
              <a:rPr lang="zh-CN" altLang="en-US"/>
              <a:t>http://blog.csdn.net/hguisu/article/details/7558249/</a:t>
            </a:r>
          </a:p>
        </p:txBody>
      </p:sp>
    </p:spTree>
    <p:extLst>
      <p:ext uri="{BB962C8B-B14F-4D97-AF65-F5344CB8AC3E}">
        <p14:creationId xmlns:p14="http://schemas.microsoft.com/office/powerpoint/2010/main" val="34214659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8298" y="824091"/>
            <a:ext cx="8000790" cy="6186309"/>
          </a:xfrm>
          <a:prstGeom prst="rect">
            <a:avLst/>
          </a:prstGeom>
        </p:spPr>
        <p:txBody>
          <a:bodyPr wrap="square">
            <a:spAutoFit/>
          </a:bodyPr>
          <a:lstStyle/>
          <a:p>
            <a:pPr algn="l"/>
            <a:r>
              <a:rPr lang="hu-HU" altLang="zh-CN" sz="1800" b="1" dirty="0" err="1" smtClean="0">
                <a:solidFill>
                  <a:srgbClr val="0000FF"/>
                </a:solidFill>
                <a:latin typeface="CourierNewPS-BoldMT" charset="0"/>
              </a:rPr>
              <a:t>interface</a:t>
            </a:r>
            <a:r>
              <a:rPr lang="hu-HU" altLang="zh-CN" sz="1800" b="1" dirty="0">
                <a:solidFill>
                  <a:srgbClr val="4A4A4A"/>
                </a:solidFill>
                <a:latin typeface="CourierNewPSMT" charset="0"/>
              </a:rPr>
              <a:t> </a:t>
            </a:r>
            <a:r>
              <a:rPr lang="hu-HU" altLang="zh-CN" sz="1800" b="1" dirty="0" err="1">
                <a:solidFill>
                  <a:srgbClr val="4A4A4A"/>
                </a:solidFill>
                <a:latin typeface="CourierNewPSMT" charset="0"/>
              </a:rPr>
              <a:t>TravelStrategy</a:t>
            </a:r>
            <a:r>
              <a:rPr lang="hu-HU" altLang="zh-CN" sz="1800" b="1" dirty="0">
                <a:solidFill>
                  <a:srgbClr val="4A4A4A"/>
                </a:solidFill>
                <a:latin typeface="CourierNewPSMT" charset="0"/>
              </a:rPr>
              <a:t>{  </a:t>
            </a:r>
          </a:p>
          <a:p>
            <a:pPr algn="l"/>
            <a:r>
              <a:rPr lang="pl-PL" altLang="zh-CN" sz="1800" b="1" dirty="0">
                <a:solidFill>
                  <a:srgbClr val="4A4A4A"/>
                </a:solidFill>
                <a:latin typeface="CourierNewPSMT" charset="0"/>
              </a:rPr>
              <a:t>    </a:t>
            </a:r>
            <a:r>
              <a:rPr lang="pl-PL" altLang="zh-CN" sz="1800" b="1" dirty="0">
                <a:solidFill>
                  <a:srgbClr val="0000FF"/>
                </a:solidFill>
                <a:latin typeface="CourierNewPS-BoldMT" charset="0"/>
              </a:rPr>
              <a:t>public</a:t>
            </a:r>
            <a:r>
              <a:rPr lang="pl-PL" altLang="zh-CN" sz="1800" b="1" dirty="0">
                <a:solidFill>
                  <a:srgbClr val="4A4A4A"/>
                </a:solidFill>
                <a:latin typeface="CourierNewPSMT" charset="0"/>
              </a:rPr>
              <a:t> </a:t>
            </a:r>
            <a:r>
              <a:rPr lang="pl-PL" altLang="zh-CN" sz="1800" b="1" dirty="0" err="1">
                <a:solidFill>
                  <a:srgbClr val="0000FF"/>
                </a:solidFill>
                <a:latin typeface="CourierNewPS-BoldMT" charset="0"/>
              </a:rPr>
              <a:t>function</a:t>
            </a:r>
            <a:r>
              <a:rPr lang="pl-PL" altLang="zh-CN" sz="1800" b="1" dirty="0">
                <a:solidFill>
                  <a:srgbClr val="4A4A4A"/>
                </a:solidFill>
                <a:latin typeface="CourierNewPSMT" charset="0"/>
              </a:rPr>
              <a:t> </a:t>
            </a:r>
            <a:r>
              <a:rPr lang="pl-PL" altLang="zh-CN" sz="1800" b="1" dirty="0" err="1">
                <a:solidFill>
                  <a:srgbClr val="4A4A4A"/>
                </a:solidFill>
                <a:latin typeface="CourierNewPSMT" charset="0"/>
              </a:rPr>
              <a:t>travelAlgorithm</a:t>
            </a:r>
            <a:r>
              <a:rPr lang="pl-PL" altLang="zh-CN" sz="1800" b="1" dirty="0">
                <a:solidFill>
                  <a:srgbClr val="4A4A4A"/>
                </a:solidFill>
                <a:latin typeface="CourierNewPSMT" charset="0"/>
              </a:rPr>
              <a:t>();  </a:t>
            </a:r>
          </a:p>
          <a:p>
            <a:pPr algn="l"/>
            <a:r>
              <a:rPr lang="is-IS" altLang="zh-CN" sz="1800" b="1" dirty="0">
                <a:solidFill>
                  <a:srgbClr val="4A4A4A"/>
                </a:solidFill>
                <a:latin typeface="CourierNewPSMT" charset="0"/>
              </a:rPr>
              <a:t>}   </a:t>
            </a:r>
          </a:p>
          <a:p>
            <a:pPr algn="l"/>
            <a:endParaRPr lang="bg-BG" altLang="zh-CN" sz="1800" b="1" dirty="0">
              <a:solidFill>
                <a:srgbClr val="4A4A4A"/>
              </a:solidFill>
              <a:latin typeface="CourierNewPSMT" charset="0"/>
            </a:endParaRPr>
          </a:p>
          <a:p>
            <a:pPr algn="l"/>
            <a:r>
              <a:rPr lang="bg-BG" altLang="zh-CN" sz="1800" b="1" dirty="0">
                <a:solidFill>
                  <a:srgbClr val="4A4A4A"/>
                </a:solidFill>
                <a:latin typeface="CourierNewPSMT" charset="0"/>
              </a:rPr>
              <a:t>  </a:t>
            </a:r>
          </a:p>
          <a:p>
            <a:pPr algn="l"/>
            <a:r>
              <a:rPr lang="fr-FR" altLang="zh-CN" sz="1800" b="1" dirty="0" smtClean="0">
                <a:solidFill>
                  <a:srgbClr val="878787"/>
                </a:solidFill>
                <a:latin typeface="CourierNewPSMT" charset="0"/>
              </a:rPr>
              <a:t>/*</a:t>
            </a:r>
            <a:r>
              <a:rPr lang="fr-FR" altLang="zh-CN" sz="1800" b="1" dirty="0">
                <a:solidFill>
                  <a:srgbClr val="878787"/>
                </a:solidFill>
                <a:latin typeface="CourierNewPSMT" charset="0"/>
              </a:rPr>
              <a:t> </a:t>
            </a:r>
            <a:r>
              <a:rPr lang="zh-CN" altLang="fr-FR" sz="1800" b="1" dirty="0">
                <a:solidFill>
                  <a:srgbClr val="878787"/>
                </a:solidFill>
                <a:latin typeface="CourierNewPSMT" charset="0"/>
              </a:rPr>
              <a:t>具体策略类</a:t>
            </a:r>
            <a:r>
              <a:rPr lang="fr-FR" altLang="zh-CN" sz="1800" b="1" dirty="0">
                <a:solidFill>
                  <a:srgbClr val="878787"/>
                </a:solidFill>
                <a:latin typeface="CourierNewPSMT" charset="0"/>
              </a:rPr>
              <a:t>(</a:t>
            </a:r>
            <a:r>
              <a:rPr lang="fr-FR" altLang="zh-CN" sz="1800" b="1" dirty="0" err="1">
                <a:solidFill>
                  <a:srgbClr val="878787"/>
                </a:solidFill>
                <a:latin typeface="CourierNewPSMT" charset="0"/>
              </a:rPr>
              <a:t>ConcreteStrategy</a:t>
            </a:r>
            <a:r>
              <a:rPr lang="fr-FR" altLang="zh-CN" sz="1800" b="1" dirty="0">
                <a:solidFill>
                  <a:srgbClr val="878787"/>
                </a:solidFill>
                <a:latin typeface="CourierNewPSMT" charset="0"/>
              </a:rPr>
              <a:t>)1</a:t>
            </a:r>
            <a:r>
              <a:rPr lang="zh-CN" altLang="fr-FR" sz="1800" b="1" dirty="0">
                <a:solidFill>
                  <a:srgbClr val="878787"/>
                </a:solidFill>
                <a:latin typeface="CourierNewPSMT" charset="0"/>
              </a:rPr>
              <a:t>：乘坐飞机</a:t>
            </a:r>
            <a:r>
              <a:rPr lang="fr-FR" altLang="zh-CN" sz="1800" b="1" dirty="0">
                <a:solidFill>
                  <a:srgbClr val="4A4A4A"/>
                </a:solidFill>
                <a:latin typeface="CourierNewPSMT" charset="0"/>
              </a:rPr>
              <a:t> </a:t>
            </a:r>
            <a:r>
              <a:rPr lang="bg-BG" altLang="zh-CN" sz="1800" b="1" dirty="0" smtClean="0">
                <a:solidFill>
                  <a:srgbClr val="878787"/>
                </a:solidFill>
                <a:latin typeface="CourierNewPSMT" charset="0"/>
              </a:rPr>
              <a:t>*/</a:t>
            </a:r>
            <a:r>
              <a:rPr lang="bg-BG" altLang="zh-CN" sz="1800" b="1" dirty="0">
                <a:solidFill>
                  <a:srgbClr val="4A4A4A"/>
                </a:solidFill>
                <a:latin typeface="CourierNewPSMT" charset="0"/>
              </a:rPr>
              <a:t>  </a:t>
            </a:r>
          </a:p>
          <a:p>
            <a:pPr algn="l"/>
            <a:r>
              <a:rPr lang="hu-HU" altLang="zh-CN" sz="1800" b="1" dirty="0" err="1">
                <a:solidFill>
                  <a:srgbClr val="0000FF"/>
                </a:solidFill>
                <a:latin typeface="CourierNewPS-BoldMT" charset="0"/>
              </a:rPr>
              <a:t>class</a:t>
            </a:r>
            <a:r>
              <a:rPr lang="hu-HU" altLang="zh-CN" sz="1800" b="1" dirty="0">
                <a:solidFill>
                  <a:srgbClr val="4A4A4A"/>
                </a:solidFill>
                <a:latin typeface="CourierNewPSMT" charset="0"/>
              </a:rPr>
              <a:t> </a:t>
            </a:r>
            <a:r>
              <a:rPr lang="hu-HU" altLang="zh-CN" sz="1800" b="1" dirty="0" err="1">
                <a:solidFill>
                  <a:srgbClr val="4A4A4A"/>
                </a:solidFill>
                <a:latin typeface="CourierNewPSMT" charset="0"/>
              </a:rPr>
              <a:t>AirPlanelStrategy</a:t>
            </a:r>
            <a:r>
              <a:rPr lang="hu-HU" altLang="zh-CN" sz="1800" b="1" dirty="0">
                <a:solidFill>
                  <a:srgbClr val="4A4A4A"/>
                </a:solidFill>
                <a:latin typeface="CourierNewPSMT" charset="0"/>
              </a:rPr>
              <a:t> </a:t>
            </a:r>
            <a:r>
              <a:rPr lang="hu-HU" altLang="zh-CN" sz="1800" b="1" dirty="0" err="1">
                <a:solidFill>
                  <a:srgbClr val="0000FF"/>
                </a:solidFill>
                <a:latin typeface="CourierNewPS-BoldMT" charset="0"/>
              </a:rPr>
              <a:t>implements</a:t>
            </a:r>
            <a:r>
              <a:rPr lang="hu-HU" altLang="zh-CN" sz="1800" b="1" dirty="0">
                <a:solidFill>
                  <a:srgbClr val="4A4A4A"/>
                </a:solidFill>
                <a:latin typeface="CourierNewPSMT" charset="0"/>
              </a:rPr>
              <a:t> </a:t>
            </a:r>
            <a:r>
              <a:rPr lang="hu-HU" altLang="zh-CN" sz="1800" b="1" dirty="0" err="1">
                <a:solidFill>
                  <a:srgbClr val="4A4A4A"/>
                </a:solidFill>
                <a:latin typeface="CourierNewPSMT" charset="0"/>
              </a:rPr>
              <a:t>TravelStrategy</a:t>
            </a:r>
            <a:r>
              <a:rPr lang="hu-HU" altLang="zh-CN" sz="1800" b="1" dirty="0">
                <a:solidFill>
                  <a:srgbClr val="4A4A4A"/>
                </a:solidFill>
                <a:latin typeface="CourierNewPSMT" charset="0"/>
              </a:rPr>
              <a:t> {  </a:t>
            </a:r>
          </a:p>
          <a:p>
            <a:pPr algn="l"/>
            <a:r>
              <a:rPr lang="pl-PL" altLang="zh-CN" sz="1800" b="1" dirty="0">
                <a:solidFill>
                  <a:srgbClr val="4A4A4A"/>
                </a:solidFill>
                <a:latin typeface="CourierNewPSMT" charset="0"/>
              </a:rPr>
              <a:t>    </a:t>
            </a:r>
            <a:r>
              <a:rPr lang="pl-PL" altLang="zh-CN" sz="1800" b="1" dirty="0">
                <a:solidFill>
                  <a:srgbClr val="0000FF"/>
                </a:solidFill>
                <a:latin typeface="CourierNewPS-BoldMT" charset="0"/>
              </a:rPr>
              <a:t>public</a:t>
            </a:r>
            <a:r>
              <a:rPr lang="pl-PL" altLang="zh-CN" sz="1800" b="1" dirty="0">
                <a:solidFill>
                  <a:srgbClr val="4A4A4A"/>
                </a:solidFill>
                <a:latin typeface="CourierNewPSMT" charset="0"/>
              </a:rPr>
              <a:t> </a:t>
            </a:r>
            <a:r>
              <a:rPr lang="pl-PL" altLang="zh-CN" sz="1800" b="1" dirty="0" err="1">
                <a:solidFill>
                  <a:srgbClr val="0000FF"/>
                </a:solidFill>
                <a:latin typeface="CourierNewPS-BoldMT" charset="0"/>
              </a:rPr>
              <a:t>function</a:t>
            </a:r>
            <a:r>
              <a:rPr lang="pl-PL" altLang="zh-CN" sz="1800" b="1" dirty="0">
                <a:solidFill>
                  <a:srgbClr val="4A4A4A"/>
                </a:solidFill>
                <a:latin typeface="CourierNewPSMT" charset="0"/>
              </a:rPr>
              <a:t> </a:t>
            </a:r>
            <a:r>
              <a:rPr lang="pl-PL" altLang="zh-CN" sz="1800" b="1" dirty="0" err="1">
                <a:solidFill>
                  <a:srgbClr val="4A4A4A"/>
                </a:solidFill>
                <a:latin typeface="CourierNewPSMT" charset="0"/>
              </a:rPr>
              <a:t>travelAlgorithm</a:t>
            </a:r>
            <a:r>
              <a:rPr lang="pl-PL" altLang="zh-CN" sz="1800" b="1" dirty="0">
                <a:solidFill>
                  <a:srgbClr val="4A4A4A"/>
                </a:solidFill>
                <a:latin typeface="CourierNewPSMT" charset="0"/>
              </a:rPr>
              <a:t>(){  </a:t>
            </a:r>
          </a:p>
          <a:p>
            <a:pPr algn="l"/>
            <a:r>
              <a:rPr lang="pl-PL" altLang="zh-CN" sz="1800" b="1" dirty="0">
                <a:solidFill>
                  <a:srgbClr val="4A4A4A"/>
                </a:solidFill>
                <a:latin typeface="CourierNewPSMT" charset="0"/>
              </a:rPr>
              <a:t>        echo </a:t>
            </a:r>
            <a:r>
              <a:rPr lang="pl-PL" altLang="zh-CN" sz="1800" b="1" dirty="0">
                <a:solidFill>
                  <a:srgbClr val="128B02"/>
                </a:solidFill>
                <a:latin typeface="CourierNewPSMT" charset="0"/>
              </a:rPr>
              <a:t>"</a:t>
            </a:r>
            <a:r>
              <a:rPr lang="pl-PL" altLang="zh-CN" sz="1800" b="1" dirty="0" err="1">
                <a:solidFill>
                  <a:srgbClr val="128B02"/>
                </a:solidFill>
                <a:latin typeface="CourierNewPSMT" charset="0"/>
              </a:rPr>
              <a:t>travel</a:t>
            </a:r>
            <a:r>
              <a:rPr lang="pl-PL" altLang="zh-CN" sz="1800" b="1" dirty="0">
                <a:solidFill>
                  <a:srgbClr val="128B02"/>
                </a:solidFill>
                <a:latin typeface="CourierNewPSMT" charset="0"/>
              </a:rPr>
              <a:t> by </a:t>
            </a:r>
            <a:r>
              <a:rPr lang="pl-PL" altLang="zh-CN" sz="1800" b="1" dirty="0" err="1">
                <a:solidFill>
                  <a:srgbClr val="128B02"/>
                </a:solidFill>
                <a:latin typeface="CourierNewPSMT" charset="0"/>
              </a:rPr>
              <a:t>AirPlain</a:t>
            </a:r>
            <a:r>
              <a:rPr lang="pl-PL" altLang="zh-CN" sz="1800" b="1" dirty="0">
                <a:solidFill>
                  <a:srgbClr val="128B02"/>
                </a:solidFill>
                <a:latin typeface="CourierNewPSMT" charset="0"/>
              </a:rPr>
              <a:t>"</a:t>
            </a:r>
            <a:r>
              <a:rPr lang="pl-PL" altLang="zh-CN" sz="1800" b="1" dirty="0">
                <a:solidFill>
                  <a:srgbClr val="4A4A4A"/>
                </a:solidFill>
                <a:latin typeface="CourierNewPSMT" charset="0"/>
              </a:rPr>
              <a:t>, </a:t>
            </a:r>
            <a:r>
              <a:rPr lang="pl-PL" altLang="zh-CN" sz="1800" b="1" dirty="0">
                <a:solidFill>
                  <a:srgbClr val="128B02"/>
                </a:solidFill>
                <a:latin typeface="CourierNewPSMT" charset="0"/>
              </a:rPr>
              <a:t>"&lt;BR&gt;\r\n"</a:t>
            </a:r>
            <a:r>
              <a:rPr lang="pl-PL" altLang="zh-CN" sz="1800" b="1" dirty="0">
                <a:solidFill>
                  <a:srgbClr val="4A4A4A"/>
                </a:solidFill>
                <a:latin typeface="CourierNewPSMT" charset="0"/>
              </a:rPr>
              <a:t>;   </a:t>
            </a:r>
          </a:p>
          <a:p>
            <a:pPr algn="l"/>
            <a:r>
              <a:rPr lang="is-IS" altLang="zh-CN" sz="1800" b="1" dirty="0">
                <a:solidFill>
                  <a:srgbClr val="4A4A4A"/>
                </a:solidFill>
                <a:latin typeface="CourierNewPSMT" charset="0"/>
              </a:rPr>
              <a:t>    }  </a:t>
            </a:r>
            <a:r>
              <a:rPr lang="is-IS" altLang="zh-CN" sz="1800" b="1" dirty="0" smtClean="0">
                <a:solidFill>
                  <a:srgbClr val="4A4A4A"/>
                </a:solidFill>
                <a:latin typeface="CourierNewPSMT" charset="0"/>
              </a:rPr>
              <a:t>}</a:t>
            </a:r>
            <a:r>
              <a:rPr lang="is-IS" altLang="zh-CN" sz="1800" b="1" dirty="0">
                <a:solidFill>
                  <a:srgbClr val="4A4A4A"/>
                </a:solidFill>
                <a:latin typeface="CourierNewPSMT" charset="0"/>
              </a:rPr>
              <a:t>   </a:t>
            </a:r>
          </a:p>
          <a:p>
            <a:pPr algn="l"/>
            <a:endParaRPr lang="zh-CN" altLang="en-US" sz="1800" b="1" dirty="0" smtClean="0">
              <a:solidFill>
                <a:srgbClr val="4A4A4A"/>
              </a:solidFill>
              <a:latin typeface="CourierNewPSMT" charset="0"/>
            </a:endParaRPr>
          </a:p>
          <a:p>
            <a:pPr algn="l"/>
            <a:r>
              <a:rPr lang="fr-FR" altLang="zh-CN" sz="1800" b="1" dirty="0" smtClean="0">
                <a:solidFill>
                  <a:srgbClr val="878787"/>
                </a:solidFill>
                <a:latin typeface="CourierNewPSMT" charset="0"/>
              </a:rPr>
              <a:t>/*</a:t>
            </a:r>
            <a:r>
              <a:rPr lang="fr-FR" altLang="zh-CN" sz="1800" b="1" dirty="0">
                <a:solidFill>
                  <a:srgbClr val="4A4A4A"/>
                </a:solidFill>
                <a:latin typeface="CourierNewPSMT" charset="0"/>
              </a:rPr>
              <a:t> </a:t>
            </a:r>
            <a:r>
              <a:rPr lang="fr-FR" altLang="zh-CN" sz="1800" b="1" dirty="0">
                <a:solidFill>
                  <a:srgbClr val="878787"/>
                </a:solidFill>
                <a:latin typeface="CourierNewPSMT" charset="0"/>
              </a:rPr>
              <a:t> </a:t>
            </a:r>
            <a:r>
              <a:rPr lang="zh-CN" altLang="fr-FR" sz="1800" b="1" dirty="0">
                <a:solidFill>
                  <a:srgbClr val="878787"/>
                </a:solidFill>
                <a:latin typeface="CourierNewPSMT" charset="0"/>
              </a:rPr>
              <a:t>具体策略类</a:t>
            </a:r>
            <a:r>
              <a:rPr lang="fr-FR" altLang="zh-CN" sz="1800" b="1" dirty="0">
                <a:solidFill>
                  <a:srgbClr val="878787"/>
                </a:solidFill>
                <a:latin typeface="CourierNewPSMT" charset="0"/>
              </a:rPr>
              <a:t>(</a:t>
            </a:r>
            <a:r>
              <a:rPr lang="fr-FR" altLang="zh-CN" sz="1800" b="1" dirty="0" err="1">
                <a:solidFill>
                  <a:srgbClr val="878787"/>
                </a:solidFill>
                <a:latin typeface="CourierNewPSMT" charset="0"/>
              </a:rPr>
              <a:t>ConcreteStrategy</a:t>
            </a:r>
            <a:r>
              <a:rPr lang="fr-FR" altLang="zh-CN" sz="1800" b="1" dirty="0">
                <a:solidFill>
                  <a:srgbClr val="878787"/>
                </a:solidFill>
                <a:latin typeface="CourierNewPSMT" charset="0"/>
              </a:rPr>
              <a:t>)2</a:t>
            </a:r>
            <a:r>
              <a:rPr lang="zh-CN" altLang="fr-FR" sz="1800" b="1" dirty="0">
                <a:solidFill>
                  <a:srgbClr val="878787"/>
                </a:solidFill>
                <a:latin typeface="CourierNewPSMT" charset="0"/>
              </a:rPr>
              <a:t>：乘坐火车</a:t>
            </a:r>
            <a:r>
              <a:rPr lang="fr-FR" altLang="zh-CN" sz="1800" b="1" dirty="0">
                <a:solidFill>
                  <a:srgbClr val="4A4A4A"/>
                </a:solidFill>
                <a:latin typeface="CourierNewPSMT" charset="0"/>
              </a:rPr>
              <a:t> </a:t>
            </a:r>
            <a:r>
              <a:rPr lang="bg-BG" altLang="zh-CN" sz="1800" b="1" dirty="0" smtClean="0">
                <a:solidFill>
                  <a:srgbClr val="878787"/>
                </a:solidFill>
                <a:latin typeface="CourierNewPSMT" charset="0"/>
              </a:rPr>
              <a:t>*/</a:t>
            </a:r>
            <a:r>
              <a:rPr lang="bg-BG" altLang="zh-CN" sz="1800" b="1" dirty="0">
                <a:solidFill>
                  <a:srgbClr val="4A4A4A"/>
                </a:solidFill>
                <a:latin typeface="CourierNewPSMT" charset="0"/>
              </a:rPr>
              <a:t>  </a:t>
            </a:r>
          </a:p>
          <a:p>
            <a:pPr algn="l"/>
            <a:r>
              <a:rPr lang="hu-HU" altLang="zh-CN" sz="1800" b="1" dirty="0" err="1">
                <a:solidFill>
                  <a:srgbClr val="0000FF"/>
                </a:solidFill>
                <a:latin typeface="CourierNewPS-BoldMT" charset="0"/>
              </a:rPr>
              <a:t>class</a:t>
            </a:r>
            <a:r>
              <a:rPr lang="hu-HU" altLang="zh-CN" sz="1800" b="1" dirty="0">
                <a:solidFill>
                  <a:srgbClr val="4A4A4A"/>
                </a:solidFill>
                <a:latin typeface="CourierNewPSMT" charset="0"/>
              </a:rPr>
              <a:t> </a:t>
            </a:r>
            <a:r>
              <a:rPr lang="hu-HU" altLang="zh-CN" sz="1800" b="1" dirty="0" err="1">
                <a:solidFill>
                  <a:srgbClr val="4A4A4A"/>
                </a:solidFill>
                <a:latin typeface="CourierNewPSMT" charset="0"/>
              </a:rPr>
              <a:t>TrainStrategy</a:t>
            </a:r>
            <a:r>
              <a:rPr lang="hu-HU" altLang="zh-CN" sz="1800" b="1" dirty="0">
                <a:solidFill>
                  <a:srgbClr val="4A4A4A"/>
                </a:solidFill>
                <a:latin typeface="CourierNewPSMT" charset="0"/>
              </a:rPr>
              <a:t> </a:t>
            </a:r>
            <a:r>
              <a:rPr lang="hu-HU" altLang="zh-CN" sz="1800" b="1" dirty="0" err="1">
                <a:solidFill>
                  <a:srgbClr val="0000FF"/>
                </a:solidFill>
                <a:latin typeface="CourierNewPS-BoldMT" charset="0"/>
              </a:rPr>
              <a:t>implements</a:t>
            </a:r>
            <a:r>
              <a:rPr lang="hu-HU" altLang="zh-CN" sz="1800" b="1" dirty="0">
                <a:solidFill>
                  <a:srgbClr val="4A4A4A"/>
                </a:solidFill>
                <a:latin typeface="CourierNewPSMT" charset="0"/>
              </a:rPr>
              <a:t> </a:t>
            </a:r>
            <a:r>
              <a:rPr lang="hu-HU" altLang="zh-CN" sz="1800" b="1" dirty="0" err="1">
                <a:solidFill>
                  <a:srgbClr val="4A4A4A"/>
                </a:solidFill>
                <a:latin typeface="CourierNewPSMT" charset="0"/>
              </a:rPr>
              <a:t>TravelStrategy</a:t>
            </a:r>
            <a:r>
              <a:rPr lang="hu-HU" altLang="zh-CN" sz="1800" b="1" dirty="0">
                <a:solidFill>
                  <a:srgbClr val="4A4A4A"/>
                </a:solidFill>
                <a:latin typeface="CourierNewPSMT" charset="0"/>
              </a:rPr>
              <a:t> {  </a:t>
            </a:r>
          </a:p>
          <a:p>
            <a:pPr algn="l"/>
            <a:r>
              <a:rPr lang="pl-PL" altLang="zh-CN" sz="1800" b="1" dirty="0">
                <a:solidFill>
                  <a:srgbClr val="4A4A4A"/>
                </a:solidFill>
                <a:latin typeface="CourierNewPSMT" charset="0"/>
              </a:rPr>
              <a:t>    </a:t>
            </a:r>
            <a:r>
              <a:rPr lang="pl-PL" altLang="zh-CN" sz="1800" b="1" dirty="0">
                <a:solidFill>
                  <a:srgbClr val="0000FF"/>
                </a:solidFill>
                <a:latin typeface="CourierNewPS-BoldMT" charset="0"/>
              </a:rPr>
              <a:t>public</a:t>
            </a:r>
            <a:r>
              <a:rPr lang="pl-PL" altLang="zh-CN" sz="1800" b="1" dirty="0">
                <a:solidFill>
                  <a:srgbClr val="4A4A4A"/>
                </a:solidFill>
                <a:latin typeface="CourierNewPSMT" charset="0"/>
              </a:rPr>
              <a:t> </a:t>
            </a:r>
            <a:r>
              <a:rPr lang="pl-PL" altLang="zh-CN" sz="1800" b="1" dirty="0" err="1">
                <a:solidFill>
                  <a:srgbClr val="0000FF"/>
                </a:solidFill>
                <a:latin typeface="CourierNewPS-BoldMT" charset="0"/>
              </a:rPr>
              <a:t>function</a:t>
            </a:r>
            <a:r>
              <a:rPr lang="pl-PL" altLang="zh-CN" sz="1800" b="1" dirty="0">
                <a:solidFill>
                  <a:srgbClr val="4A4A4A"/>
                </a:solidFill>
                <a:latin typeface="CourierNewPSMT" charset="0"/>
              </a:rPr>
              <a:t> </a:t>
            </a:r>
            <a:r>
              <a:rPr lang="pl-PL" altLang="zh-CN" sz="1800" b="1" dirty="0" err="1">
                <a:solidFill>
                  <a:srgbClr val="4A4A4A"/>
                </a:solidFill>
                <a:latin typeface="CourierNewPSMT" charset="0"/>
              </a:rPr>
              <a:t>travelAlgorithm</a:t>
            </a:r>
            <a:r>
              <a:rPr lang="pl-PL" altLang="zh-CN" sz="1800" b="1" dirty="0">
                <a:solidFill>
                  <a:srgbClr val="4A4A4A"/>
                </a:solidFill>
                <a:latin typeface="CourierNewPSMT" charset="0"/>
              </a:rPr>
              <a:t>(){  </a:t>
            </a:r>
          </a:p>
          <a:p>
            <a:pPr algn="l"/>
            <a:r>
              <a:rPr lang="pl-PL" altLang="zh-CN" sz="1800" b="1" dirty="0">
                <a:solidFill>
                  <a:srgbClr val="4A4A4A"/>
                </a:solidFill>
                <a:latin typeface="CourierNewPSMT" charset="0"/>
              </a:rPr>
              <a:t>        echo </a:t>
            </a:r>
            <a:r>
              <a:rPr lang="pl-PL" altLang="zh-CN" sz="1800" b="1" dirty="0">
                <a:solidFill>
                  <a:srgbClr val="128B02"/>
                </a:solidFill>
                <a:latin typeface="CourierNewPSMT" charset="0"/>
              </a:rPr>
              <a:t>"</a:t>
            </a:r>
            <a:r>
              <a:rPr lang="pl-PL" altLang="zh-CN" sz="1800" b="1" dirty="0" err="1">
                <a:solidFill>
                  <a:srgbClr val="128B02"/>
                </a:solidFill>
                <a:latin typeface="CourierNewPSMT" charset="0"/>
              </a:rPr>
              <a:t>travel</a:t>
            </a:r>
            <a:r>
              <a:rPr lang="pl-PL" altLang="zh-CN" sz="1800" b="1" dirty="0">
                <a:solidFill>
                  <a:srgbClr val="128B02"/>
                </a:solidFill>
                <a:latin typeface="CourierNewPSMT" charset="0"/>
              </a:rPr>
              <a:t> by Train"</a:t>
            </a:r>
            <a:r>
              <a:rPr lang="pl-PL" altLang="zh-CN" sz="1800" b="1" dirty="0">
                <a:solidFill>
                  <a:srgbClr val="4A4A4A"/>
                </a:solidFill>
                <a:latin typeface="CourierNewPSMT" charset="0"/>
              </a:rPr>
              <a:t>, </a:t>
            </a:r>
            <a:r>
              <a:rPr lang="pl-PL" altLang="zh-CN" sz="1800" b="1" dirty="0">
                <a:solidFill>
                  <a:srgbClr val="128B02"/>
                </a:solidFill>
                <a:latin typeface="CourierNewPSMT" charset="0"/>
              </a:rPr>
              <a:t>"&lt;BR&gt;\r\n"</a:t>
            </a:r>
            <a:r>
              <a:rPr lang="pl-PL" altLang="zh-CN" sz="1800" b="1" dirty="0">
                <a:solidFill>
                  <a:srgbClr val="4A4A4A"/>
                </a:solidFill>
                <a:latin typeface="CourierNewPSMT" charset="0"/>
              </a:rPr>
              <a:t>;   </a:t>
            </a:r>
          </a:p>
          <a:p>
            <a:pPr algn="l"/>
            <a:r>
              <a:rPr lang="is-IS" altLang="zh-CN" sz="1800" b="1" dirty="0">
                <a:solidFill>
                  <a:srgbClr val="4A4A4A"/>
                </a:solidFill>
                <a:latin typeface="CourierNewPSMT" charset="0"/>
              </a:rPr>
              <a:t>    }  </a:t>
            </a:r>
            <a:r>
              <a:rPr lang="is-IS" altLang="zh-CN" sz="1800" b="1" dirty="0" smtClean="0">
                <a:solidFill>
                  <a:srgbClr val="4A4A4A"/>
                </a:solidFill>
                <a:latin typeface="CourierNewPSMT" charset="0"/>
              </a:rPr>
              <a:t>}</a:t>
            </a:r>
            <a:r>
              <a:rPr lang="is-IS" altLang="zh-CN" sz="1800" b="1" dirty="0">
                <a:solidFill>
                  <a:srgbClr val="4A4A4A"/>
                </a:solidFill>
                <a:latin typeface="CourierNewPSMT" charset="0"/>
              </a:rPr>
              <a:t>   </a:t>
            </a:r>
          </a:p>
          <a:p>
            <a:pPr algn="l"/>
            <a:r>
              <a:rPr lang="bg-BG" altLang="zh-CN" sz="1800" b="1" dirty="0">
                <a:solidFill>
                  <a:srgbClr val="4A4A4A"/>
                </a:solidFill>
                <a:latin typeface="CourierNewPSMT" charset="0"/>
              </a:rPr>
              <a:t>  </a:t>
            </a:r>
          </a:p>
          <a:p>
            <a:pPr algn="l"/>
            <a:r>
              <a:rPr lang="fr-FR" altLang="zh-CN" sz="1800" b="1" dirty="0">
                <a:solidFill>
                  <a:srgbClr val="878787"/>
                </a:solidFill>
                <a:latin typeface="CourierNewPSMT" charset="0"/>
              </a:rPr>
              <a:t>/**</a:t>
            </a:r>
            <a:r>
              <a:rPr lang="fr-FR" altLang="zh-CN" sz="1800" b="1" dirty="0">
                <a:solidFill>
                  <a:srgbClr val="4A4A4A"/>
                </a:solidFill>
                <a:latin typeface="CourierNewPSMT" charset="0"/>
              </a:rPr>
              <a:t> </a:t>
            </a:r>
            <a:r>
              <a:rPr lang="fr-FR" altLang="zh-CN" sz="1800" b="1" dirty="0">
                <a:solidFill>
                  <a:srgbClr val="878787"/>
                </a:solidFill>
                <a:latin typeface="CourierNewPSMT" charset="0"/>
              </a:rPr>
              <a:t> * </a:t>
            </a:r>
            <a:r>
              <a:rPr lang="zh-CN" altLang="fr-FR" sz="1800" b="1" dirty="0">
                <a:solidFill>
                  <a:srgbClr val="878787"/>
                </a:solidFill>
                <a:latin typeface="CourierNewPSMT" charset="0"/>
              </a:rPr>
              <a:t>具体策略类</a:t>
            </a:r>
            <a:r>
              <a:rPr lang="fr-FR" altLang="zh-CN" sz="1800" b="1" dirty="0">
                <a:solidFill>
                  <a:srgbClr val="878787"/>
                </a:solidFill>
                <a:latin typeface="CourierNewPSMT" charset="0"/>
              </a:rPr>
              <a:t>(</a:t>
            </a:r>
            <a:r>
              <a:rPr lang="fr-FR" altLang="zh-CN" sz="1800" b="1" dirty="0" err="1">
                <a:solidFill>
                  <a:srgbClr val="878787"/>
                </a:solidFill>
                <a:latin typeface="CourierNewPSMT" charset="0"/>
              </a:rPr>
              <a:t>ConcreteStrategy</a:t>
            </a:r>
            <a:r>
              <a:rPr lang="fr-FR" altLang="zh-CN" sz="1800" b="1" dirty="0">
                <a:solidFill>
                  <a:srgbClr val="878787"/>
                </a:solidFill>
                <a:latin typeface="CourierNewPSMT" charset="0"/>
              </a:rPr>
              <a:t>)3</a:t>
            </a:r>
            <a:r>
              <a:rPr lang="zh-CN" altLang="fr-FR" sz="1800" b="1" dirty="0">
                <a:solidFill>
                  <a:srgbClr val="878787"/>
                </a:solidFill>
                <a:latin typeface="CourierNewPSMT" charset="0"/>
              </a:rPr>
              <a:t>：骑自行车</a:t>
            </a:r>
            <a:r>
              <a:rPr lang="fr-FR" altLang="zh-CN" sz="1800" b="1" dirty="0">
                <a:solidFill>
                  <a:srgbClr val="4A4A4A"/>
                </a:solidFill>
                <a:latin typeface="CourierNewPSMT" charset="0"/>
              </a:rPr>
              <a:t> </a:t>
            </a:r>
            <a:r>
              <a:rPr lang="bg-BG" altLang="zh-CN" sz="1800" b="1" dirty="0">
                <a:solidFill>
                  <a:srgbClr val="878787"/>
                </a:solidFill>
                <a:latin typeface="CourierNewPSMT" charset="0"/>
              </a:rPr>
              <a:t> */</a:t>
            </a:r>
            <a:r>
              <a:rPr lang="bg-BG" altLang="zh-CN" sz="1800" b="1" dirty="0">
                <a:solidFill>
                  <a:srgbClr val="4A4A4A"/>
                </a:solidFill>
                <a:latin typeface="CourierNewPSMT" charset="0"/>
              </a:rPr>
              <a:t>  </a:t>
            </a:r>
          </a:p>
          <a:p>
            <a:pPr algn="l"/>
            <a:r>
              <a:rPr lang="en-US" altLang="zh-CN" sz="1800" b="1" dirty="0">
                <a:solidFill>
                  <a:srgbClr val="0000FF"/>
                </a:solidFill>
                <a:latin typeface="CourierNewPS-BoldMT" charset="0"/>
              </a:rPr>
              <a:t>class</a:t>
            </a:r>
            <a:r>
              <a:rPr lang="en-US" altLang="zh-CN" sz="1800" b="1" dirty="0">
                <a:solidFill>
                  <a:srgbClr val="4A4A4A"/>
                </a:solidFill>
                <a:latin typeface="CourierNewPSMT" charset="0"/>
              </a:rPr>
              <a:t> </a:t>
            </a:r>
            <a:r>
              <a:rPr lang="en-US" altLang="zh-CN" sz="1800" b="1" dirty="0" err="1">
                <a:solidFill>
                  <a:srgbClr val="4A4A4A"/>
                </a:solidFill>
                <a:latin typeface="CourierNewPSMT" charset="0"/>
              </a:rPr>
              <a:t>BicycleStrategy</a:t>
            </a:r>
            <a:r>
              <a:rPr lang="en-US" altLang="zh-CN" sz="1800" b="1" dirty="0">
                <a:solidFill>
                  <a:srgbClr val="4A4A4A"/>
                </a:solidFill>
                <a:latin typeface="CourierNewPSMT" charset="0"/>
              </a:rPr>
              <a:t> </a:t>
            </a:r>
            <a:r>
              <a:rPr lang="en-US" altLang="zh-CN" sz="1800" b="1" dirty="0">
                <a:solidFill>
                  <a:srgbClr val="0000FF"/>
                </a:solidFill>
                <a:latin typeface="CourierNewPS-BoldMT" charset="0"/>
              </a:rPr>
              <a:t>implements</a:t>
            </a:r>
            <a:r>
              <a:rPr lang="en-US" altLang="zh-CN" sz="1800" b="1" dirty="0">
                <a:solidFill>
                  <a:srgbClr val="4A4A4A"/>
                </a:solidFill>
                <a:latin typeface="CourierNewPSMT" charset="0"/>
              </a:rPr>
              <a:t> </a:t>
            </a:r>
            <a:r>
              <a:rPr lang="en-US" altLang="zh-CN" sz="1800" b="1" dirty="0" err="1">
                <a:solidFill>
                  <a:srgbClr val="4A4A4A"/>
                </a:solidFill>
                <a:latin typeface="CourierNewPSMT" charset="0"/>
              </a:rPr>
              <a:t>TravelStrategy</a:t>
            </a:r>
            <a:r>
              <a:rPr lang="en-US" altLang="zh-CN" sz="1800" b="1" dirty="0">
                <a:solidFill>
                  <a:srgbClr val="4A4A4A"/>
                </a:solidFill>
                <a:latin typeface="CourierNewPSMT" charset="0"/>
              </a:rPr>
              <a:t> {  </a:t>
            </a:r>
            <a:endParaRPr lang="zh-CN" altLang="en-US" sz="1800" b="1" dirty="0" smtClean="0">
              <a:solidFill>
                <a:srgbClr val="4A4A4A"/>
              </a:solidFill>
              <a:latin typeface="CourierNewPSMT" charset="0"/>
            </a:endParaRPr>
          </a:p>
          <a:p>
            <a:pPr algn="l"/>
            <a:r>
              <a:rPr lang="en-US" altLang="zh-CN" sz="1800" b="1" dirty="0">
                <a:solidFill>
                  <a:srgbClr val="4A4A4A"/>
                </a:solidFill>
                <a:latin typeface="CourierNewPSMT" charset="0"/>
              </a:rPr>
              <a:t>    </a:t>
            </a:r>
            <a:r>
              <a:rPr lang="en-US" altLang="zh-CN" sz="1800" b="1" dirty="0">
                <a:solidFill>
                  <a:srgbClr val="0000FF"/>
                </a:solidFill>
                <a:latin typeface="CourierNewPS-BoldMT" charset="0"/>
              </a:rPr>
              <a:t>public</a:t>
            </a:r>
            <a:r>
              <a:rPr lang="en-US" altLang="zh-CN" sz="1800" b="1" dirty="0">
                <a:solidFill>
                  <a:srgbClr val="4A4A4A"/>
                </a:solidFill>
                <a:latin typeface="CourierNewPSMT" charset="0"/>
              </a:rPr>
              <a:t> </a:t>
            </a:r>
            <a:r>
              <a:rPr lang="en-US" altLang="zh-CN" sz="1800" b="1" dirty="0">
                <a:solidFill>
                  <a:srgbClr val="0000FF"/>
                </a:solidFill>
                <a:latin typeface="CourierNewPS-BoldMT" charset="0"/>
              </a:rPr>
              <a:t>function</a:t>
            </a:r>
            <a:r>
              <a:rPr lang="en-US" altLang="zh-CN" sz="1800" b="1" dirty="0">
                <a:solidFill>
                  <a:srgbClr val="4A4A4A"/>
                </a:solidFill>
                <a:latin typeface="CourierNewPSMT" charset="0"/>
              </a:rPr>
              <a:t> </a:t>
            </a:r>
            <a:r>
              <a:rPr lang="en-US" altLang="zh-CN" sz="1800" b="1" dirty="0" err="1">
                <a:solidFill>
                  <a:srgbClr val="4A4A4A"/>
                </a:solidFill>
                <a:latin typeface="CourierNewPSMT" charset="0"/>
              </a:rPr>
              <a:t>travelAlgorithm</a:t>
            </a:r>
            <a:r>
              <a:rPr lang="en-US" altLang="zh-CN" sz="1800" b="1" dirty="0">
                <a:solidFill>
                  <a:srgbClr val="4A4A4A"/>
                </a:solidFill>
                <a:latin typeface="CourierNewPSMT" charset="0"/>
              </a:rPr>
              <a:t>(){  </a:t>
            </a:r>
          </a:p>
          <a:p>
            <a:pPr algn="l"/>
            <a:r>
              <a:rPr lang="pl-PL" altLang="zh-CN" sz="1800" b="1" dirty="0">
                <a:solidFill>
                  <a:srgbClr val="4A4A4A"/>
                </a:solidFill>
                <a:latin typeface="CourierNewPSMT" charset="0"/>
              </a:rPr>
              <a:t>        echo </a:t>
            </a:r>
            <a:r>
              <a:rPr lang="pl-PL" altLang="zh-CN" sz="1800" b="1" dirty="0">
                <a:solidFill>
                  <a:srgbClr val="128B02"/>
                </a:solidFill>
                <a:latin typeface="CourierNewPSMT" charset="0"/>
              </a:rPr>
              <a:t>"</a:t>
            </a:r>
            <a:r>
              <a:rPr lang="pl-PL" altLang="zh-CN" sz="1800" b="1" dirty="0" err="1">
                <a:solidFill>
                  <a:srgbClr val="128B02"/>
                </a:solidFill>
                <a:latin typeface="CourierNewPSMT" charset="0"/>
              </a:rPr>
              <a:t>travel</a:t>
            </a:r>
            <a:r>
              <a:rPr lang="pl-PL" altLang="zh-CN" sz="1800" b="1" dirty="0">
                <a:solidFill>
                  <a:srgbClr val="128B02"/>
                </a:solidFill>
                <a:latin typeface="CourierNewPSMT" charset="0"/>
              </a:rPr>
              <a:t> by Bicycle"</a:t>
            </a:r>
            <a:r>
              <a:rPr lang="pl-PL" altLang="zh-CN" sz="1800" b="1" dirty="0">
                <a:solidFill>
                  <a:srgbClr val="4A4A4A"/>
                </a:solidFill>
                <a:latin typeface="CourierNewPSMT" charset="0"/>
              </a:rPr>
              <a:t>, </a:t>
            </a:r>
            <a:r>
              <a:rPr lang="pl-PL" altLang="zh-CN" sz="1800" b="1" dirty="0">
                <a:solidFill>
                  <a:srgbClr val="128B02"/>
                </a:solidFill>
                <a:latin typeface="CourierNewPSMT" charset="0"/>
              </a:rPr>
              <a:t>"&lt;BR&gt;\r\n"</a:t>
            </a:r>
            <a:r>
              <a:rPr lang="pl-PL" altLang="zh-CN" sz="1800" b="1" dirty="0">
                <a:solidFill>
                  <a:srgbClr val="4A4A4A"/>
                </a:solidFill>
                <a:latin typeface="CourierNewPSMT" charset="0"/>
              </a:rPr>
              <a:t>;   </a:t>
            </a:r>
          </a:p>
          <a:p>
            <a:pPr algn="l"/>
            <a:r>
              <a:rPr lang="is-IS" altLang="zh-CN" sz="1800" b="1" dirty="0">
                <a:solidFill>
                  <a:srgbClr val="4A4A4A"/>
                </a:solidFill>
                <a:latin typeface="CourierNewPSMT" charset="0"/>
              </a:rPr>
              <a:t>    }  </a:t>
            </a:r>
            <a:r>
              <a:rPr lang="is-IS" altLang="zh-CN" sz="1800" b="1" dirty="0" smtClean="0">
                <a:solidFill>
                  <a:srgbClr val="4A4A4A"/>
                </a:solidFill>
                <a:latin typeface="CourierNewPSMT" charset="0"/>
              </a:rPr>
              <a:t>}</a:t>
            </a:r>
            <a:endParaRPr lang="zh-CN" altLang="en-US" sz="1800" b="1" dirty="0"/>
          </a:p>
        </p:txBody>
      </p:sp>
    </p:spTree>
    <p:extLst>
      <p:ext uri="{BB962C8B-B14F-4D97-AF65-F5344CB8AC3E}">
        <p14:creationId xmlns:p14="http://schemas.microsoft.com/office/powerpoint/2010/main" val="19011308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5" name="矩形 4"/>
          <p:cNvSpPr/>
          <p:nvPr/>
        </p:nvSpPr>
        <p:spPr>
          <a:xfrm>
            <a:off x="228774" y="868363"/>
            <a:ext cx="8915226" cy="5909310"/>
          </a:xfrm>
          <a:prstGeom prst="rect">
            <a:avLst/>
          </a:prstGeom>
        </p:spPr>
        <p:txBody>
          <a:bodyPr wrap="square">
            <a:spAutoFit/>
          </a:bodyPr>
          <a:lstStyle/>
          <a:p>
            <a:pPr algn="l"/>
            <a:r>
              <a:rPr lang="pt-BR" altLang="zh-CN" sz="1800" b="1" dirty="0" err="1">
                <a:solidFill>
                  <a:srgbClr val="0000FF"/>
                </a:solidFill>
                <a:latin typeface="CourierNewPS-BoldMT" charset="0"/>
              </a:rPr>
              <a:t>class</a:t>
            </a:r>
            <a:r>
              <a:rPr lang="pt-BR" altLang="zh-CN" sz="1800" b="1" dirty="0">
                <a:solidFill>
                  <a:srgbClr val="4A4A4A"/>
                </a:solidFill>
                <a:latin typeface="CourierNewPSMT" charset="0"/>
              </a:rPr>
              <a:t> </a:t>
            </a:r>
            <a:r>
              <a:rPr lang="pt-BR" altLang="zh-CN" sz="1800" b="1" dirty="0" err="1">
                <a:solidFill>
                  <a:srgbClr val="4A4A4A"/>
                </a:solidFill>
                <a:latin typeface="CourierNewPSMT" charset="0"/>
              </a:rPr>
              <a:t>PersonContext</a:t>
            </a:r>
            <a:r>
              <a:rPr lang="pt-BR" altLang="zh-CN" sz="1800" b="1" dirty="0">
                <a:solidFill>
                  <a:srgbClr val="4A4A4A"/>
                </a:solidFill>
                <a:latin typeface="CourierNewPSMT" charset="0"/>
              </a:rPr>
              <a:t>{  </a:t>
            </a:r>
          </a:p>
          <a:p>
            <a:pPr algn="l"/>
            <a:r>
              <a:rPr lang="pt-BR" altLang="zh-CN" sz="1800" b="1" dirty="0">
                <a:solidFill>
                  <a:srgbClr val="4A4A4A"/>
                </a:solidFill>
                <a:latin typeface="CourierNewPSMT" charset="0"/>
              </a:rPr>
              <a:t>    </a:t>
            </a:r>
            <a:r>
              <a:rPr lang="pt-BR" altLang="zh-CN" sz="1800" b="1" dirty="0" err="1">
                <a:solidFill>
                  <a:srgbClr val="0000FF"/>
                </a:solidFill>
                <a:latin typeface="CourierNewPS-BoldMT" charset="0"/>
              </a:rPr>
              <a:t>private</a:t>
            </a:r>
            <a:r>
              <a:rPr lang="pt-BR" altLang="zh-CN" sz="1800" b="1" dirty="0">
                <a:solidFill>
                  <a:srgbClr val="4A4A4A"/>
                </a:solidFill>
                <a:latin typeface="CourierNewPSMT" charset="0"/>
              </a:rPr>
              <a:t> </a:t>
            </a:r>
            <a:r>
              <a:rPr lang="pt-BR" altLang="zh-CN" sz="1800" b="1" dirty="0">
                <a:solidFill>
                  <a:srgbClr val="D20005"/>
                </a:solidFill>
                <a:latin typeface="CourierNewPSMT" charset="0"/>
              </a:rPr>
              <a:t>$_</a:t>
            </a:r>
            <a:r>
              <a:rPr lang="pt-BR" altLang="zh-CN" sz="1800" b="1" dirty="0" err="1">
                <a:solidFill>
                  <a:srgbClr val="D20005"/>
                </a:solidFill>
                <a:latin typeface="CourierNewPSMT" charset="0"/>
              </a:rPr>
              <a:t>strategy</a:t>
            </a:r>
            <a:r>
              <a:rPr lang="pt-BR" altLang="zh-CN" sz="1800" b="1" dirty="0">
                <a:solidFill>
                  <a:srgbClr val="4A4A4A"/>
                </a:solidFill>
                <a:latin typeface="CourierNewPSMT" charset="0"/>
              </a:rPr>
              <a:t> = </a:t>
            </a:r>
            <a:r>
              <a:rPr lang="pt-BR" altLang="zh-CN" sz="1800" b="1" dirty="0" err="1">
                <a:solidFill>
                  <a:srgbClr val="4A4A4A"/>
                </a:solidFill>
                <a:latin typeface="CourierNewPSMT" charset="0"/>
              </a:rPr>
              <a:t>null</a:t>
            </a:r>
            <a:r>
              <a:rPr lang="pt-BR" altLang="zh-CN" sz="1800" b="1" dirty="0">
                <a:solidFill>
                  <a:srgbClr val="4A4A4A"/>
                </a:solidFill>
                <a:latin typeface="CourierNewPSMT" charset="0"/>
              </a:rPr>
              <a:t>;  </a:t>
            </a:r>
            <a:r>
              <a:rPr lang="bg-BG" altLang="zh-CN" sz="1800" b="1" dirty="0">
                <a:solidFill>
                  <a:srgbClr val="4A4A4A"/>
                </a:solidFill>
                <a:latin typeface="CourierNewPSMT" charset="0"/>
              </a:rPr>
              <a:t>  </a:t>
            </a:r>
          </a:p>
          <a:p>
            <a:pPr algn="l"/>
            <a:r>
              <a:rPr lang="en-US" altLang="zh-CN" sz="1800" b="1" dirty="0">
                <a:solidFill>
                  <a:srgbClr val="4A4A4A"/>
                </a:solidFill>
                <a:latin typeface="CourierNewPSMT" charset="0"/>
              </a:rPr>
              <a:t>    </a:t>
            </a:r>
            <a:r>
              <a:rPr lang="en-US" altLang="zh-CN" sz="1800" b="1" dirty="0">
                <a:solidFill>
                  <a:srgbClr val="0000FF"/>
                </a:solidFill>
                <a:latin typeface="CourierNewPS-BoldMT" charset="0"/>
              </a:rPr>
              <a:t>public</a:t>
            </a:r>
            <a:r>
              <a:rPr lang="en-US" altLang="zh-CN" sz="1800" b="1" dirty="0">
                <a:solidFill>
                  <a:srgbClr val="4A4A4A"/>
                </a:solidFill>
                <a:latin typeface="CourierNewPSMT" charset="0"/>
              </a:rPr>
              <a:t> </a:t>
            </a:r>
            <a:r>
              <a:rPr lang="en-US" altLang="zh-CN" sz="1800" b="1" dirty="0">
                <a:solidFill>
                  <a:srgbClr val="0000FF"/>
                </a:solidFill>
                <a:latin typeface="CourierNewPS-BoldMT" charset="0"/>
              </a:rPr>
              <a:t>function</a:t>
            </a:r>
            <a:r>
              <a:rPr lang="en-US" altLang="zh-CN" sz="1800" b="1" dirty="0">
                <a:solidFill>
                  <a:srgbClr val="4A4A4A"/>
                </a:solidFill>
                <a:latin typeface="CourierNewPSMT" charset="0"/>
              </a:rPr>
              <a:t> __construct(</a:t>
            </a:r>
            <a:r>
              <a:rPr lang="en-US" altLang="zh-CN" sz="1800" b="1" dirty="0" err="1">
                <a:solidFill>
                  <a:srgbClr val="4A4A4A"/>
                </a:solidFill>
                <a:latin typeface="CourierNewPSMT" charset="0"/>
              </a:rPr>
              <a:t>TravelStrategy</a:t>
            </a:r>
            <a:r>
              <a:rPr lang="en-US" altLang="zh-CN" sz="1800" b="1" dirty="0">
                <a:solidFill>
                  <a:srgbClr val="4A4A4A"/>
                </a:solidFill>
                <a:latin typeface="CourierNewPSMT" charset="0"/>
              </a:rPr>
              <a:t> </a:t>
            </a:r>
            <a:r>
              <a:rPr lang="en-US" altLang="zh-CN" sz="1800" b="1" dirty="0">
                <a:solidFill>
                  <a:srgbClr val="D20005"/>
                </a:solidFill>
                <a:latin typeface="CourierNewPSMT" charset="0"/>
              </a:rPr>
              <a:t>$travel</a:t>
            </a:r>
            <a:r>
              <a:rPr lang="en-US" altLang="zh-CN" sz="1800" b="1" dirty="0">
                <a:solidFill>
                  <a:srgbClr val="4A4A4A"/>
                </a:solidFill>
                <a:latin typeface="CourierNewPSMT" charset="0"/>
              </a:rPr>
              <a:t>){  </a:t>
            </a:r>
          </a:p>
          <a:p>
            <a:pPr algn="l"/>
            <a:r>
              <a:rPr lang="de-DE" altLang="zh-CN" sz="1800" b="1" dirty="0">
                <a:solidFill>
                  <a:srgbClr val="4A4A4A"/>
                </a:solidFill>
                <a:latin typeface="CourierNewPSMT" charset="0"/>
              </a:rPr>
              <a:t>        </a:t>
            </a:r>
            <a:r>
              <a:rPr lang="de-DE" altLang="zh-CN" sz="1800" b="1" dirty="0">
                <a:solidFill>
                  <a:srgbClr val="D20005"/>
                </a:solidFill>
                <a:latin typeface="CourierNewPSMT" charset="0"/>
              </a:rPr>
              <a:t>$</a:t>
            </a:r>
            <a:r>
              <a:rPr lang="de-DE" altLang="zh-CN" sz="1800" b="1" dirty="0" err="1">
                <a:solidFill>
                  <a:srgbClr val="D20005"/>
                </a:solidFill>
                <a:latin typeface="CourierNewPSMT" charset="0"/>
              </a:rPr>
              <a:t>this</a:t>
            </a:r>
            <a:r>
              <a:rPr lang="de-DE" altLang="zh-CN" sz="1800" b="1" dirty="0">
                <a:solidFill>
                  <a:srgbClr val="4A4A4A"/>
                </a:solidFill>
                <a:latin typeface="CourierNewPSMT" charset="0"/>
              </a:rPr>
              <a:t>-&gt;_</a:t>
            </a:r>
            <a:r>
              <a:rPr lang="de-DE" altLang="zh-CN" sz="1800" b="1" dirty="0" err="1">
                <a:solidFill>
                  <a:srgbClr val="4A4A4A"/>
                </a:solidFill>
                <a:latin typeface="CourierNewPSMT" charset="0"/>
              </a:rPr>
              <a:t>strategy</a:t>
            </a:r>
            <a:r>
              <a:rPr lang="de-DE" altLang="zh-CN" sz="1800" b="1" dirty="0">
                <a:solidFill>
                  <a:srgbClr val="4A4A4A"/>
                </a:solidFill>
                <a:latin typeface="CourierNewPSMT" charset="0"/>
              </a:rPr>
              <a:t> = </a:t>
            </a:r>
            <a:r>
              <a:rPr lang="de-DE" altLang="zh-CN" sz="1800" b="1" dirty="0">
                <a:solidFill>
                  <a:srgbClr val="D20005"/>
                </a:solidFill>
                <a:latin typeface="CourierNewPSMT" charset="0"/>
              </a:rPr>
              <a:t>$</a:t>
            </a:r>
            <a:r>
              <a:rPr lang="de-DE" altLang="zh-CN" sz="1800" b="1" dirty="0" err="1">
                <a:solidFill>
                  <a:srgbClr val="D20005"/>
                </a:solidFill>
                <a:latin typeface="CourierNewPSMT" charset="0"/>
              </a:rPr>
              <a:t>travel</a:t>
            </a:r>
            <a:r>
              <a:rPr lang="de-DE" altLang="zh-CN" sz="1800" b="1" dirty="0">
                <a:solidFill>
                  <a:srgbClr val="4A4A4A"/>
                </a:solidFill>
                <a:latin typeface="CourierNewPSMT" charset="0"/>
              </a:rPr>
              <a:t>;  </a:t>
            </a:r>
          </a:p>
          <a:p>
            <a:pPr algn="l"/>
            <a:r>
              <a:rPr lang="is-IS" altLang="zh-CN" sz="1800" b="1" dirty="0">
                <a:solidFill>
                  <a:srgbClr val="4A4A4A"/>
                </a:solidFill>
                <a:latin typeface="CourierNewPSMT" charset="0"/>
              </a:rPr>
              <a:t>    }  </a:t>
            </a:r>
          </a:p>
          <a:p>
            <a:pPr algn="l"/>
            <a:r>
              <a:rPr lang="pl-PL" altLang="zh-CN" sz="1800" b="1" dirty="0">
                <a:solidFill>
                  <a:srgbClr val="4A4A4A"/>
                </a:solidFill>
                <a:latin typeface="CourierNewPSMT" charset="0"/>
              </a:rPr>
              <a:t>    </a:t>
            </a:r>
            <a:r>
              <a:rPr lang="pl-PL" altLang="zh-CN" sz="1800" b="1" dirty="0" smtClean="0">
                <a:solidFill>
                  <a:srgbClr val="878787"/>
                </a:solidFill>
                <a:latin typeface="CourierNewPSMT" charset="0"/>
              </a:rPr>
              <a:t>/*</a:t>
            </a:r>
            <a:r>
              <a:rPr lang="is-IS" altLang="zh-CN" sz="1800" b="1" dirty="0">
                <a:solidFill>
                  <a:srgbClr val="878787"/>
                </a:solidFill>
                <a:latin typeface="CourierNewPSMT" charset="0"/>
              </a:rPr>
              <a:t> </a:t>
            </a:r>
            <a:r>
              <a:rPr lang="zh-CN" altLang="is-IS" sz="1800" b="1" dirty="0">
                <a:solidFill>
                  <a:srgbClr val="878787"/>
                </a:solidFill>
                <a:latin typeface="CourierNewPSMT" charset="0"/>
              </a:rPr>
              <a:t>旅行</a:t>
            </a:r>
            <a:r>
              <a:rPr lang="is-IS" altLang="zh-CN" sz="1800" b="1" dirty="0">
                <a:solidFill>
                  <a:srgbClr val="4A4A4A"/>
                </a:solidFill>
                <a:latin typeface="CourierNewPSMT" charset="0"/>
              </a:rPr>
              <a:t> </a:t>
            </a:r>
            <a:r>
              <a:rPr lang="is-IS" altLang="zh-CN" sz="1800" b="1" dirty="0">
                <a:solidFill>
                  <a:srgbClr val="878787"/>
                </a:solidFill>
                <a:latin typeface="CourierNewPSMT" charset="0"/>
              </a:rPr>
              <a:t>   */</a:t>
            </a:r>
            <a:r>
              <a:rPr lang="is-IS" altLang="zh-CN" sz="1800" b="1" dirty="0">
                <a:solidFill>
                  <a:srgbClr val="4A4A4A"/>
                </a:solidFill>
                <a:latin typeface="CourierNewPSMT" charset="0"/>
              </a:rPr>
              <a:t>  </a:t>
            </a:r>
          </a:p>
          <a:p>
            <a:pPr algn="l"/>
            <a:r>
              <a:rPr lang="en-US" altLang="zh-CN" sz="1800" b="1" dirty="0">
                <a:solidFill>
                  <a:srgbClr val="4A4A4A"/>
                </a:solidFill>
                <a:latin typeface="CourierNewPSMT" charset="0"/>
              </a:rPr>
              <a:t>    </a:t>
            </a:r>
            <a:r>
              <a:rPr lang="en-US" altLang="zh-CN" sz="1800" b="1" dirty="0">
                <a:solidFill>
                  <a:srgbClr val="0000FF"/>
                </a:solidFill>
                <a:latin typeface="CourierNewPS-BoldMT" charset="0"/>
              </a:rPr>
              <a:t>public</a:t>
            </a:r>
            <a:r>
              <a:rPr lang="en-US" altLang="zh-CN" sz="1800" b="1" dirty="0">
                <a:solidFill>
                  <a:srgbClr val="4A4A4A"/>
                </a:solidFill>
                <a:latin typeface="CourierNewPSMT" charset="0"/>
              </a:rPr>
              <a:t> </a:t>
            </a:r>
            <a:r>
              <a:rPr lang="en-US" altLang="zh-CN" sz="1800" b="1" dirty="0">
                <a:solidFill>
                  <a:srgbClr val="0000FF"/>
                </a:solidFill>
                <a:latin typeface="CourierNewPS-BoldMT" charset="0"/>
              </a:rPr>
              <a:t>function</a:t>
            </a:r>
            <a:r>
              <a:rPr lang="en-US" altLang="zh-CN" sz="1800" b="1" dirty="0">
                <a:solidFill>
                  <a:srgbClr val="4A4A4A"/>
                </a:solidFill>
                <a:latin typeface="CourierNewPSMT" charset="0"/>
              </a:rPr>
              <a:t> </a:t>
            </a:r>
            <a:r>
              <a:rPr lang="en-US" altLang="zh-CN" sz="1800" b="1" dirty="0" err="1">
                <a:solidFill>
                  <a:srgbClr val="4A4A4A"/>
                </a:solidFill>
                <a:latin typeface="CourierNewPSMT" charset="0"/>
              </a:rPr>
              <a:t>setTravelStrategy</a:t>
            </a:r>
            <a:r>
              <a:rPr lang="en-US" altLang="zh-CN" sz="1800" b="1" dirty="0">
                <a:solidFill>
                  <a:srgbClr val="4A4A4A"/>
                </a:solidFill>
                <a:latin typeface="CourierNewPSMT" charset="0"/>
              </a:rPr>
              <a:t>(</a:t>
            </a:r>
            <a:r>
              <a:rPr lang="en-US" altLang="zh-CN" sz="1800" b="1" dirty="0" err="1">
                <a:solidFill>
                  <a:srgbClr val="4A4A4A"/>
                </a:solidFill>
                <a:latin typeface="CourierNewPSMT" charset="0"/>
              </a:rPr>
              <a:t>TravelStrategy</a:t>
            </a:r>
            <a:r>
              <a:rPr lang="en-US" altLang="zh-CN" sz="1800" b="1" dirty="0">
                <a:solidFill>
                  <a:srgbClr val="4A4A4A"/>
                </a:solidFill>
                <a:latin typeface="CourierNewPSMT" charset="0"/>
              </a:rPr>
              <a:t> </a:t>
            </a:r>
            <a:r>
              <a:rPr lang="en-US" altLang="zh-CN" sz="1800" b="1" dirty="0">
                <a:solidFill>
                  <a:srgbClr val="D20005"/>
                </a:solidFill>
                <a:latin typeface="CourierNewPSMT" charset="0"/>
              </a:rPr>
              <a:t>$travel</a:t>
            </a:r>
            <a:r>
              <a:rPr lang="en-US" altLang="zh-CN" sz="1800" b="1" dirty="0">
                <a:solidFill>
                  <a:srgbClr val="4A4A4A"/>
                </a:solidFill>
                <a:latin typeface="CourierNewPSMT" charset="0"/>
              </a:rPr>
              <a:t>){  </a:t>
            </a:r>
          </a:p>
          <a:p>
            <a:pPr algn="l"/>
            <a:r>
              <a:rPr lang="de-DE" altLang="zh-CN" sz="1800" b="1" dirty="0">
                <a:solidFill>
                  <a:srgbClr val="4A4A4A"/>
                </a:solidFill>
                <a:latin typeface="CourierNewPSMT" charset="0"/>
              </a:rPr>
              <a:t>        </a:t>
            </a:r>
            <a:r>
              <a:rPr lang="de-DE" altLang="zh-CN" sz="1800" b="1" dirty="0">
                <a:solidFill>
                  <a:srgbClr val="D20005"/>
                </a:solidFill>
                <a:latin typeface="CourierNewPSMT" charset="0"/>
              </a:rPr>
              <a:t>$</a:t>
            </a:r>
            <a:r>
              <a:rPr lang="de-DE" altLang="zh-CN" sz="1800" b="1" dirty="0" err="1">
                <a:solidFill>
                  <a:srgbClr val="D20005"/>
                </a:solidFill>
                <a:latin typeface="CourierNewPSMT" charset="0"/>
              </a:rPr>
              <a:t>this</a:t>
            </a:r>
            <a:r>
              <a:rPr lang="de-DE" altLang="zh-CN" sz="1800" b="1" dirty="0">
                <a:solidFill>
                  <a:srgbClr val="4A4A4A"/>
                </a:solidFill>
                <a:latin typeface="CourierNewPSMT" charset="0"/>
              </a:rPr>
              <a:t>-&gt;_</a:t>
            </a:r>
            <a:r>
              <a:rPr lang="de-DE" altLang="zh-CN" sz="1800" b="1" dirty="0" err="1">
                <a:solidFill>
                  <a:srgbClr val="4A4A4A"/>
                </a:solidFill>
                <a:latin typeface="CourierNewPSMT" charset="0"/>
              </a:rPr>
              <a:t>strategy</a:t>
            </a:r>
            <a:r>
              <a:rPr lang="de-DE" altLang="zh-CN" sz="1800" b="1" dirty="0">
                <a:solidFill>
                  <a:srgbClr val="4A4A4A"/>
                </a:solidFill>
                <a:latin typeface="CourierNewPSMT" charset="0"/>
              </a:rPr>
              <a:t> = </a:t>
            </a:r>
            <a:r>
              <a:rPr lang="de-DE" altLang="zh-CN" sz="1800" b="1" dirty="0">
                <a:solidFill>
                  <a:srgbClr val="D20005"/>
                </a:solidFill>
                <a:latin typeface="CourierNewPSMT" charset="0"/>
              </a:rPr>
              <a:t>$</a:t>
            </a:r>
            <a:r>
              <a:rPr lang="de-DE" altLang="zh-CN" sz="1800" b="1" dirty="0" err="1">
                <a:solidFill>
                  <a:srgbClr val="D20005"/>
                </a:solidFill>
                <a:latin typeface="CourierNewPSMT" charset="0"/>
              </a:rPr>
              <a:t>travel</a:t>
            </a:r>
            <a:r>
              <a:rPr lang="de-DE" altLang="zh-CN" sz="1800" b="1" dirty="0">
                <a:solidFill>
                  <a:srgbClr val="4A4A4A"/>
                </a:solidFill>
                <a:latin typeface="CourierNewPSMT" charset="0"/>
              </a:rPr>
              <a:t>;  </a:t>
            </a:r>
          </a:p>
          <a:p>
            <a:pPr algn="l"/>
            <a:r>
              <a:rPr lang="is-IS" altLang="zh-CN" sz="1800" b="1" dirty="0">
                <a:solidFill>
                  <a:srgbClr val="4A4A4A"/>
                </a:solidFill>
                <a:latin typeface="CourierNewPSMT" charset="0"/>
              </a:rPr>
              <a:t>    }  </a:t>
            </a:r>
          </a:p>
          <a:p>
            <a:pPr algn="l"/>
            <a:r>
              <a:rPr lang="pl-PL" altLang="zh-CN" sz="1800" b="1" dirty="0">
                <a:solidFill>
                  <a:srgbClr val="4A4A4A"/>
                </a:solidFill>
                <a:latin typeface="CourierNewPSMT" charset="0"/>
              </a:rPr>
              <a:t>    </a:t>
            </a:r>
            <a:r>
              <a:rPr lang="pl-PL" altLang="zh-CN" sz="1800" b="1" dirty="0" smtClean="0">
                <a:solidFill>
                  <a:srgbClr val="878787"/>
                </a:solidFill>
                <a:latin typeface="CourierNewPSMT" charset="0"/>
              </a:rPr>
              <a:t>/*</a:t>
            </a:r>
            <a:r>
              <a:rPr lang="is-IS" altLang="zh-CN" sz="1800" b="1" dirty="0">
                <a:solidFill>
                  <a:srgbClr val="878787"/>
                </a:solidFill>
                <a:latin typeface="CourierNewPSMT" charset="0"/>
              </a:rPr>
              <a:t>     </a:t>
            </a:r>
            <a:r>
              <a:rPr lang="zh-CN" altLang="is-IS" sz="1800" b="1" dirty="0">
                <a:solidFill>
                  <a:srgbClr val="878787"/>
                </a:solidFill>
                <a:latin typeface="CourierNewPSMT" charset="0"/>
              </a:rPr>
              <a:t>旅行</a:t>
            </a:r>
            <a:r>
              <a:rPr lang="is-IS" altLang="zh-CN" sz="1800" b="1" dirty="0">
                <a:solidFill>
                  <a:srgbClr val="4A4A4A"/>
                </a:solidFill>
                <a:latin typeface="CourierNewPSMT" charset="0"/>
              </a:rPr>
              <a:t> </a:t>
            </a:r>
            <a:r>
              <a:rPr lang="is-IS" altLang="zh-CN" sz="1800" b="1" dirty="0">
                <a:solidFill>
                  <a:srgbClr val="878787"/>
                </a:solidFill>
                <a:latin typeface="CourierNewPSMT" charset="0"/>
              </a:rPr>
              <a:t>    */</a:t>
            </a:r>
            <a:r>
              <a:rPr lang="is-IS" altLang="zh-CN" sz="1800" b="1" dirty="0">
                <a:solidFill>
                  <a:srgbClr val="4A4A4A"/>
                </a:solidFill>
                <a:latin typeface="CourierNewPSMT" charset="0"/>
              </a:rPr>
              <a:t>  </a:t>
            </a:r>
          </a:p>
          <a:p>
            <a:pPr algn="l"/>
            <a:r>
              <a:rPr lang="pl-PL" altLang="zh-CN" sz="1800" b="1" dirty="0">
                <a:solidFill>
                  <a:srgbClr val="4A4A4A"/>
                </a:solidFill>
                <a:latin typeface="CourierNewPSMT" charset="0"/>
              </a:rPr>
              <a:t>    </a:t>
            </a:r>
            <a:r>
              <a:rPr lang="pl-PL" altLang="zh-CN" sz="1800" b="1" dirty="0">
                <a:solidFill>
                  <a:srgbClr val="0000FF"/>
                </a:solidFill>
                <a:latin typeface="CourierNewPS-BoldMT" charset="0"/>
              </a:rPr>
              <a:t>public</a:t>
            </a:r>
            <a:r>
              <a:rPr lang="pl-PL" altLang="zh-CN" sz="1800" b="1" dirty="0">
                <a:solidFill>
                  <a:srgbClr val="4A4A4A"/>
                </a:solidFill>
                <a:latin typeface="CourierNewPSMT" charset="0"/>
              </a:rPr>
              <a:t> </a:t>
            </a:r>
            <a:r>
              <a:rPr lang="pl-PL" altLang="zh-CN" sz="1800" b="1" dirty="0" err="1">
                <a:solidFill>
                  <a:srgbClr val="0000FF"/>
                </a:solidFill>
                <a:latin typeface="CourierNewPS-BoldMT" charset="0"/>
              </a:rPr>
              <a:t>function</a:t>
            </a:r>
            <a:r>
              <a:rPr lang="pl-PL" altLang="zh-CN" sz="1800" b="1" dirty="0">
                <a:solidFill>
                  <a:srgbClr val="4A4A4A"/>
                </a:solidFill>
                <a:latin typeface="CourierNewPSMT" charset="0"/>
              </a:rPr>
              <a:t> </a:t>
            </a:r>
            <a:r>
              <a:rPr lang="pl-PL" altLang="zh-CN" sz="1800" b="1" dirty="0" err="1">
                <a:solidFill>
                  <a:srgbClr val="4A4A4A"/>
                </a:solidFill>
                <a:latin typeface="CourierNewPSMT" charset="0"/>
              </a:rPr>
              <a:t>travel</a:t>
            </a:r>
            <a:r>
              <a:rPr lang="pl-PL" altLang="zh-CN" sz="1800" b="1" dirty="0">
                <a:solidFill>
                  <a:srgbClr val="4A4A4A"/>
                </a:solidFill>
                <a:latin typeface="CourierNewPSMT" charset="0"/>
              </a:rPr>
              <a:t>(){  </a:t>
            </a:r>
          </a:p>
          <a:p>
            <a:pPr algn="l"/>
            <a:r>
              <a:rPr lang="pl-PL" altLang="zh-CN" sz="1800" b="1" dirty="0">
                <a:solidFill>
                  <a:srgbClr val="4A4A4A"/>
                </a:solidFill>
                <a:latin typeface="CourierNewPSMT" charset="0"/>
              </a:rPr>
              <a:t>        </a:t>
            </a:r>
            <a:r>
              <a:rPr lang="pl-PL" altLang="zh-CN" sz="1800" b="1" dirty="0">
                <a:solidFill>
                  <a:srgbClr val="0000FF"/>
                </a:solidFill>
                <a:latin typeface="CourierNewPS-BoldMT" charset="0"/>
              </a:rPr>
              <a:t>return</a:t>
            </a:r>
            <a:r>
              <a:rPr lang="pl-PL" altLang="zh-CN" sz="1800" b="1" dirty="0">
                <a:solidFill>
                  <a:srgbClr val="4A4A4A"/>
                </a:solidFill>
                <a:latin typeface="CourierNewPSMT" charset="0"/>
              </a:rPr>
              <a:t> </a:t>
            </a:r>
            <a:r>
              <a:rPr lang="pl-PL" altLang="zh-CN" sz="1800" b="1" dirty="0">
                <a:solidFill>
                  <a:srgbClr val="D20005"/>
                </a:solidFill>
                <a:latin typeface="CourierNewPSMT" charset="0"/>
              </a:rPr>
              <a:t>$</a:t>
            </a:r>
            <a:r>
              <a:rPr lang="pl-PL" altLang="zh-CN" sz="1800" b="1" dirty="0" err="1">
                <a:solidFill>
                  <a:srgbClr val="D20005"/>
                </a:solidFill>
                <a:latin typeface="CourierNewPSMT" charset="0"/>
              </a:rPr>
              <a:t>this</a:t>
            </a:r>
            <a:r>
              <a:rPr lang="pl-PL" altLang="zh-CN" sz="1800" b="1" dirty="0">
                <a:solidFill>
                  <a:srgbClr val="4A4A4A"/>
                </a:solidFill>
                <a:latin typeface="CourierNewPSMT" charset="0"/>
              </a:rPr>
              <a:t>-&gt;_</a:t>
            </a:r>
            <a:r>
              <a:rPr lang="pl-PL" altLang="zh-CN" sz="1800" b="1" dirty="0" err="1">
                <a:solidFill>
                  <a:srgbClr val="4A4A4A"/>
                </a:solidFill>
                <a:latin typeface="CourierNewPSMT" charset="0"/>
              </a:rPr>
              <a:t>strategy</a:t>
            </a:r>
            <a:r>
              <a:rPr lang="pl-PL" altLang="zh-CN" sz="1800" b="1" dirty="0">
                <a:solidFill>
                  <a:srgbClr val="4A4A4A"/>
                </a:solidFill>
                <a:latin typeface="CourierNewPSMT" charset="0"/>
              </a:rPr>
              <a:t> -&gt;</a:t>
            </a:r>
            <a:r>
              <a:rPr lang="pl-PL" altLang="zh-CN" sz="1800" b="1" dirty="0" err="1">
                <a:solidFill>
                  <a:srgbClr val="4A4A4A"/>
                </a:solidFill>
                <a:latin typeface="CourierNewPSMT" charset="0"/>
              </a:rPr>
              <a:t>travelAlgorithm</a:t>
            </a:r>
            <a:r>
              <a:rPr lang="pl-PL" altLang="zh-CN" sz="1800" b="1" dirty="0">
                <a:solidFill>
                  <a:srgbClr val="4A4A4A"/>
                </a:solidFill>
                <a:latin typeface="CourierNewPSMT" charset="0"/>
              </a:rPr>
              <a:t>();  </a:t>
            </a:r>
          </a:p>
          <a:p>
            <a:pPr algn="l"/>
            <a:r>
              <a:rPr lang="is-IS" altLang="zh-CN" sz="1800" b="1" dirty="0">
                <a:solidFill>
                  <a:srgbClr val="4A4A4A"/>
                </a:solidFill>
                <a:latin typeface="CourierNewPSMT" charset="0"/>
              </a:rPr>
              <a:t>    }  </a:t>
            </a:r>
            <a:r>
              <a:rPr lang="is-IS" altLang="zh-CN" sz="1800" b="1" dirty="0" smtClean="0">
                <a:solidFill>
                  <a:srgbClr val="4A4A4A"/>
                </a:solidFill>
                <a:latin typeface="CourierNewPSMT" charset="0"/>
              </a:rPr>
              <a:t>}</a:t>
            </a:r>
            <a:r>
              <a:rPr lang="is-IS" altLang="zh-CN" sz="1800" b="1" dirty="0">
                <a:solidFill>
                  <a:srgbClr val="4A4A4A"/>
                </a:solidFill>
                <a:latin typeface="CourierNewPSMT" charset="0"/>
              </a:rPr>
              <a:t>   </a:t>
            </a:r>
          </a:p>
          <a:p>
            <a:pPr algn="l"/>
            <a:r>
              <a:rPr lang="bg-BG" altLang="zh-CN" sz="1800" b="1" dirty="0">
                <a:solidFill>
                  <a:srgbClr val="4A4A4A"/>
                </a:solidFill>
                <a:latin typeface="CourierNewPSMT" charset="0"/>
              </a:rPr>
              <a:t>  </a:t>
            </a:r>
          </a:p>
          <a:p>
            <a:pPr algn="l"/>
            <a:r>
              <a:rPr lang="en-US" altLang="zh-CN" sz="1800" b="1" dirty="0">
                <a:solidFill>
                  <a:srgbClr val="878787"/>
                </a:solidFill>
                <a:latin typeface="CourierNewPSMT" charset="0"/>
              </a:rPr>
              <a:t>// </a:t>
            </a:r>
            <a:r>
              <a:rPr lang="zh-CN" altLang="en-US" sz="1800" b="1" dirty="0">
                <a:solidFill>
                  <a:srgbClr val="878787"/>
                </a:solidFill>
                <a:latin typeface="CourierNewPSMT" charset="0"/>
              </a:rPr>
              <a:t>乘坐火车旅行</a:t>
            </a:r>
            <a:r>
              <a:rPr lang="zh-CN" altLang="en-US" sz="1800" b="1" dirty="0">
                <a:solidFill>
                  <a:srgbClr val="4A4A4A"/>
                </a:solidFill>
                <a:latin typeface="CourierNewPSMT" charset="0"/>
              </a:rPr>
              <a:t>  </a:t>
            </a:r>
          </a:p>
          <a:p>
            <a:pPr algn="l"/>
            <a:r>
              <a:rPr lang="pl-PL" altLang="zh-CN" sz="1800" b="1" dirty="0">
                <a:solidFill>
                  <a:srgbClr val="D20005"/>
                </a:solidFill>
                <a:latin typeface="CourierNewPSMT" charset="0"/>
              </a:rPr>
              <a:t>$person</a:t>
            </a:r>
            <a:r>
              <a:rPr lang="pl-PL" altLang="zh-CN" sz="1800" b="1" dirty="0">
                <a:solidFill>
                  <a:srgbClr val="4A4A4A"/>
                </a:solidFill>
                <a:latin typeface="CourierNewPSMT" charset="0"/>
              </a:rPr>
              <a:t> = </a:t>
            </a:r>
            <a:r>
              <a:rPr lang="pl-PL" altLang="zh-CN" sz="1800" b="1" dirty="0" err="1">
                <a:solidFill>
                  <a:srgbClr val="0000FF"/>
                </a:solidFill>
                <a:latin typeface="CourierNewPS-BoldMT" charset="0"/>
              </a:rPr>
              <a:t>new</a:t>
            </a:r>
            <a:r>
              <a:rPr lang="pl-PL" altLang="zh-CN" sz="1800" b="1" dirty="0">
                <a:solidFill>
                  <a:srgbClr val="4A4A4A"/>
                </a:solidFill>
                <a:latin typeface="CourierNewPSMT" charset="0"/>
              </a:rPr>
              <a:t> </a:t>
            </a:r>
            <a:r>
              <a:rPr lang="pl-PL" altLang="zh-CN" sz="1800" b="1" dirty="0" err="1">
                <a:solidFill>
                  <a:srgbClr val="4A4A4A"/>
                </a:solidFill>
                <a:latin typeface="CourierNewPSMT" charset="0"/>
              </a:rPr>
              <a:t>PersonContext</a:t>
            </a:r>
            <a:r>
              <a:rPr lang="pl-PL" altLang="zh-CN" sz="1800" b="1" dirty="0">
                <a:solidFill>
                  <a:srgbClr val="4A4A4A"/>
                </a:solidFill>
                <a:latin typeface="CourierNewPSMT" charset="0"/>
              </a:rPr>
              <a:t>(</a:t>
            </a:r>
            <a:r>
              <a:rPr lang="pl-PL" altLang="zh-CN" sz="1800" b="1" dirty="0" err="1">
                <a:solidFill>
                  <a:srgbClr val="0000FF"/>
                </a:solidFill>
                <a:latin typeface="CourierNewPS-BoldMT" charset="0"/>
              </a:rPr>
              <a:t>new</a:t>
            </a:r>
            <a:r>
              <a:rPr lang="pl-PL" altLang="zh-CN" sz="1800" b="1" dirty="0">
                <a:solidFill>
                  <a:srgbClr val="4A4A4A"/>
                </a:solidFill>
                <a:latin typeface="CourierNewPSMT" charset="0"/>
              </a:rPr>
              <a:t> </a:t>
            </a:r>
            <a:r>
              <a:rPr lang="pl-PL" altLang="zh-CN" sz="1800" b="1" dirty="0" err="1">
                <a:solidFill>
                  <a:srgbClr val="4A4A4A"/>
                </a:solidFill>
                <a:latin typeface="CourierNewPSMT" charset="0"/>
              </a:rPr>
              <a:t>TrainStrategy</a:t>
            </a:r>
            <a:r>
              <a:rPr lang="pl-PL" altLang="zh-CN" sz="1800" b="1" dirty="0">
                <a:solidFill>
                  <a:srgbClr val="4A4A4A"/>
                </a:solidFill>
                <a:latin typeface="CourierNewPSMT" charset="0"/>
              </a:rPr>
              <a:t>());  </a:t>
            </a:r>
          </a:p>
          <a:p>
            <a:pPr algn="l"/>
            <a:r>
              <a:rPr lang="pl-PL" altLang="zh-CN" sz="1800" b="1" dirty="0">
                <a:solidFill>
                  <a:srgbClr val="D20005"/>
                </a:solidFill>
                <a:latin typeface="CourierNewPSMT" charset="0"/>
              </a:rPr>
              <a:t>$person</a:t>
            </a:r>
            <a:r>
              <a:rPr lang="pl-PL" altLang="zh-CN" sz="1800" b="1" dirty="0">
                <a:solidFill>
                  <a:srgbClr val="4A4A4A"/>
                </a:solidFill>
                <a:latin typeface="CourierNewPSMT" charset="0"/>
              </a:rPr>
              <a:t>-&gt;</a:t>
            </a:r>
            <a:r>
              <a:rPr lang="pl-PL" altLang="zh-CN" sz="1800" b="1" dirty="0" err="1">
                <a:solidFill>
                  <a:srgbClr val="4A4A4A"/>
                </a:solidFill>
                <a:latin typeface="CourierNewPSMT" charset="0"/>
              </a:rPr>
              <a:t>travel</a:t>
            </a:r>
            <a:r>
              <a:rPr lang="pl-PL" altLang="zh-CN" sz="1800" b="1" dirty="0">
                <a:solidFill>
                  <a:srgbClr val="4A4A4A"/>
                </a:solidFill>
                <a:latin typeface="CourierNewPSMT" charset="0"/>
              </a:rPr>
              <a:t>();  </a:t>
            </a:r>
          </a:p>
          <a:p>
            <a:pPr algn="l"/>
            <a:r>
              <a:rPr lang="bg-BG" altLang="zh-CN" sz="1800" b="1" dirty="0">
                <a:solidFill>
                  <a:srgbClr val="4A4A4A"/>
                </a:solidFill>
                <a:latin typeface="CourierNewPSMT" charset="0"/>
              </a:rPr>
              <a:t>  </a:t>
            </a:r>
          </a:p>
          <a:p>
            <a:pPr algn="l"/>
            <a:r>
              <a:rPr lang="en-US" altLang="zh-CN" sz="1800" b="1" dirty="0">
                <a:solidFill>
                  <a:srgbClr val="878787"/>
                </a:solidFill>
                <a:latin typeface="CourierNewPSMT" charset="0"/>
              </a:rPr>
              <a:t>// </a:t>
            </a:r>
            <a:r>
              <a:rPr lang="zh-CN" altLang="en-US" sz="1800" b="1" dirty="0">
                <a:solidFill>
                  <a:srgbClr val="878787"/>
                </a:solidFill>
                <a:latin typeface="CourierNewPSMT" charset="0"/>
              </a:rPr>
              <a:t>改骑自行车</a:t>
            </a:r>
            <a:r>
              <a:rPr lang="zh-CN" altLang="en-US" sz="1800" b="1" dirty="0">
                <a:solidFill>
                  <a:srgbClr val="4A4A4A"/>
                </a:solidFill>
                <a:latin typeface="CourierNewPSMT" charset="0"/>
              </a:rPr>
              <a:t>  </a:t>
            </a:r>
          </a:p>
          <a:p>
            <a:pPr algn="l"/>
            <a:r>
              <a:rPr lang="en-US" altLang="zh-CN" sz="1800" b="1" dirty="0">
                <a:solidFill>
                  <a:srgbClr val="D20005"/>
                </a:solidFill>
                <a:latin typeface="CourierNewPSMT" charset="0"/>
              </a:rPr>
              <a:t>$person</a:t>
            </a:r>
            <a:r>
              <a:rPr lang="en-US" altLang="zh-CN" sz="1800" b="1" dirty="0">
                <a:solidFill>
                  <a:srgbClr val="4A4A4A"/>
                </a:solidFill>
                <a:latin typeface="CourierNewPSMT" charset="0"/>
              </a:rPr>
              <a:t>-&gt;</a:t>
            </a:r>
            <a:r>
              <a:rPr lang="en-US" altLang="zh-CN" sz="1800" b="1" dirty="0" err="1">
                <a:solidFill>
                  <a:srgbClr val="4A4A4A"/>
                </a:solidFill>
                <a:latin typeface="CourierNewPSMT" charset="0"/>
              </a:rPr>
              <a:t>setTravelStrategy</a:t>
            </a:r>
            <a:r>
              <a:rPr lang="en-US" altLang="zh-CN" sz="1800" b="1" dirty="0">
                <a:solidFill>
                  <a:srgbClr val="4A4A4A"/>
                </a:solidFill>
                <a:latin typeface="CourierNewPSMT" charset="0"/>
              </a:rPr>
              <a:t>(</a:t>
            </a:r>
            <a:r>
              <a:rPr lang="en-US" altLang="zh-CN" sz="1800" b="1" dirty="0">
                <a:solidFill>
                  <a:srgbClr val="0000FF"/>
                </a:solidFill>
                <a:latin typeface="CourierNewPS-BoldMT" charset="0"/>
              </a:rPr>
              <a:t>new</a:t>
            </a:r>
            <a:r>
              <a:rPr lang="en-US" altLang="zh-CN" sz="1800" b="1" dirty="0">
                <a:solidFill>
                  <a:srgbClr val="4A4A4A"/>
                </a:solidFill>
                <a:latin typeface="CourierNewPSMT" charset="0"/>
              </a:rPr>
              <a:t> </a:t>
            </a:r>
            <a:r>
              <a:rPr lang="en-US" altLang="zh-CN" sz="1800" b="1" dirty="0" err="1">
                <a:solidFill>
                  <a:srgbClr val="4A4A4A"/>
                </a:solidFill>
                <a:latin typeface="CourierNewPSMT" charset="0"/>
              </a:rPr>
              <a:t>BicycleStrategy</a:t>
            </a:r>
            <a:r>
              <a:rPr lang="en-US" altLang="zh-CN" sz="1800" b="1" dirty="0">
                <a:solidFill>
                  <a:srgbClr val="4A4A4A"/>
                </a:solidFill>
                <a:latin typeface="CourierNewPSMT" charset="0"/>
              </a:rPr>
              <a:t>());  </a:t>
            </a:r>
          </a:p>
          <a:p>
            <a:pPr algn="l"/>
            <a:r>
              <a:rPr lang="en-US" altLang="zh-CN" sz="1800" b="1" dirty="0">
                <a:solidFill>
                  <a:srgbClr val="D20005"/>
                </a:solidFill>
                <a:latin typeface="CourierNewPSMT" charset="0"/>
              </a:rPr>
              <a:t>$person</a:t>
            </a:r>
            <a:r>
              <a:rPr lang="en-US" altLang="zh-CN" sz="1800" b="1" dirty="0">
                <a:solidFill>
                  <a:srgbClr val="4A4A4A"/>
                </a:solidFill>
                <a:latin typeface="CourierNewPSMT" charset="0"/>
              </a:rPr>
              <a:t>-&gt;travel();  </a:t>
            </a:r>
            <a:endParaRPr lang="zh-CN" altLang="en-US" sz="1800" b="1" dirty="0"/>
          </a:p>
        </p:txBody>
      </p:sp>
    </p:spTree>
    <p:extLst>
      <p:ext uri="{BB962C8B-B14F-4D97-AF65-F5344CB8AC3E}">
        <p14:creationId xmlns:p14="http://schemas.microsoft.com/office/powerpoint/2010/main" val="186842391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a:latin typeface="Times" charset="0"/>
              </a:rPr>
              <a:t>Applicability of Strategy Pattern</a:t>
            </a:r>
          </a:p>
        </p:txBody>
      </p:sp>
      <p:sp>
        <p:nvSpPr>
          <p:cNvPr id="35843" name="Rectangle 3"/>
          <p:cNvSpPr>
            <a:spLocks noGrp="1" noChangeArrowheads="1"/>
          </p:cNvSpPr>
          <p:nvPr>
            <p:ph type="body" idx="1"/>
          </p:nvPr>
        </p:nvSpPr>
        <p:spPr/>
        <p:txBody>
          <a:bodyPr/>
          <a:lstStyle/>
          <a:p>
            <a:r>
              <a:rPr lang="en-US">
                <a:latin typeface="Times" charset="0"/>
              </a:rPr>
              <a:t>Many related classes differ only in their behavior. Strategy allows to configure a single class with one of many behaviors</a:t>
            </a:r>
          </a:p>
          <a:p>
            <a:r>
              <a:rPr lang="en-US">
                <a:latin typeface="Times" charset="0"/>
              </a:rPr>
              <a:t>Different variants of an algorithm are needed that trade-off space against time. All these variants can be implemented as a class hierarchy of algorithms</a:t>
            </a:r>
          </a:p>
          <a:p>
            <a:endParaRPr lang="en-US">
              <a:latin typeface="Times" charset="0"/>
            </a:endParaRPr>
          </a:p>
        </p:txBody>
      </p:sp>
    </p:spTree>
    <p:extLst>
      <p:ext uri="{BB962C8B-B14F-4D97-AF65-F5344CB8AC3E}">
        <p14:creationId xmlns:p14="http://schemas.microsoft.com/office/powerpoint/2010/main" val="193738628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1" name="Group 3"/>
          <p:cNvGrpSpPr>
            <a:grpSpLocks/>
          </p:cNvGrpSpPr>
          <p:nvPr/>
        </p:nvGrpSpPr>
        <p:grpSpPr bwMode="auto">
          <a:xfrm>
            <a:off x="731838" y="857250"/>
            <a:ext cx="7589837" cy="2201863"/>
            <a:chOff x="461" y="540"/>
            <a:chExt cx="4781" cy="1387"/>
          </a:xfrm>
        </p:grpSpPr>
        <p:sp>
          <p:nvSpPr>
            <p:cNvPr id="27681" name="Rectangle 4"/>
            <p:cNvSpPr>
              <a:spLocks noChangeArrowheads="1"/>
            </p:cNvSpPr>
            <p:nvPr/>
          </p:nvSpPr>
          <p:spPr bwMode="auto">
            <a:xfrm>
              <a:off x="2125" y="540"/>
              <a:ext cx="1104" cy="380"/>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Pattern</a:t>
              </a:r>
            </a:p>
          </p:txBody>
        </p:sp>
        <p:sp>
          <p:nvSpPr>
            <p:cNvPr id="27682" name="Rectangle 5"/>
            <p:cNvSpPr>
              <a:spLocks noChangeArrowheads="1"/>
            </p:cNvSpPr>
            <p:nvPr/>
          </p:nvSpPr>
          <p:spPr bwMode="auto">
            <a:xfrm>
              <a:off x="461" y="1085"/>
              <a:ext cx="768" cy="576"/>
            </a:xfrm>
            <a:prstGeom prst="rect">
              <a:avLst/>
            </a:prstGeom>
            <a:solidFill>
              <a:srgbClr val="FF0000"/>
            </a:solidFill>
            <a:ln w="12700">
              <a:solidFill>
                <a:schemeClr val="tx1"/>
              </a:solidFill>
              <a:miter lim="800000"/>
              <a:headEnd/>
              <a:tailEnd/>
            </a:ln>
          </p:spPr>
          <p:txBody>
            <a:bodyPr wrap="none" anchor="ctr"/>
            <a:lstStyle/>
            <a:p>
              <a:pPr algn="ctr"/>
              <a:r>
                <a:rPr lang="en-US" sz="2000">
                  <a:latin typeface="Palatino" charset="0"/>
                </a:rPr>
                <a:t>Structural</a:t>
              </a:r>
            </a:p>
            <a:p>
              <a:pPr algn="ctr"/>
              <a:r>
                <a:rPr lang="en-US" sz="2000">
                  <a:latin typeface="Palatino" charset="0"/>
                </a:rPr>
                <a:t>Pattern</a:t>
              </a:r>
            </a:p>
          </p:txBody>
        </p:sp>
        <p:sp>
          <p:nvSpPr>
            <p:cNvPr id="27683" name="Rectangle 6"/>
            <p:cNvSpPr>
              <a:spLocks noChangeArrowheads="1"/>
            </p:cNvSpPr>
            <p:nvPr/>
          </p:nvSpPr>
          <p:spPr bwMode="auto">
            <a:xfrm>
              <a:off x="2235" y="1351"/>
              <a:ext cx="768" cy="576"/>
            </a:xfrm>
            <a:prstGeom prst="rect">
              <a:avLst/>
            </a:prstGeom>
            <a:solidFill>
              <a:srgbClr val="FF0000"/>
            </a:solidFill>
            <a:ln w="12700">
              <a:solidFill>
                <a:schemeClr val="tx1"/>
              </a:solidFill>
              <a:miter lim="800000"/>
              <a:headEnd/>
              <a:tailEnd/>
            </a:ln>
          </p:spPr>
          <p:txBody>
            <a:bodyPr wrap="none" anchor="ctr"/>
            <a:lstStyle/>
            <a:p>
              <a:pPr algn="ctr"/>
              <a:r>
                <a:rPr lang="en-US" sz="2000">
                  <a:latin typeface="Palatino" charset="0"/>
                </a:rPr>
                <a:t>Behavioral</a:t>
              </a:r>
            </a:p>
            <a:p>
              <a:pPr algn="ctr"/>
              <a:r>
                <a:rPr lang="en-US" sz="2000">
                  <a:latin typeface="Palatino" charset="0"/>
                </a:rPr>
                <a:t>Pattern</a:t>
              </a:r>
            </a:p>
          </p:txBody>
        </p:sp>
        <p:sp>
          <p:nvSpPr>
            <p:cNvPr id="27684" name="Rectangle 7"/>
            <p:cNvSpPr>
              <a:spLocks noChangeArrowheads="1"/>
            </p:cNvSpPr>
            <p:nvPr/>
          </p:nvSpPr>
          <p:spPr bwMode="auto">
            <a:xfrm>
              <a:off x="4474" y="967"/>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Creational</a:t>
              </a:r>
            </a:p>
            <a:p>
              <a:pPr algn="ctr"/>
              <a:r>
                <a:rPr lang="en-US" sz="2000">
                  <a:latin typeface="Palatino" charset="0"/>
                </a:rPr>
                <a:t>Pattern</a:t>
              </a:r>
            </a:p>
          </p:txBody>
        </p:sp>
        <p:sp>
          <p:nvSpPr>
            <p:cNvPr id="27685" name="AutoShape 8"/>
            <p:cNvSpPr>
              <a:spLocks noChangeArrowheads="1"/>
            </p:cNvSpPr>
            <p:nvPr/>
          </p:nvSpPr>
          <p:spPr bwMode="auto">
            <a:xfrm>
              <a:off x="2565" y="1065"/>
              <a:ext cx="192" cy="96"/>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p>
          </p:txBody>
        </p:sp>
        <p:cxnSp>
          <p:nvCxnSpPr>
            <p:cNvPr id="27686" name="AutoShape 9"/>
            <p:cNvCxnSpPr>
              <a:cxnSpLocks noChangeShapeType="1"/>
              <a:stCxn id="27685" idx="2"/>
              <a:endCxn id="27682" idx="3"/>
            </p:cNvCxnSpPr>
            <p:nvPr/>
          </p:nvCxnSpPr>
          <p:spPr bwMode="auto">
            <a:xfrm flipH="1">
              <a:off x="1229" y="1161"/>
              <a:ext cx="1336" cy="212"/>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87" name="AutoShape 10"/>
            <p:cNvCxnSpPr>
              <a:cxnSpLocks noChangeShapeType="1"/>
              <a:stCxn id="27685" idx="3"/>
              <a:endCxn id="27683" idx="0"/>
            </p:cNvCxnSpPr>
            <p:nvPr/>
          </p:nvCxnSpPr>
          <p:spPr bwMode="auto">
            <a:xfrm flipH="1">
              <a:off x="2619" y="1161"/>
              <a:ext cx="42" cy="190"/>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88" name="AutoShape 11"/>
            <p:cNvCxnSpPr>
              <a:cxnSpLocks noChangeShapeType="1"/>
              <a:stCxn id="27685" idx="4"/>
              <a:endCxn id="27684" idx="1"/>
            </p:cNvCxnSpPr>
            <p:nvPr/>
          </p:nvCxnSpPr>
          <p:spPr bwMode="auto">
            <a:xfrm>
              <a:off x="2757" y="1161"/>
              <a:ext cx="1717" cy="94"/>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89" name="AutoShape 12"/>
            <p:cNvCxnSpPr>
              <a:cxnSpLocks noChangeShapeType="1"/>
              <a:stCxn id="27685" idx="0"/>
              <a:endCxn id="27681" idx="2"/>
            </p:cNvCxnSpPr>
            <p:nvPr/>
          </p:nvCxnSpPr>
          <p:spPr bwMode="auto">
            <a:xfrm flipV="1">
              <a:off x="2661" y="920"/>
              <a:ext cx="16" cy="145"/>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grpSp>
      <p:grpSp>
        <p:nvGrpSpPr>
          <p:cNvPr id="3" name="Group 13"/>
          <p:cNvGrpSpPr>
            <a:grpSpLocks/>
          </p:cNvGrpSpPr>
          <p:nvPr/>
        </p:nvGrpSpPr>
        <p:grpSpPr bwMode="auto">
          <a:xfrm>
            <a:off x="411163" y="2636838"/>
            <a:ext cx="5838825" cy="3903662"/>
            <a:chOff x="259" y="1661"/>
            <a:chExt cx="3678" cy="2459"/>
          </a:xfrm>
        </p:grpSpPr>
        <p:sp>
          <p:nvSpPr>
            <p:cNvPr id="27670" name="AutoShape 14"/>
            <p:cNvSpPr>
              <a:spLocks noChangeArrowheads="1"/>
            </p:cNvSpPr>
            <p:nvPr/>
          </p:nvSpPr>
          <p:spPr bwMode="auto">
            <a:xfrm>
              <a:off x="1078" y="2925"/>
              <a:ext cx="192" cy="96"/>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p>
          </p:txBody>
        </p:sp>
        <p:grpSp>
          <p:nvGrpSpPr>
            <p:cNvPr id="27671" name="Group 15"/>
            <p:cNvGrpSpPr>
              <a:grpSpLocks/>
            </p:cNvGrpSpPr>
            <p:nvPr/>
          </p:nvGrpSpPr>
          <p:grpSpPr bwMode="auto">
            <a:xfrm>
              <a:off x="259" y="1661"/>
              <a:ext cx="3678" cy="2459"/>
              <a:chOff x="259" y="1661"/>
              <a:chExt cx="3678" cy="2459"/>
            </a:xfrm>
          </p:grpSpPr>
          <p:sp>
            <p:nvSpPr>
              <p:cNvPr id="27672" name="Rectangle 16"/>
              <p:cNvSpPr>
                <a:spLocks noChangeArrowheads="1"/>
              </p:cNvSpPr>
              <p:nvPr/>
            </p:nvSpPr>
            <p:spPr bwMode="auto">
              <a:xfrm>
                <a:off x="259" y="3527"/>
                <a:ext cx="768" cy="576"/>
              </a:xfrm>
              <a:prstGeom prst="rect">
                <a:avLst/>
              </a:prstGeom>
              <a:solidFill>
                <a:srgbClr val="FF0000"/>
              </a:solidFill>
              <a:ln w="12700">
                <a:solidFill>
                  <a:schemeClr val="tx1"/>
                </a:solidFill>
                <a:miter lim="800000"/>
                <a:headEnd/>
                <a:tailEnd/>
              </a:ln>
            </p:spPr>
            <p:txBody>
              <a:bodyPr wrap="none" anchor="ctr"/>
              <a:lstStyle/>
              <a:p>
                <a:pPr algn="ctr"/>
                <a:r>
                  <a:rPr lang="en-US" sz="2000">
                    <a:latin typeface="Palatino" charset="0"/>
                  </a:rPr>
                  <a:t>Adapter</a:t>
                </a:r>
              </a:p>
            </p:txBody>
          </p:sp>
          <p:sp>
            <p:nvSpPr>
              <p:cNvPr id="27673" name="Rectangle 17"/>
              <p:cNvSpPr>
                <a:spLocks noChangeArrowheads="1"/>
              </p:cNvSpPr>
              <p:nvPr/>
            </p:nvSpPr>
            <p:spPr bwMode="auto">
              <a:xfrm>
                <a:off x="1219" y="3527"/>
                <a:ext cx="768" cy="576"/>
              </a:xfrm>
              <a:prstGeom prst="rect">
                <a:avLst/>
              </a:prstGeom>
              <a:solidFill>
                <a:srgbClr val="FF0000"/>
              </a:solidFill>
              <a:ln w="12700">
                <a:solidFill>
                  <a:schemeClr val="tx1"/>
                </a:solidFill>
                <a:miter lim="800000"/>
                <a:headEnd/>
                <a:tailEnd/>
              </a:ln>
            </p:spPr>
            <p:txBody>
              <a:bodyPr wrap="none" anchor="ctr"/>
              <a:lstStyle/>
              <a:p>
                <a:pPr algn="ctr"/>
                <a:r>
                  <a:rPr lang="en-US" sz="2000">
                    <a:latin typeface="Palatino" charset="0"/>
                  </a:rPr>
                  <a:t>Bridge</a:t>
                </a:r>
              </a:p>
            </p:txBody>
          </p:sp>
          <p:sp>
            <p:nvSpPr>
              <p:cNvPr id="27674" name="Rectangle 18"/>
              <p:cNvSpPr>
                <a:spLocks noChangeArrowheads="1"/>
              </p:cNvSpPr>
              <p:nvPr/>
            </p:nvSpPr>
            <p:spPr bwMode="auto">
              <a:xfrm>
                <a:off x="2179" y="3527"/>
                <a:ext cx="768" cy="576"/>
              </a:xfrm>
              <a:prstGeom prst="rect">
                <a:avLst/>
              </a:prstGeom>
              <a:solidFill>
                <a:srgbClr val="FF0000"/>
              </a:solidFill>
              <a:ln w="12700">
                <a:solidFill>
                  <a:schemeClr val="tx1"/>
                </a:solidFill>
                <a:miter lim="800000"/>
                <a:headEnd/>
                <a:tailEnd/>
              </a:ln>
            </p:spPr>
            <p:txBody>
              <a:bodyPr wrap="none" anchor="ctr"/>
              <a:lstStyle/>
              <a:p>
                <a:r>
                  <a:rPr lang="en-US" sz="2000">
                    <a:latin typeface="Palatino" charset="0"/>
                  </a:rPr>
                  <a:t>Facade</a:t>
                </a:r>
              </a:p>
            </p:txBody>
          </p:sp>
          <p:cxnSp>
            <p:nvCxnSpPr>
              <p:cNvPr id="27675" name="AutoShape 19"/>
              <p:cNvCxnSpPr>
                <a:cxnSpLocks noChangeShapeType="1"/>
                <a:stCxn id="27670" idx="2"/>
                <a:endCxn id="27672" idx="0"/>
              </p:cNvCxnSpPr>
              <p:nvPr/>
            </p:nvCxnSpPr>
            <p:spPr bwMode="auto">
              <a:xfrm flipH="1">
                <a:off x="643" y="3021"/>
                <a:ext cx="435" cy="506"/>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76" name="AutoShape 20"/>
              <p:cNvCxnSpPr>
                <a:cxnSpLocks noChangeShapeType="1"/>
                <a:stCxn id="27670" idx="3"/>
                <a:endCxn id="27673" idx="0"/>
              </p:cNvCxnSpPr>
              <p:nvPr/>
            </p:nvCxnSpPr>
            <p:spPr bwMode="auto">
              <a:xfrm>
                <a:off x="1174" y="3021"/>
                <a:ext cx="429" cy="506"/>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77" name="AutoShape 21"/>
              <p:cNvCxnSpPr>
                <a:cxnSpLocks noChangeShapeType="1"/>
                <a:stCxn id="27670" idx="4"/>
                <a:endCxn id="27674" idx="0"/>
              </p:cNvCxnSpPr>
              <p:nvPr/>
            </p:nvCxnSpPr>
            <p:spPr bwMode="auto">
              <a:xfrm>
                <a:off x="1270" y="3021"/>
                <a:ext cx="1293" cy="506"/>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78" name="AutoShape 22"/>
              <p:cNvCxnSpPr>
                <a:cxnSpLocks noChangeShapeType="1"/>
                <a:stCxn id="27670" idx="0"/>
                <a:endCxn id="27682" idx="2"/>
              </p:cNvCxnSpPr>
              <p:nvPr/>
            </p:nvCxnSpPr>
            <p:spPr bwMode="auto">
              <a:xfrm flipH="1" flipV="1">
                <a:off x="845" y="1661"/>
                <a:ext cx="329" cy="1264"/>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27679" name="Rectangle 23"/>
              <p:cNvSpPr>
                <a:spLocks noChangeArrowheads="1"/>
              </p:cNvSpPr>
              <p:nvPr/>
            </p:nvSpPr>
            <p:spPr bwMode="auto">
              <a:xfrm>
                <a:off x="3169" y="3544"/>
                <a:ext cx="768" cy="576"/>
              </a:xfrm>
              <a:prstGeom prst="rect">
                <a:avLst/>
              </a:prstGeom>
              <a:solidFill>
                <a:srgbClr val="FF0000"/>
              </a:solidFill>
              <a:ln w="12700">
                <a:solidFill>
                  <a:schemeClr val="tx1"/>
                </a:solidFill>
                <a:miter lim="800000"/>
                <a:headEnd/>
                <a:tailEnd/>
              </a:ln>
            </p:spPr>
            <p:txBody>
              <a:bodyPr wrap="none" anchor="ctr"/>
              <a:lstStyle/>
              <a:p>
                <a:r>
                  <a:rPr lang="en-US" sz="2000">
                    <a:latin typeface="Palatino" charset="0"/>
                  </a:rPr>
                  <a:t>Proxy</a:t>
                </a:r>
              </a:p>
            </p:txBody>
          </p:sp>
          <p:cxnSp>
            <p:nvCxnSpPr>
              <p:cNvPr id="27680" name="AutoShape 24"/>
              <p:cNvCxnSpPr>
                <a:cxnSpLocks noChangeShapeType="1"/>
                <a:stCxn id="27670" idx="4"/>
                <a:endCxn id="27679" idx="0"/>
              </p:cNvCxnSpPr>
              <p:nvPr/>
            </p:nvCxnSpPr>
            <p:spPr bwMode="auto">
              <a:xfrm>
                <a:off x="1270" y="3021"/>
                <a:ext cx="2283" cy="523"/>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grpSp>
      </p:grpSp>
      <p:grpSp>
        <p:nvGrpSpPr>
          <p:cNvPr id="5" name="Group 25"/>
          <p:cNvGrpSpPr>
            <a:grpSpLocks/>
          </p:cNvGrpSpPr>
          <p:nvPr/>
        </p:nvGrpSpPr>
        <p:grpSpPr bwMode="auto">
          <a:xfrm>
            <a:off x="2276475" y="3059113"/>
            <a:ext cx="3754438" cy="1533525"/>
            <a:chOff x="1434" y="1927"/>
            <a:chExt cx="2365" cy="966"/>
          </a:xfrm>
        </p:grpSpPr>
        <p:sp>
          <p:nvSpPr>
            <p:cNvPr id="27662" name="Rectangle 26"/>
            <p:cNvSpPr>
              <a:spLocks noChangeArrowheads="1"/>
            </p:cNvSpPr>
            <p:nvPr/>
          </p:nvSpPr>
          <p:spPr bwMode="auto">
            <a:xfrm>
              <a:off x="1434" y="2342"/>
              <a:ext cx="705" cy="536"/>
            </a:xfrm>
            <a:prstGeom prst="rect">
              <a:avLst/>
            </a:prstGeom>
            <a:solidFill>
              <a:srgbClr val="FF0000"/>
            </a:solidFill>
            <a:ln w="12700">
              <a:solidFill>
                <a:schemeClr val="tx1"/>
              </a:solidFill>
              <a:miter lim="800000"/>
              <a:headEnd/>
              <a:tailEnd/>
            </a:ln>
          </p:spPr>
          <p:txBody>
            <a:bodyPr wrap="none" anchor="ctr"/>
            <a:lstStyle/>
            <a:p>
              <a:r>
                <a:rPr lang="en-US" sz="2000">
                  <a:latin typeface="Palatino" charset="0"/>
                </a:rPr>
                <a:t>Command</a:t>
              </a:r>
            </a:p>
            <a:p>
              <a:endParaRPr lang="en-US" sz="2000">
                <a:latin typeface="Palatino" charset="0"/>
              </a:endParaRPr>
            </a:p>
          </p:txBody>
        </p:sp>
        <p:sp>
          <p:nvSpPr>
            <p:cNvPr id="27663" name="Rectangle 27"/>
            <p:cNvSpPr>
              <a:spLocks noChangeArrowheads="1"/>
            </p:cNvSpPr>
            <p:nvPr/>
          </p:nvSpPr>
          <p:spPr bwMode="auto">
            <a:xfrm>
              <a:off x="2300" y="2357"/>
              <a:ext cx="705" cy="536"/>
            </a:xfrm>
            <a:prstGeom prst="rect">
              <a:avLst/>
            </a:prstGeom>
            <a:solidFill>
              <a:srgbClr val="FF0000"/>
            </a:solidFill>
            <a:ln w="12700">
              <a:solidFill>
                <a:schemeClr val="tx1"/>
              </a:solidFill>
              <a:miter lim="800000"/>
              <a:headEnd/>
              <a:tailEnd/>
            </a:ln>
          </p:spPr>
          <p:txBody>
            <a:bodyPr wrap="none" anchor="ctr"/>
            <a:lstStyle/>
            <a:p>
              <a:r>
                <a:rPr lang="en-US" sz="2000" dirty="0">
                  <a:latin typeface="Palatino" charset="0"/>
                </a:rPr>
                <a:t>Observer</a:t>
              </a:r>
            </a:p>
            <a:p>
              <a:endParaRPr lang="en-US" sz="2000" dirty="0">
                <a:latin typeface="Palatino" charset="0"/>
              </a:endParaRPr>
            </a:p>
          </p:txBody>
        </p:sp>
        <p:sp>
          <p:nvSpPr>
            <p:cNvPr id="27664" name="Rectangle 28"/>
            <p:cNvSpPr>
              <a:spLocks noChangeArrowheads="1"/>
            </p:cNvSpPr>
            <p:nvPr/>
          </p:nvSpPr>
          <p:spPr bwMode="auto">
            <a:xfrm>
              <a:off x="3110" y="2357"/>
              <a:ext cx="689" cy="536"/>
            </a:xfrm>
            <a:prstGeom prst="rect">
              <a:avLst/>
            </a:prstGeom>
            <a:solidFill>
              <a:srgbClr val="FF0000"/>
            </a:solidFill>
            <a:ln w="12700">
              <a:solidFill>
                <a:schemeClr val="tx1"/>
              </a:solidFill>
              <a:miter lim="800000"/>
              <a:headEnd/>
              <a:tailEnd/>
            </a:ln>
          </p:spPr>
          <p:txBody>
            <a:bodyPr wrap="none" anchor="ctr"/>
            <a:lstStyle/>
            <a:p>
              <a:r>
                <a:rPr lang="en-US" sz="2000">
                  <a:latin typeface="Palatino" charset="0"/>
                </a:rPr>
                <a:t>Strategy</a:t>
              </a:r>
            </a:p>
            <a:p>
              <a:endParaRPr lang="en-US" sz="2000">
                <a:latin typeface="Palatino" charset="0"/>
              </a:endParaRPr>
            </a:p>
          </p:txBody>
        </p:sp>
        <p:sp>
          <p:nvSpPr>
            <p:cNvPr id="27665" name="AutoShape 29"/>
            <p:cNvSpPr>
              <a:spLocks noChangeArrowheads="1"/>
            </p:cNvSpPr>
            <p:nvPr/>
          </p:nvSpPr>
          <p:spPr bwMode="auto">
            <a:xfrm>
              <a:off x="2558" y="2046"/>
              <a:ext cx="192" cy="89"/>
            </a:xfrm>
            <a:prstGeom prst="triangle">
              <a:avLst>
                <a:gd name="adj" fmla="val 50000"/>
              </a:avLst>
            </a:prstGeom>
            <a:solidFill>
              <a:srgbClr val="FF0000"/>
            </a:solidFill>
            <a:ln w="12700">
              <a:solidFill>
                <a:schemeClr val="tx1"/>
              </a:solidFill>
              <a:miter lim="800000"/>
              <a:headEnd/>
              <a:tailEnd/>
            </a:ln>
          </p:spPr>
          <p:txBody>
            <a:bodyPr wrap="none" anchor="ctr"/>
            <a:lstStyle/>
            <a:p>
              <a:endParaRPr lang="en-US" sz="2000">
                <a:latin typeface="Palatino" charset="0"/>
              </a:endParaRPr>
            </a:p>
          </p:txBody>
        </p:sp>
        <p:cxnSp>
          <p:nvCxnSpPr>
            <p:cNvPr id="27666" name="AutoShape 30"/>
            <p:cNvCxnSpPr>
              <a:cxnSpLocks noChangeShapeType="1"/>
              <a:stCxn id="27665" idx="2"/>
              <a:endCxn id="27662" idx="0"/>
            </p:cNvCxnSpPr>
            <p:nvPr/>
          </p:nvCxnSpPr>
          <p:spPr bwMode="auto">
            <a:xfrm flipH="1">
              <a:off x="1787" y="2135"/>
              <a:ext cx="771" cy="207"/>
            </a:xfrm>
            <a:prstGeom prst="straightConnector1">
              <a:avLst/>
            </a:prstGeom>
            <a:solidFill>
              <a:srgbClr val="FF0000"/>
            </a:solidFill>
            <a:ln w="12700">
              <a:solidFill>
                <a:schemeClr val="tx1"/>
              </a:solidFill>
              <a:miter lim="800000"/>
              <a:headEnd/>
              <a:tailEnd/>
            </a:ln>
            <a:extLst/>
          </p:spPr>
        </p:cxnSp>
        <p:cxnSp>
          <p:nvCxnSpPr>
            <p:cNvPr id="27667" name="AutoShape 31"/>
            <p:cNvCxnSpPr>
              <a:cxnSpLocks noChangeShapeType="1"/>
              <a:stCxn id="27665" idx="3"/>
              <a:endCxn id="27663" idx="0"/>
            </p:cNvCxnSpPr>
            <p:nvPr/>
          </p:nvCxnSpPr>
          <p:spPr bwMode="auto">
            <a:xfrm flipH="1">
              <a:off x="2653" y="2135"/>
              <a:ext cx="1" cy="222"/>
            </a:xfrm>
            <a:prstGeom prst="straightConnector1">
              <a:avLst/>
            </a:prstGeom>
            <a:solidFill>
              <a:srgbClr val="FF0000"/>
            </a:solidFill>
            <a:ln w="12700">
              <a:solidFill>
                <a:schemeClr val="tx1"/>
              </a:solidFill>
              <a:miter lim="800000"/>
              <a:headEnd/>
              <a:tailEnd/>
            </a:ln>
            <a:extLst/>
          </p:spPr>
        </p:cxnSp>
        <p:cxnSp>
          <p:nvCxnSpPr>
            <p:cNvPr id="27668" name="AutoShape 32"/>
            <p:cNvCxnSpPr>
              <a:cxnSpLocks noChangeShapeType="1"/>
              <a:stCxn id="27665" idx="4"/>
              <a:endCxn id="27664" idx="0"/>
            </p:cNvCxnSpPr>
            <p:nvPr/>
          </p:nvCxnSpPr>
          <p:spPr bwMode="auto">
            <a:xfrm>
              <a:off x="2750" y="2135"/>
              <a:ext cx="705" cy="222"/>
            </a:xfrm>
            <a:prstGeom prst="straightConnector1">
              <a:avLst/>
            </a:prstGeom>
            <a:solidFill>
              <a:srgbClr val="FF0000"/>
            </a:solidFill>
            <a:ln w="12700">
              <a:solidFill>
                <a:schemeClr val="tx1"/>
              </a:solidFill>
              <a:miter lim="800000"/>
              <a:headEnd/>
              <a:tailEnd/>
            </a:ln>
            <a:extLst/>
          </p:spPr>
        </p:cxnSp>
        <p:cxnSp>
          <p:nvCxnSpPr>
            <p:cNvPr id="27669" name="AutoShape 33"/>
            <p:cNvCxnSpPr>
              <a:cxnSpLocks noChangeShapeType="1"/>
              <a:stCxn id="27665" idx="0"/>
              <a:endCxn id="27683" idx="2"/>
            </p:cNvCxnSpPr>
            <p:nvPr/>
          </p:nvCxnSpPr>
          <p:spPr bwMode="auto">
            <a:xfrm flipH="1" flipV="1">
              <a:off x="2619" y="1927"/>
              <a:ext cx="35" cy="119"/>
            </a:xfrm>
            <a:prstGeom prst="straightConnector1">
              <a:avLst/>
            </a:prstGeom>
            <a:solidFill>
              <a:srgbClr val="FF0000"/>
            </a:solidFill>
            <a:ln w="12700">
              <a:solidFill>
                <a:schemeClr val="tx1"/>
              </a:solidFill>
              <a:miter lim="800000"/>
              <a:headEnd/>
              <a:tailEnd/>
            </a:ln>
            <a:extLst/>
          </p:spPr>
        </p:cxnSp>
      </p:grpSp>
      <p:grpSp>
        <p:nvGrpSpPr>
          <p:cNvPr id="6" name="Group 34"/>
          <p:cNvGrpSpPr>
            <a:grpSpLocks/>
          </p:cNvGrpSpPr>
          <p:nvPr/>
        </p:nvGrpSpPr>
        <p:grpSpPr bwMode="auto">
          <a:xfrm>
            <a:off x="6234113" y="2449513"/>
            <a:ext cx="2743200" cy="1762125"/>
            <a:chOff x="3927" y="1543"/>
            <a:chExt cx="1728" cy="1110"/>
          </a:xfrm>
        </p:grpSpPr>
        <p:sp>
          <p:nvSpPr>
            <p:cNvPr id="27656" name="Rectangle 35"/>
            <p:cNvSpPr>
              <a:spLocks noChangeArrowheads="1"/>
            </p:cNvSpPr>
            <p:nvPr/>
          </p:nvSpPr>
          <p:spPr bwMode="auto">
            <a:xfrm>
              <a:off x="3927" y="2077"/>
              <a:ext cx="768" cy="576"/>
            </a:xfrm>
            <a:prstGeom prst="rect">
              <a:avLst/>
            </a:prstGeom>
            <a:solidFill>
              <a:schemeClr val="bg1"/>
            </a:solidFill>
            <a:ln w="12700">
              <a:solidFill>
                <a:srgbClr val="FF0000"/>
              </a:solidFill>
              <a:miter lim="800000"/>
              <a:headEnd/>
              <a:tailEnd/>
            </a:ln>
          </p:spPr>
          <p:txBody>
            <a:bodyPr wrap="none" anchor="ctr"/>
            <a:lstStyle/>
            <a:p>
              <a:pPr algn="ctr"/>
              <a:r>
                <a:rPr lang="en-US" sz="2000">
                  <a:latin typeface="Palatino" charset="0"/>
                </a:rPr>
                <a:t>Abstract</a:t>
              </a:r>
            </a:p>
            <a:p>
              <a:pPr algn="ctr"/>
              <a:r>
                <a:rPr lang="en-US" sz="2000">
                  <a:latin typeface="Palatino" charset="0"/>
                </a:rPr>
                <a:t>Factory</a:t>
              </a:r>
            </a:p>
          </p:txBody>
        </p:sp>
        <p:sp>
          <p:nvSpPr>
            <p:cNvPr id="27657" name="Rectangle 36"/>
            <p:cNvSpPr>
              <a:spLocks noChangeArrowheads="1"/>
            </p:cNvSpPr>
            <p:nvPr/>
          </p:nvSpPr>
          <p:spPr bwMode="auto">
            <a:xfrm>
              <a:off x="4887" y="2077"/>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Builder</a:t>
              </a:r>
            </a:p>
            <a:p>
              <a:pPr algn="ctr"/>
              <a:r>
                <a:rPr lang="en-US" sz="2000">
                  <a:latin typeface="Palatino" charset="0"/>
                </a:rPr>
                <a:t>Pattern</a:t>
              </a:r>
            </a:p>
          </p:txBody>
        </p:sp>
        <p:cxnSp>
          <p:nvCxnSpPr>
            <p:cNvPr id="27658" name="AutoShape 37"/>
            <p:cNvCxnSpPr>
              <a:cxnSpLocks noChangeShapeType="1"/>
              <a:stCxn id="27660" idx="2"/>
              <a:endCxn id="27656" idx="0"/>
            </p:cNvCxnSpPr>
            <p:nvPr/>
          </p:nvCxnSpPr>
          <p:spPr bwMode="auto">
            <a:xfrm flipH="1">
              <a:off x="4311" y="1902"/>
              <a:ext cx="463" cy="175"/>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59" name="AutoShape 38"/>
            <p:cNvCxnSpPr>
              <a:cxnSpLocks noChangeShapeType="1"/>
              <a:stCxn id="27660" idx="4"/>
              <a:endCxn id="27657" idx="0"/>
            </p:cNvCxnSpPr>
            <p:nvPr/>
          </p:nvCxnSpPr>
          <p:spPr bwMode="auto">
            <a:xfrm>
              <a:off x="4966" y="1902"/>
              <a:ext cx="305" cy="175"/>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27660" name="AutoShape 39"/>
            <p:cNvSpPr>
              <a:spLocks noChangeArrowheads="1"/>
            </p:cNvSpPr>
            <p:nvPr/>
          </p:nvSpPr>
          <p:spPr bwMode="auto">
            <a:xfrm>
              <a:off x="4774" y="1806"/>
              <a:ext cx="192" cy="96"/>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p>
          </p:txBody>
        </p:sp>
        <p:cxnSp>
          <p:nvCxnSpPr>
            <p:cNvPr id="27661" name="AutoShape 40"/>
            <p:cNvCxnSpPr>
              <a:cxnSpLocks noChangeShapeType="1"/>
              <a:stCxn id="27684" idx="2"/>
              <a:endCxn id="27660" idx="0"/>
            </p:cNvCxnSpPr>
            <p:nvPr/>
          </p:nvCxnSpPr>
          <p:spPr bwMode="auto">
            <a:xfrm>
              <a:off x="4858" y="1543"/>
              <a:ext cx="12" cy="263"/>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grpSp>
      <p:sp>
        <p:nvSpPr>
          <p:cNvPr id="135209" name="Rectangle 41"/>
          <p:cNvSpPr>
            <a:spLocks noChangeArrowheads="1"/>
          </p:cNvSpPr>
          <p:nvPr/>
        </p:nvSpPr>
        <p:spPr bwMode="auto">
          <a:xfrm>
            <a:off x="2279650" y="3721100"/>
            <a:ext cx="1119188" cy="850900"/>
          </a:xfrm>
          <a:prstGeom prst="rect">
            <a:avLst/>
          </a:prstGeom>
          <a:solidFill>
            <a:srgbClr val="FF0000"/>
          </a:solidFill>
          <a:ln w="12700">
            <a:solidFill>
              <a:schemeClr val="tx1"/>
            </a:solidFill>
            <a:miter lim="800000"/>
            <a:headEnd/>
            <a:tailEnd/>
          </a:ln>
        </p:spPr>
        <p:txBody>
          <a:bodyPr wrap="none" anchor="ctr"/>
          <a:lstStyle/>
          <a:p>
            <a:r>
              <a:rPr lang="en-US" sz="2000">
                <a:latin typeface="Palatino" charset="0"/>
              </a:rPr>
              <a:t>Command</a:t>
            </a:r>
          </a:p>
          <a:p>
            <a:endParaRPr lang="en-US" sz="2000">
              <a:latin typeface="Palatino" charset="0"/>
            </a:endParaRPr>
          </a:p>
        </p:txBody>
      </p:sp>
      <p:grpSp>
        <p:nvGrpSpPr>
          <p:cNvPr id="42" name="Group 41"/>
          <p:cNvGrpSpPr/>
          <p:nvPr/>
        </p:nvGrpSpPr>
        <p:grpSpPr>
          <a:xfrm>
            <a:off x="2011763" y="4795838"/>
            <a:ext cx="5757270" cy="1739639"/>
            <a:chOff x="2011763" y="4795838"/>
            <a:chExt cx="5757270" cy="1739639"/>
          </a:xfrm>
        </p:grpSpPr>
        <p:cxnSp>
          <p:nvCxnSpPr>
            <p:cNvPr id="43" name="AutoShape 24"/>
            <p:cNvCxnSpPr>
              <a:cxnSpLocks noChangeShapeType="1"/>
              <a:endCxn id="44" idx="0"/>
            </p:cNvCxnSpPr>
            <p:nvPr/>
          </p:nvCxnSpPr>
          <p:spPr bwMode="auto">
            <a:xfrm>
              <a:off x="2011763" y="4795838"/>
              <a:ext cx="5149328" cy="825239"/>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44" name="Rectangle 23"/>
            <p:cNvSpPr>
              <a:spLocks noChangeArrowheads="1"/>
            </p:cNvSpPr>
            <p:nvPr/>
          </p:nvSpPr>
          <p:spPr bwMode="auto">
            <a:xfrm>
              <a:off x="6553148" y="5621077"/>
              <a:ext cx="1215885" cy="914400"/>
            </a:xfrm>
            <a:prstGeom prst="rect">
              <a:avLst/>
            </a:prstGeom>
            <a:solidFill>
              <a:srgbClr val="FF0000"/>
            </a:solidFill>
            <a:ln w="12700">
              <a:solidFill>
                <a:schemeClr val="tx1"/>
              </a:solidFill>
              <a:miter lim="800000"/>
              <a:headEnd/>
              <a:tailEnd/>
            </a:ln>
          </p:spPr>
          <p:txBody>
            <a:bodyPr wrap="none" anchor="ctr"/>
            <a:lstStyle/>
            <a:p>
              <a:pPr algn="ctr"/>
              <a:r>
                <a:rPr lang="en-US" sz="2000" dirty="0" smtClean="0">
                  <a:latin typeface="Palatino" charset="0"/>
                </a:rPr>
                <a:t>Composite</a:t>
              </a:r>
              <a:endParaRPr lang="en-US" sz="2000" dirty="0">
                <a:latin typeface="Palatino" charset="0"/>
              </a:endParaRPr>
            </a:p>
          </p:txBody>
        </p:sp>
      </p:gr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3819267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000" dirty="0" smtClean="0"/>
              <a:t>2. Reuse</a:t>
            </a:r>
            <a:endParaRPr lang="en-US" sz="4000"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stretch>
            <a:fillRect/>
          </a:stretch>
        </p:blipFill>
        <p:spPr>
          <a:xfrm>
            <a:off x="2819446" y="3048010"/>
            <a:ext cx="3505174" cy="2928374"/>
          </a:xfrm>
          <a:prstGeom prst="rect">
            <a:avLst/>
          </a:prstGeom>
        </p:spPr>
      </p:pic>
      <p:sp>
        <p:nvSpPr>
          <p:cNvPr id="7" name="Rectangle 6"/>
          <p:cNvSpPr/>
          <p:nvPr/>
        </p:nvSpPr>
        <p:spPr>
          <a:xfrm>
            <a:off x="2286000" y="5714774"/>
            <a:ext cx="4572000" cy="523220"/>
          </a:xfrm>
          <a:prstGeom prst="rect">
            <a:avLst/>
          </a:prstGeom>
        </p:spPr>
        <p:txBody>
          <a:bodyPr>
            <a:spAutoFit/>
          </a:bodyPr>
          <a:lstStyle/>
          <a:p>
            <a:r>
              <a:rPr lang="en-US" sz="1400" dirty="0"/>
              <a:t>http://</a:t>
            </a:r>
            <a:r>
              <a:rPr lang="en-US" sz="1400" dirty="0" err="1"/>
              <a:t>www.roughlydrafted.com</a:t>
            </a:r>
            <a:r>
              <a:rPr lang="en-US" sz="1400" dirty="0"/>
              <a:t>/2007/12/17/advancing-software-reuse-of-</a:t>
            </a:r>
            <a:r>
              <a:rPr lang="en-US" sz="1400" dirty="0" err="1"/>
              <a:t>linux</a:t>
            </a:r>
            <a:r>
              <a:rPr lang="en-US" sz="1400" dirty="0"/>
              <a:t>-windows-code-on-the-mac/</a:t>
            </a:r>
          </a:p>
        </p:txBody>
      </p:sp>
    </p:spTree>
    <p:extLst>
      <p:ext uri="{BB962C8B-B14F-4D97-AF65-F5344CB8AC3E}">
        <p14:creationId xmlns:p14="http://schemas.microsoft.com/office/powerpoint/2010/main" val="200249004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atin typeface="Times" charset="0"/>
              </a:rPr>
              <a:t>Abstract Factory Motivation</a:t>
            </a:r>
            <a:br>
              <a:rPr lang="en-US">
                <a:latin typeface="Times" charset="0"/>
              </a:rPr>
            </a:br>
            <a:r>
              <a:rPr lang="en-US">
                <a:latin typeface="Times" charset="0"/>
              </a:rPr>
              <a:t> </a:t>
            </a:r>
          </a:p>
        </p:txBody>
      </p:sp>
      <p:sp>
        <p:nvSpPr>
          <p:cNvPr id="37891" name="Rectangle 3"/>
          <p:cNvSpPr>
            <a:spLocks noGrp="1" noChangeArrowheads="1"/>
          </p:cNvSpPr>
          <p:nvPr>
            <p:ph type="body" idx="1"/>
          </p:nvPr>
        </p:nvSpPr>
        <p:spPr>
          <a:xfrm>
            <a:off x="433662" y="937177"/>
            <a:ext cx="8229600" cy="5065712"/>
          </a:xfrm>
        </p:spPr>
        <p:txBody>
          <a:bodyPr/>
          <a:lstStyle/>
          <a:p>
            <a:r>
              <a:rPr lang="en-US" sz="2400" dirty="0">
                <a:latin typeface="Times" charset="0"/>
              </a:rPr>
              <a:t>2 Examples</a:t>
            </a:r>
          </a:p>
          <a:p>
            <a:r>
              <a:rPr lang="en-US" sz="2400" dirty="0">
                <a:latin typeface="Times" charset="0"/>
              </a:rPr>
              <a:t>Consider a user interface toolkit that supports multiple looks and feel standards such as Motif, Windows 95 or the finder in </a:t>
            </a:r>
            <a:r>
              <a:rPr lang="en-US" sz="2400" dirty="0" err="1">
                <a:latin typeface="Times" charset="0"/>
              </a:rPr>
              <a:t>MacOS</a:t>
            </a:r>
            <a:r>
              <a:rPr lang="en-US" sz="2400" dirty="0">
                <a:latin typeface="Times" charset="0"/>
              </a:rPr>
              <a:t>.</a:t>
            </a:r>
          </a:p>
          <a:p>
            <a:pPr lvl="1"/>
            <a:r>
              <a:rPr lang="en-US" sz="2000" dirty="0">
                <a:latin typeface="Times" charset="0"/>
              </a:rPr>
              <a:t>How can you write a single user interface and make it portable across the different look and feel standards for these window managers?</a:t>
            </a:r>
          </a:p>
          <a:p>
            <a:r>
              <a:rPr lang="en-US" sz="2400" dirty="0">
                <a:latin typeface="Times" charset="0"/>
              </a:rPr>
              <a:t>Consider a facility management system for an intelligent house that supports different control systems such as Siemens</a:t>
            </a:r>
            <a:r>
              <a:rPr lang="ja-JP" altLang="en-US" sz="2400" dirty="0">
                <a:latin typeface="Times" charset="0"/>
              </a:rPr>
              <a:t>’</a:t>
            </a:r>
            <a:r>
              <a:rPr lang="en-US" sz="2400" dirty="0">
                <a:latin typeface="Times" charset="0"/>
              </a:rPr>
              <a:t> </a:t>
            </a:r>
            <a:r>
              <a:rPr lang="en-US" sz="2400" dirty="0" err="1">
                <a:latin typeface="Times" charset="0"/>
              </a:rPr>
              <a:t>Instabus</a:t>
            </a:r>
            <a:r>
              <a:rPr lang="en-US" sz="2400" dirty="0">
                <a:latin typeface="Times" charset="0"/>
              </a:rPr>
              <a:t>, Johnson &amp; Control </a:t>
            </a:r>
            <a:r>
              <a:rPr lang="en-US" sz="2400" dirty="0" err="1">
                <a:latin typeface="Times" charset="0"/>
              </a:rPr>
              <a:t>Metasys</a:t>
            </a:r>
            <a:r>
              <a:rPr lang="en-US" sz="2400" dirty="0">
                <a:latin typeface="Times" charset="0"/>
              </a:rPr>
              <a:t> or </a:t>
            </a:r>
            <a:r>
              <a:rPr lang="en-US" sz="2400" dirty="0" err="1">
                <a:latin typeface="Times" charset="0"/>
              </a:rPr>
              <a:t>Zumtobe</a:t>
            </a:r>
            <a:r>
              <a:rPr lang="ja-JP" altLang="en-US" sz="2400" dirty="0">
                <a:latin typeface="Times" charset="0"/>
              </a:rPr>
              <a:t>’</a:t>
            </a:r>
            <a:r>
              <a:rPr lang="en-US" sz="2400" dirty="0">
                <a:latin typeface="Times" charset="0"/>
              </a:rPr>
              <a:t>s proprietary standard.</a:t>
            </a:r>
          </a:p>
          <a:p>
            <a:pPr lvl="1"/>
            <a:r>
              <a:rPr lang="en-US" sz="2000" dirty="0">
                <a:latin typeface="Times" charset="0"/>
              </a:rPr>
              <a:t>How can you write a single control system that is independent from the manufacturer?</a:t>
            </a:r>
          </a:p>
        </p:txBody>
      </p:sp>
    </p:spTree>
    <p:extLst>
      <p:ext uri="{BB962C8B-B14F-4D97-AF65-F5344CB8AC3E}">
        <p14:creationId xmlns:p14="http://schemas.microsoft.com/office/powerpoint/2010/main" val="412597206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308012" y="1905040"/>
            <a:ext cx="8683472" cy="3352712"/>
          </a:xfrm>
          <a:prstGeom prst="rect">
            <a:avLst/>
          </a:prstGeom>
        </p:spPr>
      </p:pic>
    </p:spTree>
    <p:extLst>
      <p:ext uri="{BB962C8B-B14F-4D97-AF65-F5344CB8AC3E}">
        <p14:creationId xmlns:p14="http://schemas.microsoft.com/office/powerpoint/2010/main" val="18402517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95486" y="1286295"/>
            <a:ext cx="5740400" cy="5130800"/>
          </a:xfrm>
          <a:prstGeom prst="rect">
            <a:avLst/>
          </a:prstGeom>
        </p:spPr>
      </p:pic>
    </p:spTree>
    <p:extLst>
      <p:ext uri="{BB962C8B-B14F-4D97-AF65-F5344CB8AC3E}">
        <p14:creationId xmlns:p14="http://schemas.microsoft.com/office/powerpoint/2010/main" val="267800309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a:latin typeface="Times" charset="0"/>
              </a:rPr>
              <a:t>Abstract </a:t>
            </a:r>
            <a:r>
              <a:rPr lang="en-US" dirty="0" smtClean="0">
                <a:latin typeface="Times" charset="0"/>
              </a:rPr>
              <a:t>Factory</a:t>
            </a:r>
            <a:r>
              <a:rPr lang="en-US" dirty="0">
                <a:latin typeface="Times" charset="0"/>
              </a:rPr>
              <a:t/>
            </a:r>
            <a:br>
              <a:rPr lang="en-US" dirty="0">
                <a:latin typeface="Times" charset="0"/>
              </a:rPr>
            </a:br>
            <a:endParaRPr lang="en-US" dirty="0">
              <a:latin typeface="Times" charset="0"/>
            </a:endParaRPr>
          </a:p>
        </p:txBody>
      </p:sp>
      <p:sp>
        <p:nvSpPr>
          <p:cNvPr id="38915" name="Rectangle 3"/>
          <p:cNvSpPr>
            <a:spLocks noChangeArrowheads="1"/>
          </p:cNvSpPr>
          <p:nvPr/>
        </p:nvSpPr>
        <p:spPr bwMode="auto">
          <a:xfrm>
            <a:off x="1643063" y="1006475"/>
            <a:ext cx="1830387" cy="1219200"/>
          </a:xfrm>
          <a:prstGeom prst="rect">
            <a:avLst/>
          </a:prstGeom>
          <a:solidFill>
            <a:schemeClr val="bg1"/>
          </a:solidFill>
          <a:ln w="12700">
            <a:solidFill>
              <a:schemeClr val="tx1"/>
            </a:solidFill>
            <a:miter lim="800000"/>
            <a:headEnd/>
            <a:tailEnd/>
          </a:ln>
        </p:spPr>
        <p:txBody>
          <a:bodyPr wrap="none" anchor="ctr"/>
          <a:lstStyle/>
          <a:p>
            <a:pPr algn="ctr"/>
            <a:r>
              <a:rPr lang="en-US" sz="1600">
                <a:latin typeface="Palatino" charset="0"/>
              </a:rPr>
              <a:t>AbstractFactory</a:t>
            </a:r>
          </a:p>
          <a:p>
            <a:pPr algn="ctr"/>
            <a:endParaRPr lang="en-US" sz="1600">
              <a:latin typeface="Palatino" charset="0"/>
            </a:endParaRPr>
          </a:p>
          <a:p>
            <a:pPr algn="ctr"/>
            <a:r>
              <a:rPr lang="en-US" sz="1600">
                <a:latin typeface="Palatino" charset="0"/>
              </a:rPr>
              <a:t>CreateProductA</a:t>
            </a:r>
          </a:p>
          <a:p>
            <a:pPr algn="ctr"/>
            <a:r>
              <a:rPr lang="en-US" sz="1600">
                <a:latin typeface="Palatino" charset="0"/>
              </a:rPr>
              <a:t>CreateProductB</a:t>
            </a:r>
          </a:p>
        </p:txBody>
      </p:sp>
      <p:sp>
        <p:nvSpPr>
          <p:cNvPr id="38916" name="AutoShape 4"/>
          <p:cNvSpPr>
            <a:spLocks noChangeArrowheads="1"/>
          </p:cNvSpPr>
          <p:nvPr/>
        </p:nvSpPr>
        <p:spPr bwMode="auto">
          <a:xfrm>
            <a:off x="2297113" y="2665413"/>
            <a:ext cx="349250" cy="185737"/>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a:p>
        </p:txBody>
      </p:sp>
      <p:sp>
        <p:nvSpPr>
          <p:cNvPr id="38917" name="Rectangle 5"/>
          <p:cNvSpPr>
            <a:spLocks noChangeArrowheads="1"/>
          </p:cNvSpPr>
          <p:nvPr/>
        </p:nvSpPr>
        <p:spPr bwMode="auto">
          <a:xfrm>
            <a:off x="254000" y="3201988"/>
            <a:ext cx="1830388" cy="1219200"/>
          </a:xfrm>
          <a:prstGeom prst="rect">
            <a:avLst/>
          </a:prstGeom>
          <a:solidFill>
            <a:schemeClr val="bg1"/>
          </a:solidFill>
          <a:ln w="12700">
            <a:solidFill>
              <a:schemeClr val="tx1"/>
            </a:solidFill>
            <a:miter lim="800000"/>
            <a:headEnd/>
            <a:tailEnd/>
          </a:ln>
        </p:spPr>
        <p:txBody>
          <a:bodyPr wrap="none" anchor="ctr"/>
          <a:lstStyle/>
          <a:p>
            <a:pPr algn="ctr"/>
            <a:r>
              <a:rPr lang="en-US" sz="1600">
                <a:latin typeface="Palatino" charset="0"/>
              </a:rPr>
              <a:t> </a:t>
            </a:r>
          </a:p>
          <a:p>
            <a:pPr algn="ctr"/>
            <a:endParaRPr lang="en-US" sz="1600">
              <a:latin typeface="Palatino" charset="0"/>
            </a:endParaRPr>
          </a:p>
          <a:p>
            <a:pPr algn="ctr"/>
            <a:r>
              <a:rPr lang="en-US" sz="1600">
                <a:latin typeface="Palatino" charset="0"/>
              </a:rPr>
              <a:t>CreateProductA</a:t>
            </a:r>
          </a:p>
          <a:p>
            <a:pPr algn="ctr"/>
            <a:r>
              <a:rPr lang="en-US" sz="1600">
                <a:latin typeface="Palatino" charset="0"/>
              </a:rPr>
              <a:t>CreateProductB</a:t>
            </a:r>
          </a:p>
        </p:txBody>
      </p:sp>
      <p:cxnSp>
        <p:nvCxnSpPr>
          <p:cNvPr id="38918" name="AutoShape 6"/>
          <p:cNvCxnSpPr>
            <a:cxnSpLocks noChangeShapeType="1"/>
            <a:stCxn id="38915" idx="2"/>
            <a:endCxn id="38916" idx="0"/>
          </p:cNvCxnSpPr>
          <p:nvPr/>
        </p:nvCxnSpPr>
        <p:spPr bwMode="auto">
          <a:xfrm flipH="1">
            <a:off x="2471738" y="2225675"/>
            <a:ext cx="87312" cy="439738"/>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38919" name="AutoShape 7"/>
          <p:cNvCxnSpPr>
            <a:cxnSpLocks noChangeShapeType="1"/>
            <a:stCxn id="38916" idx="3"/>
            <a:endCxn id="38917" idx="0"/>
          </p:cNvCxnSpPr>
          <p:nvPr/>
        </p:nvCxnSpPr>
        <p:spPr bwMode="auto">
          <a:xfrm flipH="1">
            <a:off x="1169988" y="2851150"/>
            <a:ext cx="1301750" cy="350838"/>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38920" name="Line 8"/>
          <p:cNvSpPr>
            <a:spLocks noChangeShapeType="1"/>
          </p:cNvSpPr>
          <p:nvPr/>
        </p:nvSpPr>
        <p:spPr bwMode="auto">
          <a:xfrm>
            <a:off x="1641475" y="1481138"/>
            <a:ext cx="1830388"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8921" name="Line 9"/>
          <p:cNvSpPr>
            <a:spLocks noChangeShapeType="1"/>
          </p:cNvSpPr>
          <p:nvPr/>
        </p:nvSpPr>
        <p:spPr bwMode="auto">
          <a:xfrm>
            <a:off x="261938" y="3686175"/>
            <a:ext cx="1817687"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8922" name="Rectangle 10"/>
          <p:cNvSpPr>
            <a:spLocks noChangeArrowheads="1"/>
          </p:cNvSpPr>
          <p:nvPr/>
        </p:nvSpPr>
        <p:spPr bwMode="auto">
          <a:xfrm>
            <a:off x="5915025" y="833438"/>
            <a:ext cx="1516063" cy="711200"/>
          </a:xfrm>
          <a:prstGeom prst="rect">
            <a:avLst/>
          </a:prstGeom>
          <a:solidFill>
            <a:schemeClr val="bg1"/>
          </a:solidFill>
          <a:ln w="12700">
            <a:solidFill>
              <a:schemeClr val="tx1"/>
            </a:solidFill>
            <a:miter lim="800000"/>
            <a:headEnd/>
            <a:tailEnd/>
          </a:ln>
        </p:spPr>
        <p:txBody>
          <a:bodyPr wrap="none" anchor="ctr"/>
          <a:lstStyle/>
          <a:p>
            <a:pPr algn="ctr"/>
            <a:r>
              <a:rPr lang="en-US" sz="1400">
                <a:latin typeface="Palatino" charset="0"/>
              </a:rPr>
              <a:t>AbstractProductA</a:t>
            </a:r>
          </a:p>
        </p:txBody>
      </p:sp>
      <p:sp>
        <p:nvSpPr>
          <p:cNvPr id="38923" name="AutoShape 11"/>
          <p:cNvSpPr>
            <a:spLocks noChangeArrowheads="1"/>
          </p:cNvSpPr>
          <p:nvPr/>
        </p:nvSpPr>
        <p:spPr bwMode="auto">
          <a:xfrm>
            <a:off x="6545263" y="1824038"/>
            <a:ext cx="268287" cy="142875"/>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a:p>
        </p:txBody>
      </p:sp>
      <p:sp>
        <p:nvSpPr>
          <p:cNvPr id="38924" name="Rectangle 12"/>
          <p:cNvSpPr>
            <a:spLocks noChangeArrowheads="1"/>
          </p:cNvSpPr>
          <p:nvPr/>
        </p:nvSpPr>
        <p:spPr bwMode="auto">
          <a:xfrm>
            <a:off x="5192713" y="2293938"/>
            <a:ext cx="1403350" cy="485775"/>
          </a:xfrm>
          <a:prstGeom prst="rect">
            <a:avLst/>
          </a:prstGeom>
          <a:solidFill>
            <a:schemeClr val="bg1"/>
          </a:solidFill>
          <a:ln w="12700">
            <a:solidFill>
              <a:schemeClr val="tx1"/>
            </a:solidFill>
            <a:miter lim="800000"/>
            <a:headEnd/>
            <a:tailEnd/>
          </a:ln>
        </p:spPr>
        <p:txBody>
          <a:bodyPr wrap="none" anchor="ctr"/>
          <a:lstStyle/>
          <a:p>
            <a:pPr algn="ctr"/>
            <a:r>
              <a:rPr lang="en-US" sz="1400">
                <a:latin typeface="Palatino" charset="0"/>
              </a:rPr>
              <a:t>ProductA1</a:t>
            </a:r>
          </a:p>
        </p:txBody>
      </p:sp>
      <p:sp>
        <p:nvSpPr>
          <p:cNvPr id="38925" name="Rectangle 13"/>
          <p:cNvSpPr>
            <a:spLocks noChangeArrowheads="1"/>
          </p:cNvSpPr>
          <p:nvPr/>
        </p:nvSpPr>
        <p:spPr bwMode="auto">
          <a:xfrm>
            <a:off x="6761163" y="2295525"/>
            <a:ext cx="1403350" cy="461963"/>
          </a:xfrm>
          <a:prstGeom prst="rect">
            <a:avLst/>
          </a:prstGeom>
          <a:solidFill>
            <a:schemeClr val="bg1"/>
          </a:solidFill>
          <a:ln w="12700">
            <a:solidFill>
              <a:schemeClr val="tx1"/>
            </a:solidFill>
            <a:miter lim="800000"/>
            <a:headEnd/>
            <a:tailEnd/>
          </a:ln>
        </p:spPr>
        <p:txBody>
          <a:bodyPr wrap="none" anchor="ctr"/>
          <a:lstStyle/>
          <a:p>
            <a:pPr algn="ctr"/>
            <a:r>
              <a:rPr lang="en-US" sz="1400">
                <a:latin typeface="Palatino" charset="0"/>
              </a:rPr>
              <a:t>ProductA2</a:t>
            </a:r>
          </a:p>
        </p:txBody>
      </p:sp>
      <p:cxnSp>
        <p:nvCxnSpPr>
          <p:cNvPr id="38926" name="AutoShape 14"/>
          <p:cNvCxnSpPr>
            <a:cxnSpLocks noChangeShapeType="1"/>
            <a:stCxn id="38922" idx="2"/>
            <a:endCxn id="38923" idx="0"/>
          </p:cNvCxnSpPr>
          <p:nvPr/>
        </p:nvCxnSpPr>
        <p:spPr bwMode="auto">
          <a:xfrm>
            <a:off x="6673850" y="1544638"/>
            <a:ext cx="6350" cy="279400"/>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38927" name="AutoShape 15"/>
          <p:cNvCxnSpPr>
            <a:cxnSpLocks noChangeShapeType="1"/>
            <a:stCxn id="38923" idx="3"/>
            <a:endCxn id="38924" idx="0"/>
          </p:cNvCxnSpPr>
          <p:nvPr/>
        </p:nvCxnSpPr>
        <p:spPr bwMode="auto">
          <a:xfrm flipH="1">
            <a:off x="5894388" y="1966913"/>
            <a:ext cx="785812" cy="327025"/>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38928" name="AutoShape 16"/>
          <p:cNvCxnSpPr>
            <a:cxnSpLocks noChangeShapeType="1"/>
            <a:stCxn id="38923" idx="3"/>
            <a:endCxn id="38925" idx="0"/>
          </p:cNvCxnSpPr>
          <p:nvPr/>
        </p:nvCxnSpPr>
        <p:spPr bwMode="auto">
          <a:xfrm>
            <a:off x="6680200" y="1966913"/>
            <a:ext cx="782638" cy="328612"/>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38929" name="Rectangle 17"/>
          <p:cNvSpPr>
            <a:spLocks noChangeArrowheads="1"/>
          </p:cNvSpPr>
          <p:nvPr/>
        </p:nvSpPr>
        <p:spPr bwMode="auto">
          <a:xfrm>
            <a:off x="5978525" y="3194050"/>
            <a:ext cx="1516063" cy="711200"/>
          </a:xfrm>
          <a:prstGeom prst="rect">
            <a:avLst/>
          </a:prstGeom>
          <a:solidFill>
            <a:schemeClr val="bg1"/>
          </a:solidFill>
          <a:ln w="12700">
            <a:solidFill>
              <a:schemeClr val="tx1"/>
            </a:solidFill>
            <a:miter lim="800000"/>
            <a:headEnd/>
            <a:tailEnd/>
          </a:ln>
        </p:spPr>
        <p:txBody>
          <a:bodyPr wrap="none" anchor="ctr"/>
          <a:lstStyle/>
          <a:p>
            <a:pPr algn="ctr"/>
            <a:r>
              <a:rPr lang="en-US" sz="1400">
                <a:latin typeface="Palatino" charset="0"/>
              </a:rPr>
              <a:t>AbstractProductB</a:t>
            </a:r>
          </a:p>
        </p:txBody>
      </p:sp>
      <p:sp>
        <p:nvSpPr>
          <p:cNvPr id="38930" name="AutoShape 18"/>
          <p:cNvSpPr>
            <a:spLocks noChangeArrowheads="1"/>
          </p:cNvSpPr>
          <p:nvPr/>
        </p:nvSpPr>
        <p:spPr bwMode="auto">
          <a:xfrm>
            <a:off x="6608763" y="4184650"/>
            <a:ext cx="268287" cy="142875"/>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a:p>
        </p:txBody>
      </p:sp>
      <p:sp>
        <p:nvSpPr>
          <p:cNvPr id="38931" name="Rectangle 19"/>
          <p:cNvSpPr>
            <a:spLocks noChangeArrowheads="1"/>
          </p:cNvSpPr>
          <p:nvPr/>
        </p:nvSpPr>
        <p:spPr bwMode="auto">
          <a:xfrm>
            <a:off x="5256213" y="4654550"/>
            <a:ext cx="1403350" cy="485775"/>
          </a:xfrm>
          <a:prstGeom prst="rect">
            <a:avLst/>
          </a:prstGeom>
          <a:solidFill>
            <a:schemeClr val="bg1"/>
          </a:solidFill>
          <a:ln w="12700">
            <a:solidFill>
              <a:schemeClr val="tx1"/>
            </a:solidFill>
            <a:miter lim="800000"/>
            <a:headEnd/>
            <a:tailEnd/>
          </a:ln>
        </p:spPr>
        <p:txBody>
          <a:bodyPr wrap="none" anchor="ctr"/>
          <a:lstStyle/>
          <a:p>
            <a:pPr algn="ctr"/>
            <a:r>
              <a:rPr lang="en-US" sz="1400">
                <a:latin typeface="Palatino" charset="0"/>
              </a:rPr>
              <a:t>ProductB1</a:t>
            </a:r>
          </a:p>
        </p:txBody>
      </p:sp>
      <p:sp>
        <p:nvSpPr>
          <p:cNvPr id="38932" name="Rectangle 20"/>
          <p:cNvSpPr>
            <a:spLocks noChangeArrowheads="1"/>
          </p:cNvSpPr>
          <p:nvPr/>
        </p:nvSpPr>
        <p:spPr bwMode="auto">
          <a:xfrm>
            <a:off x="6824663" y="4656138"/>
            <a:ext cx="1403350" cy="461962"/>
          </a:xfrm>
          <a:prstGeom prst="rect">
            <a:avLst/>
          </a:prstGeom>
          <a:solidFill>
            <a:schemeClr val="bg1"/>
          </a:solidFill>
          <a:ln w="12700">
            <a:solidFill>
              <a:schemeClr val="tx1"/>
            </a:solidFill>
            <a:miter lim="800000"/>
            <a:headEnd/>
            <a:tailEnd/>
          </a:ln>
        </p:spPr>
        <p:txBody>
          <a:bodyPr wrap="none" anchor="ctr"/>
          <a:lstStyle/>
          <a:p>
            <a:pPr algn="ctr"/>
            <a:r>
              <a:rPr lang="en-US" sz="1400">
                <a:latin typeface="Palatino" charset="0"/>
              </a:rPr>
              <a:t>ProductB2</a:t>
            </a:r>
          </a:p>
        </p:txBody>
      </p:sp>
      <p:cxnSp>
        <p:nvCxnSpPr>
          <p:cNvPr id="38933" name="AutoShape 21"/>
          <p:cNvCxnSpPr>
            <a:cxnSpLocks noChangeShapeType="1"/>
            <a:stCxn id="38929" idx="2"/>
            <a:endCxn id="38930" idx="0"/>
          </p:cNvCxnSpPr>
          <p:nvPr/>
        </p:nvCxnSpPr>
        <p:spPr bwMode="auto">
          <a:xfrm>
            <a:off x="6737350" y="3905250"/>
            <a:ext cx="6350" cy="279400"/>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38934" name="AutoShape 22"/>
          <p:cNvCxnSpPr>
            <a:cxnSpLocks noChangeShapeType="1"/>
            <a:stCxn id="38930" idx="3"/>
            <a:endCxn id="38931" idx="0"/>
          </p:cNvCxnSpPr>
          <p:nvPr/>
        </p:nvCxnSpPr>
        <p:spPr bwMode="auto">
          <a:xfrm flipH="1">
            <a:off x="5957888" y="4327525"/>
            <a:ext cx="785812" cy="327025"/>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38935" name="AutoShape 23"/>
          <p:cNvCxnSpPr>
            <a:cxnSpLocks noChangeShapeType="1"/>
            <a:stCxn id="38930" idx="3"/>
            <a:endCxn id="38932" idx="0"/>
          </p:cNvCxnSpPr>
          <p:nvPr/>
        </p:nvCxnSpPr>
        <p:spPr bwMode="auto">
          <a:xfrm>
            <a:off x="6743700" y="4327525"/>
            <a:ext cx="782638" cy="328613"/>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38936" name="Text Box 24"/>
          <p:cNvSpPr txBox="1">
            <a:spLocks noChangeArrowheads="1"/>
          </p:cNvSpPr>
          <p:nvPr/>
        </p:nvSpPr>
        <p:spPr bwMode="auto">
          <a:xfrm>
            <a:off x="273050" y="3287713"/>
            <a:ext cx="180498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charset="0"/>
              </a:defRPr>
            </a:lvl1pPr>
            <a:lvl2pPr marL="742950" indent="-285750">
              <a:defRPr b="1">
                <a:solidFill>
                  <a:schemeClr val="tx1"/>
                </a:solidFill>
                <a:latin typeface="Times" charset="0"/>
                <a:ea typeface="ＭＳ Ｐゴシック" charset="0"/>
              </a:defRPr>
            </a:lvl2pPr>
            <a:lvl3pPr marL="1143000" indent="-228600">
              <a:defRPr b="1">
                <a:solidFill>
                  <a:schemeClr val="tx1"/>
                </a:solidFill>
                <a:latin typeface="Times" charset="0"/>
                <a:ea typeface="ＭＳ Ｐゴシック" charset="0"/>
              </a:defRPr>
            </a:lvl3pPr>
            <a:lvl4pPr marL="1600200" indent="-228600">
              <a:defRPr b="1">
                <a:solidFill>
                  <a:schemeClr val="tx1"/>
                </a:solidFill>
                <a:latin typeface="Times" charset="0"/>
                <a:ea typeface="ＭＳ Ｐゴシック" charset="0"/>
              </a:defRPr>
            </a:lvl4pPr>
            <a:lvl5pPr marL="2057400" indent="-228600">
              <a:defRPr b="1">
                <a:solidFill>
                  <a:schemeClr val="tx1"/>
                </a:solidFill>
                <a:latin typeface="Times" charset="0"/>
                <a:ea typeface="ＭＳ Ｐゴシック" charset="0"/>
              </a:defRPr>
            </a:lvl5pPr>
            <a:lvl6pPr marL="2514600" indent="-228600" eaLnBrk="0" fontAlgn="base" hangingPunct="0">
              <a:spcBef>
                <a:spcPct val="0"/>
              </a:spcBef>
              <a:spcAft>
                <a:spcPct val="0"/>
              </a:spcAft>
              <a:defRPr b="1">
                <a:solidFill>
                  <a:schemeClr val="tx1"/>
                </a:solidFill>
                <a:latin typeface="Times" charset="0"/>
                <a:ea typeface="ＭＳ Ｐゴシック" charset="0"/>
              </a:defRPr>
            </a:lvl6pPr>
            <a:lvl7pPr marL="2971800" indent="-228600" eaLnBrk="0" fontAlgn="base" hangingPunct="0">
              <a:spcBef>
                <a:spcPct val="0"/>
              </a:spcBef>
              <a:spcAft>
                <a:spcPct val="0"/>
              </a:spcAft>
              <a:defRPr b="1">
                <a:solidFill>
                  <a:schemeClr val="tx1"/>
                </a:solidFill>
                <a:latin typeface="Times" charset="0"/>
                <a:ea typeface="ＭＳ Ｐゴシック" charset="0"/>
              </a:defRPr>
            </a:lvl7pPr>
            <a:lvl8pPr marL="3429000" indent="-228600" eaLnBrk="0" fontAlgn="base" hangingPunct="0">
              <a:spcBef>
                <a:spcPct val="0"/>
              </a:spcBef>
              <a:spcAft>
                <a:spcPct val="0"/>
              </a:spcAft>
              <a:defRPr b="1">
                <a:solidFill>
                  <a:schemeClr val="tx1"/>
                </a:solidFill>
                <a:latin typeface="Times" charset="0"/>
                <a:ea typeface="ＭＳ Ｐゴシック" charset="0"/>
              </a:defRPr>
            </a:lvl8pPr>
            <a:lvl9pPr marL="3886200" indent="-228600" eaLnBrk="0" fontAlgn="base" hangingPunct="0">
              <a:spcBef>
                <a:spcPct val="0"/>
              </a:spcBef>
              <a:spcAft>
                <a:spcPct val="0"/>
              </a:spcAft>
              <a:defRPr b="1">
                <a:solidFill>
                  <a:schemeClr val="tx1"/>
                </a:solidFill>
                <a:latin typeface="Times" charset="0"/>
                <a:ea typeface="ＭＳ Ｐゴシック" charset="0"/>
              </a:defRPr>
            </a:lvl9pPr>
          </a:lstStyle>
          <a:p>
            <a:pPr>
              <a:spcBef>
                <a:spcPct val="50000"/>
              </a:spcBef>
            </a:pPr>
            <a:r>
              <a:rPr lang="en-US" sz="1600">
                <a:latin typeface="Palatino" charset="0"/>
              </a:rPr>
              <a:t>ConcreteFactory1</a:t>
            </a:r>
            <a:endParaRPr lang="en-US">
              <a:latin typeface="Palatino" charset="0"/>
            </a:endParaRPr>
          </a:p>
        </p:txBody>
      </p:sp>
      <p:cxnSp>
        <p:nvCxnSpPr>
          <p:cNvPr id="38937" name="AutoShape 25"/>
          <p:cNvCxnSpPr>
            <a:cxnSpLocks noChangeShapeType="1"/>
          </p:cNvCxnSpPr>
          <p:nvPr/>
        </p:nvCxnSpPr>
        <p:spPr bwMode="auto">
          <a:xfrm flipV="1">
            <a:off x="2090738" y="2689225"/>
            <a:ext cx="3038475" cy="766763"/>
          </a:xfrm>
          <a:prstGeom prst="bentConnector3">
            <a:avLst>
              <a:gd name="adj1" fmla="val 52819"/>
            </a:avLst>
          </a:prstGeom>
          <a:noFill/>
          <a:ln w="57150">
            <a:solidFill>
              <a:srgbClr val="00CC00"/>
            </a:solidFill>
            <a:prstDash val="sysDot"/>
            <a:miter lim="800000"/>
            <a:headEnd/>
            <a:tailEnd/>
          </a:ln>
          <a:extLst>
            <a:ext uri="{909E8E84-426E-40dd-AFC4-6F175D3DCCD1}">
              <a14:hiddenFill xmlns="" xmlns:a14="http://schemas.microsoft.com/office/drawing/2010/main">
                <a:noFill/>
              </a14:hiddenFill>
            </a:ext>
          </a:extLst>
        </p:spPr>
      </p:cxnSp>
      <p:cxnSp>
        <p:nvCxnSpPr>
          <p:cNvPr id="38938" name="AutoShape 26"/>
          <p:cNvCxnSpPr>
            <a:cxnSpLocks noChangeShapeType="1"/>
          </p:cNvCxnSpPr>
          <p:nvPr/>
        </p:nvCxnSpPr>
        <p:spPr bwMode="auto">
          <a:xfrm>
            <a:off x="2090738" y="3455988"/>
            <a:ext cx="3178175" cy="1441450"/>
          </a:xfrm>
          <a:prstGeom prst="bentConnector3">
            <a:avLst>
              <a:gd name="adj1" fmla="val 50000"/>
            </a:avLst>
          </a:prstGeom>
          <a:noFill/>
          <a:ln w="57150">
            <a:solidFill>
              <a:srgbClr val="00CC00"/>
            </a:solidFill>
            <a:prstDash val="sysDot"/>
            <a:miter lim="800000"/>
            <a:headEnd/>
            <a:tailEnd/>
          </a:ln>
          <a:extLst>
            <a:ext uri="{909E8E84-426E-40dd-AFC4-6F175D3DCCD1}">
              <a14:hiddenFill xmlns="" xmlns:a14="http://schemas.microsoft.com/office/drawing/2010/main">
                <a:noFill/>
              </a14:hiddenFill>
            </a:ext>
          </a:extLst>
        </p:spPr>
      </p:cxnSp>
      <p:sp>
        <p:nvSpPr>
          <p:cNvPr id="38939" name="Rectangle 27"/>
          <p:cNvSpPr>
            <a:spLocks noChangeArrowheads="1"/>
          </p:cNvSpPr>
          <p:nvPr/>
        </p:nvSpPr>
        <p:spPr bwMode="auto">
          <a:xfrm>
            <a:off x="1962150" y="5287963"/>
            <a:ext cx="1830388" cy="1219200"/>
          </a:xfrm>
          <a:prstGeom prst="rect">
            <a:avLst/>
          </a:prstGeom>
          <a:solidFill>
            <a:schemeClr val="bg1"/>
          </a:solidFill>
          <a:ln w="12700">
            <a:solidFill>
              <a:schemeClr val="tx1"/>
            </a:solidFill>
            <a:miter lim="800000"/>
            <a:headEnd/>
            <a:tailEnd/>
          </a:ln>
        </p:spPr>
        <p:txBody>
          <a:bodyPr wrap="none" anchor="ctr"/>
          <a:lstStyle/>
          <a:p>
            <a:pPr algn="ctr"/>
            <a:r>
              <a:rPr lang="en-US" sz="1600">
                <a:latin typeface="Palatino" charset="0"/>
              </a:rPr>
              <a:t> </a:t>
            </a:r>
          </a:p>
          <a:p>
            <a:pPr algn="ctr"/>
            <a:endParaRPr lang="en-US" sz="1600">
              <a:latin typeface="Palatino" charset="0"/>
            </a:endParaRPr>
          </a:p>
          <a:p>
            <a:pPr algn="ctr"/>
            <a:r>
              <a:rPr lang="en-US" sz="1600">
                <a:latin typeface="Palatino" charset="0"/>
              </a:rPr>
              <a:t>CreateProductA</a:t>
            </a:r>
          </a:p>
          <a:p>
            <a:pPr algn="ctr"/>
            <a:r>
              <a:rPr lang="en-US" sz="1600">
                <a:latin typeface="Palatino" charset="0"/>
              </a:rPr>
              <a:t>CreateProductB</a:t>
            </a:r>
          </a:p>
        </p:txBody>
      </p:sp>
      <p:sp>
        <p:nvSpPr>
          <p:cNvPr id="38940" name="Line 28"/>
          <p:cNvSpPr>
            <a:spLocks noChangeShapeType="1"/>
          </p:cNvSpPr>
          <p:nvPr/>
        </p:nvSpPr>
        <p:spPr bwMode="auto">
          <a:xfrm>
            <a:off x="1995488" y="5683250"/>
            <a:ext cx="1817687"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8941" name="Text Box 29"/>
          <p:cNvSpPr txBox="1">
            <a:spLocks noChangeArrowheads="1"/>
          </p:cNvSpPr>
          <p:nvPr/>
        </p:nvSpPr>
        <p:spPr bwMode="auto">
          <a:xfrm>
            <a:off x="2032000" y="5284788"/>
            <a:ext cx="180498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charset="0"/>
              </a:defRPr>
            </a:lvl1pPr>
            <a:lvl2pPr marL="742950" indent="-285750">
              <a:defRPr b="1">
                <a:solidFill>
                  <a:schemeClr val="tx1"/>
                </a:solidFill>
                <a:latin typeface="Times" charset="0"/>
                <a:ea typeface="ＭＳ Ｐゴシック" charset="0"/>
              </a:defRPr>
            </a:lvl2pPr>
            <a:lvl3pPr marL="1143000" indent="-228600">
              <a:defRPr b="1">
                <a:solidFill>
                  <a:schemeClr val="tx1"/>
                </a:solidFill>
                <a:latin typeface="Times" charset="0"/>
                <a:ea typeface="ＭＳ Ｐゴシック" charset="0"/>
              </a:defRPr>
            </a:lvl3pPr>
            <a:lvl4pPr marL="1600200" indent="-228600">
              <a:defRPr b="1">
                <a:solidFill>
                  <a:schemeClr val="tx1"/>
                </a:solidFill>
                <a:latin typeface="Times" charset="0"/>
                <a:ea typeface="ＭＳ Ｐゴシック" charset="0"/>
              </a:defRPr>
            </a:lvl4pPr>
            <a:lvl5pPr marL="2057400" indent="-228600">
              <a:defRPr b="1">
                <a:solidFill>
                  <a:schemeClr val="tx1"/>
                </a:solidFill>
                <a:latin typeface="Times" charset="0"/>
                <a:ea typeface="ＭＳ Ｐゴシック" charset="0"/>
              </a:defRPr>
            </a:lvl5pPr>
            <a:lvl6pPr marL="2514600" indent="-228600" eaLnBrk="0" fontAlgn="base" hangingPunct="0">
              <a:spcBef>
                <a:spcPct val="0"/>
              </a:spcBef>
              <a:spcAft>
                <a:spcPct val="0"/>
              </a:spcAft>
              <a:defRPr b="1">
                <a:solidFill>
                  <a:schemeClr val="tx1"/>
                </a:solidFill>
                <a:latin typeface="Times" charset="0"/>
                <a:ea typeface="ＭＳ Ｐゴシック" charset="0"/>
              </a:defRPr>
            </a:lvl6pPr>
            <a:lvl7pPr marL="2971800" indent="-228600" eaLnBrk="0" fontAlgn="base" hangingPunct="0">
              <a:spcBef>
                <a:spcPct val="0"/>
              </a:spcBef>
              <a:spcAft>
                <a:spcPct val="0"/>
              </a:spcAft>
              <a:defRPr b="1">
                <a:solidFill>
                  <a:schemeClr val="tx1"/>
                </a:solidFill>
                <a:latin typeface="Times" charset="0"/>
                <a:ea typeface="ＭＳ Ｐゴシック" charset="0"/>
              </a:defRPr>
            </a:lvl7pPr>
            <a:lvl8pPr marL="3429000" indent="-228600" eaLnBrk="0" fontAlgn="base" hangingPunct="0">
              <a:spcBef>
                <a:spcPct val="0"/>
              </a:spcBef>
              <a:spcAft>
                <a:spcPct val="0"/>
              </a:spcAft>
              <a:defRPr b="1">
                <a:solidFill>
                  <a:schemeClr val="tx1"/>
                </a:solidFill>
                <a:latin typeface="Times" charset="0"/>
                <a:ea typeface="ＭＳ Ｐゴシック" charset="0"/>
              </a:defRPr>
            </a:lvl8pPr>
            <a:lvl9pPr marL="3886200" indent="-228600" eaLnBrk="0" fontAlgn="base" hangingPunct="0">
              <a:spcBef>
                <a:spcPct val="0"/>
              </a:spcBef>
              <a:spcAft>
                <a:spcPct val="0"/>
              </a:spcAft>
              <a:defRPr b="1">
                <a:solidFill>
                  <a:schemeClr val="tx1"/>
                </a:solidFill>
                <a:latin typeface="Times" charset="0"/>
                <a:ea typeface="ＭＳ Ｐゴシック" charset="0"/>
              </a:defRPr>
            </a:lvl9pPr>
          </a:lstStyle>
          <a:p>
            <a:pPr>
              <a:spcBef>
                <a:spcPct val="50000"/>
              </a:spcBef>
            </a:pPr>
            <a:r>
              <a:rPr lang="en-US" sz="1600">
                <a:latin typeface="Palatino" charset="0"/>
              </a:rPr>
              <a:t>ConcreteFactory2</a:t>
            </a:r>
            <a:endParaRPr lang="en-US">
              <a:latin typeface="Palatino" charset="0"/>
            </a:endParaRPr>
          </a:p>
        </p:txBody>
      </p:sp>
      <p:cxnSp>
        <p:nvCxnSpPr>
          <p:cNvPr id="38942" name="AutoShape 30"/>
          <p:cNvCxnSpPr>
            <a:cxnSpLocks noChangeShapeType="1"/>
            <a:stCxn id="38916" idx="3"/>
            <a:endCxn id="38939" idx="0"/>
          </p:cNvCxnSpPr>
          <p:nvPr/>
        </p:nvCxnSpPr>
        <p:spPr bwMode="auto">
          <a:xfrm>
            <a:off x="2471738" y="2851150"/>
            <a:ext cx="406400" cy="2436813"/>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38943" name="AutoShape 31"/>
          <p:cNvCxnSpPr>
            <a:cxnSpLocks noChangeShapeType="1"/>
            <a:stCxn id="38941" idx="3"/>
            <a:endCxn id="38932" idx="2"/>
          </p:cNvCxnSpPr>
          <p:nvPr/>
        </p:nvCxnSpPr>
        <p:spPr bwMode="auto">
          <a:xfrm flipV="1">
            <a:off x="3836988" y="5118100"/>
            <a:ext cx="3689350" cy="334963"/>
          </a:xfrm>
          <a:prstGeom prst="bentConnector2">
            <a:avLst/>
          </a:prstGeom>
          <a:noFill/>
          <a:ln w="57150">
            <a:solidFill>
              <a:srgbClr val="FF0000"/>
            </a:solidFill>
            <a:prstDash val="sysDot"/>
            <a:miter lim="800000"/>
            <a:headEnd/>
            <a:tailEnd/>
          </a:ln>
          <a:extLst>
            <a:ext uri="{909E8E84-426E-40dd-AFC4-6F175D3DCCD1}">
              <a14:hiddenFill xmlns="" xmlns:a14="http://schemas.microsoft.com/office/drawing/2010/main">
                <a:noFill/>
              </a14:hiddenFill>
            </a:ext>
          </a:extLst>
        </p:spPr>
      </p:cxnSp>
      <p:cxnSp>
        <p:nvCxnSpPr>
          <p:cNvPr id="38944" name="AutoShape 32"/>
          <p:cNvCxnSpPr>
            <a:cxnSpLocks noChangeShapeType="1"/>
            <a:stCxn id="38941" idx="3"/>
            <a:endCxn id="38925" idx="3"/>
          </p:cNvCxnSpPr>
          <p:nvPr/>
        </p:nvCxnSpPr>
        <p:spPr bwMode="auto">
          <a:xfrm flipV="1">
            <a:off x="3836988" y="2527300"/>
            <a:ext cx="4327525" cy="2925763"/>
          </a:xfrm>
          <a:prstGeom prst="bentConnector3">
            <a:avLst>
              <a:gd name="adj1" fmla="val 105282"/>
            </a:avLst>
          </a:prstGeom>
          <a:noFill/>
          <a:ln w="57150">
            <a:solidFill>
              <a:srgbClr val="FF0000"/>
            </a:solidFill>
            <a:prstDash val="sysDot"/>
            <a:miter lim="800000"/>
            <a:headEnd/>
            <a:tailEnd/>
          </a:ln>
          <a:extLst>
            <a:ext uri="{909E8E84-426E-40dd-AFC4-6F175D3DCCD1}">
              <a14:hiddenFill xmlns="" xmlns:a14="http://schemas.microsoft.com/office/drawing/2010/main">
                <a:noFill/>
              </a14:hiddenFill>
            </a:ext>
          </a:extLst>
        </p:spPr>
      </p:cxnSp>
      <p:sp>
        <p:nvSpPr>
          <p:cNvPr id="38945" name="Rectangle 33"/>
          <p:cNvSpPr>
            <a:spLocks noChangeArrowheads="1"/>
          </p:cNvSpPr>
          <p:nvPr/>
        </p:nvSpPr>
        <p:spPr bwMode="auto">
          <a:xfrm>
            <a:off x="274638" y="1233488"/>
            <a:ext cx="982662" cy="771525"/>
          </a:xfrm>
          <a:prstGeom prst="rect">
            <a:avLst/>
          </a:prstGeom>
          <a:solidFill>
            <a:schemeClr val="bg1"/>
          </a:solidFill>
          <a:ln w="12700">
            <a:solidFill>
              <a:schemeClr val="tx1"/>
            </a:solidFill>
            <a:miter lim="800000"/>
            <a:headEnd/>
            <a:tailEnd/>
          </a:ln>
        </p:spPr>
        <p:txBody>
          <a:bodyPr wrap="none" anchor="ctr"/>
          <a:lstStyle/>
          <a:p>
            <a:pPr algn="ctr"/>
            <a:r>
              <a:rPr lang="en-US" sz="1600">
                <a:latin typeface="Palatino" charset="0"/>
              </a:rPr>
              <a:t>Client</a:t>
            </a:r>
          </a:p>
        </p:txBody>
      </p:sp>
      <p:cxnSp>
        <p:nvCxnSpPr>
          <p:cNvPr id="38946" name="AutoShape 34"/>
          <p:cNvCxnSpPr>
            <a:cxnSpLocks noChangeShapeType="1"/>
            <a:stCxn id="38945" idx="3"/>
            <a:endCxn id="38915" idx="1"/>
          </p:cNvCxnSpPr>
          <p:nvPr/>
        </p:nvCxnSpPr>
        <p:spPr bwMode="auto">
          <a:xfrm flipV="1">
            <a:off x="1257300" y="1616075"/>
            <a:ext cx="385763" cy="3175"/>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38947" name="AutoShape 35"/>
          <p:cNvSpPr>
            <a:spLocks noChangeArrowheads="1"/>
          </p:cNvSpPr>
          <p:nvPr/>
        </p:nvSpPr>
        <p:spPr bwMode="auto">
          <a:xfrm>
            <a:off x="4462463" y="5816600"/>
            <a:ext cx="4486275" cy="735013"/>
          </a:xfrm>
          <a:prstGeom prst="wedgeRoundRectCallout">
            <a:avLst>
              <a:gd name="adj1" fmla="val -45083"/>
              <a:gd name="adj2" fmla="val -96005"/>
              <a:gd name="adj3" fmla="val 16667"/>
            </a:avLst>
          </a:prstGeom>
          <a:solidFill>
            <a:schemeClr val="bg1"/>
          </a:solidFill>
          <a:ln w="12700">
            <a:solidFill>
              <a:schemeClr val="tx1"/>
            </a:solidFill>
            <a:miter lim="800000"/>
            <a:headEnd/>
            <a:tailEnd/>
          </a:ln>
        </p:spPr>
        <p:txBody>
          <a:bodyPr wrap="none" anchor="ctr"/>
          <a:lstStyle/>
          <a:p>
            <a:pPr algn="ctr"/>
            <a:r>
              <a:rPr lang="de-DE" sz="1600" b="0">
                <a:latin typeface="Palatino" charset="0"/>
              </a:rPr>
              <a:t>Initiation Assocation:</a:t>
            </a:r>
          </a:p>
          <a:p>
            <a:pPr algn="ctr"/>
            <a:r>
              <a:rPr lang="de-DE" sz="1600" b="0">
                <a:latin typeface="Palatino" charset="0"/>
              </a:rPr>
              <a:t>Class </a:t>
            </a:r>
            <a:r>
              <a:rPr lang="de-DE" sz="1600">
                <a:latin typeface="Palatino" charset="0"/>
              </a:rPr>
              <a:t>ConcreteFactory2</a:t>
            </a:r>
            <a:r>
              <a:rPr lang="de-DE" sz="1600" b="0">
                <a:latin typeface="Palatino" charset="0"/>
              </a:rPr>
              <a:t> initiates the</a:t>
            </a:r>
          </a:p>
          <a:p>
            <a:pPr algn="ctr"/>
            <a:r>
              <a:rPr lang="de-DE" sz="1600" b="0">
                <a:latin typeface="Palatino" charset="0"/>
              </a:rPr>
              <a:t>associated classes </a:t>
            </a:r>
            <a:r>
              <a:rPr lang="de-DE" sz="1600">
                <a:latin typeface="Palatino" charset="0"/>
              </a:rPr>
              <a:t>ProductB2</a:t>
            </a:r>
            <a:r>
              <a:rPr lang="de-DE" sz="1600" b="0">
                <a:latin typeface="Palatino" charset="0"/>
              </a:rPr>
              <a:t> and </a:t>
            </a:r>
            <a:r>
              <a:rPr lang="de-DE" sz="1600">
                <a:latin typeface="Palatino" charset="0"/>
              </a:rPr>
              <a:t>ProductA2</a:t>
            </a:r>
          </a:p>
        </p:txBody>
      </p:sp>
    </p:spTree>
    <p:extLst>
      <p:ext uri="{BB962C8B-B14F-4D97-AF65-F5344CB8AC3E}">
        <p14:creationId xmlns:p14="http://schemas.microsoft.com/office/powerpoint/2010/main" val="244249387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676476" y="222250"/>
            <a:ext cx="7467524" cy="704850"/>
          </a:xfrm>
        </p:spPr>
        <p:txBody>
          <a:bodyPr/>
          <a:lstStyle/>
          <a:p>
            <a:r>
              <a:rPr lang="en-US" dirty="0">
                <a:latin typeface="Times" charset="0"/>
              </a:rPr>
              <a:t>Applicability  for Abstract Factory Pattern</a:t>
            </a:r>
          </a:p>
        </p:txBody>
      </p:sp>
      <p:sp>
        <p:nvSpPr>
          <p:cNvPr id="147459" name="Rectangle 3"/>
          <p:cNvSpPr>
            <a:spLocks noGrp="1" noChangeArrowheads="1"/>
          </p:cNvSpPr>
          <p:nvPr>
            <p:ph type="body" idx="1"/>
          </p:nvPr>
        </p:nvSpPr>
        <p:spPr>
          <a:xfrm>
            <a:off x="355600" y="1054100"/>
            <a:ext cx="8255000" cy="4921250"/>
          </a:xfrm>
        </p:spPr>
        <p:txBody>
          <a:bodyPr/>
          <a:lstStyle/>
          <a:p>
            <a:r>
              <a:rPr lang="en-US" sz="2000" dirty="0">
                <a:latin typeface="Times" charset="0"/>
              </a:rPr>
              <a:t>Independence from Initialization or </a:t>
            </a:r>
            <a:r>
              <a:rPr lang="en-US" sz="2000" dirty="0" smtClean="0">
                <a:latin typeface="Times" charset="0"/>
              </a:rPr>
              <a:t>Represen</a:t>
            </a:r>
            <a:r>
              <a:rPr lang="en-US" altLang="zh-CN" sz="2000" dirty="0" smtClean="0">
                <a:latin typeface="Times" charset="0"/>
              </a:rPr>
              <a:t>t</a:t>
            </a:r>
            <a:r>
              <a:rPr lang="en-US" sz="2000" dirty="0" smtClean="0">
                <a:latin typeface="Times" charset="0"/>
              </a:rPr>
              <a:t>ation</a:t>
            </a:r>
            <a:r>
              <a:rPr lang="en-US" sz="2000" dirty="0">
                <a:latin typeface="Times" charset="0"/>
              </a:rPr>
              <a:t>:</a:t>
            </a:r>
          </a:p>
          <a:p>
            <a:pPr lvl="1"/>
            <a:r>
              <a:rPr lang="en-US" sz="1800" dirty="0">
                <a:latin typeface="Times" charset="0"/>
              </a:rPr>
              <a:t>The system should be independent of how its products are created, composed or represented</a:t>
            </a:r>
          </a:p>
          <a:p>
            <a:r>
              <a:rPr lang="en-US" sz="2000" dirty="0">
                <a:latin typeface="Times" charset="0"/>
              </a:rPr>
              <a:t>Manufacturer Independence:</a:t>
            </a:r>
          </a:p>
          <a:p>
            <a:pPr lvl="1"/>
            <a:r>
              <a:rPr lang="en-US" sz="1800" dirty="0">
                <a:latin typeface="Times" charset="0"/>
              </a:rPr>
              <a:t>A system should be configured with </a:t>
            </a:r>
            <a:r>
              <a:rPr lang="en-US" sz="1800" dirty="0">
                <a:solidFill>
                  <a:srgbClr val="FF0000"/>
                </a:solidFill>
                <a:latin typeface="Times" charset="0"/>
              </a:rPr>
              <a:t>one family of products</a:t>
            </a:r>
            <a:r>
              <a:rPr lang="en-US" sz="1800" dirty="0">
                <a:latin typeface="Times" charset="0"/>
              </a:rPr>
              <a:t>, where one has a choice from many different families.</a:t>
            </a:r>
          </a:p>
          <a:p>
            <a:pPr lvl="1"/>
            <a:r>
              <a:rPr lang="en-US" sz="1800" dirty="0">
                <a:latin typeface="Times" charset="0"/>
              </a:rPr>
              <a:t>You want to provide a class library for a customer (</a:t>
            </a:r>
            <a:r>
              <a:rPr lang="ja-JP" altLang="en-US" sz="1800" dirty="0">
                <a:latin typeface="Times" charset="0"/>
              </a:rPr>
              <a:t>“</a:t>
            </a:r>
            <a:r>
              <a:rPr lang="en-US" sz="1800" dirty="0">
                <a:latin typeface="Times" charset="0"/>
              </a:rPr>
              <a:t>facility management library</a:t>
            </a:r>
            <a:r>
              <a:rPr lang="ja-JP" altLang="en-US" sz="1800" dirty="0">
                <a:latin typeface="Times" charset="0"/>
              </a:rPr>
              <a:t>”</a:t>
            </a:r>
            <a:r>
              <a:rPr lang="en-US" sz="1800" dirty="0">
                <a:latin typeface="Times" charset="0"/>
              </a:rPr>
              <a:t>), but you don</a:t>
            </a:r>
            <a:r>
              <a:rPr lang="ja-JP" altLang="en-US" sz="1800" dirty="0">
                <a:latin typeface="Times" charset="0"/>
              </a:rPr>
              <a:t>’</a:t>
            </a:r>
            <a:r>
              <a:rPr lang="en-US" sz="1800" dirty="0">
                <a:latin typeface="Times" charset="0"/>
              </a:rPr>
              <a:t>t want to reveal what particular product you are using. </a:t>
            </a:r>
          </a:p>
          <a:p>
            <a:r>
              <a:rPr lang="en-US" sz="2000" dirty="0">
                <a:latin typeface="Times" charset="0"/>
              </a:rPr>
              <a:t>Constraints on related products</a:t>
            </a:r>
          </a:p>
          <a:p>
            <a:pPr lvl="1"/>
            <a:r>
              <a:rPr lang="en-US" sz="1800" dirty="0">
                <a:latin typeface="Times" charset="0"/>
              </a:rPr>
              <a:t>A family of related products is designed to be used together  and you need to enforce this constraint</a:t>
            </a:r>
          </a:p>
          <a:p>
            <a:r>
              <a:rPr lang="en-US" sz="2000" dirty="0">
                <a:latin typeface="Times" charset="0"/>
              </a:rPr>
              <a:t>Cope with upcoming change:</a:t>
            </a:r>
          </a:p>
          <a:p>
            <a:pPr lvl="1"/>
            <a:r>
              <a:rPr lang="en-US" sz="1800" dirty="0">
                <a:latin typeface="Times" charset="0"/>
              </a:rPr>
              <a:t>You use one particular product family, but you expect that the underlying technology is changing very soon, and new products will appear on the market. </a:t>
            </a:r>
          </a:p>
        </p:txBody>
      </p:sp>
    </p:spTree>
    <p:extLst>
      <p:ext uri="{BB962C8B-B14F-4D97-AF65-F5344CB8AC3E}">
        <p14:creationId xmlns:p14="http://schemas.microsoft.com/office/powerpoint/2010/main" val="32092537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4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745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474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74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745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474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4745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745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474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962150" y="76288"/>
            <a:ext cx="7181850" cy="688975"/>
          </a:xfrm>
        </p:spPr>
        <p:txBody>
          <a:bodyPr/>
          <a:lstStyle/>
          <a:p>
            <a:r>
              <a:rPr lang="en-US" sz="2400">
                <a:latin typeface="Times" charset="0"/>
              </a:rPr>
              <a:t>Example: A Facility Management System for the Intelligent Workplace</a:t>
            </a:r>
          </a:p>
        </p:txBody>
      </p:sp>
      <p:sp>
        <p:nvSpPr>
          <p:cNvPr id="40963" name="Rectangle 3"/>
          <p:cNvSpPr>
            <a:spLocks noChangeArrowheads="1"/>
          </p:cNvSpPr>
          <p:nvPr/>
        </p:nvSpPr>
        <p:spPr bwMode="auto">
          <a:xfrm>
            <a:off x="1820863" y="1031875"/>
            <a:ext cx="2066925" cy="1219200"/>
          </a:xfrm>
          <a:prstGeom prst="rect">
            <a:avLst/>
          </a:prstGeom>
          <a:solidFill>
            <a:schemeClr val="bg1"/>
          </a:solidFill>
          <a:ln w="12700">
            <a:solidFill>
              <a:schemeClr val="tx1"/>
            </a:solidFill>
            <a:miter lim="800000"/>
            <a:headEnd/>
            <a:tailEnd/>
          </a:ln>
        </p:spPr>
        <p:txBody>
          <a:bodyPr wrap="none" anchor="ctr"/>
          <a:lstStyle/>
          <a:p>
            <a:pPr algn="ctr"/>
            <a:r>
              <a:rPr lang="en-US" sz="1200">
                <a:latin typeface="Palatino" charset="0"/>
              </a:rPr>
              <a:t>IntelligentWorkplace</a:t>
            </a:r>
          </a:p>
          <a:p>
            <a:pPr algn="ctr"/>
            <a:endParaRPr lang="en-US" sz="1200">
              <a:latin typeface="Palatino" charset="0"/>
            </a:endParaRPr>
          </a:p>
          <a:p>
            <a:pPr algn="ctr"/>
            <a:r>
              <a:rPr lang="en-US" sz="1200">
                <a:latin typeface="Palatino" charset="0"/>
              </a:rPr>
              <a:t>InitLightSystem</a:t>
            </a:r>
          </a:p>
          <a:p>
            <a:pPr algn="ctr"/>
            <a:r>
              <a:rPr lang="en-US" sz="1200">
                <a:latin typeface="Palatino" charset="0"/>
              </a:rPr>
              <a:t>InitBlindSystem</a:t>
            </a:r>
          </a:p>
          <a:p>
            <a:pPr algn="ctr"/>
            <a:r>
              <a:rPr lang="en-US" sz="1200">
                <a:latin typeface="Palatino" charset="0"/>
              </a:rPr>
              <a:t>InitACSystem</a:t>
            </a:r>
          </a:p>
        </p:txBody>
      </p:sp>
      <p:sp>
        <p:nvSpPr>
          <p:cNvPr id="40964" name="AutoShape 4"/>
          <p:cNvSpPr>
            <a:spLocks noChangeArrowheads="1"/>
          </p:cNvSpPr>
          <p:nvPr/>
        </p:nvSpPr>
        <p:spPr bwMode="auto">
          <a:xfrm>
            <a:off x="2686050" y="2814638"/>
            <a:ext cx="349250" cy="185737"/>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1800"/>
          </a:p>
        </p:txBody>
      </p:sp>
      <p:sp>
        <p:nvSpPr>
          <p:cNvPr id="40965" name="Rectangle 5"/>
          <p:cNvSpPr>
            <a:spLocks noChangeArrowheads="1"/>
          </p:cNvSpPr>
          <p:nvPr/>
        </p:nvSpPr>
        <p:spPr bwMode="auto">
          <a:xfrm>
            <a:off x="266700" y="3500438"/>
            <a:ext cx="1830388" cy="1219200"/>
          </a:xfrm>
          <a:prstGeom prst="rect">
            <a:avLst/>
          </a:prstGeom>
          <a:solidFill>
            <a:schemeClr val="bg1"/>
          </a:solidFill>
          <a:ln w="12700">
            <a:solidFill>
              <a:schemeClr val="tx1"/>
            </a:solidFill>
            <a:miter lim="800000"/>
            <a:headEnd/>
            <a:tailEnd/>
          </a:ln>
        </p:spPr>
        <p:txBody>
          <a:bodyPr wrap="none" anchor="ctr"/>
          <a:lstStyle/>
          <a:p>
            <a:pPr algn="ctr"/>
            <a:r>
              <a:rPr lang="en-US" sz="1200">
                <a:latin typeface="Palatino" charset="0"/>
              </a:rPr>
              <a:t> </a:t>
            </a:r>
          </a:p>
          <a:p>
            <a:pPr algn="ctr"/>
            <a:endParaRPr lang="en-US" sz="1200">
              <a:latin typeface="Palatino" charset="0"/>
            </a:endParaRPr>
          </a:p>
          <a:p>
            <a:pPr algn="ctr"/>
            <a:r>
              <a:rPr lang="en-US" sz="1200">
                <a:latin typeface="Palatino" charset="0"/>
              </a:rPr>
              <a:t>InitLightSystem</a:t>
            </a:r>
          </a:p>
          <a:p>
            <a:pPr algn="ctr"/>
            <a:r>
              <a:rPr lang="en-US" sz="1200">
                <a:latin typeface="Palatino" charset="0"/>
              </a:rPr>
              <a:t>InitBlindSystem</a:t>
            </a:r>
          </a:p>
          <a:p>
            <a:pPr algn="ctr"/>
            <a:r>
              <a:rPr lang="en-US" sz="1200">
                <a:latin typeface="Palatino" charset="0"/>
              </a:rPr>
              <a:t>InitACSystem</a:t>
            </a:r>
          </a:p>
        </p:txBody>
      </p:sp>
      <p:cxnSp>
        <p:nvCxnSpPr>
          <p:cNvPr id="40966" name="AutoShape 6"/>
          <p:cNvCxnSpPr>
            <a:cxnSpLocks noChangeShapeType="1"/>
            <a:stCxn id="40963" idx="2"/>
            <a:endCxn id="40964" idx="0"/>
          </p:cNvCxnSpPr>
          <p:nvPr/>
        </p:nvCxnSpPr>
        <p:spPr bwMode="auto">
          <a:xfrm>
            <a:off x="2854325" y="2251075"/>
            <a:ext cx="6350" cy="563563"/>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40967" name="Line 7"/>
          <p:cNvSpPr>
            <a:spLocks noChangeShapeType="1"/>
          </p:cNvSpPr>
          <p:nvPr/>
        </p:nvSpPr>
        <p:spPr bwMode="auto">
          <a:xfrm>
            <a:off x="1808163" y="1506538"/>
            <a:ext cx="2093912" cy="158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800"/>
          </a:p>
        </p:txBody>
      </p:sp>
      <p:sp>
        <p:nvSpPr>
          <p:cNvPr id="40968" name="Line 8"/>
          <p:cNvSpPr>
            <a:spLocks noChangeShapeType="1"/>
          </p:cNvSpPr>
          <p:nvPr/>
        </p:nvSpPr>
        <p:spPr bwMode="auto">
          <a:xfrm>
            <a:off x="261938" y="3884613"/>
            <a:ext cx="1817687"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800"/>
          </a:p>
        </p:txBody>
      </p:sp>
      <p:sp>
        <p:nvSpPr>
          <p:cNvPr id="40969" name="Rectangle 9"/>
          <p:cNvSpPr>
            <a:spLocks noChangeArrowheads="1"/>
          </p:cNvSpPr>
          <p:nvPr/>
        </p:nvSpPr>
        <p:spPr bwMode="auto">
          <a:xfrm>
            <a:off x="5915025" y="922338"/>
            <a:ext cx="1516063" cy="711200"/>
          </a:xfrm>
          <a:prstGeom prst="rect">
            <a:avLst/>
          </a:prstGeom>
          <a:solidFill>
            <a:schemeClr val="bg1"/>
          </a:solidFill>
          <a:ln w="12700">
            <a:solidFill>
              <a:schemeClr val="tx1"/>
            </a:solidFill>
            <a:miter lim="800000"/>
            <a:headEnd/>
            <a:tailEnd/>
          </a:ln>
        </p:spPr>
        <p:txBody>
          <a:bodyPr wrap="none" anchor="ctr"/>
          <a:lstStyle/>
          <a:p>
            <a:pPr algn="ctr"/>
            <a:r>
              <a:rPr lang="en-US" sz="1100">
                <a:latin typeface="Palatino" charset="0"/>
              </a:rPr>
              <a:t>LightBulb</a:t>
            </a:r>
          </a:p>
        </p:txBody>
      </p:sp>
      <p:sp>
        <p:nvSpPr>
          <p:cNvPr id="40970" name="AutoShape 10"/>
          <p:cNvSpPr>
            <a:spLocks noChangeArrowheads="1"/>
          </p:cNvSpPr>
          <p:nvPr/>
        </p:nvSpPr>
        <p:spPr bwMode="auto">
          <a:xfrm>
            <a:off x="6545263" y="1824038"/>
            <a:ext cx="268287" cy="142875"/>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1800"/>
          </a:p>
        </p:txBody>
      </p:sp>
      <p:sp>
        <p:nvSpPr>
          <p:cNvPr id="40971" name="Rectangle 11"/>
          <p:cNvSpPr>
            <a:spLocks noChangeArrowheads="1"/>
          </p:cNvSpPr>
          <p:nvPr/>
        </p:nvSpPr>
        <p:spPr bwMode="auto">
          <a:xfrm>
            <a:off x="5192713" y="2293938"/>
            <a:ext cx="1403350" cy="485775"/>
          </a:xfrm>
          <a:prstGeom prst="rect">
            <a:avLst/>
          </a:prstGeom>
          <a:solidFill>
            <a:schemeClr val="bg1"/>
          </a:solidFill>
          <a:ln w="12700">
            <a:solidFill>
              <a:schemeClr val="tx1"/>
            </a:solidFill>
            <a:miter lim="800000"/>
            <a:headEnd/>
            <a:tailEnd/>
          </a:ln>
        </p:spPr>
        <p:txBody>
          <a:bodyPr wrap="none" anchor="ctr"/>
          <a:lstStyle/>
          <a:p>
            <a:pPr algn="ctr"/>
            <a:r>
              <a:rPr lang="en-US" sz="1100">
                <a:latin typeface="Palatino" charset="0"/>
              </a:rPr>
              <a:t>InstabusLight</a:t>
            </a:r>
          </a:p>
          <a:p>
            <a:pPr algn="ctr"/>
            <a:r>
              <a:rPr lang="en-US" sz="1100">
                <a:latin typeface="Palatino" charset="0"/>
              </a:rPr>
              <a:t>Controller</a:t>
            </a:r>
          </a:p>
        </p:txBody>
      </p:sp>
      <p:sp>
        <p:nvSpPr>
          <p:cNvPr id="40972" name="Rectangle 12"/>
          <p:cNvSpPr>
            <a:spLocks noChangeArrowheads="1"/>
          </p:cNvSpPr>
          <p:nvPr/>
        </p:nvSpPr>
        <p:spPr bwMode="auto">
          <a:xfrm>
            <a:off x="6761163" y="2295525"/>
            <a:ext cx="1403350" cy="461963"/>
          </a:xfrm>
          <a:prstGeom prst="rect">
            <a:avLst/>
          </a:prstGeom>
          <a:solidFill>
            <a:schemeClr val="bg1"/>
          </a:solidFill>
          <a:ln w="12700">
            <a:solidFill>
              <a:schemeClr val="tx1"/>
            </a:solidFill>
            <a:miter lim="800000"/>
            <a:headEnd/>
            <a:tailEnd/>
          </a:ln>
        </p:spPr>
        <p:txBody>
          <a:bodyPr wrap="none" anchor="ctr"/>
          <a:lstStyle/>
          <a:p>
            <a:pPr algn="ctr"/>
            <a:r>
              <a:rPr lang="en-US" sz="1100">
                <a:latin typeface="Palatino" charset="0"/>
              </a:rPr>
              <a:t>ZumbobelLight</a:t>
            </a:r>
          </a:p>
          <a:p>
            <a:pPr algn="ctr"/>
            <a:r>
              <a:rPr lang="en-US" sz="1100">
                <a:latin typeface="Palatino" charset="0"/>
              </a:rPr>
              <a:t>Controller</a:t>
            </a:r>
          </a:p>
        </p:txBody>
      </p:sp>
      <p:cxnSp>
        <p:nvCxnSpPr>
          <p:cNvPr id="40973" name="AutoShape 13"/>
          <p:cNvCxnSpPr>
            <a:cxnSpLocks noChangeShapeType="1"/>
            <a:stCxn id="40969" idx="2"/>
            <a:endCxn id="40970" idx="0"/>
          </p:cNvCxnSpPr>
          <p:nvPr/>
        </p:nvCxnSpPr>
        <p:spPr bwMode="auto">
          <a:xfrm>
            <a:off x="6673850" y="1633538"/>
            <a:ext cx="6350" cy="190500"/>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40974" name="Rectangle 14"/>
          <p:cNvSpPr>
            <a:spLocks noChangeArrowheads="1"/>
          </p:cNvSpPr>
          <p:nvPr/>
        </p:nvSpPr>
        <p:spPr bwMode="auto">
          <a:xfrm>
            <a:off x="5978525" y="3194050"/>
            <a:ext cx="1516063" cy="711200"/>
          </a:xfrm>
          <a:prstGeom prst="rect">
            <a:avLst/>
          </a:prstGeom>
          <a:solidFill>
            <a:schemeClr val="bg1"/>
          </a:solidFill>
          <a:ln w="12700">
            <a:solidFill>
              <a:schemeClr val="tx1"/>
            </a:solidFill>
            <a:miter lim="800000"/>
            <a:headEnd/>
            <a:tailEnd/>
          </a:ln>
        </p:spPr>
        <p:txBody>
          <a:bodyPr wrap="none" anchor="ctr"/>
          <a:lstStyle/>
          <a:p>
            <a:pPr algn="ctr"/>
            <a:r>
              <a:rPr lang="en-US" sz="1100">
                <a:latin typeface="Palatino" charset="0"/>
              </a:rPr>
              <a:t>Blinds</a:t>
            </a:r>
          </a:p>
        </p:txBody>
      </p:sp>
      <p:sp>
        <p:nvSpPr>
          <p:cNvPr id="40975" name="AutoShape 15"/>
          <p:cNvSpPr>
            <a:spLocks noChangeArrowheads="1"/>
          </p:cNvSpPr>
          <p:nvPr/>
        </p:nvSpPr>
        <p:spPr bwMode="auto">
          <a:xfrm>
            <a:off x="6608763" y="4184650"/>
            <a:ext cx="268287" cy="142875"/>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1800"/>
          </a:p>
        </p:txBody>
      </p:sp>
      <p:sp>
        <p:nvSpPr>
          <p:cNvPr id="40976" name="Rectangle 16"/>
          <p:cNvSpPr>
            <a:spLocks noChangeArrowheads="1"/>
          </p:cNvSpPr>
          <p:nvPr/>
        </p:nvSpPr>
        <p:spPr bwMode="auto">
          <a:xfrm>
            <a:off x="5256213" y="4654550"/>
            <a:ext cx="1403350" cy="485775"/>
          </a:xfrm>
          <a:prstGeom prst="rect">
            <a:avLst/>
          </a:prstGeom>
          <a:solidFill>
            <a:schemeClr val="bg1"/>
          </a:solidFill>
          <a:ln w="12700">
            <a:solidFill>
              <a:schemeClr val="tx1"/>
            </a:solidFill>
            <a:miter lim="800000"/>
            <a:headEnd/>
            <a:tailEnd/>
          </a:ln>
        </p:spPr>
        <p:txBody>
          <a:bodyPr wrap="none" anchor="ctr"/>
          <a:lstStyle/>
          <a:p>
            <a:pPr algn="ctr"/>
            <a:r>
              <a:rPr lang="en-US" sz="1100">
                <a:latin typeface="Palatino" charset="0"/>
              </a:rPr>
              <a:t>InstabusBlind</a:t>
            </a:r>
          </a:p>
          <a:p>
            <a:pPr algn="ctr"/>
            <a:r>
              <a:rPr lang="en-US" sz="1100">
                <a:latin typeface="Palatino" charset="0"/>
              </a:rPr>
              <a:t>Controller</a:t>
            </a:r>
          </a:p>
        </p:txBody>
      </p:sp>
      <p:sp>
        <p:nvSpPr>
          <p:cNvPr id="40977" name="Rectangle 17"/>
          <p:cNvSpPr>
            <a:spLocks noChangeArrowheads="1"/>
          </p:cNvSpPr>
          <p:nvPr/>
        </p:nvSpPr>
        <p:spPr bwMode="auto">
          <a:xfrm>
            <a:off x="6824663" y="4656138"/>
            <a:ext cx="1403350" cy="461962"/>
          </a:xfrm>
          <a:prstGeom prst="rect">
            <a:avLst/>
          </a:prstGeom>
          <a:solidFill>
            <a:schemeClr val="bg1"/>
          </a:solidFill>
          <a:ln w="12700">
            <a:solidFill>
              <a:schemeClr val="tx1"/>
            </a:solidFill>
            <a:miter lim="800000"/>
            <a:headEnd/>
            <a:tailEnd/>
          </a:ln>
        </p:spPr>
        <p:txBody>
          <a:bodyPr wrap="none" anchor="ctr"/>
          <a:lstStyle/>
          <a:p>
            <a:pPr algn="ctr"/>
            <a:r>
              <a:rPr lang="en-US" sz="1100">
                <a:latin typeface="Palatino" charset="0"/>
              </a:rPr>
              <a:t>ZumtobelBlind</a:t>
            </a:r>
          </a:p>
          <a:p>
            <a:pPr algn="ctr"/>
            <a:r>
              <a:rPr lang="en-US" sz="1100">
                <a:latin typeface="Palatino" charset="0"/>
              </a:rPr>
              <a:t>Controller</a:t>
            </a:r>
          </a:p>
        </p:txBody>
      </p:sp>
      <p:cxnSp>
        <p:nvCxnSpPr>
          <p:cNvPr id="40978" name="AutoShape 18"/>
          <p:cNvCxnSpPr>
            <a:cxnSpLocks noChangeShapeType="1"/>
            <a:stCxn id="40974" idx="2"/>
            <a:endCxn id="40975" idx="0"/>
          </p:cNvCxnSpPr>
          <p:nvPr/>
        </p:nvCxnSpPr>
        <p:spPr bwMode="auto">
          <a:xfrm>
            <a:off x="6737350" y="3905250"/>
            <a:ext cx="6350" cy="279400"/>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40979" name="AutoShape 19"/>
          <p:cNvCxnSpPr>
            <a:cxnSpLocks noChangeShapeType="1"/>
            <a:stCxn id="40975" idx="3"/>
            <a:endCxn id="40976" idx="0"/>
          </p:cNvCxnSpPr>
          <p:nvPr/>
        </p:nvCxnSpPr>
        <p:spPr bwMode="auto">
          <a:xfrm flipH="1">
            <a:off x="5957888" y="4327525"/>
            <a:ext cx="785812" cy="327025"/>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40980" name="AutoShape 20"/>
          <p:cNvCxnSpPr>
            <a:cxnSpLocks noChangeShapeType="1"/>
            <a:stCxn id="40975" idx="3"/>
            <a:endCxn id="40977" idx="0"/>
          </p:cNvCxnSpPr>
          <p:nvPr/>
        </p:nvCxnSpPr>
        <p:spPr bwMode="auto">
          <a:xfrm>
            <a:off x="6743700" y="4327525"/>
            <a:ext cx="782638" cy="328613"/>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40981" name="Text Box 21"/>
          <p:cNvSpPr txBox="1">
            <a:spLocks noChangeArrowheads="1"/>
          </p:cNvSpPr>
          <p:nvPr/>
        </p:nvSpPr>
        <p:spPr bwMode="auto">
          <a:xfrm>
            <a:off x="274638" y="3536950"/>
            <a:ext cx="1804987"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charset="0"/>
              </a:defRPr>
            </a:lvl1pPr>
            <a:lvl2pPr marL="742950" indent="-285750">
              <a:defRPr b="1">
                <a:solidFill>
                  <a:schemeClr val="tx1"/>
                </a:solidFill>
                <a:latin typeface="Times" charset="0"/>
                <a:ea typeface="ＭＳ Ｐゴシック" charset="0"/>
              </a:defRPr>
            </a:lvl2pPr>
            <a:lvl3pPr marL="1143000" indent="-228600">
              <a:defRPr b="1">
                <a:solidFill>
                  <a:schemeClr val="tx1"/>
                </a:solidFill>
                <a:latin typeface="Times" charset="0"/>
                <a:ea typeface="ＭＳ Ｐゴシック" charset="0"/>
              </a:defRPr>
            </a:lvl3pPr>
            <a:lvl4pPr marL="1600200" indent="-228600">
              <a:defRPr b="1">
                <a:solidFill>
                  <a:schemeClr val="tx1"/>
                </a:solidFill>
                <a:latin typeface="Times" charset="0"/>
                <a:ea typeface="ＭＳ Ｐゴシック" charset="0"/>
              </a:defRPr>
            </a:lvl4pPr>
            <a:lvl5pPr marL="2057400" indent="-228600">
              <a:defRPr b="1">
                <a:solidFill>
                  <a:schemeClr val="tx1"/>
                </a:solidFill>
                <a:latin typeface="Times" charset="0"/>
                <a:ea typeface="ＭＳ Ｐゴシック" charset="0"/>
              </a:defRPr>
            </a:lvl5pPr>
            <a:lvl6pPr marL="2514600" indent="-228600" eaLnBrk="0" fontAlgn="base" hangingPunct="0">
              <a:spcBef>
                <a:spcPct val="0"/>
              </a:spcBef>
              <a:spcAft>
                <a:spcPct val="0"/>
              </a:spcAft>
              <a:defRPr b="1">
                <a:solidFill>
                  <a:schemeClr val="tx1"/>
                </a:solidFill>
                <a:latin typeface="Times" charset="0"/>
                <a:ea typeface="ＭＳ Ｐゴシック" charset="0"/>
              </a:defRPr>
            </a:lvl6pPr>
            <a:lvl7pPr marL="2971800" indent="-228600" eaLnBrk="0" fontAlgn="base" hangingPunct="0">
              <a:spcBef>
                <a:spcPct val="0"/>
              </a:spcBef>
              <a:spcAft>
                <a:spcPct val="0"/>
              </a:spcAft>
              <a:defRPr b="1">
                <a:solidFill>
                  <a:schemeClr val="tx1"/>
                </a:solidFill>
                <a:latin typeface="Times" charset="0"/>
                <a:ea typeface="ＭＳ Ｐゴシック" charset="0"/>
              </a:defRPr>
            </a:lvl7pPr>
            <a:lvl8pPr marL="3429000" indent="-228600" eaLnBrk="0" fontAlgn="base" hangingPunct="0">
              <a:spcBef>
                <a:spcPct val="0"/>
              </a:spcBef>
              <a:spcAft>
                <a:spcPct val="0"/>
              </a:spcAft>
              <a:defRPr b="1">
                <a:solidFill>
                  <a:schemeClr val="tx1"/>
                </a:solidFill>
                <a:latin typeface="Times" charset="0"/>
                <a:ea typeface="ＭＳ Ｐゴシック" charset="0"/>
              </a:defRPr>
            </a:lvl8pPr>
            <a:lvl9pPr marL="3886200" indent="-228600" eaLnBrk="0" fontAlgn="base" hangingPunct="0">
              <a:spcBef>
                <a:spcPct val="0"/>
              </a:spcBef>
              <a:spcAft>
                <a:spcPct val="0"/>
              </a:spcAft>
              <a:defRPr b="1">
                <a:solidFill>
                  <a:schemeClr val="tx1"/>
                </a:solidFill>
                <a:latin typeface="Times" charset="0"/>
                <a:ea typeface="ＭＳ Ｐゴシック" charset="0"/>
              </a:defRPr>
            </a:lvl9pPr>
          </a:lstStyle>
          <a:p>
            <a:pPr>
              <a:spcBef>
                <a:spcPct val="50000"/>
              </a:spcBef>
            </a:pPr>
            <a:r>
              <a:rPr lang="en-US" sz="1200">
                <a:latin typeface="Palatino" charset="0"/>
              </a:rPr>
              <a:t>SiemensFactory</a:t>
            </a:r>
            <a:endParaRPr lang="en-US" sz="1800">
              <a:latin typeface="Palatino" charset="0"/>
            </a:endParaRPr>
          </a:p>
        </p:txBody>
      </p:sp>
      <p:cxnSp>
        <p:nvCxnSpPr>
          <p:cNvPr id="40982" name="AutoShape 22"/>
          <p:cNvCxnSpPr>
            <a:cxnSpLocks noChangeShapeType="1"/>
            <a:stCxn id="40981" idx="3"/>
          </p:cNvCxnSpPr>
          <p:nvPr/>
        </p:nvCxnSpPr>
        <p:spPr bwMode="auto">
          <a:xfrm flipV="1">
            <a:off x="2079625" y="2536825"/>
            <a:ext cx="3125788" cy="1138625"/>
          </a:xfrm>
          <a:prstGeom prst="bentConnector3">
            <a:avLst>
              <a:gd name="adj1" fmla="val 50000"/>
            </a:avLst>
          </a:prstGeom>
          <a:noFill/>
          <a:ln w="38100">
            <a:solidFill>
              <a:srgbClr val="00CC00"/>
            </a:solidFill>
            <a:prstDash val="sysDot"/>
            <a:miter lim="800000"/>
            <a:headEnd/>
            <a:tailEnd/>
          </a:ln>
          <a:extLst>
            <a:ext uri="{909E8E84-426E-40dd-AFC4-6F175D3DCCD1}">
              <a14:hiddenFill xmlns="" xmlns:a14="http://schemas.microsoft.com/office/drawing/2010/main">
                <a:noFill/>
              </a14:hiddenFill>
            </a:ext>
          </a:extLst>
        </p:spPr>
      </p:cxnSp>
      <p:cxnSp>
        <p:nvCxnSpPr>
          <p:cNvPr id="40983" name="AutoShape 23"/>
          <p:cNvCxnSpPr>
            <a:cxnSpLocks noChangeShapeType="1"/>
            <a:stCxn id="40981" idx="3"/>
          </p:cNvCxnSpPr>
          <p:nvPr/>
        </p:nvCxnSpPr>
        <p:spPr bwMode="auto">
          <a:xfrm>
            <a:off x="2079625" y="3675450"/>
            <a:ext cx="3163888" cy="1221988"/>
          </a:xfrm>
          <a:prstGeom prst="bentConnector3">
            <a:avLst>
              <a:gd name="adj1" fmla="val 50000"/>
            </a:avLst>
          </a:prstGeom>
          <a:noFill/>
          <a:ln w="38100">
            <a:solidFill>
              <a:srgbClr val="00CC00"/>
            </a:solidFill>
            <a:prstDash val="sysDot"/>
            <a:miter lim="800000"/>
            <a:headEnd/>
            <a:tailEnd/>
          </a:ln>
          <a:extLst>
            <a:ext uri="{909E8E84-426E-40dd-AFC4-6F175D3DCCD1}">
              <a14:hiddenFill xmlns="" xmlns:a14="http://schemas.microsoft.com/office/drawing/2010/main">
                <a:noFill/>
              </a14:hiddenFill>
            </a:ext>
          </a:extLst>
        </p:spPr>
      </p:cxnSp>
      <p:sp>
        <p:nvSpPr>
          <p:cNvPr id="40984" name="Rectangle 24"/>
          <p:cNvSpPr>
            <a:spLocks noChangeArrowheads="1"/>
          </p:cNvSpPr>
          <p:nvPr/>
        </p:nvSpPr>
        <p:spPr bwMode="auto">
          <a:xfrm>
            <a:off x="1962150" y="5287963"/>
            <a:ext cx="1830388" cy="1219200"/>
          </a:xfrm>
          <a:prstGeom prst="rect">
            <a:avLst/>
          </a:prstGeom>
          <a:solidFill>
            <a:schemeClr val="bg1"/>
          </a:solidFill>
          <a:ln w="12700">
            <a:solidFill>
              <a:schemeClr val="tx1"/>
            </a:solidFill>
            <a:miter lim="800000"/>
            <a:headEnd/>
            <a:tailEnd/>
          </a:ln>
        </p:spPr>
        <p:txBody>
          <a:bodyPr wrap="none" anchor="ctr"/>
          <a:lstStyle/>
          <a:p>
            <a:pPr algn="ctr"/>
            <a:r>
              <a:rPr lang="en-US" sz="1200">
                <a:latin typeface="Palatino" charset="0"/>
              </a:rPr>
              <a:t> </a:t>
            </a:r>
          </a:p>
          <a:p>
            <a:pPr algn="ctr"/>
            <a:endParaRPr lang="en-US" sz="1200">
              <a:latin typeface="Palatino" charset="0"/>
            </a:endParaRPr>
          </a:p>
          <a:p>
            <a:pPr algn="ctr"/>
            <a:r>
              <a:rPr lang="en-US" sz="1200">
                <a:latin typeface="Palatino" charset="0"/>
              </a:rPr>
              <a:t>InitLightSystem</a:t>
            </a:r>
          </a:p>
          <a:p>
            <a:pPr algn="ctr"/>
            <a:r>
              <a:rPr lang="en-US" sz="1200">
                <a:latin typeface="Palatino" charset="0"/>
              </a:rPr>
              <a:t>InitBlindsystem</a:t>
            </a:r>
          </a:p>
          <a:p>
            <a:pPr algn="ctr"/>
            <a:r>
              <a:rPr lang="en-US" sz="1200">
                <a:latin typeface="Palatino" charset="0"/>
              </a:rPr>
              <a:t>InitACSystem</a:t>
            </a:r>
          </a:p>
        </p:txBody>
      </p:sp>
      <p:sp>
        <p:nvSpPr>
          <p:cNvPr id="40985" name="Line 25"/>
          <p:cNvSpPr>
            <a:spLocks noChangeShapeType="1"/>
          </p:cNvSpPr>
          <p:nvPr/>
        </p:nvSpPr>
        <p:spPr bwMode="auto">
          <a:xfrm>
            <a:off x="1995488" y="5683250"/>
            <a:ext cx="1817687"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800"/>
          </a:p>
        </p:txBody>
      </p:sp>
      <p:sp>
        <p:nvSpPr>
          <p:cNvPr id="40986" name="Text Box 26"/>
          <p:cNvSpPr txBox="1">
            <a:spLocks noChangeArrowheads="1"/>
          </p:cNvSpPr>
          <p:nvPr/>
        </p:nvSpPr>
        <p:spPr bwMode="auto">
          <a:xfrm>
            <a:off x="2032000" y="5284788"/>
            <a:ext cx="180498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charset="0"/>
              </a:defRPr>
            </a:lvl1pPr>
            <a:lvl2pPr marL="742950" indent="-285750">
              <a:defRPr b="1">
                <a:solidFill>
                  <a:schemeClr val="tx1"/>
                </a:solidFill>
                <a:latin typeface="Times" charset="0"/>
                <a:ea typeface="ＭＳ Ｐゴシック" charset="0"/>
              </a:defRPr>
            </a:lvl2pPr>
            <a:lvl3pPr marL="1143000" indent="-228600">
              <a:defRPr b="1">
                <a:solidFill>
                  <a:schemeClr val="tx1"/>
                </a:solidFill>
                <a:latin typeface="Times" charset="0"/>
                <a:ea typeface="ＭＳ Ｐゴシック" charset="0"/>
              </a:defRPr>
            </a:lvl3pPr>
            <a:lvl4pPr marL="1600200" indent="-228600">
              <a:defRPr b="1">
                <a:solidFill>
                  <a:schemeClr val="tx1"/>
                </a:solidFill>
                <a:latin typeface="Times" charset="0"/>
                <a:ea typeface="ＭＳ Ｐゴシック" charset="0"/>
              </a:defRPr>
            </a:lvl4pPr>
            <a:lvl5pPr marL="2057400" indent="-228600">
              <a:defRPr b="1">
                <a:solidFill>
                  <a:schemeClr val="tx1"/>
                </a:solidFill>
                <a:latin typeface="Times" charset="0"/>
                <a:ea typeface="ＭＳ Ｐゴシック" charset="0"/>
              </a:defRPr>
            </a:lvl5pPr>
            <a:lvl6pPr marL="2514600" indent="-228600" eaLnBrk="0" fontAlgn="base" hangingPunct="0">
              <a:spcBef>
                <a:spcPct val="0"/>
              </a:spcBef>
              <a:spcAft>
                <a:spcPct val="0"/>
              </a:spcAft>
              <a:defRPr b="1">
                <a:solidFill>
                  <a:schemeClr val="tx1"/>
                </a:solidFill>
                <a:latin typeface="Times" charset="0"/>
                <a:ea typeface="ＭＳ Ｐゴシック" charset="0"/>
              </a:defRPr>
            </a:lvl6pPr>
            <a:lvl7pPr marL="2971800" indent="-228600" eaLnBrk="0" fontAlgn="base" hangingPunct="0">
              <a:spcBef>
                <a:spcPct val="0"/>
              </a:spcBef>
              <a:spcAft>
                <a:spcPct val="0"/>
              </a:spcAft>
              <a:defRPr b="1">
                <a:solidFill>
                  <a:schemeClr val="tx1"/>
                </a:solidFill>
                <a:latin typeface="Times" charset="0"/>
                <a:ea typeface="ＭＳ Ｐゴシック" charset="0"/>
              </a:defRPr>
            </a:lvl7pPr>
            <a:lvl8pPr marL="3429000" indent="-228600" eaLnBrk="0" fontAlgn="base" hangingPunct="0">
              <a:spcBef>
                <a:spcPct val="0"/>
              </a:spcBef>
              <a:spcAft>
                <a:spcPct val="0"/>
              </a:spcAft>
              <a:defRPr b="1">
                <a:solidFill>
                  <a:schemeClr val="tx1"/>
                </a:solidFill>
                <a:latin typeface="Times" charset="0"/>
                <a:ea typeface="ＭＳ Ｐゴシック" charset="0"/>
              </a:defRPr>
            </a:lvl8pPr>
            <a:lvl9pPr marL="3886200" indent="-228600" eaLnBrk="0" fontAlgn="base" hangingPunct="0">
              <a:spcBef>
                <a:spcPct val="0"/>
              </a:spcBef>
              <a:spcAft>
                <a:spcPct val="0"/>
              </a:spcAft>
              <a:defRPr b="1">
                <a:solidFill>
                  <a:schemeClr val="tx1"/>
                </a:solidFill>
                <a:latin typeface="Times" charset="0"/>
                <a:ea typeface="ＭＳ Ｐゴシック" charset="0"/>
              </a:defRPr>
            </a:lvl9pPr>
          </a:lstStyle>
          <a:p>
            <a:pPr>
              <a:spcBef>
                <a:spcPct val="50000"/>
              </a:spcBef>
            </a:pPr>
            <a:r>
              <a:rPr lang="en-US" sz="1200">
                <a:latin typeface="Palatino" charset="0"/>
              </a:rPr>
              <a:t>ZumtobelFactory</a:t>
            </a:r>
            <a:endParaRPr lang="en-US" sz="1800">
              <a:latin typeface="Palatino" charset="0"/>
            </a:endParaRPr>
          </a:p>
        </p:txBody>
      </p:sp>
      <p:cxnSp>
        <p:nvCxnSpPr>
          <p:cNvPr id="40987" name="AutoShape 27"/>
          <p:cNvCxnSpPr>
            <a:cxnSpLocks noChangeShapeType="1"/>
            <a:stCxn id="40986" idx="3"/>
            <a:endCxn id="40977" idx="2"/>
          </p:cNvCxnSpPr>
          <p:nvPr/>
        </p:nvCxnSpPr>
        <p:spPr bwMode="auto">
          <a:xfrm flipV="1">
            <a:off x="3836988" y="5118100"/>
            <a:ext cx="3689350" cy="305188"/>
          </a:xfrm>
          <a:prstGeom prst="bentConnector2">
            <a:avLst/>
          </a:prstGeom>
          <a:noFill/>
          <a:ln w="38100">
            <a:solidFill>
              <a:srgbClr val="FF0000"/>
            </a:solidFill>
            <a:prstDash val="sysDot"/>
            <a:miter lim="800000"/>
            <a:headEnd/>
            <a:tailEnd/>
          </a:ln>
          <a:extLst>
            <a:ext uri="{909E8E84-426E-40dd-AFC4-6F175D3DCCD1}">
              <a14:hiddenFill xmlns="" xmlns:a14="http://schemas.microsoft.com/office/drawing/2010/main">
                <a:noFill/>
              </a14:hiddenFill>
            </a:ext>
          </a:extLst>
        </p:spPr>
      </p:cxnSp>
      <p:cxnSp>
        <p:nvCxnSpPr>
          <p:cNvPr id="40988" name="AutoShape 28"/>
          <p:cNvCxnSpPr>
            <a:cxnSpLocks noChangeShapeType="1"/>
            <a:stCxn id="40986" idx="3"/>
            <a:endCxn id="40972" idx="3"/>
          </p:cNvCxnSpPr>
          <p:nvPr/>
        </p:nvCxnSpPr>
        <p:spPr bwMode="auto">
          <a:xfrm flipV="1">
            <a:off x="3836988" y="2526507"/>
            <a:ext cx="4327525" cy="2896781"/>
          </a:xfrm>
          <a:prstGeom prst="bentConnector3">
            <a:avLst>
              <a:gd name="adj1" fmla="val 105282"/>
            </a:avLst>
          </a:prstGeom>
          <a:noFill/>
          <a:ln w="38100">
            <a:solidFill>
              <a:srgbClr val="FF0000"/>
            </a:solidFill>
            <a:prstDash val="sysDot"/>
            <a:miter lim="800000"/>
            <a:headEnd/>
            <a:tailEnd/>
          </a:ln>
          <a:extLst>
            <a:ext uri="{909E8E84-426E-40dd-AFC4-6F175D3DCCD1}">
              <a14:hiddenFill xmlns="" xmlns:a14="http://schemas.microsoft.com/office/drawing/2010/main">
                <a:noFill/>
              </a14:hiddenFill>
            </a:ext>
          </a:extLst>
        </p:spPr>
      </p:cxnSp>
      <p:sp>
        <p:nvSpPr>
          <p:cNvPr id="40989" name="Rectangle 29"/>
          <p:cNvSpPr>
            <a:spLocks noChangeArrowheads="1"/>
          </p:cNvSpPr>
          <p:nvPr/>
        </p:nvSpPr>
        <p:spPr bwMode="auto">
          <a:xfrm>
            <a:off x="198438" y="1222375"/>
            <a:ext cx="1009650" cy="833438"/>
          </a:xfrm>
          <a:prstGeom prst="rect">
            <a:avLst/>
          </a:prstGeom>
          <a:solidFill>
            <a:schemeClr val="bg1"/>
          </a:solidFill>
          <a:ln w="12700">
            <a:solidFill>
              <a:schemeClr val="tx1"/>
            </a:solidFill>
            <a:miter lim="800000"/>
            <a:headEnd/>
            <a:tailEnd/>
          </a:ln>
        </p:spPr>
        <p:txBody>
          <a:bodyPr wrap="none" anchor="ctr"/>
          <a:lstStyle/>
          <a:p>
            <a:pPr algn="ctr"/>
            <a:r>
              <a:rPr lang="en-US" sz="1800">
                <a:latin typeface="Palatino" charset="0"/>
              </a:rPr>
              <a:t>Facility</a:t>
            </a:r>
          </a:p>
          <a:p>
            <a:pPr algn="ctr"/>
            <a:r>
              <a:rPr lang="en-US" sz="1800">
                <a:latin typeface="Palatino" charset="0"/>
              </a:rPr>
              <a:t>Mgt</a:t>
            </a:r>
          </a:p>
          <a:p>
            <a:pPr algn="ctr"/>
            <a:r>
              <a:rPr lang="en-US" sz="1800">
                <a:latin typeface="Palatino" charset="0"/>
              </a:rPr>
              <a:t>System</a:t>
            </a:r>
          </a:p>
        </p:txBody>
      </p:sp>
      <p:cxnSp>
        <p:nvCxnSpPr>
          <p:cNvPr id="40990" name="AutoShape 30"/>
          <p:cNvCxnSpPr>
            <a:cxnSpLocks noChangeShapeType="1"/>
            <a:stCxn id="40989" idx="3"/>
            <a:endCxn id="40963" idx="1"/>
          </p:cNvCxnSpPr>
          <p:nvPr/>
        </p:nvCxnSpPr>
        <p:spPr bwMode="auto">
          <a:xfrm>
            <a:off x="1208088" y="1639888"/>
            <a:ext cx="612775" cy="1587"/>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40991" name="Line 31"/>
          <p:cNvSpPr>
            <a:spLocks noChangeShapeType="1"/>
          </p:cNvSpPr>
          <p:nvPr/>
        </p:nvSpPr>
        <p:spPr bwMode="auto">
          <a:xfrm>
            <a:off x="5838825" y="1966913"/>
            <a:ext cx="1474788"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800"/>
          </a:p>
        </p:txBody>
      </p:sp>
      <p:sp>
        <p:nvSpPr>
          <p:cNvPr id="40992" name="Line 32"/>
          <p:cNvSpPr>
            <a:spLocks noChangeShapeType="1"/>
          </p:cNvSpPr>
          <p:nvPr/>
        </p:nvSpPr>
        <p:spPr bwMode="auto">
          <a:xfrm>
            <a:off x="5838825" y="1966913"/>
            <a:ext cx="0" cy="30638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800"/>
          </a:p>
        </p:txBody>
      </p:sp>
      <p:sp>
        <p:nvSpPr>
          <p:cNvPr id="40993" name="Line 33"/>
          <p:cNvSpPr>
            <a:spLocks noChangeShapeType="1"/>
          </p:cNvSpPr>
          <p:nvPr/>
        </p:nvSpPr>
        <p:spPr bwMode="auto">
          <a:xfrm>
            <a:off x="7334250" y="1966913"/>
            <a:ext cx="0" cy="30638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800"/>
          </a:p>
        </p:txBody>
      </p:sp>
      <p:cxnSp>
        <p:nvCxnSpPr>
          <p:cNvPr id="40994" name="AutoShape 34"/>
          <p:cNvCxnSpPr>
            <a:cxnSpLocks noChangeShapeType="1"/>
          </p:cNvCxnSpPr>
          <p:nvPr/>
        </p:nvCxnSpPr>
        <p:spPr bwMode="auto">
          <a:xfrm rot="-5400000">
            <a:off x="1827213" y="2514600"/>
            <a:ext cx="536575" cy="1508125"/>
          </a:xfrm>
          <a:prstGeom prst="bentConnector3">
            <a:avLst>
              <a:gd name="adj1" fmla="val 50000"/>
            </a:avLst>
          </a:prstGeom>
          <a:noFill/>
          <a:ln w="12700">
            <a:solidFill>
              <a:schemeClr val="tx1"/>
            </a:solidFill>
            <a:miter lim="800000"/>
            <a:headEnd/>
            <a:tailEnd/>
          </a:ln>
          <a:extLst>
            <a:ext uri="{909E8E84-426E-40dd-AFC4-6F175D3DCCD1}">
              <a14:hiddenFill xmlns="" xmlns:a14="http://schemas.microsoft.com/office/drawing/2010/main">
                <a:noFill/>
              </a14:hiddenFill>
            </a:ext>
          </a:extLst>
        </p:spPr>
      </p:cxnSp>
      <p:sp>
        <p:nvSpPr>
          <p:cNvPr id="40995" name="Line 35"/>
          <p:cNvSpPr>
            <a:spLocks noChangeShapeType="1"/>
          </p:cNvSpPr>
          <p:nvPr/>
        </p:nvSpPr>
        <p:spPr bwMode="auto">
          <a:xfrm>
            <a:off x="2868613" y="3278188"/>
            <a:ext cx="327025"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800"/>
          </a:p>
        </p:txBody>
      </p:sp>
      <p:sp>
        <p:nvSpPr>
          <p:cNvPr id="40996" name="Line 36"/>
          <p:cNvSpPr>
            <a:spLocks noChangeShapeType="1"/>
          </p:cNvSpPr>
          <p:nvPr/>
        </p:nvSpPr>
        <p:spPr bwMode="auto">
          <a:xfrm>
            <a:off x="3216275" y="3298825"/>
            <a:ext cx="0" cy="19875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800"/>
          </a:p>
        </p:txBody>
      </p:sp>
    </p:spTree>
    <p:extLst>
      <p:ext uri="{BB962C8B-B14F-4D97-AF65-F5344CB8AC3E}">
        <p14:creationId xmlns:p14="http://schemas.microsoft.com/office/powerpoint/2010/main" val="361244014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1" name="Group 3"/>
          <p:cNvGrpSpPr>
            <a:grpSpLocks/>
          </p:cNvGrpSpPr>
          <p:nvPr/>
        </p:nvGrpSpPr>
        <p:grpSpPr bwMode="auto">
          <a:xfrm>
            <a:off x="731838" y="857250"/>
            <a:ext cx="7589837" cy="2201863"/>
            <a:chOff x="461" y="540"/>
            <a:chExt cx="4781" cy="1387"/>
          </a:xfrm>
        </p:grpSpPr>
        <p:sp>
          <p:nvSpPr>
            <p:cNvPr id="27681" name="Rectangle 4"/>
            <p:cNvSpPr>
              <a:spLocks noChangeArrowheads="1"/>
            </p:cNvSpPr>
            <p:nvPr/>
          </p:nvSpPr>
          <p:spPr bwMode="auto">
            <a:xfrm>
              <a:off x="2125" y="540"/>
              <a:ext cx="1104" cy="380"/>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Pattern</a:t>
              </a:r>
            </a:p>
          </p:txBody>
        </p:sp>
        <p:sp>
          <p:nvSpPr>
            <p:cNvPr id="27682" name="Rectangle 5"/>
            <p:cNvSpPr>
              <a:spLocks noChangeArrowheads="1"/>
            </p:cNvSpPr>
            <p:nvPr/>
          </p:nvSpPr>
          <p:spPr bwMode="auto">
            <a:xfrm>
              <a:off x="461" y="1085"/>
              <a:ext cx="768" cy="576"/>
            </a:xfrm>
            <a:prstGeom prst="rect">
              <a:avLst/>
            </a:prstGeom>
            <a:solidFill>
              <a:srgbClr val="FF0000"/>
            </a:solidFill>
            <a:ln w="12700">
              <a:solidFill>
                <a:schemeClr val="tx1"/>
              </a:solidFill>
              <a:miter lim="800000"/>
              <a:headEnd/>
              <a:tailEnd/>
            </a:ln>
          </p:spPr>
          <p:txBody>
            <a:bodyPr wrap="none" anchor="ctr"/>
            <a:lstStyle/>
            <a:p>
              <a:pPr algn="ctr"/>
              <a:r>
                <a:rPr lang="en-US" sz="2000" dirty="0">
                  <a:latin typeface="Palatino" charset="0"/>
                </a:rPr>
                <a:t>Structural</a:t>
              </a:r>
            </a:p>
            <a:p>
              <a:pPr algn="ctr"/>
              <a:r>
                <a:rPr lang="en-US" sz="2000" dirty="0">
                  <a:latin typeface="Palatino" charset="0"/>
                </a:rPr>
                <a:t>Pattern</a:t>
              </a:r>
            </a:p>
          </p:txBody>
        </p:sp>
        <p:sp>
          <p:nvSpPr>
            <p:cNvPr id="27683" name="Rectangle 6"/>
            <p:cNvSpPr>
              <a:spLocks noChangeArrowheads="1"/>
            </p:cNvSpPr>
            <p:nvPr/>
          </p:nvSpPr>
          <p:spPr bwMode="auto">
            <a:xfrm>
              <a:off x="2235" y="1351"/>
              <a:ext cx="768" cy="576"/>
            </a:xfrm>
            <a:prstGeom prst="rect">
              <a:avLst/>
            </a:prstGeom>
            <a:solidFill>
              <a:srgbClr val="FF0000"/>
            </a:solidFill>
            <a:ln w="12700">
              <a:solidFill>
                <a:schemeClr val="tx1"/>
              </a:solidFill>
              <a:miter lim="800000"/>
              <a:headEnd/>
              <a:tailEnd/>
            </a:ln>
          </p:spPr>
          <p:txBody>
            <a:bodyPr wrap="none" anchor="ctr"/>
            <a:lstStyle/>
            <a:p>
              <a:pPr algn="ctr"/>
              <a:r>
                <a:rPr lang="en-US" sz="2000">
                  <a:latin typeface="Palatino" charset="0"/>
                </a:rPr>
                <a:t>Behavioral</a:t>
              </a:r>
            </a:p>
            <a:p>
              <a:pPr algn="ctr"/>
              <a:r>
                <a:rPr lang="en-US" sz="2000">
                  <a:latin typeface="Palatino" charset="0"/>
                </a:rPr>
                <a:t>Pattern</a:t>
              </a:r>
            </a:p>
          </p:txBody>
        </p:sp>
        <p:sp>
          <p:nvSpPr>
            <p:cNvPr id="27684" name="Rectangle 7"/>
            <p:cNvSpPr>
              <a:spLocks noChangeArrowheads="1"/>
            </p:cNvSpPr>
            <p:nvPr/>
          </p:nvSpPr>
          <p:spPr bwMode="auto">
            <a:xfrm>
              <a:off x="4474" y="967"/>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Creational</a:t>
              </a:r>
            </a:p>
            <a:p>
              <a:pPr algn="ctr"/>
              <a:r>
                <a:rPr lang="en-US" sz="2000">
                  <a:latin typeface="Palatino" charset="0"/>
                </a:rPr>
                <a:t>Pattern</a:t>
              </a:r>
            </a:p>
          </p:txBody>
        </p:sp>
        <p:sp>
          <p:nvSpPr>
            <p:cNvPr id="27685" name="AutoShape 8"/>
            <p:cNvSpPr>
              <a:spLocks noChangeArrowheads="1"/>
            </p:cNvSpPr>
            <p:nvPr/>
          </p:nvSpPr>
          <p:spPr bwMode="auto">
            <a:xfrm>
              <a:off x="2565" y="1065"/>
              <a:ext cx="192" cy="96"/>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p>
          </p:txBody>
        </p:sp>
        <p:cxnSp>
          <p:nvCxnSpPr>
            <p:cNvPr id="27686" name="AutoShape 9"/>
            <p:cNvCxnSpPr>
              <a:cxnSpLocks noChangeShapeType="1"/>
              <a:stCxn id="27685" idx="2"/>
              <a:endCxn id="27682" idx="3"/>
            </p:cNvCxnSpPr>
            <p:nvPr/>
          </p:nvCxnSpPr>
          <p:spPr bwMode="auto">
            <a:xfrm flipH="1">
              <a:off x="1229" y="1161"/>
              <a:ext cx="1336" cy="212"/>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87" name="AutoShape 10"/>
            <p:cNvCxnSpPr>
              <a:cxnSpLocks noChangeShapeType="1"/>
              <a:stCxn id="27685" idx="3"/>
              <a:endCxn id="27683" idx="0"/>
            </p:cNvCxnSpPr>
            <p:nvPr/>
          </p:nvCxnSpPr>
          <p:spPr bwMode="auto">
            <a:xfrm flipH="1">
              <a:off x="2619" y="1161"/>
              <a:ext cx="42" cy="190"/>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88" name="AutoShape 11"/>
            <p:cNvCxnSpPr>
              <a:cxnSpLocks noChangeShapeType="1"/>
              <a:stCxn id="27685" idx="4"/>
              <a:endCxn id="27684" idx="1"/>
            </p:cNvCxnSpPr>
            <p:nvPr/>
          </p:nvCxnSpPr>
          <p:spPr bwMode="auto">
            <a:xfrm>
              <a:off x="2757" y="1161"/>
              <a:ext cx="1717" cy="94"/>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89" name="AutoShape 12"/>
            <p:cNvCxnSpPr>
              <a:cxnSpLocks noChangeShapeType="1"/>
              <a:stCxn id="27685" idx="0"/>
              <a:endCxn id="27681" idx="2"/>
            </p:cNvCxnSpPr>
            <p:nvPr/>
          </p:nvCxnSpPr>
          <p:spPr bwMode="auto">
            <a:xfrm flipV="1">
              <a:off x="2661" y="920"/>
              <a:ext cx="16" cy="145"/>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grpSp>
      <p:grpSp>
        <p:nvGrpSpPr>
          <p:cNvPr id="3" name="Group 13"/>
          <p:cNvGrpSpPr>
            <a:grpSpLocks/>
          </p:cNvGrpSpPr>
          <p:nvPr/>
        </p:nvGrpSpPr>
        <p:grpSpPr bwMode="auto">
          <a:xfrm>
            <a:off x="411163" y="2636838"/>
            <a:ext cx="5838825" cy="3903662"/>
            <a:chOff x="259" y="1661"/>
            <a:chExt cx="3678" cy="2459"/>
          </a:xfrm>
        </p:grpSpPr>
        <p:sp>
          <p:nvSpPr>
            <p:cNvPr id="27670" name="AutoShape 14"/>
            <p:cNvSpPr>
              <a:spLocks noChangeArrowheads="1"/>
            </p:cNvSpPr>
            <p:nvPr/>
          </p:nvSpPr>
          <p:spPr bwMode="auto">
            <a:xfrm>
              <a:off x="1078" y="2925"/>
              <a:ext cx="192" cy="96"/>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p>
          </p:txBody>
        </p:sp>
        <p:grpSp>
          <p:nvGrpSpPr>
            <p:cNvPr id="27671" name="Group 15"/>
            <p:cNvGrpSpPr>
              <a:grpSpLocks/>
            </p:cNvGrpSpPr>
            <p:nvPr/>
          </p:nvGrpSpPr>
          <p:grpSpPr bwMode="auto">
            <a:xfrm>
              <a:off x="259" y="1661"/>
              <a:ext cx="3678" cy="2459"/>
              <a:chOff x="259" y="1661"/>
              <a:chExt cx="3678" cy="2459"/>
            </a:xfrm>
          </p:grpSpPr>
          <p:sp>
            <p:nvSpPr>
              <p:cNvPr id="27672" name="Rectangle 16"/>
              <p:cNvSpPr>
                <a:spLocks noChangeArrowheads="1"/>
              </p:cNvSpPr>
              <p:nvPr/>
            </p:nvSpPr>
            <p:spPr bwMode="auto">
              <a:xfrm>
                <a:off x="259" y="3527"/>
                <a:ext cx="768" cy="576"/>
              </a:xfrm>
              <a:prstGeom prst="rect">
                <a:avLst/>
              </a:prstGeom>
              <a:solidFill>
                <a:srgbClr val="FF0000"/>
              </a:solidFill>
              <a:ln w="12700">
                <a:solidFill>
                  <a:schemeClr val="tx1"/>
                </a:solidFill>
                <a:miter lim="800000"/>
                <a:headEnd/>
                <a:tailEnd/>
              </a:ln>
            </p:spPr>
            <p:txBody>
              <a:bodyPr wrap="none" anchor="ctr"/>
              <a:lstStyle/>
              <a:p>
                <a:pPr algn="ctr"/>
                <a:r>
                  <a:rPr lang="en-US" sz="2000">
                    <a:latin typeface="Palatino" charset="0"/>
                  </a:rPr>
                  <a:t>Adapter</a:t>
                </a:r>
              </a:p>
            </p:txBody>
          </p:sp>
          <p:sp>
            <p:nvSpPr>
              <p:cNvPr id="27673" name="Rectangle 17"/>
              <p:cNvSpPr>
                <a:spLocks noChangeArrowheads="1"/>
              </p:cNvSpPr>
              <p:nvPr/>
            </p:nvSpPr>
            <p:spPr bwMode="auto">
              <a:xfrm>
                <a:off x="1219" y="3527"/>
                <a:ext cx="768" cy="576"/>
              </a:xfrm>
              <a:prstGeom prst="rect">
                <a:avLst/>
              </a:prstGeom>
              <a:solidFill>
                <a:srgbClr val="FF0000"/>
              </a:solidFill>
              <a:ln w="12700">
                <a:solidFill>
                  <a:schemeClr val="tx1"/>
                </a:solidFill>
                <a:miter lim="800000"/>
                <a:headEnd/>
                <a:tailEnd/>
              </a:ln>
            </p:spPr>
            <p:txBody>
              <a:bodyPr wrap="none" anchor="ctr"/>
              <a:lstStyle/>
              <a:p>
                <a:pPr algn="ctr"/>
                <a:r>
                  <a:rPr lang="en-US" sz="2000">
                    <a:latin typeface="Palatino" charset="0"/>
                  </a:rPr>
                  <a:t>Bridge</a:t>
                </a:r>
              </a:p>
            </p:txBody>
          </p:sp>
          <p:sp>
            <p:nvSpPr>
              <p:cNvPr id="27674" name="Rectangle 18"/>
              <p:cNvSpPr>
                <a:spLocks noChangeArrowheads="1"/>
              </p:cNvSpPr>
              <p:nvPr/>
            </p:nvSpPr>
            <p:spPr bwMode="auto">
              <a:xfrm>
                <a:off x="2179" y="3527"/>
                <a:ext cx="768" cy="576"/>
              </a:xfrm>
              <a:prstGeom prst="rect">
                <a:avLst/>
              </a:prstGeom>
              <a:solidFill>
                <a:srgbClr val="FF0000"/>
              </a:solidFill>
              <a:ln w="12700">
                <a:solidFill>
                  <a:schemeClr val="tx1"/>
                </a:solidFill>
                <a:miter lim="800000"/>
                <a:headEnd/>
                <a:tailEnd/>
              </a:ln>
            </p:spPr>
            <p:txBody>
              <a:bodyPr wrap="none" anchor="ctr"/>
              <a:lstStyle/>
              <a:p>
                <a:r>
                  <a:rPr lang="en-US" sz="2000">
                    <a:latin typeface="Palatino" charset="0"/>
                  </a:rPr>
                  <a:t>Facade</a:t>
                </a:r>
              </a:p>
            </p:txBody>
          </p:sp>
          <p:cxnSp>
            <p:nvCxnSpPr>
              <p:cNvPr id="27675" name="AutoShape 19"/>
              <p:cNvCxnSpPr>
                <a:cxnSpLocks noChangeShapeType="1"/>
                <a:stCxn id="27670" idx="2"/>
                <a:endCxn id="27672" idx="0"/>
              </p:cNvCxnSpPr>
              <p:nvPr/>
            </p:nvCxnSpPr>
            <p:spPr bwMode="auto">
              <a:xfrm flipH="1">
                <a:off x="643" y="3021"/>
                <a:ext cx="435" cy="506"/>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76" name="AutoShape 20"/>
              <p:cNvCxnSpPr>
                <a:cxnSpLocks noChangeShapeType="1"/>
                <a:stCxn id="27670" idx="3"/>
                <a:endCxn id="27673" idx="0"/>
              </p:cNvCxnSpPr>
              <p:nvPr/>
            </p:nvCxnSpPr>
            <p:spPr bwMode="auto">
              <a:xfrm>
                <a:off x="1174" y="3021"/>
                <a:ext cx="429" cy="506"/>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77" name="AutoShape 21"/>
              <p:cNvCxnSpPr>
                <a:cxnSpLocks noChangeShapeType="1"/>
                <a:stCxn id="27670" idx="4"/>
                <a:endCxn id="27674" idx="0"/>
              </p:cNvCxnSpPr>
              <p:nvPr/>
            </p:nvCxnSpPr>
            <p:spPr bwMode="auto">
              <a:xfrm>
                <a:off x="1270" y="3021"/>
                <a:ext cx="1293" cy="506"/>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78" name="AutoShape 22"/>
              <p:cNvCxnSpPr>
                <a:cxnSpLocks noChangeShapeType="1"/>
                <a:stCxn id="27670" idx="0"/>
                <a:endCxn id="27682" idx="2"/>
              </p:cNvCxnSpPr>
              <p:nvPr/>
            </p:nvCxnSpPr>
            <p:spPr bwMode="auto">
              <a:xfrm flipH="1" flipV="1">
                <a:off x="845" y="1661"/>
                <a:ext cx="329" cy="1264"/>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27679" name="Rectangle 23"/>
              <p:cNvSpPr>
                <a:spLocks noChangeArrowheads="1"/>
              </p:cNvSpPr>
              <p:nvPr/>
            </p:nvSpPr>
            <p:spPr bwMode="auto">
              <a:xfrm>
                <a:off x="3169" y="3544"/>
                <a:ext cx="768" cy="576"/>
              </a:xfrm>
              <a:prstGeom prst="rect">
                <a:avLst/>
              </a:prstGeom>
              <a:solidFill>
                <a:srgbClr val="FF0000"/>
              </a:solidFill>
              <a:ln w="12700">
                <a:solidFill>
                  <a:schemeClr val="tx1"/>
                </a:solidFill>
                <a:miter lim="800000"/>
                <a:headEnd/>
                <a:tailEnd/>
              </a:ln>
            </p:spPr>
            <p:txBody>
              <a:bodyPr wrap="none" anchor="ctr"/>
              <a:lstStyle/>
              <a:p>
                <a:r>
                  <a:rPr lang="en-US" sz="2000">
                    <a:latin typeface="Palatino" charset="0"/>
                  </a:rPr>
                  <a:t>Proxy</a:t>
                </a:r>
              </a:p>
            </p:txBody>
          </p:sp>
          <p:cxnSp>
            <p:nvCxnSpPr>
              <p:cNvPr id="27680" name="AutoShape 24"/>
              <p:cNvCxnSpPr>
                <a:cxnSpLocks noChangeShapeType="1"/>
                <a:stCxn id="27670" idx="4"/>
                <a:endCxn id="27679" idx="0"/>
              </p:cNvCxnSpPr>
              <p:nvPr/>
            </p:nvCxnSpPr>
            <p:spPr bwMode="auto">
              <a:xfrm>
                <a:off x="1270" y="3021"/>
                <a:ext cx="2283" cy="523"/>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grpSp>
      </p:grpSp>
      <p:grpSp>
        <p:nvGrpSpPr>
          <p:cNvPr id="5" name="Group 25"/>
          <p:cNvGrpSpPr>
            <a:grpSpLocks/>
          </p:cNvGrpSpPr>
          <p:nvPr/>
        </p:nvGrpSpPr>
        <p:grpSpPr bwMode="auto">
          <a:xfrm>
            <a:off x="2276475" y="3059113"/>
            <a:ext cx="3754438" cy="1533525"/>
            <a:chOff x="1434" y="1927"/>
            <a:chExt cx="2365" cy="966"/>
          </a:xfrm>
        </p:grpSpPr>
        <p:sp>
          <p:nvSpPr>
            <p:cNvPr id="27662" name="Rectangle 26"/>
            <p:cNvSpPr>
              <a:spLocks noChangeArrowheads="1"/>
            </p:cNvSpPr>
            <p:nvPr/>
          </p:nvSpPr>
          <p:spPr bwMode="auto">
            <a:xfrm>
              <a:off x="1434" y="2342"/>
              <a:ext cx="705" cy="536"/>
            </a:xfrm>
            <a:prstGeom prst="rect">
              <a:avLst/>
            </a:prstGeom>
            <a:solidFill>
              <a:srgbClr val="FF0000"/>
            </a:solidFill>
            <a:ln w="12700">
              <a:solidFill>
                <a:schemeClr val="tx1"/>
              </a:solidFill>
              <a:miter lim="800000"/>
              <a:headEnd/>
              <a:tailEnd/>
            </a:ln>
          </p:spPr>
          <p:txBody>
            <a:bodyPr wrap="none" anchor="ctr"/>
            <a:lstStyle/>
            <a:p>
              <a:r>
                <a:rPr lang="en-US" sz="2000">
                  <a:latin typeface="Palatino" charset="0"/>
                </a:rPr>
                <a:t>Command</a:t>
              </a:r>
            </a:p>
            <a:p>
              <a:endParaRPr lang="en-US" sz="2000">
                <a:latin typeface="Palatino" charset="0"/>
              </a:endParaRPr>
            </a:p>
          </p:txBody>
        </p:sp>
        <p:sp>
          <p:nvSpPr>
            <p:cNvPr id="27663" name="Rectangle 27"/>
            <p:cNvSpPr>
              <a:spLocks noChangeArrowheads="1"/>
            </p:cNvSpPr>
            <p:nvPr/>
          </p:nvSpPr>
          <p:spPr bwMode="auto">
            <a:xfrm>
              <a:off x="2300" y="2357"/>
              <a:ext cx="705" cy="536"/>
            </a:xfrm>
            <a:prstGeom prst="rect">
              <a:avLst/>
            </a:prstGeom>
            <a:solidFill>
              <a:srgbClr val="FF0000"/>
            </a:solidFill>
            <a:ln w="12700">
              <a:solidFill>
                <a:schemeClr val="tx1"/>
              </a:solidFill>
              <a:miter lim="800000"/>
              <a:headEnd/>
              <a:tailEnd/>
            </a:ln>
          </p:spPr>
          <p:txBody>
            <a:bodyPr wrap="none" anchor="ctr"/>
            <a:lstStyle/>
            <a:p>
              <a:r>
                <a:rPr lang="en-US" sz="2000" dirty="0">
                  <a:latin typeface="Palatino" charset="0"/>
                </a:rPr>
                <a:t>Observer</a:t>
              </a:r>
            </a:p>
            <a:p>
              <a:endParaRPr lang="en-US" sz="2000" dirty="0">
                <a:latin typeface="Palatino" charset="0"/>
              </a:endParaRPr>
            </a:p>
          </p:txBody>
        </p:sp>
        <p:sp>
          <p:nvSpPr>
            <p:cNvPr id="27664" name="Rectangle 28"/>
            <p:cNvSpPr>
              <a:spLocks noChangeArrowheads="1"/>
            </p:cNvSpPr>
            <p:nvPr/>
          </p:nvSpPr>
          <p:spPr bwMode="auto">
            <a:xfrm>
              <a:off x="3110" y="2357"/>
              <a:ext cx="689" cy="536"/>
            </a:xfrm>
            <a:prstGeom prst="rect">
              <a:avLst/>
            </a:prstGeom>
            <a:solidFill>
              <a:srgbClr val="FF0000"/>
            </a:solidFill>
            <a:ln w="12700">
              <a:solidFill>
                <a:schemeClr val="tx1"/>
              </a:solidFill>
              <a:miter lim="800000"/>
              <a:headEnd/>
              <a:tailEnd/>
            </a:ln>
          </p:spPr>
          <p:txBody>
            <a:bodyPr wrap="none" anchor="ctr"/>
            <a:lstStyle/>
            <a:p>
              <a:r>
                <a:rPr lang="en-US" sz="2000" dirty="0">
                  <a:latin typeface="Palatino" charset="0"/>
                </a:rPr>
                <a:t>Strategy</a:t>
              </a:r>
            </a:p>
            <a:p>
              <a:endParaRPr lang="en-US" sz="2000" dirty="0">
                <a:latin typeface="Palatino" charset="0"/>
              </a:endParaRPr>
            </a:p>
          </p:txBody>
        </p:sp>
        <p:sp>
          <p:nvSpPr>
            <p:cNvPr id="27665" name="AutoShape 29"/>
            <p:cNvSpPr>
              <a:spLocks noChangeArrowheads="1"/>
            </p:cNvSpPr>
            <p:nvPr/>
          </p:nvSpPr>
          <p:spPr bwMode="auto">
            <a:xfrm>
              <a:off x="2558" y="2046"/>
              <a:ext cx="192" cy="89"/>
            </a:xfrm>
            <a:prstGeom prst="triangle">
              <a:avLst>
                <a:gd name="adj" fmla="val 50000"/>
              </a:avLst>
            </a:prstGeom>
            <a:solidFill>
              <a:srgbClr val="FF0000"/>
            </a:solidFill>
            <a:ln w="12700">
              <a:solidFill>
                <a:schemeClr val="tx1"/>
              </a:solidFill>
              <a:miter lim="800000"/>
              <a:headEnd/>
              <a:tailEnd/>
            </a:ln>
          </p:spPr>
          <p:txBody>
            <a:bodyPr wrap="none" anchor="ctr"/>
            <a:lstStyle/>
            <a:p>
              <a:endParaRPr lang="en-US" sz="2000">
                <a:latin typeface="Palatino" charset="0"/>
              </a:endParaRPr>
            </a:p>
          </p:txBody>
        </p:sp>
        <p:cxnSp>
          <p:nvCxnSpPr>
            <p:cNvPr id="27666" name="AutoShape 30"/>
            <p:cNvCxnSpPr>
              <a:cxnSpLocks noChangeShapeType="1"/>
              <a:stCxn id="27665" idx="2"/>
              <a:endCxn id="27662" idx="0"/>
            </p:cNvCxnSpPr>
            <p:nvPr/>
          </p:nvCxnSpPr>
          <p:spPr bwMode="auto">
            <a:xfrm flipH="1">
              <a:off x="1787" y="2135"/>
              <a:ext cx="771" cy="207"/>
            </a:xfrm>
            <a:prstGeom prst="straightConnector1">
              <a:avLst/>
            </a:prstGeom>
            <a:solidFill>
              <a:srgbClr val="FF0000"/>
            </a:solidFill>
            <a:ln w="12700">
              <a:solidFill>
                <a:schemeClr val="tx1"/>
              </a:solidFill>
              <a:miter lim="800000"/>
              <a:headEnd/>
              <a:tailEnd/>
            </a:ln>
            <a:extLst/>
          </p:spPr>
        </p:cxnSp>
        <p:cxnSp>
          <p:nvCxnSpPr>
            <p:cNvPr id="27667" name="AutoShape 31"/>
            <p:cNvCxnSpPr>
              <a:cxnSpLocks noChangeShapeType="1"/>
              <a:stCxn id="27665" idx="3"/>
              <a:endCxn id="27663" idx="0"/>
            </p:cNvCxnSpPr>
            <p:nvPr/>
          </p:nvCxnSpPr>
          <p:spPr bwMode="auto">
            <a:xfrm flipH="1">
              <a:off x="2653" y="2135"/>
              <a:ext cx="1" cy="222"/>
            </a:xfrm>
            <a:prstGeom prst="straightConnector1">
              <a:avLst/>
            </a:prstGeom>
            <a:solidFill>
              <a:srgbClr val="FF0000"/>
            </a:solidFill>
            <a:ln w="12700">
              <a:solidFill>
                <a:schemeClr val="tx1"/>
              </a:solidFill>
              <a:miter lim="800000"/>
              <a:headEnd/>
              <a:tailEnd/>
            </a:ln>
            <a:extLst/>
          </p:spPr>
        </p:cxnSp>
        <p:cxnSp>
          <p:nvCxnSpPr>
            <p:cNvPr id="27668" name="AutoShape 32"/>
            <p:cNvCxnSpPr>
              <a:cxnSpLocks noChangeShapeType="1"/>
              <a:stCxn id="27665" idx="4"/>
              <a:endCxn id="27664" idx="0"/>
            </p:cNvCxnSpPr>
            <p:nvPr/>
          </p:nvCxnSpPr>
          <p:spPr bwMode="auto">
            <a:xfrm>
              <a:off x="2750" y="2135"/>
              <a:ext cx="705" cy="222"/>
            </a:xfrm>
            <a:prstGeom prst="straightConnector1">
              <a:avLst/>
            </a:prstGeom>
            <a:solidFill>
              <a:srgbClr val="FF0000"/>
            </a:solidFill>
            <a:ln w="12700">
              <a:solidFill>
                <a:schemeClr val="tx1"/>
              </a:solidFill>
              <a:miter lim="800000"/>
              <a:headEnd/>
              <a:tailEnd/>
            </a:ln>
            <a:extLst/>
          </p:spPr>
        </p:cxnSp>
        <p:cxnSp>
          <p:nvCxnSpPr>
            <p:cNvPr id="27669" name="AutoShape 33"/>
            <p:cNvCxnSpPr>
              <a:cxnSpLocks noChangeShapeType="1"/>
              <a:stCxn id="27665" idx="0"/>
              <a:endCxn id="27683" idx="2"/>
            </p:cNvCxnSpPr>
            <p:nvPr/>
          </p:nvCxnSpPr>
          <p:spPr bwMode="auto">
            <a:xfrm flipH="1" flipV="1">
              <a:off x="2619" y="1927"/>
              <a:ext cx="35" cy="119"/>
            </a:xfrm>
            <a:prstGeom prst="straightConnector1">
              <a:avLst/>
            </a:prstGeom>
            <a:solidFill>
              <a:srgbClr val="FF0000"/>
            </a:solidFill>
            <a:ln w="12700">
              <a:solidFill>
                <a:schemeClr val="tx1"/>
              </a:solidFill>
              <a:miter lim="800000"/>
              <a:headEnd/>
              <a:tailEnd/>
            </a:ln>
            <a:extLst/>
          </p:spPr>
        </p:cxnSp>
      </p:grpSp>
      <p:grpSp>
        <p:nvGrpSpPr>
          <p:cNvPr id="6" name="Group 34"/>
          <p:cNvGrpSpPr>
            <a:grpSpLocks/>
          </p:cNvGrpSpPr>
          <p:nvPr/>
        </p:nvGrpSpPr>
        <p:grpSpPr bwMode="auto">
          <a:xfrm>
            <a:off x="6234113" y="2449513"/>
            <a:ext cx="2743200" cy="1762125"/>
            <a:chOff x="3927" y="1543"/>
            <a:chExt cx="1728" cy="1110"/>
          </a:xfrm>
        </p:grpSpPr>
        <p:sp>
          <p:nvSpPr>
            <p:cNvPr id="27656" name="Rectangle 35"/>
            <p:cNvSpPr>
              <a:spLocks noChangeArrowheads="1"/>
            </p:cNvSpPr>
            <p:nvPr/>
          </p:nvSpPr>
          <p:spPr bwMode="auto">
            <a:xfrm>
              <a:off x="3927" y="2077"/>
              <a:ext cx="768" cy="576"/>
            </a:xfrm>
            <a:prstGeom prst="rect">
              <a:avLst/>
            </a:prstGeom>
            <a:solidFill>
              <a:srgbClr val="FF0000"/>
            </a:solidFill>
            <a:ln w="12700">
              <a:solidFill>
                <a:schemeClr val="tx1"/>
              </a:solidFill>
              <a:miter lim="800000"/>
              <a:headEnd/>
              <a:tailEnd/>
            </a:ln>
          </p:spPr>
          <p:txBody>
            <a:bodyPr wrap="none" anchor="ctr"/>
            <a:lstStyle/>
            <a:p>
              <a:r>
                <a:rPr lang="en-US" sz="2000">
                  <a:latin typeface="Palatino" charset="0"/>
                </a:rPr>
                <a:t>Abstract</a:t>
              </a:r>
            </a:p>
            <a:p>
              <a:r>
                <a:rPr lang="en-US" sz="2000">
                  <a:latin typeface="Palatino" charset="0"/>
                </a:rPr>
                <a:t>Factory</a:t>
              </a:r>
            </a:p>
          </p:txBody>
        </p:sp>
        <p:sp>
          <p:nvSpPr>
            <p:cNvPr id="27657" name="Rectangle 36"/>
            <p:cNvSpPr>
              <a:spLocks noChangeArrowheads="1"/>
            </p:cNvSpPr>
            <p:nvPr/>
          </p:nvSpPr>
          <p:spPr bwMode="auto">
            <a:xfrm>
              <a:off x="4887" y="2077"/>
              <a:ext cx="768" cy="576"/>
            </a:xfrm>
            <a:prstGeom prst="rect">
              <a:avLst/>
            </a:prstGeom>
            <a:solidFill>
              <a:schemeClr val="bg1"/>
            </a:solidFill>
            <a:ln w="12700">
              <a:solidFill>
                <a:srgbClr val="FF0000"/>
              </a:solidFill>
              <a:miter lim="800000"/>
              <a:headEnd/>
              <a:tailEnd/>
            </a:ln>
          </p:spPr>
          <p:txBody>
            <a:bodyPr wrap="none" anchor="ctr"/>
            <a:lstStyle/>
            <a:p>
              <a:r>
                <a:rPr lang="en-US" sz="2000" dirty="0">
                  <a:latin typeface="Palatino" charset="0"/>
                </a:rPr>
                <a:t>Builder</a:t>
              </a:r>
            </a:p>
            <a:p>
              <a:r>
                <a:rPr lang="en-US" sz="2000" dirty="0">
                  <a:latin typeface="Palatino" charset="0"/>
                </a:rPr>
                <a:t>Pattern</a:t>
              </a:r>
            </a:p>
          </p:txBody>
        </p:sp>
        <p:cxnSp>
          <p:nvCxnSpPr>
            <p:cNvPr id="27658" name="AutoShape 37"/>
            <p:cNvCxnSpPr>
              <a:cxnSpLocks noChangeShapeType="1"/>
              <a:stCxn id="27660" idx="2"/>
              <a:endCxn id="27656" idx="0"/>
            </p:cNvCxnSpPr>
            <p:nvPr/>
          </p:nvCxnSpPr>
          <p:spPr bwMode="auto">
            <a:xfrm flipH="1">
              <a:off x="4311" y="1902"/>
              <a:ext cx="463" cy="175"/>
            </a:xfrm>
            <a:prstGeom prst="straightConnector1">
              <a:avLst/>
            </a:prstGeom>
            <a:solidFill>
              <a:schemeClr val="bg1"/>
            </a:solidFill>
            <a:ln w="12700">
              <a:solidFill>
                <a:schemeClr val="tx1"/>
              </a:solidFill>
              <a:miter lim="800000"/>
              <a:headEnd/>
              <a:tailEnd/>
            </a:ln>
            <a:extLst/>
          </p:spPr>
        </p:cxnSp>
        <p:cxnSp>
          <p:nvCxnSpPr>
            <p:cNvPr id="27659" name="AutoShape 38"/>
            <p:cNvCxnSpPr>
              <a:cxnSpLocks noChangeShapeType="1"/>
              <a:stCxn id="27660" idx="4"/>
              <a:endCxn id="27657" idx="0"/>
            </p:cNvCxnSpPr>
            <p:nvPr/>
          </p:nvCxnSpPr>
          <p:spPr bwMode="auto">
            <a:xfrm>
              <a:off x="4966" y="1902"/>
              <a:ext cx="305" cy="175"/>
            </a:xfrm>
            <a:prstGeom prst="straightConnector1">
              <a:avLst/>
            </a:prstGeom>
            <a:solidFill>
              <a:schemeClr val="bg1"/>
            </a:solidFill>
            <a:ln w="12700">
              <a:solidFill>
                <a:schemeClr val="tx1"/>
              </a:solidFill>
              <a:miter lim="800000"/>
              <a:headEnd/>
              <a:tailEnd/>
            </a:ln>
            <a:extLst/>
          </p:spPr>
        </p:cxnSp>
        <p:sp>
          <p:nvSpPr>
            <p:cNvPr id="27660" name="AutoShape 39"/>
            <p:cNvSpPr>
              <a:spLocks noChangeArrowheads="1"/>
            </p:cNvSpPr>
            <p:nvPr/>
          </p:nvSpPr>
          <p:spPr bwMode="auto">
            <a:xfrm>
              <a:off x="4774" y="1806"/>
              <a:ext cx="192" cy="96"/>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latin typeface="Palatino" charset="0"/>
              </a:endParaRPr>
            </a:p>
          </p:txBody>
        </p:sp>
        <p:cxnSp>
          <p:nvCxnSpPr>
            <p:cNvPr id="27661" name="AutoShape 40"/>
            <p:cNvCxnSpPr>
              <a:cxnSpLocks noChangeShapeType="1"/>
              <a:stCxn id="27684" idx="2"/>
              <a:endCxn id="27660" idx="0"/>
            </p:cNvCxnSpPr>
            <p:nvPr/>
          </p:nvCxnSpPr>
          <p:spPr bwMode="auto">
            <a:xfrm>
              <a:off x="4858" y="1543"/>
              <a:ext cx="12" cy="263"/>
            </a:xfrm>
            <a:prstGeom prst="straightConnector1">
              <a:avLst/>
            </a:prstGeom>
            <a:solidFill>
              <a:schemeClr val="bg1"/>
            </a:solidFill>
            <a:ln w="12700">
              <a:solidFill>
                <a:schemeClr val="tx1"/>
              </a:solidFill>
              <a:miter lim="800000"/>
              <a:headEnd/>
              <a:tailEnd/>
            </a:ln>
            <a:extLst/>
          </p:spPr>
        </p:cxnSp>
      </p:grpSp>
      <p:sp>
        <p:nvSpPr>
          <p:cNvPr id="135209" name="Rectangle 41"/>
          <p:cNvSpPr>
            <a:spLocks noChangeArrowheads="1"/>
          </p:cNvSpPr>
          <p:nvPr/>
        </p:nvSpPr>
        <p:spPr bwMode="auto">
          <a:xfrm>
            <a:off x="2279650" y="3721100"/>
            <a:ext cx="1119188" cy="850900"/>
          </a:xfrm>
          <a:prstGeom prst="rect">
            <a:avLst/>
          </a:prstGeom>
          <a:solidFill>
            <a:srgbClr val="FF0000"/>
          </a:solidFill>
          <a:ln w="12700">
            <a:solidFill>
              <a:schemeClr val="tx1"/>
            </a:solidFill>
            <a:miter lim="800000"/>
            <a:headEnd/>
            <a:tailEnd/>
          </a:ln>
        </p:spPr>
        <p:txBody>
          <a:bodyPr wrap="none" anchor="ctr"/>
          <a:lstStyle/>
          <a:p>
            <a:r>
              <a:rPr lang="en-US" sz="2000">
                <a:latin typeface="Palatino" charset="0"/>
              </a:rPr>
              <a:t>Command</a:t>
            </a:r>
          </a:p>
          <a:p>
            <a:endParaRPr lang="en-US" sz="2000">
              <a:latin typeface="Palatino" charset="0"/>
            </a:endParaRPr>
          </a:p>
        </p:txBody>
      </p:sp>
      <p:grpSp>
        <p:nvGrpSpPr>
          <p:cNvPr id="42" name="Group 41"/>
          <p:cNvGrpSpPr/>
          <p:nvPr/>
        </p:nvGrpSpPr>
        <p:grpSpPr>
          <a:xfrm>
            <a:off x="2011763" y="4795838"/>
            <a:ext cx="5757270" cy="1739639"/>
            <a:chOff x="2011763" y="4795838"/>
            <a:chExt cx="5757270" cy="1739639"/>
          </a:xfrm>
        </p:grpSpPr>
        <p:cxnSp>
          <p:nvCxnSpPr>
            <p:cNvPr id="43" name="AutoShape 24"/>
            <p:cNvCxnSpPr>
              <a:cxnSpLocks noChangeShapeType="1"/>
              <a:endCxn id="44" idx="0"/>
            </p:cNvCxnSpPr>
            <p:nvPr/>
          </p:nvCxnSpPr>
          <p:spPr bwMode="auto">
            <a:xfrm>
              <a:off x="2011763" y="4795838"/>
              <a:ext cx="5149328" cy="825239"/>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44" name="Rectangle 23"/>
            <p:cNvSpPr>
              <a:spLocks noChangeArrowheads="1"/>
            </p:cNvSpPr>
            <p:nvPr/>
          </p:nvSpPr>
          <p:spPr bwMode="auto">
            <a:xfrm>
              <a:off x="6553148" y="5621077"/>
              <a:ext cx="1215885" cy="914400"/>
            </a:xfrm>
            <a:prstGeom prst="rect">
              <a:avLst/>
            </a:prstGeom>
            <a:solidFill>
              <a:srgbClr val="FF0000"/>
            </a:solidFill>
            <a:ln w="12700">
              <a:solidFill>
                <a:schemeClr val="tx1"/>
              </a:solidFill>
              <a:miter lim="800000"/>
              <a:headEnd/>
              <a:tailEnd/>
            </a:ln>
          </p:spPr>
          <p:txBody>
            <a:bodyPr wrap="none" anchor="ctr"/>
            <a:lstStyle/>
            <a:p>
              <a:pPr algn="ctr"/>
              <a:r>
                <a:rPr lang="en-US" sz="2000" dirty="0" smtClean="0">
                  <a:latin typeface="Palatino" charset="0"/>
                </a:rPr>
                <a:t>Composite</a:t>
              </a:r>
              <a:endParaRPr lang="en-US" sz="2000" dirty="0">
                <a:latin typeface="Palatino" charset="0"/>
              </a:endParaRPr>
            </a:p>
          </p:txBody>
        </p:sp>
      </p:gr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792595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5" presetClass="entr" presetSubtype="0" fill="hold" grpId="0" nodeType="clickEffect">
                                  <p:stCondLst>
                                    <p:cond delay="0"/>
                                  </p:stCondLst>
                                  <p:childTnLst>
                                    <p:set>
                                      <p:cBhvr>
                                        <p:cTn id="18" dur="1" fill="hold">
                                          <p:stCondLst>
                                            <p:cond delay="0"/>
                                          </p:stCondLst>
                                        </p:cTn>
                                        <p:tgtEl>
                                          <p:spTgt spid="135209"/>
                                        </p:tgtEl>
                                        <p:attrNameLst>
                                          <p:attrName>style.visibility</p:attrName>
                                        </p:attrNameLst>
                                      </p:cBhvr>
                                      <p:to>
                                        <p:strVal val="visible"/>
                                      </p:to>
                                    </p:set>
                                    <p:anim calcmode="lin" valueType="num">
                                      <p:cBhvr>
                                        <p:cTn id="19" dur="1000" fill="hold"/>
                                        <p:tgtEl>
                                          <p:spTgt spid="135209"/>
                                        </p:tgtEl>
                                        <p:attrNameLst>
                                          <p:attrName>ppt_w</p:attrName>
                                        </p:attrNameLst>
                                      </p:cBhvr>
                                      <p:tavLst>
                                        <p:tav tm="0">
                                          <p:val>
                                            <p:fltVal val="0"/>
                                          </p:val>
                                        </p:tav>
                                        <p:tav tm="100000">
                                          <p:val>
                                            <p:strVal val="#ppt_w"/>
                                          </p:val>
                                        </p:tav>
                                      </p:tavLst>
                                    </p:anim>
                                    <p:anim calcmode="lin" valueType="num">
                                      <p:cBhvr>
                                        <p:cTn id="20" dur="1000" fill="hold"/>
                                        <p:tgtEl>
                                          <p:spTgt spid="135209"/>
                                        </p:tgtEl>
                                        <p:attrNameLst>
                                          <p:attrName>ppt_h</p:attrName>
                                        </p:attrNameLst>
                                      </p:cBhvr>
                                      <p:tavLst>
                                        <p:tav tm="0">
                                          <p:val>
                                            <p:fltVal val="0"/>
                                          </p:val>
                                        </p:tav>
                                        <p:tav tm="100000">
                                          <p:val>
                                            <p:strVal val="#ppt_h"/>
                                          </p:val>
                                        </p:tav>
                                      </p:tavLst>
                                    </p:anim>
                                    <p:anim calcmode="lin" valueType="num">
                                      <p:cBhvr>
                                        <p:cTn id="21" dur="1000" fill="hold"/>
                                        <p:tgtEl>
                                          <p:spTgt spid="135209"/>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13520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09" grpId="0" animBg="1"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atin typeface="Times" charset="0"/>
              </a:rPr>
              <a:t>Builder Pattern Motivation</a:t>
            </a:r>
            <a:endParaRPr lang="en-US" sz="2400">
              <a:latin typeface="Times" charset="0"/>
            </a:endParaRPr>
          </a:p>
        </p:txBody>
      </p:sp>
      <p:sp>
        <p:nvSpPr>
          <p:cNvPr id="41987" name="Rectangle 3"/>
          <p:cNvSpPr>
            <a:spLocks noGrp="1" noChangeArrowheads="1"/>
          </p:cNvSpPr>
          <p:nvPr>
            <p:ph type="body" idx="1"/>
          </p:nvPr>
        </p:nvSpPr>
        <p:spPr>
          <a:xfrm>
            <a:off x="383490" y="897847"/>
            <a:ext cx="8255000" cy="4921250"/>
          </a:xfrm>
        </p:spPr>
        <p:txBody>
          <a:bodyPr/>
          <a:lstStyle/>
          <a:p>
            <a:r>
              <a:rPr lang="en-US" sz="2400" dirty="0">
                <a:latin typeface="Times" charset="0"/>
              </a:rPr>
              <a:t>Conversion of documents </a:t>
            </a:r>
          </a:p>
          <a:p>
            <a:r>
              <a:rPr lang="en-US" sz="2400" dirty="0">
                <a:latin typeface="Times" charset="0"/>
              </a:rPr>
              <a:t>Software companies make their money by introducing new formats, forcing users to upgrades </a:t>
            </a:r>
          </a:p>
          <a:p>
            <a:pPr lvl="1"/>
            <a:r>
              <a:rPr lang="en-US" sz="2000" dirty="0">
                <a:latin typeface="Times" charset="0"/>
              </a:rPr>
              <a:t>But you don</a:t>
            </a:r>
            <a:r>
              <a:rPr lang="ja-JP" altLang="en-US" sz="2000" dirty="0">
                <a:latin typeface="Times" charset="0"/>
              </a:rPr>
              <a:t>’</a:t>
            </a:r>
            <a:r>
              <a:rPr lang="en-US" sz="2000" dirty="0">
                <a:latin typeface="Times" charset="0"/>
              </a:rPr>
              <a:t>t want to upgrade your software every time there is an update of the format for Word documents</a:t>
            </a:r>
          </a:p>
          <a:p>
            <a:r>
              <a:rPr lang="en-US" sz="2400" dirty="0">
                <a:latin typeface="Times" charset="0"/>
              </a:rPr>
              <a:t>Idea: A reader for RTF format</a:t>
            </a:r>
          </a:p>
          <a:p>
            <a:pPr lvl="1"/>
            <a:r>
              <a:rPr lang="en-US" sz="2000" dirty="0">
                <a:latin typeface="Times" charset="0"/>
              </a:rPr>
              <a:t>Convert RTF to many text formats (EMACS, </a:t>
            </a:r>
            <a:r>
              <a:rPr lang="en-US" sz="2000" dirty="0" err="1">
                <a:latin typeface="Times" charset="0"/>
              </a:rPr>
              <a:t>Framemaker</a:t>
            </a:r>
            <a:r>
              <a:rPr lang="en-US" sz="2000" dirty="0">
                <a:latin typeface="Times" charset="0"/>
              </a:rPr>
              <a:t> 4.0, </a:t>
            </a:r>
            <a:r>
              <a:rPr lang="en-US" sz="2000" dirty="0" err="1">
                <a:latin typeface="Times" charset="0"/>
              </a:rPr>
              <a:t>Framemaker</a:t>
            </a:r>
            <a:r>
              <a:rPr lang="en-US" sz="2000" dirty="0">
                <a:latin typeface="Times" charset="0"/>
              </a:rPr>
              <a:t> 5.0, </a:t>
            </a:r>
            <a:r>
              <a:rPr lang="en-US" sz="2000" dirty="0" err="1">
                <a:latin typeface="Times" charset="0"/>
              </a:rPr>
              <a:t>Framemaker</a:t>
            </a:r>
            <a:r>
              <a:rPr lang="en-US" sz="2000" dirty="0">
                <a:latin typeface="Times" charset="0"/>
              </a:rPr>
              <a:t> 5.5, HTML, SGML,  WordPerfect 3.5, WordPerfect 7.0, ….)</a:t>
            </a:r>
          </a:p>
          <a:p>
            <a:pPr lvl="2"/>
            <a:r>
              <a:rPr lang="en-US" sz="2000" i="1" dirty="0">
                <a:latin typeface="Times" charset="0"/>
              </a:rPr>
              <a:t>Problem: The number of conversions is open-ended.</a:t>
            </a:r>
            <a:r>
              <a:rPr lang="en-US" sz="2000" dirty="0">
                <a:latin typeface="Times" charset="0"/>
              </a:rPr>
              <a:t> </a:t>
            </a:r>
          </a:p>
          <a:p>
            <a:r>
              <a:rPr lang="en-US" sz="2400" dirty="0">
                <a:latin typeface="Times" charset="0"/>
              </a:rPr>
              <a:t>Solution</a:t>
            </a:r>
          </a:p>
          <a:p>
            <a:pPr lvl="1"/>
            <a:r>
              <a:rPr lang="en-US" sz="2000" dirty="0">
                <a:latin typeface="Times" charset="0"/>
              </a:rPr>
              <a:t>Configure the RTF Reader with a </a:t>
            </a:r>
            <a:r>
              <a:rPr lang="ja-JP" altLang="en-US" sz="2000" dirty="0">
                <a:latin typeface="Times" charset="0"/>
              </a:rPr>
              <a:t>“</a:t>
            </a:r>
            <a:r>
              <a:rPr lang="en-US" sz="2000" dirty="0">
                <a:latin typeface="Times" charset="0"/>
              </a:rPr>
              <a:t>builder</a:t>
            </a:r>
            <a:r>
              <a:rPr lang="ja-JP" altLang="en-US" sz="2000" dirty="0">
                <a:latin typeface="Times" charset="0"/>
              </a:rPr>
              <a:t>”</a:t>
            </a:r>
            <a:r>
              <a:rPr lang="en-US" sz="2000" dirty="0">
                <a:latin typeface="Times" charset="0"/>
              </a:rPr>
              <a:t> object that specializes in conversions to any known format and can easily be extended to deal with any new format appearing on the market</a:t>
            </a:r>
          </a:p>
        </p:txBody>
      </p:sp>
    </p:spTree>
    <p:extLst>
      <p:ext uri="{BB962C8B-B14F-4D97-AF65-F5344CB8AC3E}">
        <p14:creationId xmlns:p14="http://schemas.microsoft.com/office/powerpoint/2010/main" val="340833420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9100" y="2540000"/>
            <a:ext cx="8305800" cy="1778000"/>
          </a:xfrm>
          <a:prstGeom prst="rect">
            <a:avLst/>
          </a:prstGeom>
        </p:spPr>
      </p:pic>
    </p:spTree>
    <p:extLst>
      <p:ext uri="{BB962C8B-B14F-4D97-AF65-F5344CB8AC3E}">
        <p14:creationId xmlns:p14="http://schemas.microsoft.com/office/powerpoint/2010/main" val="343576671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atin typeface="Times" charset="0"/>
              </a:rPr>
              <a:t>Builder Pattern</a:t>
            </a:r>
          </a:p>
        </p:txBody>
      </p:sp>
      <p:sp>
        <p:nvSpPr>
          <p:cNvPr id="43011" name="Rectangle 3"/>
          <p:cNvSpPr>
            <a:spLocks noChangeArrowheads="1"/>
          </p:cNvSpPr>
          <p:nvPr/>
        </p:nvSpPr>
        <p:spPr bwMode="auto">
          <a:xfrm>
            <a:off x="952500" y="1531938"/>
            <a:ext cx="1519238" cy="835025"/>
          </a:xfrm>
          <a:prstGeom prst="rect">
            <a:avLst/>
          </a:prstGeom>
          <a:solidFill>
            <a:schemeClr val="bg1"/>
          </a:solidFill>
          <a:ln w="12700">
            <a:solidFill>
              <a:schemeClr val="tx1"/>
            </a:solidFill>
            <a:miter lim="800000"/>
            <a:headEnd/>
            <a:tailEnd/>
          </a:ln>
        </p:spPr>
        <p:txBody>
          <a:bodyPr wrap="none" anchor="ctr"/>
          <a:lstStyle/>
          <a:p>
            <a:pPr algn="ctr"/>
            <a:endParaRPr lang="en-US" sz="1600">
              <a:latin typeface="Palatino" charset="0"/>
            </a:endParaRPr>
          </a:p>
          <a:p>
            <a:pPr algn="ctr"/>
            <a:r>
              <a:rPr lang="en-US" sz="1100">
                <a:latin typeface="Palatino" charset="0"/>
              </a:rPr>
              <a:t>Construct()</a:t>
            </a:r>
          </a:p>
        </p:txBody>
      </p:sp>
      <p:sp>
        <p:nvSpPr>
          <p:cNvPr id="43012" name="AutoShape 4"/>
          <p:cNvSpPr>
            <a:spLocks noChangeArrowheads="1"/>
          </p:cNvSpPr>
          <p:nvPr/>
        </p:nvSpPr>
        <p:spPr bwMode="auto">
          <a:xfrm>
            <a:off x="5495925" y="3167063"/>
            <a:ext cx="273050" cy="200025"/>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1600"/>
          </a:p>
        </p:txBody>
      </p:sp>
      <p:sp>
        <p:nvSpPr>
          <p:cNvPr id="43013" name="Text Box 5"/>
          <p:cNvSpPr txBox="1">
            <a:spLocks noChangeArrowheads="1"/>
          </p:cNvSpPr>
          <p:nvPr/>
        </p:nvSpPr>
        <p:spPr bwMode="auto">
          <a:xfrm>
            <a:off x="1100138" y="1555750"/>
            <a:ext cx="125730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charset="0"/>
              </a:defRPr>
            </a:lvl1pPr>
            <a:lvl2pPr marL="742950" indent="-285750">
              <a:defRPr b="1">
                <a:solidFill>
                  <a:schemeClr val="tx1"/>
                </a:solidFill>
                <a:latin typeface="Times" charset="0"/>
                <a:ea typeface="ＭＳ Ｐゴシック" charset="0"/>
              </a:defRPr>
            </a:lvl2pPr>
            <a:lvl3pPr marL="1143000" indent="-228600">
              <a:defRPr b="1">
                <a:solidFill>
                  <a:schemeClr val="tx1"/>
                </a:solidFill>
                <a:latin typeface="Times" charset="0"/>
                <a:ea typeface="ＭＳ Ｐゴシック" charset="0"/>
              </a:defRPr>
            </a:lvl3pPr>
            <a:lvl4pPr marL="1600200" indent="-228600">
              <a:defRPr b="1">
                <a:solidFill>
                  <a:schemeClr val="tx1"/>
                </a:solidFill>
                <a:latin typeface="Times" charset="0"/>
                <a:ea typeface="ＭＳ Ｐゴシック" charset="0"/>
              </a:defRPr>
            </a:lvl4pPr>
            <a:lvl5pPr marL="2057400" indent="-228600">
              <a:defRPr b="1">
                <a:solidFill>
                  <a:schemeClr val="tx1"/>
                </a:solidFill>
                <a:latin typeface="Times" charset="0"/>
                <a:ea typeface="ＭＳ Ｐゴシック" charset="0"/>
              </a:defRPr>
            </a:lvl5pPr>
            <a:lvl6pPr marL="2514600" indent="-228600" eaLnBrk="0" fontAlgn="base" hangingPunct="0">
              <a:spcBef>
                <a:spcPct val="0"/>
              </a:spcBef>
              <a:spcAft>
                <a:spcPct val="0"/>
              </a:spcAft>
              <a:defRPr b="1">
                <a:solidFill>
                  <a:schemeClr val="tx1"/>
                </a:solidFill>
                <a:latin typeface="Times" charset="0"/>
                <a:ea typeface="ＭＳ Ｐゴシック" charset="0"/>
              </a:defRPr>
            </a:lvl6pPr>
            <a:lvl7pPr marL="2971800" indent="-228600" eaLnBrk="0" fontAlgn="base" hangingPunct="0">
              <a:spcBef>
                <a:spcPct val="0"/>
              </a:spcBef>
              <a:spcAft>
                <a:spcPct val="0"/>
              </a:spcAft>
              <a:defRPr b="1">
                <a:solidFill>
                  <a:schemeClr val="tx1"/>
                </a:solidFill>
                <a:latin typeface="Times" charset="0"/>
                <a:ea typeface="ＭＳ Ｐゴシック" charset="0"/>
              </a:defRPr>
            </a:lvl7pPr>
            <a:lvl8pPr marL="3429000" indent="-228600" eaLnBrk="0" fontAlgn="base" hangingPunct="0">
              <a:spcBef>
                <a:spcPct val="0"/>
              </a:spcBef>
              <a:spcAft>
                <a:spcPct val="0"/>
              </a:spcAft>
              <a:defRPr b="1">
                <a:solidFill>
                  <a:schemeClr val="tx1"/>
                </a:solidFill>
                <a:latin typeface="Times" charset="0"/>
                <a:ea typeface="ＭＳ Ｐゴシック" charset="0"/>
              </a:defRPr>
            </a:lvl8pPr>
            <a:lvl9pPr marL="3886200" indent="-228600" eaLnBrk="0" fontAlgn="base" hangingPunct="0">
              <a:spcBef>
                <a:spcPct val="0"/>
              </a:spcBef>
              <a:spcAft>
                <a:spcPct val="0"/>
              </a:spcAft>
              <a:defRPr b="1">
                <a:solidFill>
                  <a:schemeClr val="tx1"/>
                </a:solidFill>
                <a:latin typeface="Times" charset="0"/>
                <a:ea typeface="ＭＳ Ｐゴシック" charset="0"/>
              </a:defRPr>
            </a:lvl9pPr>
          </a:lstStyle>
          <a:p>
            <a:pPr>
              <a:spcBef>
                <a:spcPct val="50000"/>
              </a:spcBef>
            </a:pPr>
            <a:r>
              <a:rPr lang="en-US" sz="1600">
                <a:latin typeface="Palatino" charset="0"/>
              </a:rPr>
              <a:t>Director</a:t>
            </a:r>
          </a:p>
        </p:txBody>
      </p:sp>
      <p:sp>
        <p:nvSpPr>
          <p:cNvPr id="43014" name="Line 6"/>
          <p:cNvSpPr>
            <a:spLocks noChangeShapeType="1"/>
          </p:cNvSpPr>
          <p:nvPr/>
        </p:nvSpPr>
        <p:spPr bwMode="auto">
          <a:xfrm>
            <a:off x="965200" y="1943100"/>
            <a:ext cx="1506538"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43015" name="Line 7"/>
          <p:cNvSpPr>
            <a:spLocks noChangeShapeType="1"/>
          </p:cNvSpPr>
          <p:nvPr/>
        </p:nvSpPr>
        <p:spPr bwMode="auto">
          <a:xfrm>
            <a:off x="2335213" y="2092325"/>
            <a:ext cx="0" cy="169386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43016" name="AutoShape 8"/>
          <p:cNvSpPr>
            <a:spLocks noChangeArrowheads="1"/>
          </p:cNvSpPr>
          <p:nvPr/>
        </p:nvSpPr>
        <p:spPr bwMode="auto">
          <a:xfrm flipV="1">
            <a:off x="442913" y="2879725"/>
            <a:ext cx="2763837" cy="1058863"/>
          </a:xfrm>
          <a:prstGeom prst="foldedCorner">
            <a:avLst>
              <a:gd name="adj" fmla="val 12500"/>
            </a:avLst>
          </a:prstGeom>
          <a:solidFill>
            <a:schemeClr val="bg1"/>
          </a:solidFill>
          <a:ln w="12700">
            <a:solidFill>
              <a:schemeClr val="tx1"/>
            </a:solidFill>
            <a:round/>
            <a:headEnd/>
            <a:tailEnd/>
          </a:ln>
        </p:spPr>
        <p:txBody>
          <a:bodyPr rot="10800000" wrap="none" anchor="ctr"/>
          <a:lstStyle/>
          <a:p>
            <a:r>
              <a:rPr lang="en-US" sz="1100" b="0">
                <a:latin typeface="Palatino" charset="0"/>
              </a:rPr>
              <a:t>For all objects in  Structure {</a:t>
            </a:r>
          </a:p>
          <a:p>
            <a:r>
              <a:rPr lang="en-US" sz="1100" b="0">
                <a:latin typeface="Palatino" charset="0"/>
              </a:rPr>
              <a:t>         Builder-&gt;BuildPart()</a:t>
            </a:r>
          </a:p>
          <a:p>
            <a:r>
              <a:rPr lang="en-US" sz="1100" b="0">
                <a:latin typeface="Palatino" charset="0"/>
              </a:rPr>
              <a:t>}</a:t>
            </a:r>
            <a:endParaRPr lang="en-US" sz="1600">
              <a:latin typeface="Palatino" charset="0"/>
            </a:endParaRPr>
          </a:p>
        </p:txBody>
      </p:sp>
      <p:sp>
        <p:nvSpPr>
          <p:cNvPr id="43017" name="Rectangle 9"/>
          <p:cNvSpPr>
            <a:spLocks noChangeArrowheads="1"/>
          </p:cNvSpPr>
          <p:nvPr/>
        </p:nvSpPr>
        <p:spPr bwMode="auto">
          <a:xfrm>
            <a:off x="4959350" y="1520825"/>
            <a:ext cx="1519238" cy="835025"/>
          </a:xfrm>
          <a:prstGeom prst="rect">
            <a:avLst/>
          </a:prstGeom>
          <a:solidFill>
            <a:schemeClr val="bg1"/>
          </a:solidFill>
          <a:ln w="12700">
            <a:solidFill>
              <a:schemeClr val="tx1"/>
            </a:solidFill>
            <a:miter lim="800000"/>
            <a:headEnd/>
            <a:tailEnd/>
          </a:ln>
        </p:spPr>
        <p:txBody>
          <a:bodyPr wrap="none" anchor="ctr"/>
          <a:lstStyle/>
          <a:p>
            <a:pPr algn="ctr"/>
            <a:endParaRPr lang="en-US" sz="1600">
              <a:latin typeface="Palatino" charset="0"/>
            </a:endParaRPr>
          </a:p>
          <a:p>
            <a:pPr algn="ctr"/>
            <a:r>
              <a:rPr lang="en-US" sz="1100">
                <a:latin typeface="Palatino" charset="0"/>
              </a:rPr>
              <a:t>BuildPart()</a:t>
            </a:r>
          </a:p>
        </p:txBody>
      </p:sp>
      <p:sp>
        <p:nvSpPr>
          <p:cNvPr id="43018" name="Text Box 10"/>
          <p:cNvSpPr txBox="1">
            <a:spLocks noChangeArrowheads="1"/>
          </p:cNvSpPr>
          <p:nvPr/>
        </p:nvSpPr>
        <p:spPr bwMode="auto">
          <a:xfrm>
            <a:off x="4941888" y="1544638"/>
            <a:ext cx="125730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charset="0"/>
              </a:defRPr>
            </a:lvl1pPr>
            <a:lvl2pPr marL="742950" indent="-285750">
              <a:defRPr b="1">
                <a:solidFill>
                  <a:schemeClr val="tx1"/>
                </a:solidFill>
                <a:latin typeface="Times" charset="0"/>
                <a:ea typeface="ＭＳ Ｐゴシック" charset="0"/>
              </a:defRPr>
            </a:lvl2pPr>
            <a:lvl3pPr marL="1143000" indent="-228600">
              <a:defRPr b="1">
                <a:solidFill>
                  <a:schemeClr val="tx1"/>
                </a:solidFill>
                <a:latin typeface="Times" charset="0"/>
                <a:ea typeface="ＭＳ Ｐゴシック" charset="0"/>
              </a:defRPr>
            </a:lvl3pPr>
            <a:lvl4pPr marL="1600200" indent="-228600">
              <a:defRPr b="1">
                <a:solidFill>
                  <a:schemeClr val="tx1"/>
                </a:solidFill>
                <a:latin typeface="Times" charset="0"/>
                <a:ea typeface="ＭＳ Ｐゴシック" charset="0"/>
              </a:defRPr>
            </a:lvl4pPr>
            <a:lvl5pPr marL="2057400" indent="-228600">
              <a:defRPr b="1">
                <a:solidFill>
                  <a:schemeClr val="tx1"/>
                </a:solidFill>
                <a:latin typeface="Times" charset="0"/>
                <a:ea typeface="ＭＳ Ｐゴシック" charset="0"/>
              </a:defRPr>
            </a:lvl5pPr>
            <a:lvl6pPr marL="2514600" indent="-228600" eaLnBrk="0" fontAlgn="base" hangingPunct="0">
              <a:spcBef>
                <a:spcPct val="0"/>
              </a:spcBef>
              <a:spcAft>
                <a:spcPct val="0"/>
              </a:spcAft>
              <a:defRPr b="1">
                <a:solidFill>
                  <a:schemeClr val="tx1"/>
                </a:solidFill>
                <a:latin typeface="Times" charset="0"/>
                <a:ea typeface="ＭＳ Ｐゴシック" charset="0"/>
              </a:defRPr>
            </a:lvl6pPr>
            <a:lvl7pPr marL="2971800" indent="-228600" eaLnBrk="0" fontAlgn="base" hangingPunct="0">
              <a:spcBef>
                <a:spcPct val="0"/>
              </a:spcBef>
              <a:spcAft>
                <a:spcPct val="0"/>
              </a:spcAft>
              <a:defRPr b="1">
                <a:solidFill>
                  <a:schemeClr val="tx1"/>
                </a:solidFill>
                <a:latin typeface="Times" charset="0"/>
                <a:ea typeface="ＭＳ Ｐゴシック" charset="0"/>
              </a:defRPr>
            </a:lvl7pPr>
            <a:lvl8pPr marL="3429000" indent="-228600" eaLnBrk="0" fontAlgn="base" hangingPunct="0">
              <a:spcBef>
                <a:spcPct val="0"/>
              </a:spcBef>
              <a:spcAft>
                <a:spcPct val="0"/>
              </a:spcAft>
              <a:defRPr b="1">
                <a:solidFill>
                  <a:schemeClr val="tx1"/>
                </a:solidFill>
                <a:latin typeface="Times" charset="0"/>
                <a:ea typeface="ＭＳ Ｐゴシック" charset="0"/>
              </a:defRPr>
            </a:lvl8pPr>
            <a:lvl9pPr marL="3886200" indent="-228600" eaLnBrk="0" fontAlgn="base" hangingPunct="0">
              <a:spcBef>
                <a:spcPct val="0"/>
              </a:spcBef>
              <a:spcAft>
                <a:spcPct val="0"/>
              </a:spcAft>
              <a:defRPr b="1">
                <a:solidFill>
                  <a:schemeClr val="tx1"/>
                </a:solidFill>
                <a:latin typeface="Times" charset="0"/>
                <a:ea typeface="ＭＳ Ｐゴシック" charset="0"/>
              </a:defRPr>
            </a:lvl9pPr>
          </a:lstStyle>
          <a:p>
            <a:pPr>
              <a:spcBef>
                <a:spcPct val="50000"/>
              </a:spcBef>
            </a:pPr>
            <a:r>
              <a:rPr lang="en-US" sz="1600">
                <a:latin typeface="Palatino" charset="0"/>
              </a:rPr>
              <a:t>  Builder</a:t>
            </a:r>
          </a:p>
        </p:txBody>
      </p:sp>
      <p:sp>
        <p:nvSpPr>
          <p:cNvPr id="43019" name="Line 11"/>
          <p:cNvSpPr>
            <a:spLocks noChangeShapeType="1"/>
          </p:cNvSpPr>
          <p:nvPr/>
        </p:nvSpPr>
        <p:spPr bwMode="auto">
          <a:xfrm>
            <a:off x="4946650" y="1931988"/>
            <a:ext cx="1506538"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43020" name="Rectangle 12"/>
          <p:cNvSpPr>
            <a:spLocks noChangeArrowheads="1"/>
          </p:cNvSpPr>
          <p:nvPr/>
        </p:nvSpPr>
        <p:spPr bwMode="auto">
          <a:xfrm>
            <a:off x="4676775" y="4038600"/>
            <a:ext cx="2239963" cy="996950"/>
          </a:xfrm>
          <a:prstGeom prst="rect">
            <a:avLst/>
          </a:prstGeom>
          <a:solidFill>
            <a:schemeClr val="bg1"/>
          </a:solidFill>
          <a:ln w="12700">
            <a:solidFill>
              <a:schemeClr val="tx1"/>
            </a:solidFill>
            <a:miter lim="800000"/>
            <a:headEnd/>
            <a:tailEnd/>
          </a:ln>
        </p:spPr>
        <p:txBody>
          <a:bodyPr wrap="none" anchor="ctr"/>
          <a:lstStyle/>
          <a:p>
            <a:pPr algn="ctr"/>
            <a:endParaRPr lang="en-US" sz="1600">
              <a:latin typeface="Palatino" charset="0"/>
            </a:endParaRPr>
          </a:p>
          <a:p>
            <a:pPr algn="ctr"/>
            <a:r>
              <a:rPr lang="en-US" sz="1100">
                <a:latin typeface="Palatino" charset="0"/>
              </a:rPr>
              <a:t>BuildPart()</a:t>
            </a:r>
          </a:p>
          <a:p>
            <a:pPr algn="ctr"/>
            <a:r>
              <a:rPr lang="en-US" sz="1100">
                <a:latin typeface="Palatino" charset="0"/>
              </a:rPr>
              <a:t>GetResult()</a:t>
            </a:r>
          </a:p>
        </p:txBody>
      </p:sp>
      <p:sp>
        <p:nvSpPr>
          <p:cNvPr id="43021" name="Text Box 13"/>
          <p:cNvSpPr txBox="1">
            <a:spLocks noChangeArrowheads="1"/>
          </p:cNvSpPr>
          <p:nvPr/>
        </p:nvSpPr>
        <p:spPr bwMode="auto">
          <a:xfrm>
            <a:off x="4673600" y="4062413"/>
            <a:ext cx="221456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charset="0"/>
              </a:defRPr>
            </a:lvl1pPr>
            <a:lvl2pPr marL="742950" indent="-285750">
              <a:defRPr b="1">
                <a:solidFill>
                  <a:schemeClr val="tx1"/>
                </a:solidFill>
                <a:latin typeface="Times" charset="0"/>
                <a:ea typeface="ＭＳ Ｐゴシック" charset="0"/>
              </a:defRPr>
            </a:lvl2pPr>
            <a:lvl3pPr marL="1143000" indent="-228600">
              <a:defRPr b="1">
                <a:solidFill>
                  <a:schemeClr val="tx1"/>
                </a:solidFill>
                <a:latin typeface="Times" charset="0"/>
                <a:ea typeface="ＭＳ Ｐゴシック" charset="0"/>
              </a:defRPr>
            </a:lvl3pPr>
            <a:lvl4pPr marL="1600200" indent="-228600">
              <a:defRPr b="1">
                <a:solidFill>
                  <a:schemeClr val="tx1"/>
                </a:solidFill>
                <a:latin typeface="Times" charset="0"/>
                <a:ea typeface="ＭＳ Ｐゴシック" charset="0"/>
              </a:defRPr>
            </a:lvl4pPr>
            <a:lvl5pPr marL="2057400" indent="-228600">
              <a:defRPr b="1">
                <a:solidFill>
                  <a:schemeClr val="tx1"/>
                </a:solidFill>
                <a:latin typeface="Times" charset="0"/>
                <a:ea typeface="ＭＳ Ｐゴシック" charset="0"/>
              </a:defRPr>
            </a:lvl5pPr>
            <a:lvl6pPr marL="2514600" indent="-228600" eaLnBrk="0" fontAlgn="base" hangingPunct="0">
              <a:spcBef>
                <a:spcPct val="0"/>
              </a:spcBef>
              <a:spcAft>
                <a:spcPct val="0"/>
              </a:spcAft>
              <a:defRPr b="1">
                <a:solidFill>
                  <a:schemeClr val="tx1"/>
                </a:solidFill>
                <a:latin typeface="Times" charset="0"/>
                <a:ea typeface="ＭＳ Ｐゴシック" charset="0"/>
              </a:defRPr>
            </a:lvl6pPr>
            <a:lvl7pPr marL="2971800" indent="-228600" eaLnBrk="0" fontAlgn="base" hangingPunct="0">
              <a:spcBef>
                <a:spcPct val="0"/>
              </a:spcBef>
              <a:spcAft>
                <a:spcPct val="0"/>
              </a:spcAft>
              <a:defRPr b="1">
                <a:solidFill>
                  <a:schemeClr val="tx1"/>
                </a:solidFill>
                <a:latin typeface="Times" charset="0"/>
                <a:ea typeface="ＭＳ Ｐゴシック" charset="0"/>
              </a:defRPr>
            </a:lvl7pPr>
            <a:lvl8pPr marL="3429000" indent="-228600" eaLnBrk="0" fontAlgn="base" hangingPunct="0">
              <a:spcBef>
                <a:spcPct val="0"/>
              </a:spcBef>
              <a:spcAft>
                <a:spcPct val="0"/>
              </a:spcAft>
              <a:defRPr b="1">
                <a:solidFill>
                  <a:schemeClr val="tx1"/>
                </a:solidFill>
                <a:latin typeface="Times" charset="0"/>
                <a:ea typeface="ＭＳ Ｐゴシック" charset="0"/>
              </a:defRPr>
            </a:lvl8pPr>
            <a:lvl9pPr marL="3886200" indent="-228600" eaLnBrk="0" fontAlgn="base" hangingPunct="0">
              <a:spcBef>
                <a:spcPct val="0"/>
              </a:spcBef>
              <a:spcAft>
                <a:spcPct val="0"/>
              </a:spcAft>
              <a:defRPr b="1">
                <a:solidFill>
                  <a:schemeClr val="tx1"/>
                </a:solidFill>
                <a:latin typeface="Times" charset="0"/>
                <a:ea typeface="ＭＳ Ｐゴシック" charset="0"/>
              </a:defRPr>
            </a:lvl9pPr>
          </a:lstStyle>
          <a:p>
            <a:pPr>
              <a:spcBef>
                <a:spcPct val="50000"/>
              </a:spcBef>
            </a:pPr>
            <a:r>
              <a:rPr lang="en-US" sz="1600">
                <a:latin typeface="Palatino" charset="0"/>
              </a:rPr>
              <a:t>ConcreteBuilderB</a:t>
            </a:r>
          </a:p>
        </p:txBody>
      </p:sp>
      <p:sp>
        <p:nvSpPr>
          <p:cNvPr id="43022" name="Line 14"/>
          <p:cNvSpPr>
            <a:spLocks noChangeShapeType="1"/>
          </p:cNvSpPr>
          <p:nvPr/>
        </p:nvSpPr>
        <p:spPr bwMode="auto">
          <a:xfrm>
            <a:off x="4691063" y="4449763"/>
            <a:ext cx="2252662"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cxnSp>
        <p:nvCxnSpPr>
          <p:cNvPr id="43023" name="AutoShape 15"/>
          <p:cNvCxnSpPr>
            <a:cxnSpLocks noChangeShapeType="1"/>
            <a:endCxn id="43012" idx="0"/>
          </p:cNvCxnSpPr>
          <p:nvPr/>
        </p:nvCxnSpPr>
        <p:spPr bwMode="auto">
          <a:xfrm>
            <a:off x="5619750" y="2355850"/>
            <a:ext cx="12700" cy="811213"/>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43024" name="Rectangle 16"/>
          <p:cNvSpPr>
            <a:spLocks noChangeArrowheads="1"/>
          </p:cNvSpPr>
          <p:nvPr/>
        </p:nvSpPr>
        <p:spPr bwMode="auto">
          <a:xfrm>
            <a:off x="7358063" y="3884613"/>
            <a:ext cx="1470025" cy="822325"/>
          </a:xfrm>
          <a:prstGeom prst="rect">
            <a:avLst/>
          </a:prstGeom>
          <a:solidFill>
            <a:schemeClr val="bg1"/>
          </a:solidFill>
          <a:ln w="12700">
            <a:solidFill>
              <a:schemeClr val="tx1"/>
            </a:solidFill>
            <a:miter lim="800000"/>
            <a:headEnd/>
            <a:tailEnd/>
          </a:ln>
        </p:spPr>
        <p:txBody>
          <a:bodyPr wrap="none" anchor="ctr"/>
          <a:lstStyle/>
          <a:p>
            <a:pPr algn="ctr"/>
            <a:r>
              <a:rPr lang="en-US" sz="1600">
                <a:latin typeface="Palatino" charset="0"/>
              </a:rPr>
              <a:t>Represen-</a:t>
            </a:r>
          </a:p>
          <a:p>
            <a:pPr algn="ctr"/>
            <a:r>
              <a:rPr lang="en-US" sz="1600">
                <a:latin typeface="Palatino" charset="0"/>
              </a:rPr>
              <a:t>tation B</a:t>
            </a:r>
          </a:p>
        </p:txBody>
      </p:sp>
      <p:cxnSp>
        <p:nvCxnSpPr>
          <p:cNvPr id="43025" name="AutoShape 17"/>
          <p:cNvCxnSpPr>
            <a:cxnSpLocks noChangeShapeType="1"/>
            <a:stCxn id="43021" idx="3"/>
            <a:endCxn id="43024" idx="1"/>
          </p:cNvCxnSpPr>
          <p:nvPr/>
        </p:nvCxnSpPr>
        <p:spPr bwMode="auto">
          <a:xfrm>
            <a:off x="6888163" y="4231690"/>
            <a:ext cx="469900" cy="64086"/>
          </a:xfrm>
          <a:prstGeom prst="straightConnector1">
            <a:avLst/>
          </a:prstGeom>
          <a:noFill/>
          <a:ln w="57150">
            <a:solidFill>
              <a:srgbClr val="FF0000"/>
            </a:solidFill>
            <a:prstDash val="sysDot"/>
            <a:round/>
            <a:headEnd/>
            <a:tailEnd/>
          </a:ln>
          <a:extLst>
            <a:ext uri="{909E8E84-426E-40dd-AFC4-6F175D3DCCD1}">
              <a14:hiddenFill xmlns="" xmlns:a14="http://schemas.microsoft.com/office/drawing/2010/main">
                <a:noFill/>
              </a14:hiddenFill>
            </a:ext>
          </a:extLst>
        </p:spPr>
      </p:cxnSp>
      <p:sp>
        <p:nvSpPr>
          <p:cNvPr id="43026" name="AutoShape 18"/>
          <p:cNvSpPr>
            <a:spLocks noChangeArrowheads="1"/>
          </p:cNvSpPr>
          <p:nvPr/>
        </p:nvSpPr>
        <p:spPr bwMode="auto">
          <a:xfrm>
            <a:off x="2489200" y="1816100"/>
            <a:ext cx="255588" cy="255588"/>
          </a:xfrm>
          <a:prstGeom prst="diamond">
            <a:avLst/>
          </a:prstGeom>
          <a:solidFill>
            <a:schemeClr val="bg1"/>
          </a:solidFill>
          <a:ln w="12700">
            <a:solidFill>
              <a:schemeClr val="tx1"/>
            </a:solidFill>
            <a:miter lim="800000"/>
            <a:headEnd/>
            <a:tailEnd/>
          </a:ln>
        </p:spPr>
        <p:txBody>
          <a:bodyPr wrap="none" anchor="ctr"/>
          <a:lstStyle/>
          <a:p>
            <a:endParaRPr lang="en-US" sz="1600"/>
          </a:p>
        </p:txBody>
      </p:sp>
      <p:cxnSp>
        <p:nvCxnSpPr>
          <p:cNvPr id="43027" name="AutoShape 19"/>
          <p:cNvCxnSpPr>
            <a:cxnSpLocks noChangeShapeType="1"/>
            <a:stCxn id="43026" idx="3"/>
            <a:endCxn id="43017" idx="1"/>
          </p:cNvCxnSpPr>
          <p:nvPr/>
        </p:nvCxnSpPr>
        <p:spPr bwMode="auto">
          <a:xfrm flipV="1">
            <a:off x="2744788" y="1938338"/>
            <a:ext cx="2214562" cy="6350"/>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43028" name="Rectangle 20"/>
          <p:cNvSpPr>
            <a:spLocks noChangeArrowheads="1"/>
          </p:cNvSpPr>
          <p:nvPr/>
        </p:nvSpPr>
        <p:spPr bwMode="auto">
          <a:xfrm>
            <a:off x="1974850" y="4926013"/>
            <a:ext cx="2390775" cy="996950"/>
          </a:xfrm>
          <a:prstGeom prst="rect">
            <a:avLst/>
          </a:prstGeom>
          <a:solidFill>
            <a:schemeClr val="bg1"/>
          </a:solidFill>
          <a:ln w="12700">
            <a:solidFill>
              <a:schemeClr val="tx1"/>
            </a:solidFill>
            <a:miter lim="800000"/>
            <a:headEnd/>
            <a:tailEnd/>
          </a:ln>
        </p:spPr>
        <p:txBody>
          <a:bodyPr wrap="none" anchor="ctr"/>
          <a:lstStyle/>
          <a:p>
            <a:pPr algn="ctr"/>
            <a:endParaRPr lang="en-US" sz="1600">
              <a:latin typeface="Palatino" charset="0"/>
            </a:endParaRPr>
          </a:p>
          <a:p>
            <a:pPr algn="ctr"/>
            <a:r>
              <a:rPr lang="en-US" sz="1100">
                <a:latin typeface="Palatino" charset="0"/>
              </a:rPr>
              <a:t>BuildPart()</a:t>
            </a:r>
          </a:p>
          <a:p>
            <a:pPr algn="ctr"/>
            <a:r>
              <a:rPr lang="en-US" sz="1100">
                <a:latin typeface="Palatino" charset="0"/>
              </a:rPr>
              <a:t>GetResult()</a:t>
            </a:r>
          </a:p>
        </p:txBody>
      </p:sp>
      <p:sp>
        <p:nvSpPr>
          <p:cNvPr id="43029" name="Text Box 21"/>
          <p:cNvSpPr txBox="1">
            <a:spLocks noChangeArrowheads="1"/>
          </p:cNvSpPr>
          <p:nvPr/>
        </p:nvSpPr>
        <p:spPr bwMode="auto">
          <a:xfrm>
            <a:off x="2138363" y="4949825"/>
            <a:ext cx="210185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charset="0"/>
              </a:defRPr>
            </a:lvl1pPr>
            <a:lvl2pPr marL="742950" indent="-285750">
              <a:defRPr b="1">
                <a:solidFill>
                  <a:schemeClr val="tx1"/>
                </a:solidFill>
                <a:latin typeface="Times" charset="0"/>
                <a:ea typeface="ＭＳ Ｐゴシック" charset="0"/>
              </a:defRPr>
            </a:lvl2pPr>
            <a:lvl3pPr marL="1143000" indent="-228600">
              <a:defRPr b="1">
                <a:solidFill>
                  <a:schemeClr val="tx1"/>
                </a:solidFill>
                <a:latin typeface="Times" charset="0"/>
                <a:ea typeface="ＭＳ Ｐゴシック" charset="0"/>
              </a:defRPr>
            </a:lvl3pPr>
            <a:lvl4pPr marL="1600200" indent="-228600">
              <a:defRPr b="1">
                <a:solidFill>
                  <a:schemeClr val="tx1"/>
                </a:solidFill>
                <a:latin typeface="Times" charset="0"/>
                <a:ea typeface="ＭＳ Ｐゴシック" charset="0"/>
              </a:defRPr>
            </a:lvl4pPr>
            <a:lvl5pPr marL="2057400" indent="-228600">
              <a:defRPr b="1">
                <a:solidFill>
                  <a:schemeClr val="tx1"/>
                </a:solidFill>
                <a:latin typeface="Times" charset="0"/>
                <a:ea typeface="ＭＳ Ｐゴシック" charset="0"/>
              </a:defRPr>
            </a:lvl5pPr>
            <a:lvl6pPr marL="2514600" indent="-228600" eaLnBrk="0" fontAlgn="base" hangingPunct="0">
              <a:spcBef>
                <a:spcPct val="0"/>
              </a:spcBef>
              <a:spcAft>
                <a:spcPct val="0"/>
              </a:spcAft>
              <a:defRPr b="1">
                <a:solidFill>
                  <a:schemeClr val="tx1"/>
                </a:solidFill>
                <a:latin typeface="Times" charset="0"/>
                <a:ea typeface="ＭＳ Ｐゴシック" charset="0"/>
              </a:defRPr>
            </a:lvl6pPr>
            <a:lvl7pPr marL="2971800" indent="-228600" eaLnBrk="0" fontAlgn="base" hangingPunct="0">
              <a:spcBef>
                <a:spcPct val="0"/>
              </a:spcBef>
              <a:spcAft>
                <a:spcPct val="0"/>
              </a:spcAft>
              <a:defRPr b="1">
                <a:solidFill>
                  <a:schemeClr val="tx1"/>
                </a:solidFill>
                <a:latin typeface="Times" charset="0"/>
                <a:ea typeface="ＭＳ Ｐゴシック" charset="0"/>
              </a:defRPr>
            </a:lvl7pPr>
            <a:lvl8pPr marL="3429000" indent="-228600" eaLnBrk="0" fontAlgn="base" hangingPunct="0">
              <a:spcBef>
                <a:spcPct val="0"/>
              </a:spcBef>
              <a:spcAft>
                <a:spcPct val="0"/>
              </a:spcAft>
              <a:defRPr b="1">
                <a:solidFill>
                  <a:schemeClr val="tx1"/>
                </a:solidFill>
                <a:latin typeface="Times" charset="0"/>
                <a:ea typeface="ＭＳ Ｐゴシック" charset="0"/>
              </a:defRPr>
            </a:lvl8pPr>
            <a:lvl9pPr marL="3886200" indent="-228600" eaLnBrk="0" fontAlgn="base" hangingPunct="0">
              <a:spcBef>
                <a:spcPct val="0"/>
              </a:spcBef>
              <a:spcAft>
                <a:spcPct val="0"/>
              </a:spcAft>
              <a:defRPr b="1">
                <a:solidFill>
                  <a:schemeClr val="tx1"/>
                </a:solidFill>
                <a:latin typeface="Times" charset="0"/>
                <a:ea typeface="ＭＳ Ｐゴシック" charset="0"/>
              </a:defRPr>
            </a:lvl9pPr>
          </a:lstStyle>
          <a:p>
            <a:pPr>
              <a:spcBef>
                <a:spcPct val="50000"/>
              </a:spcBef>
            </a:pPr>
            <a:r>
              <a:rPr lang="en-US" sz="1600">
                <a:latin typeface="Palatino" charset="0"/>
              </a:rPr>
              <a:t>ConcreteBuilderA</a:t>
            </a:r>
          </a:p>
        </p:txBody>
      </p:sp>
      <p:sp>
        <p:nvSpPr>
          <p:cNvPr id="43030" name="Rectangle 22"/>
          <p:cNvSpPr>
            <a:spLocks noChangeArrowheads="1"/>
          </p:cNvSpPr>
          <p:nvPr/>
        </p:nvSpPr>
        <p:spPr bwMode="auto">
          <a:xfrm>
            <a:off x="5119688" y="5470525"/>
            <a:ext cx="1470025" cy="822325"/>
          </a:xfrm>
          <a:prstGeom prst="rect">
            <a:avLst/>
          </a:prstGeom>
          <a:solidFill>
            <a:schemeClr val="bg1"/>
          </a:solidFill>
          <a:ln w="12700">
            <a:solidFill>
              <a:schemeClr val="tx1"/>
            </a:solidFill>
            <a:miter lim="800000"/>
            <a:headEnd/>
            <a:tailEnd/>
          </a:ln>
        </p:spPr>
        <p:txBody>
          <a:bodyPr wrap="none" anchor="ctr"/>
          <a:lstStyle/>
          <a:p>
            <a:pPr algn="ctr"/>
            <a:r>
              <a:rPr lang="en-US" sz="1600">
                <a:latin typeface="Palatino" charset="0"/>
              </a:rPr>
              <a:t>Represen-</a:t>
            </a:r>
          </a:p>
          <a:p>
            <a:pPr algn="ctr"/>
            <a:r>
              <a:rPr lang="en-US" sz="1600">
                <a:latin typeface="Palatino" charset="0"/>
              </a:rPr>
              <a:t>tation A</a:t>
            </a:r>
          </a:p>
        </p:txBody>
      </p:sp>
      <p:cxnSp>
        <p:nvCxnSpPr>
          <p:cNvPr id="43031" name="AutoShape 23"/>
          <p:cNvCxnSpPr>
            <a:cxnSpLocks noChangeShapeType="1"/>
            <a:stCxn id="43029" idx="3"/>
            <a:endCxn id="43030" idx="1"/>
          </p:cNvCxnSpPr>
          <p:nvPr/>
        </p:nvCxnSpPr>
        <p:spPr bwMode="auto">
          <a:xfrm>
            <a:off x="4240213" y="5119102"/>
            <a:ext cx="879475" cy="762586"/>
          </a:xfrm>
          <a:prstGeom prst="straightConnector1">
            <a:avLst/>
          </a:prstGeom>
          <a:noFill/>
          <a:ln w="57150">
            <a:solidFill>
              <a:srgbClr val="FF0000"/>
            </a:solidFill>
            <a:prstDash val="sysDot"/>
            <a:round/>
            <a:headEnd/>
            <a:tailEnd/>
          </a:ln>
          <a:extLst>
            <a:ext uri="{909E8E84-426E-40dd-AFC4-6F175D3DCCD1}">
              <a14:hiddenFill xmlns="" xmlns:a14="http://schemas.microsoft.com/office/drawing/2010/main">
                <a:noFill/>
              </a14:hiddenFill>
            </a:ext>
          </a:extLst>
        </p:spPr>
      </p:cxnSp>
      <p:sp>
        <p:nvSpPr>
          <p:cNvPr id="43032" name="Line 24"/>
          <p:cNvSpPr>
            <a:spLocks noChangeShapeType="1"/>
          </p:cNvSpPr>
          <p:nvPr/>
        </p:nvSpPr>
        <p:spPr bwMode="auto">
          <a:xfrm>
            <a:off x="5613400" y="3359150"/>
            <a:ext cx="0" cy="3492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43033" name="Line 25"/>
          <p:cNvSpPr>
            <a:spLocks noChangeShapeType="1"/>
          </p:cNvSpPr>
          <p:nvPr/>
        </p:nvSpPr>
        <p:spPr bwMode="auto">
          <a:xfrm flipH="1">
            <a:off x="3708400" y="3708400"/>
            <a:ext cx="2293938"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43034" name="Line 26"/>
          <p:cNvSpPr>
            <a:spLocks noChangeShapeType="1"/>
          </p:cNvSpPr>
          <p:nvPr/>
        </p:nvSpPr>
        <p:spPr bwMode="auto">
          <a:xfrm>
            <a:off x="3708400" y="3708400"/>
            <a:ext cx="0" cy="120808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43035" name="Line 27"/>
          <p:cNvSpPr>
            <a:spLocks noChangeShapeType="1"/>
          </p:cNvSpPr>
          <p:nvPr/>
        </p:nvSpPr>
        <p:spPr bwMode="auto">
          <a:xfrm>
            <a:off x="5981700" y="3708400"/>
            <a:ext cx="0" cy="32702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Tree>
    <p:extLst>
      <p:ext uri="{BB962C8B-B14F-4D97-AF65-F5344CB8AC3E}">
        <p14:creationId xmlns:p14="http://schemas.microsoft.com/office/powerpoint/2010/main" val="3942640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dirty="0" smtClean="0"/>
              <a:t>2.1 Introduction</a:t>
            </a:r>
            <a:endParaRPr lang="en-US" dirty="0"/>
          </a:p>
        </p:txBody>
      </p:sp>
      <p:sp>
        <p:nvSpPr>
          <p:cNvPr id="141315" name="Rectangle 3"/>
          <p:cNvSpPr>
            <a:spLocks noGrp="1" noChangeArrowheads="1"/>
          </p:cNvSpPr>
          <p:nvPr>
            <p:ph type="body" idx="1"/>
          </p:nvPr>
        </p:nvSpPr>
        <p:spPr>
          <a:xfrm>
            <a:off x="457092" y="838268"/>
            <a:ext cx="8229600" cy="5065712"/>
          </a:xfrm>
        </p:spPr>
        <p:txBody>
          <a:bodyPr/>
          <a:lstStyle/>
          <a:p>
            <a:r>
              <a:rPr lang="en-US" sz="2400" dirty="0"/>
              <a:t>Main goal: </a:t>
            </a:r>
          </a:p>
          <a:p>
            <a:pPr lvl="1"/>
            <a:r>
              <a:rPr lang="en-US" sz="2000" dirty="0"/>
              <a:t>Reuse </a:t>
            </a:r>
            <a:r>
              <a:rPr lang="en-US" sz="2000" b="1" dirty="0">
                <a:solidFill>
                  <a:srgbClr val="FF0000"/>
                </a:solidFill>
              </a:rPr>
              <a:t>knowledge</a:t>
            </a:r>
            <a:r>
              <a:rPr lang="en-US" sz="2000" dirty="0"/>
              <a:t> from previous experience to current problem</a:t>
            </a:r>
          </a:p>
          <a:p>
            <a:pPr lvl="1"/>
            <a:r>
              <a:rPr lang="en-US" sz="2000" dirty="0"/>
              <a:t>Reuse </a:t>
            </a:r>
            <a:r>
              <a:rPr lang="en-US" sz="2000" b="1" dirty="0">
                <a:solidFill>
                  <a:srgbClr val="FF0000"/>
                </a:solidFill>
              </a:rPr>
              <a:t>functionality</a:t>
            </a:r>
            <a:r>
              <a:rPr lang="en-US" sz="2000" dirty="0"/>
              <a:t> already available</a:t>
            </a:r>
          </a:p>
          <a:p>
            <a:r>
              <a:rPr lang="en-US" sz="2400" dirty="0"/>
              <a:t>Composition (also called </a:t>
            </a:r>
            <a:r>
              <a:rPr lang="en-US" sz="2400" dirty="0">
                <a:solidFill>
                  <a:srgbClr val="FF0000"/>
                </a:solidFill>
              </a:rPr>
              <a:t>Black Box Reuse</a:t>
            </a:r>
            <a:r>
              <a:rPr lang="en-US" sz="2400" dirty="0"/>
              <a:t>)</a:t>
            </a:r>
          </a:p>
          <a:p>
            <a:pPr lvl="1"/>
            <a:r>
              <a:rPr lang="en-US" sz="2000" dirty="0"/>
              <a:t>New functionality is obtained by aggregation</a:t>
            </a:r>
          </a:p>
          <a:p>
            <a:pPr lvl="1"/>
            <a:r>
              <a:rPr lang="en-US" sz="2000" dirty="0"/>
              <a:t>The new object with more functionality is an aggregation of existing components</a:t>
            </a:r>
          </a:p>
          <a:p>
            <a:r>
              <a:rPr lang="en-US" sz="2400" dirty="0"/>
              <a:t>Inheritance (also called </a:t>
            </a:r>
            <a:r>
              <a:rPr lang="en-US" sz="2400" dirty="0">
                <a:solidFill>
                  <a:srgbClr val="FF0000"/>
                </a:solidFill>
              </a:rPr>
              <a:t>White-box Reuse</a:t>
            </a:r>
            <a:r>
              <a:rPr lang="en-US" sz="2400" dirty="0"/>
              <a:t>)</a:t>
            </a:r>
          </a:p>
          <a:p>
            <a:pPr lvl="1"/>
            <a:r>
              <a:rPr lang="en-US" sz="2000" dirty="0"/>
              <a:t>New functionality is obtained by inheritance.</a:t>
            </a:r>
          </a:p>
          <a:p>
            <a:r>
              <a:rPr lang="en-US" sz="2400" dirty="0"/>
              <a:t>Three ways to get new functionality: </a:t>
            </a:r>
          </a:p>
          <a:p>
            <a:pPr lvl="1"/>
            <a:r>
              <a:rPr lang="en-US" sz="2000" dirty="0"/>
              <a:t>Implementation inheritance</a:t>
            </a:r>
          </a:p>
          <a:p>
            <a:pPr lvl="1"/>
            <a:r>
              <a:rPr lang="en-US" sz="2000" dirty="0"/>
              <a:t>Interface inheritance</a:t>
            </a:r>
          </a:p>
          <a:p>
            <a:pPr lvl="1"/>
            <a:r>
              <a:rPr lang="en-US" sz="2000" dirty="0"/>
              <a:t>Delegation</a:t>
            </a:r>
          </a:p>
        </p:txBody>
      </p:sp>
    </p:spTree>
    <p:extLst>
      <p:ext uri="{BB962C8B-B14F-4D97-AF65-F5344CB8AC3E}">
        <p14:creationId xmlns:p14="http://schemas.microsoft.com/office/powerpoint/2010/main" val="17525043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1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13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13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13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13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131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131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41315">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4131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4131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41315">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1413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atin typeface="Times" charset="0"/>
              </a:rPr>
              <a:t>Example</a:t>
            </a:r>
          </a:p>
        </p:txBody>
      </p:sp>
      <p:sp>
        <p:nvSpPr>
          <p:cNvPr id="44035" name="Rectangle 3"/>
          <p:cNvSpPr>
            <a:spLocks noChangeArrowheads="1"/>
          </p:cNvSpPr>
          <p:nvPr/>
        </p:nvSpPr>
        <p:spPr bwMode="auto">
          <a:xfrm>
            <a:off x="952500" y="1074738"/>
            <a:ext cx="1519238" cy="835025"/>
          </a:xfrm>
          <a:prstGeom prst="rect">
            <a:avLst/>
          </a:prstGeom>
          <a:solidFill>
            <a:schemeClr val="bg1"/>
          </a:solidFill>
          <a:ln w="12700">
            <a:solidFill>
              <a:schemeClr val="tx1"/>
            </a:solidFill>
            <a:miter lim="800000"/>
            <a:headEnd/>
            <a:tailEnd/>
          </a:ln>
        </p:spPr>
        <p:txBody>
          <a:bodyPr wrap="none" anchor="ctr"/>
          <a:lstStyle/>
          <a:p>
            <a:pPr algn="ctr"/>
            <a:endParaRPr lang="en-US" sz="1600">
              <a:latin typeface="Palatino" charset="0"/>
            </a:endParaRPr>
          </a:p>
          <a:p>
            <a:pPr algn="ctr"/>
            <a:r>
              <a:rPr lang="en-US" sz="1100">
                <a:latin typeface="Palatino" charset="0"/>
              </a:rPr>
              <a:t>Parse()</a:t>
            </a:r>
          </a:p>
        </p:txBody>
      </p:sp>
      <p:sp>
        <p:nvSpPr>
          <p:cNvPr id="44036" name="AutoShape 4"/>
          <p:cNvSpPr>
            <a:spLocks noChangeArrowheads="1"/>
          </p:cNvSpPr>
          <p:nvPr/>
        </p:nvSpPr>
        <p:spPr bwMode="auto">
          <a:xfrm>
            <a:off x="5800725" y="3213100"/>
            <a:ext cx="273050" cy="200025"/>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1600"/>
          </a:p>
        </p:txBody>
      </p:sp>
      <p:sp>
        <p:nvSpPr>
          <p:cNvPr id="44037" name="Text Box 5"/>
          <p:cNvSpPr txBox="1">
            <a:spLocks noChangeArrowheads="1"/>
          </p:cNvSpPr>
          <p:nvPr/>
        </p:nvSpPr>
        <p:spPr bwMode="auto">
          <a:xfrm>
            <a:off x="987425" y="1098550"/>
            <a:ext cx="137001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charset="0"/>
              </a:defRPr>
            </a:lvl1pPr>
            <a:lvl2pPr marL="742950" indent="-285750">
              <a:defRPr b="1">
                <a:solidFill>
                  <a:schemeClr val="tx1"/>
                </a:solidFill>
                <a:latin typeface="Times" charset="0"/>
                <a:ea typeface="ＭＳ Ｐゴシック" charset="0"/>
              </a:defRPr>
            </a:lvl2pPr>
            <a:lvl3pPr marL="1143000" indent="-228600">
              <a:defRPr b="1">
                <a:solidFill>
                  <a:schemeClr val="tx1"/>
                </a:solidFill>
                <a:latin typeface="Times" charset="0"/>
                <a:ea typeface="ＭＳ Ｐゴシック" charset="0"/>
              </a:defRPr>
            </a:lvl3pPr>
            <a:lvl4pPr marL="1600200" indent="-228600">
              <a:defRPr b="1">
                <a:solidFill>
                  <a:schemeClr val="tx1"/>
                </a:solidFill>
                <a:latin typeface="Times" charset="0"/>
                <a:ea typeface="ＭＳ Ｐゴシック" charset="0"/>
              </a:defRPr>
            </a:lvl4pPr>
            <a:lvl5pPr marL="2057400" indent="-228600">
              <a:defRPr b="1">
                <a:solidFill>
                  <a:schemeClr val="tx1"/>
                </a:solidFill>
                <a:latin typeface="Times" charset="0"/>
                <a:ea typeface="ＭＳ Ｐゴシック" charset="0"/>
              </a:defRPr>
            </a:lvl5pPr>
            <a:lvl6pPr marL="2514600" indent="-228600" eaLnBrk="0" fontAlgn="base" hangingPunct="0">
              <a:spcBef>
                <a:spcPct val="0"/>
              </a:spcBef>
              <a:spcAft>
                <a:spcPct val="0"/>
              </a:spcAft>
              <a:defRPr b="1">
                <a:solidFill>
                  <a:schemeClr val="tx1"/>
                </a:solidFill>
                <a:latin typeface="Times" charset="0"/>
                <a:ea typeface="ＭＳ Ｐゴシック" charset="0"/>
              </a:defRPr>
            </a:lvl6pPr>
            <a:lvl7pPr marL="2971800" indent="-228600" eaLnBrk="0" fontAlgn="base" hangingPunct="0">
              <a:spcBef>
                <a:spcPct val="0"/>
              </a:spcBef>
              <a:spcAft>
                <a:spcPct val="0"/>
              </a:spcAft>
              <a:defRPr b="1">
                <a:solidFill>
                  <a:schemeClr val="tx1"/>
                </a:solidFill>
                <a:latin typeface="Times" charset="0"/>
                <a:ea typeface="ＭＳ Ｐゴシック" charset="0"/>
              </a:defRPr>
            </a:lvl7pPr>
            <a:lvl8pPr marL="3429000" indent="-228600" eaLnBrk="0" fontAlgn="base" hangingPunct="0">
              <a:spcBef>
                <a:spcPct val="0"/>
              </a:spcBef>
              <a:spcAft>
                <a:spcPct val="0"/>
              </a:spcAft>
              <a:defRPr b="1">
                <a:solidFill>
                  <a:schemeClr val="tx1"/>
                </a:solidFill>
                <a:latin typeface="Times" charset="0"/>
                <a:ea typeface="ＭＳ Ｐゴシック" charset="0"/>
              </a:defRPr>
            </a:lvl8pPr>
            <a:lvl9pPr marL="3886200" indent="-228600" eaLnBrk="0" fontAlgn="base" hangingPunct="0">
              <a:spcBef>
                <a:spcPct val="0"/>
              </a:spcBef>
              <a:spcAft>
                <a:spcPct val="0"/>
              </a:spcAft>
              <a:defRPr b="1">
                <a:solidFill>
                  <a:schemeClr val="tx1"/>
                </a:solidFill>
                <a:latin typeface="Times" charset="0"/>
                <a:ea typeface="ＭＳ Ｐゴシック" charset="0"/>
              </a:defRPr>
            </a:lvl9pPr>
          </a:lstStyle>
          <a:p>
            <a:pPr>
              <a:spcBef>
                <a:spcPct val="50000"/>
              </a:spcBef>
            </a:pPr>
            <a:r>
              <a:rPr lang="en-US" sz="1600">
                <a:latin typeface="Palatino" charset="0"/>
              </a:rPr>
              <a:t>RTFReader</a:t>
            </a:r>
          </a:p>
        </p:txBody>
      </p:sp>
      <p:sp>
        <p:nvSpPr>
          <p:cNvPr id="44038" name="Line 6"/>
          <p:cNvSpPr>
            <a:spLocks noChangeShapeType="1"/>
          </p:cNvSpPr>
          <p:nvPr/>
        </p:nvSpPr>
        <p:spPr bwMode="auto">
          <a:xfrm>
            <a:off x="965200" y="1485900"/>
            <a:ext cx="1506538"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44039" name="Line 7"/>
          <p:cNvSpPr>
            <a:spLocks noChangeShapeType="1"/>
          </p:cNvSpPr>
          <p:nvPr/>
        </p:nvSpPr>
        <p:spPr bwMode="auto">
          <a:xfrm>
            <a:off x="2335213" y="1635125"/>
            <a:ext cx="0" cy="169386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44040" name="AutoShape 8"/>
          <p:cNvSpPr>
            <a:spLocks noChangeArrowheads="1"/>
          </p:cNvSpPr>
          <p:nvPr/>
        </p:nvSpPr>
        <p:spPr bwMode="auto">
          <a:xfrm flipV="1">
            <a:off x="542925" y="2247900"/>
            <a:ext cx="3597275" cy="1558925"/>
          </a:xfrm>
          <a:prstGeom prst="foldedCorner">
            <a:avLst>
              <a:gd name="adj" fmla="val 12500"/>
            </a:avLst>
          </a:prstGeom>
          <a:solidFill>
            <a:schemeClr val="bg1"/>
          </a:solidFill>
          <a:ln w="12700">
            <a:solidFill>
              <a:schemeClr val="tx1"/>
            </a:solidFill>
            <a:round/>
            <a:headEnd/>
            <a:tailEnd/>
          </a:ln>
        </p:spPr>
        <p:txBody>
          <a:bodyPr rot="10800000" wrap="none" anchor="ctr"/>
          <a:lstStyle/>
          <a:p>
            <a:r>
              <a:rPr lang="en-US" sz="1050" b="0">
                <a:latin typeface="Palatino" charset="0"/>
              </a:rPr>
              <a:t>While (t = GetNextToken()) {</a:t>
            </a:r>
          </a:p>
          <a:p>
            <a:r>
              <a:rPr lang="en-US" sz="1050" b="0">
                <a:latin typeface="Palatino" charset="0"/>
              </a:rPr>
              <a:t>Switch t.Type {</a:t>
            </a:r>
          </a:p>
          <a:p>
            <a:r>
              <a:rPr lang="en-US" sz="1050" b="0">
                <a:latin typeface="Palatino" charset="0"/>
              </a:rPr>
              <a:t>  CHAR: builder-&gt;ConvertCharacter(t.Char)</a:t>
            </a:r>
          </a:p>
          <a:p>
            <a:r>
              <a:rPr lang="en-US" sz="1050" b="0">
                <a:latin typeface="Palatino" charset="0"/>
              </a:rPr>
              <a:t>  FONT: bulder-&gt;ConvertFont(t.Font)</a:t>
            </a:r>
          </a:p>
          <a:p>
            <a:r>
              <a:rPr lang="en-US" sz="1050" b="0">
                <a:latin typeface="Palatino" charset="0"/>
              </a:rPr>
              <a:t>  PARA: builder-&gt;ConvertParagraph</a:t>
            </a:r>
          </a:p>
          <a:p>
            <a:r>
              <a:rPr lang="en-US" sz="1050" b="0">
                <a:latin typeface="Palatino" charset="0"/>
              </a:rPr>
              <a:t>  }</a:t>
            </a:r>
          </a:p>
          <a:p>
            <a:r>
              <a:rPr lang="en-US" sz="1050" b="0">
                <a:latin typeface="Palatino" charset="0"/>
              </a:rPr>
              <a:t>}</a:t>
            </a:r>
            <a:endParaRPr lang="en-US" sz="1100">
              <a:latin typeface="Palatino" charset="0"/>
            </a:endParaRPr>
          </a:p>
        </p:txBody>
      </p:sp>
      <p:sp>
        <p:nvSpPr>
          <p:cNvPr id="44041" name="Rectangle 9"/>
          <p:cNvSpPr>
            <a:spLocks noChangeArrowheads="1"/>
          </p:cNvSpPr>
          <p:nvPr/>
        </p:nvSpPr>
        <p:spPr bwMode="auto">
          <a:xfrm>
            <a:off x="4959350" y="1308100"/>
            <a:ext cx="2066925" cy="1358900"/>
          </a:xfrm>
          <a:prstGeom prst="rect">
            <a:avLst/>
          </a:prstGeom>
          <a:solidFill>
            <a:schemeClr val="bg1"/>
          </a:solidFill>
          <a:ln w="12700">
            <a:solidFill>
              <a:schemeClr val="tx1"/>
            </a:solidFill>
            <a:miter lim="800000"/>
            <a:headEnd/>
            <a:tailEnd/>
          </a:ln>
        </p:spPr>
        <p:txBody>
          <a:bodyPr wrap="none" anchor="ctr"/>
          <a:lstStyle/>
          <a:p>
            <a:pPr algn="ctr"/>
            <a:endParaRPr lang="en-US" sz="1600">
              <a:latin typeface="Palatino" charset="0"/>
            </a:endParaRPr>
          </a:p>
          <a:p>
            <a:pPr algn="ctr">
              <a:lnSpc>
                <a:spcPct val="70000"/>
              </a:lnSpc>
            </a:pPr>
            <a:endParaRPr lang="en-US" sz="1100">
              <a:latin typeface="Palatino" charset="0"/>
            </a:endParaRPr>
          </a:p>
          <a:p>
            <a:pPr algn="ctr">
              <a:lnSpc>
                <a:spcPct val="70000"/>
              </a:lnSpc>
            </a:pPr>
            <a:r>
              <a:rPr lang="en-US" sz="1100">
                <a:latin typeface="Palatino" charset="0"/>
              </a:rPr>
              <a:t>ConvertCharacter()</a:t>
            </a:r>
          </a:p>
          <a:p>
            <a:pPr algn="ctr">
              <a:lnSpc>
                <a:spcPct val="70000"/>
              </a:lnSpc>
            </a:pPr>
            <a:r>
              <a:rPr lang="en-US" sz="1100">
                <a:latin typeface="Palatino" charset="0"/>
              </a:rPr>
              <a:t>ConvertFontChange</a:t>
            </a:r>
          </a:p>
          <a:p>
            <a:pPr algn="ctr">
              <a:lnSpc>
                <a:spcPct val="70000"/>
              </a:lnSpc>
            </a:pPr>
            <a:r>
              <a:rPr lang="en-US" sz="1100">
                <a:latin typeface="Palatino" charset="0"/>
              </a:rPr>
              <a:t>ConvertParagraph()</a:t>
            </a:r>
          </a:p>
          <a:p>
            <a:pPr algn="ctr">
              <a:lnSpc>
                <a:spcPct val="70000"/>
              </a:lnSpc>
            </a:pPr>
            <a:endParaRPr lang="en-US" sz="1100">
              <a:latin typeface="Palatino" charset="0"/>
            </a:endParaRPr>
          </a:p>
        </p:txBody>
      </p:sp>
      <p:sp>
        <p:nvSpPr>
          <p:cNvPr id="44042" name="Text Box 10"/>
          <p:cNvSpPr txBox="1">
            <a:spLocks noChangeArrowheads="1"/>
          </p:cNvSpPr>
          <p:nvPr/>
        </p:nvSpPr>
        <p:spPr bwMode="auto">
          <a:xfrm>
            <a:off x="4941888" y="1379538"/>
            <a:ext cx="201771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charset="0"/>
              </a:defRPr>
            </a:lvl1pPr>
            <a:lvl2pPr marL="742950" indent="-285750">
              <a:defRPr b="1">
                <a:solidFill>
                  <a:schemeClr val="tx1"/>
                </a:solidFill>
                <a:latin typeface="Times" charset="0"/>
                <a:ea typeface="ＭＳ Ｐゴシック" charset="0"/>
              </a:defRPr>
            </a:lvl2pPr>
            <a:lvl3pPr marL="1143000" indent="-228600">
              <a:defRPr b="1">
                <a:solidFill>
                  <a:schemeClr val="tx1"/>
                </a:solidFill>
                <a:latin typeface="Times" charset="0"/>
                <a:ea typeface="ＭＳ Ｐゴシック" charset="0"/>
              </a:defRPr>
            </a:lvl3pPr>
            <a:lvl4pPr marL="1600200" indent="-228600">
              <a:defRPr b="1">
                <a:solidFill>
                  <a:schemeClr val="tx1"/>
                </a:solidFill>
                <a:latin typeface="Times" charset="0"/>
                <a:ea typeface="ＭＳ Ｐゴシック" charset="0"/>
              </a:defRPr>
            </a:lvl4pPr>
            <a:lvl5pPr marL="2057400" indent="-228600">
              <a:defRPr b="1">
                <a:solidFill>
                  <a:schemeClr val="tx1"/>
                </a:solidFill>
                <a:latin typeface="Times" charset="0"/>
                <a:ea typeface="ＭＳ Ｐゴシック" charset="0"/>
              </a:defRPr>
            </a:lvl5pPr>
            <a:lvl6pPr marL="2514600" indent="-228600" eaLnBrk="0" fontAlgn="base" hangingPunct="0">
              <a:spcBef>
                <a:spcPct val="0"/>
              </a:spcBef>
              <a:spcAft>
                <a:spcPct val="0"/>
              </a:spcAft>
              <a:defRPr b="1">
                <a:solidFill>
                  <a:schemeClr val="tx1"/>
                </a:solidFill>
                <a:latin typeface="Times" charset="0"/>
                <a:ea typeface="ＭＳ Ｐゴシック" charset="0"/>
              </a:defRPr>
            </a:lvl6pPr>
            <a:lvl7pPr marL="2971800" indent="-228600" eaLnBrk="0" fontAlgn="base" hangingPunct="0">
              <a:spcBef>
                <a:spcPct val="0"/>
              </a:spcBef>
              <a:spcAft>
                <a:spcPct val="0"/>
              </a:spcAft>
              <a:defRPr b="1">
                <a:solidFill>
                  <a:schemeClr val="tx1"/>
                </a:solidFill>
                <a:latin typeface="Times" charset="0"/>
                <a:ea typeface="ＭＳ Ｐゴシック" charset="0"/>
              </a:defRPr>
            </a:lvl7pPr>
            <a:lvl8pPr marL="3429000" indent="-228600" eaLnBrk="0" fontAlgn="base" hangingPunct="0">
              <a:spcBef>
                <a:spcPct val="0"/>
              </a:spcBef>
              <a:spcAft>
                <a:spcPct val="0"/>
              </a:spcAft>
              <a:defRPr b="1">
                <a:solidFill>
                  <a:schemeClr val="tx1"/>
                </a:solidFill>
                <a:latin typeface="Times" charset="0"/>
                <a:ea typeface="ＭＳ Ｐゴシック" charset="0"/>
              </a:defRPr>
            </a:lvl8pPr>
            <a:lvl9pPr marL="3886200" indent="-228600" eaLnBrk="0" fontAlgn="base" hangingPunct="0">
              <a:spcBef>
                <a:spcPct val="0"/>
              </a:spcBef>
              <a:spcAft>
                <a:spcPct val="0"/>
              </a:spcAft>
              <a:defRPr b="1">
                <a:solidFill>
                  <a:schemeClr val="tx1"/>
                </a:solidFill>
                <a:latin typeface="Times" charset="0"/>
                <a:ea typeface="ＭＳ Ｐゴシック" charset="0"/>
              </a:defRPr>
            </a:lvl9pPr>
          </a:lstStyle>
          <a:p>
            <a:pPr>
              <a:spcBef>
                <a:spcPct val="50000"/>
              </a:spcBef>
            </a:pPr>
            <a:r>
              <a:rPr lang="en-US" sz="1600">
                <a:latin typeface="Palatino" charset="0"/>
              </a:rPr>
              <a:t>  TextConverter</a:t>
            </a:r>
          </a:p>
        </p:txBody>
      </p:sp>
      <p:sp>
        <p:nvSpPr>
          <p:cNvPr id="44043" name="Line 11"/>
          <p:cNvSpPr>
            <a:spLocks noChangeShapeType="1"/>
          </p:cNvSpPr>
          <p:nvPr/>
        </p:nvSpPr>
        <p:spPr bwMode="auto">
          <a:xfrm>
            <a:off x="4972050" y="1741488"/>
            <a:ext cx="2076450" cy="158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44044" name="Rectangle 12"/>
          <p:cNvSpPr>
            <a:spLocks noChangeArrowheads="1"/>
          </p:cNvSpPr>
          <p:nvPr/>
        </p:nvSpPr>
        <p:spPr bwMode="auto">
          <a:xfrm>
            <a:off x="3340100" y="4125913"/>
            <a:ext cx="2278063" cy="1346200"/>
          </a:xfrm>
          <a:prstGeom prst="rect">
            <a:avLst/>
          </a:prstGeom>
          <a:solidFill>
            <a:schemeClr val="bg1"/>
          </a:solidFill>
          <a:ln w="12700">
            <a:solidFill>
              <a:schemeClr val="tx1"/>
            </a:solidFill>
            <a:miter lim="800000"/>
            <a:headEnd/>
            <a:tailEnd/>
          </a:ln>
        </p:spPr>
        <p:txBody>
          <a:bodyPr wrap="none" anchor="ctr"/>
          <a:lstStyle/>
          <a:p>
            <a:pPr algn="ctr">
              <a:lnSpc>
                <a:spcPct val="70000"/>
              </a:lnSpc>
            </a:pPr>
            <a:endParaRPr lang="en-US" sz="1100">
              <a:latin typeface="Palatino" charset="0"/>
            </a:endParaRPr>
          </a:p>
          <a:p>
            <a:pPr algn="ctr">
              <a:lnSpc>
                <a:spcPct val="70000"/>
              </a:lnSpc>
            </a:pPr>
            <a:endParaRPr lang="en-US" sz="1100">
              <a:latin typeface="Palatino" charset="0"/>
            </a:endParaRPr>
          </a:p>
          <a:p>
            <a:pPr algn="ctr">
              <a:lnSpc>
                <a:spcPct val="70000"/>
              </a:lnSpc>
            </a:pPr>
            <a:endParaRPr lang="en-US" sz="1100">
              <a:latin typeface="Palatino" charset="0"/>
            </a:endParaRPr>
          </a:p>
          <a:p>
            <a:pPr algn="ctr">
              <a:lnSpc>
                <a:spcPct val="70000"/>
              </a:lnSpc>
            </a:pPr>
            <a:r>
              <a:rPr lang="en-US" sz="1100">
                <a:latin typeface="Palatino" charset="0"/>
              </a:rPr>
              <a:t>ConvertCharacter()</a:t>
            </a:r>
          </a:p>
          <a:p>
            <a:pPr algn="ctr">
              <a:lnSpc>
                <a:spcPct val="70000"/>
              </a:lnSpc>
            </a:pPr>
            <a:r>
              <a:rPr lang="en-US" sz="1100">
                <a:latin typeface="Palatino" charset="0"/>
              </a:rPr>
              <a:t>ConvertFontChange</a:t>
            </a:r>
          </a:p>
          <a:p>
            <a:pPr algn="ctr">
              <a:lnSpc>
                <a:spcPct val="70000"/>
              </a:lnSpc>
            </a:pPr>
            <a:r>
              <a:rPr lang="en-US" sz="1100">
                <a:latin typeface="Palatino" charset="0"/>
              </a:rPr>
              <a:t>ConvertParagraph()</a:t>
            </a:r>
          </a:p>
          <a:p>
            <a:pPr algn="ctr">
              <a:lnSpc>
                <a:spcPct val="70000"/>
              </a:lnSpc>
            </a:pPr>
            <a:r>
              <a:rPr lang="en-US" sz="1100">
                <a:latin typeface="Palatino" charset="0"/>
              </a:rPr>
              <a:t>GetASCIIText()</a:t>
            </a:r>
          </a:p>
        </p:txBody>
      </p:sp>
      <p:sp>
        <p:nvSpPr>
          <p:cNvPr id="44045" name="Text Box 13"/>
          <p:cNvSpPr txBox="1">
            <a:spLocks noChangeArrowheads="1"/>
          </p:cNvSpPr>
          <p:nvPr/>
        </p:nvSpPr>
        <p:spPr bwMode="auto">
          <a:xfrm>
            <a:off x="3403600" y="4151313"/>
            <a:ext cx="195262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charset="0"/>
              </a:defRPr>
            </a:lvl1pPr>
            <a:lvl2pPr marL="742950" indent="-285750">
              <a:defRPr b="1">
                <a:solidFill>
                  <a:schemeClr val="tx1"/>
                </a:solidFill>
                <a:latin typeface="Times" charset="0"/>
                <a:ea typeface="ＭＳ Ｐゴシック" charset="0"/>
              </a:defRPr>
            </a:lvl2pPr>
            <a:lvl3pPr marL="1143000" indent="-228600">
              <a:defRPr b="1">
                <a:solidFill>
                  <a:schemeClr val="tx1"/>
                </a:solidFill>
                <a:latin typeface="Times" charset="0"/>
                <a:ea typeface="ＭＳ Ｐゴシック" charset="0"/>
              </a:defRPr>
            </a:lvl3pPr>
            <a:lvl4pPr marL="1600200" indent="-228600">
              <a:defRPr b="1">
                <a:solidFill>
                  <a:schemeClr val="tx1"/>
                </a:solidFill>
                <a:latin typeface="Times" charset="0"/>
                <a:ea typeface="ＭＳ Ｐゴシック" charset="0"/>
              </a:defRPr>
            </a:lvl4pPr>
            <a:lvl5pPr marL="2057400" indent="-228600">
              <a:defRPr b="1">
                <a:solidFill>
                  <a:schemeClr val="tx1"/>
                </a:solidFill>
                <a:latin typeface="Times" charset="0"/>
                <a:ea typeface="ＭＳ Ｐゴシック" charset="0"/>
              </a:defRPr>
            </a:lvl5pPr>
            <a:lvl6pPr marL="2514600" indent="-228600" eaLnBrk="0" fontAlgn="base" hangingPunct="0">
              <a:spcBef>
                <a:spcPct val="0"/>
              </a:spcBef>
              <a:spcAft>
                <a:spcPct val="0"/>
              </a:spcAft>
              <a:defRPr b="1">
                <a:solidFill>
                  <a:schemeClr val="tx1"/>
                </a:solidFill>
                <a:latin typeface="Times" charset="0"/>
                <a:ea typeface="ＭＳ Ｐゴシック" charset="0"/>
              </a:defRPr>
            </a:lvl6pPr>
            <a:lvl7pPr marL="2971800" indent="-228600" eaLnBrk="0" fontAlgn="base" hangingPunct="0">
              <a:spcBef>
                <a:spcPct val="0"/>
              </a:spcBef>
              <a:spcAft>
                <a:spcPct val="0"/>
              </a:spcAft>
              <a:defRPr b="1">
                <a:solidFill>
                  <a:schemeClr val="tx1"/>
                </a:solidFill>
                <a:latin typeface="Times" charset="0"/>
                <a:ea typeface="ＭＳ Ｐゴシック" charset="0"/>
              </a:defRPr>
            </a:lvl7pPr>
            <a:lvl8pPr marL="3429000" indent="-228600" eaLnBrk="0" fontAlgn="base" hangingPunct="0">
              <a:spcBef>
                <a:spcPct val="0"/>
              </a:spcBef>
              <a:spcAft>
                <a:spcPct val="0"/>
              </a:spcAft>
              <a:defRPr b="1">
                <a:solidFill>
                  <a:schemeClr val="tx1"/>
                </a:solidFill>
                <a:latin typeface="Times" charset="0"/>
                <a:ea typeface="ＭＳ Ｐゴシック" charset="0"/>
              </a:defRPr>
            </a:lvl8pPr>
            <a:lvl9pPr marL="3886200" indent="-228600" eaLnBrk="0" fontAlgn="base" hangingPunct="0">
              <a:spcBef>
                <a:spcPct val="0"/>
              </a:spcBef>
              <a:spcAft>
                <a:spcPct val="0"/>
              </a:spcAft>
              <a:defRPr b="1">
                <a:solidFill>
                  <a:schemeClr val="tx1"/>
                </a:solidFill>
                <a:latin typeface="Times" charset="0"/>
                <a:ea typeface="ＭＳ Ｐゴシック" charset="0"/>
              </a:defRPr>
            </a:lvl9pPr>
          </a:lstStyle>
          <a:p>
            <a:pPr>
              <a:spcBef>
                <a:spcPct val="50000"/>
              </a:spcBef>
            </a:pPr>
            <a:r>
              <a:rPr lang="en-US" sz="1600">
                <a:latin typeface="Palatino" charset="0"/>
              </a:rPr>
              <a:t>AsciiConverter</a:t>
            </a:r>
          </a:p>
        </p:txBody>
      </p:sp>
      <p:sp>
        <p:nvSpPr>
          <p:cNvPr id="44046" name="Line 14"/>
          <p:cNvSpPr>
            <a:spLocks noChangeShapeType="1"/>
          </p:cNvSpPr>
          <p:nvPr/>
        </p:nvSpPr>
        <p:spPr bwMode="auto">
          <a:xfrm>
            <a:off x="3328988" y="4600575"/>
            <a:ext cx="2252662"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cxnSp>
        <p:nvCxnSpPr>
          <p:cNvPr id="44047" name="AutoShape 15"/>
          <p:cNvCxnSpPr>
            <a:cxnSpLocks noChangeShapeType="1"/>
            <a:stCxn id="44041" idx="2"/>
            <a:endCxn id="44036" idx="0"/>
          </p:cNvCxnSpPr>
          <p:nvPr/>
        </p:nvCxnSpPr>
        <p:spPr bwMode="auto">
          <a:xfrm flipH="1">
            <a:off x="5937250" y="2667000"/>
            <a:ext cx="55563" cy="546100"/>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44048" name="AutoShape 16"/>
          <p:cNvCxnSpPr>
            <a:cxnSpLocks noChangeShapeType="1"/>
            <a:stCxn id="44036" idx="3"/>
            <a:endCxn id="44044" idx="0"/>
          </p:cNvCxnSpPr>
          <p:nvPr/>
        </p:nvCxnSpPr>
        <p:spPr bwMode="auto">
          <a:xfrm flipH="1">
            <a:off x="4479925" y="3413125"/>
            <a:ext cx="1457325" cy="712788"/>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44049" name="Rectangle 17"/>
          <p:cNvSpPr>
            <a:spLocks noChangeArrowheads="1"/>
          </p:cNvSpPr>
          <p:nvPr/>
        </p:nvSpPr>
        <p:spPr bwMode="auto">
          <a:xfrm>
            <a:off x="4810125" y="5629275"/>
            <a:ext cx="1470025" cy="822325"/>
          </a:xfrm>
          <a:prstGeom prst="rect">
            <a:avLst/>
          </a:prstGeom>
          <a:solidFill>
            <a:schemeClr val="bg1"/>
          </a:solidFill>
          <a:ln w="12700">
            <a:solidFill>
              <a:schemeClr val="tx1"/>
            </a:solidFill>
            <a:miter lim="800000"/>
            <a:headEnd/>
            <a:tailEnd/>
          </a:ln>
        </p:spPr>
        <p:txBody>
          <a:bodyPr wrap="none" anchor="ctr"/>
          <a:lstStyle/>
          <a:p>
            <a:pPr algn="ctr"/>
            <a:r>
              <a:rPr lang="en-US" sz="1600">
                <a:latin typeface="Palatino" charset="0"/>
              </a:rPr>
              <a:t>AsciiText</a:t>
            </a:r>
          </a:p>
        </p:txBody>
      </p:sp>
      <p:cxnSp>
        <p:nvCxnSpPr>
          <p:cNvPr id="44050" name="AutoShape 18"/>
          <p:cNvCxnSpPr>
            <a:cxnSpLocks noChangeShapeType="1"/>
            <a:stCxn id="44045" idx="3"/>
            <a:endCxn id="44049" idx="1"/>
          </p:cNvCxnSpPr>
          <p:nvPr/>
        </p:nvCxnSpPr>
        <p:spPr bwMode="auto">
          <a:xfrm flipH="1">
            <a:off x="4810125" y="4320590"/>
            <a:ext cx="546100" cy="1719848"/>
          </a:xfrm>
          <a:prstGeom prst="straightConnector1">
            <a:avLst/>
          </a:prstGeom>
          <a:noFill/>
          <a:ln w="57150">
            <a:solidFill>
              <a:srgbClr val="FF0000"/>
            </a:solidFill>
            <a:prstDash val="sysDot"/>
            <a:round/>
            <a:headEnd/>
            <a:tailEnd/>
          </a:ln>
          <a:extLst>
            <a:ext uri="{909E8E84-426E-40dd-AFC4-6F175D3DCCD1}">
              <a14:hiddenFill xmlns="" xmlns:a14="http://schemas.microsoft.com/office/drawing/2010/main">
                <a:noFill/>
              </a14:hiddenFill>
            </a:ext>
          </a:extLst>
        </p:spPr>
      </p:cxnSp>
      <p:sp>
        <p:nvSpPr>
          <p:cNvPr id="44051" name="AutoShape 19"/>
          <p:cNvSpPr>
            <a:spLocks noChangeArrowheads="1"/>
          </p:cNvSpPr>
          <p:nvPr/>
        </p:nvSpPr>
        <p:spPr bwMode="auto">
          <a:xfrm>
            <a:off x="2489200" y="1358900"/>
            <a:ext cx="255588" cy="255588"/>
          </a:xfrm>
          <a:prstGeom prst="diamond">
            <a:avLst/>
          </a:prstGeom>
          <a:solidFill>
            <a:schemeClr val="bg1"/>
          </a:solidFill>
          <a:ln w="12700">
            <a:solidFill>
              <a:schemeClr val="tx1"/>
            </a:solidFill>
            <a:miter lim="800000"/>
            <a:headEnd/>
            <a:tailEnd/>
          </a:ln>
        </p:spPr>
        <p:txBody>
          <a:bodyPr wrap="none" anchor="ctr"/>
          <a:lstStyle/>
          <a:p>
            <a:endParaRPr lang="en-US" sz="1600"/>
          </a:p>
        </p:txBody>
      </p:sp>
      <p:cxnSp>
        <p:nvCxnSpPr>
          <p:cNvPr id="44052" name="AutoShape 20"/>
          <p:cNvCxnSpPr>
            <a:cxnSpLocks noChangeShapeType="1"/>
            <a:stCxn id="44051" idx="3"/>
            <a:endCxn id="44041" idx="1"/>
          </p:cNvCxnSpPr>
          <p:nvPr/>
        </p:nvCxnSpPr>
        <p:spPr bwMode="auto">
          <a:xfrm>
            <a:off x="2744788" y="1487488"/>
            <a:ext cx="2214562" cy="500062"/>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44053" name="Rectangle 21"/>
          <p:cNvSpPr>
            <a:spLocks noChangeArrowheads="1"/>
          </p:cNvSpPr>
          <p:nvPr/>
        </p:nvSpPr>
        <p:spPr bwMode="auto">
          <a:xfrm>
            <a:off x="498475" y="4179888"/>
            <a:ext cx="2390775" cy="1308100"/>
          </a:xfrm>
          <a:prstGeom prst="rect">
            <a:avLst/>
          </a:prstGeom>
          <a:solidFill>
            <a:schemeClr val="bg1"/>
          </a:solidFill>
          <a:ln w="12700">
            <a:solidFill>
              <a:schemeClr val="tx1"/>
            </a:solidFill>
            <a:miter lim="800000"/>
            <a:headEnd/>
            <a:tailEnd/>
          </a:ln>
        </p:spPr>
        <p:txBody>
          <a:bodyPr wrap="none" anchor="ctr"/>
          <a:lstStyle/>
          <a:p>
            <a:pPr algn="ctr"/>
            <a:endParaRPr lang="en-US" sz="1600">
              <a:latin typeface="Palatino" charset="0"/>
            </a:endParaRPr>
          </a:p>
          <a:p>
            <a:pPr algn="ctr">
              <a:lnSpc>
                <a:spcPct val="70000"/>
              </a:lnSpc>
            </a:pPr>
            <a:endParaRPr lang="en-US" sz="1100">
              <a:latin typeface="Palatino" charset="0"/>
            </a:endParaRPr>
          </a:p>
          <a:p>
            <a:pPr algn="ctr">
              <a:lnSpc>
                <a:spcPct val="70000"/>
              </a:lnSpc>
            </a:pPr>
            <a:endParaRPr lang="en-US" sz="1100">
              <a:latin typeface="Palatino" charset="0"/>
            </a:endParaRPr>
          </a:p>
          <a:p>
            <a:pPr algn="ctr">
              <a:lnSpc>
                <a:spcPct val="70000"/>
              </a:lnSpc>
            </a:pPr>
            <a:r>
              <a:rPr lang="en-US" sz="1100">
                <a:latin typeface="Palatino" charset="0"/>
              </a:rPr>
              <a:t>ConvertCharacter()</a:t>
            </a:r>
          </a:p>
          <a:p>
            <a:pPr algn="ctr">
              <a:lnSpc>
                <a:spcPct val="70000"/>
              </a:lnSpc>
            </a:pPr>
            <a:r>
              <a:rPr lang="en-US" sz="1100">
                <a:latin typeface="Palatino" charset="0"/>
              </a:rPr>
              <a:t>ConvertFontChange</a:t>
            </a:r>
          </a:p>
          <a:p>
            <a:pPr algn="ctr">
              <a:lnSpc>
                <a:spcPct val="70000"/>
              </a:lnSpc>
            </a:pPr>
            <a:r>
              <a:rPr lang="en-US" sz="1100">
                <a:latin typeface="Palatino" charset="0"/>
              </a:rPr>
              <a:t>ConvertParagraph()</a:t>
            </a:r>
          </a:p>
          <a:p>
            <a:pPr algn="ctr">
              <a:lnSpc>
                <a:spcPct val="70000"/>
              </a:lnSpc>
            </a:pPr>
            <a:r>
              <a:rPr lang="en-US" sz="1100">
                <a:latin typeface="Palatino" charset="0"/>
              </a:rPr>
              <a:t>GetASCIIText()</a:t>
            </a:r>
          </a:p>
          <a:p>
            <a:pPr algn="ctr"/>
            <a:endParaRPr lang="en-US" sz="1100">
              <a:latin typeface="Palatino" charset="0"/>
            </a:endParaRPr>
          </a:p>
        </p:txBody>
      </p:sp>
      <p:sp>
        <p:nvSpPr>
          <p:cNvPr id="44054" name="Text Box 22"/>
          <p:cNvSpPr txBox="1">
            <a:spLocks noChangeArrowheads="1"/>
          </p:cNvSpPr>
          <p:nvPr/>
        </p:nvSpPr>
        <p:spPr bwMode="auto">
          <a:xfrm>
            <a:off x="661988" y="4203700"/>
            <a:ext cx="210185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charset="0"/>
              </a:defRPr>
            </a:lvl1pPr>
            <a:lvl2pPr marL="742950" indent="-285750">
              <a:defRPr b="1">
                <a:solidFill>
                  <a:schemeClr val="tx1"/>
                </a:solidFill>
                <a:latin typeface="Times" charset="0"/>
                <a:ea typeface="ＭＳ Ｐゴシック" charset="0"/>
              </a:defRPr>
            </a:lvl2pPr>
            <a:lvl3pPr marL="1143000" indent="-228600">
              <a:defRPr b="1">
                <a:solidFill>
                  <a:schemeClr val="tx1"/>
                </a:solidFill>
                <a:latin typeface="Times" charset="0"/>
                <a:ea typeface="ＭＳ Ｐゴシック" charset="0"/>
              </a:defRPr>
            </a:lvl3pPr>
            <a:lvl4pPr marL="1600200" indent="-228600">
              <a:defRPr b="1">
                <a:solidFill>
                  <a:schemeClr val="tx1"/>
                </a:solidFill>
                <a:latin typeface="Times" charset="0"/>
                <a:ea typeface="ＭＳ Ｐゴシック" charset="0"/>
              </a:defRPr>
            </a:lvl4pPr>
            <a:lvl5pPr marL="2057400" indent="-228600">
              <a:defRPr b="1">
                <a:solidFill>
                  <a:schemeClr val="tx1"/>
                </a:solidFill>
                <a:latin typeface="Times" charset="0"/>
                <a:ea typeface="ＭＳ Ｐゴシック" charset="0"/>
              </a:defRPr>
            </a:lvl5pPr>
            <a:lvl6pPr marL="2514600" indent="-228600" eaLnBrk="0" fontAlgn="base" hangingPunct="0">
              <a:spcBef>
                <a:spcPct val="0"/>
              </a:spcBef>
              <a:spcAft>
                <a:spcPct val="0"/>
              </a:spcAft>
              <a:defRPr b="1">
                <a:solidFill>
                  <a:schemeClr val="tx1"/>
                </a:solidFill>
                <a:latin typeface="Times" charset="0"/>
                <a:ea typeface="ＭＳ Ｐゴシック" charset="0"/>
              </a:defRPr>
            </a:lvl6pPr>
            <a:lvl7pPr marL="2971800" indent="-228600" eaLnBrk="0" fontAlgn="base" hangingPunct="0">
              <a:spcBef>
                <a:spcPct val="0"/>
              </a:spcBef>
              <a:spcAft>
                <a:spcPct val="0"/>
              </a:spcAft>
              <a:defRPr b="1">
                <a:solidFill>
                  <a:schemeClr val="tx1"/>
                </a:solidFill>
                <a:latin typeface="Times" charset="0"/>
                <a:ea typeface="ＭＳ Ｐゴシック" charset="0"/>
              </a:defRPr>
            </a:lvl7pPr>
            <a:lvl8pPr marL="3429000" indent="-228600" eaLnBrk="0" fontAlgn="base" hangingPunct="0">
              <a:spcBef>
                <a:spcPct val="0"/>
              </a:spcBef>
              <a:spcAft>
                <a:spcPct val="0"/>
              </a:spcAft>
              <a:defRPr b="1">
                <a:solidFill>
                  <a:schemeClr val="tx1"/>
                </a:solidFill>
                <a:latin typeface="Times" charset="0"/>
                <a:ea typeface="ＭＳ Ｐゴシック" charset="0"/>
              </a:defRPr>
            </a:lvl8pPr>
            <a:lvl9pPr marL="3886200" indent="-228600" eaLnBrk="0" fontAlgn="base" hangingPunct="0">
              <a:spcBef>
                <a:spcPct val="0"/>
              </a:spcBef>
              <a:spcAft>
                <a:spcPct val="0"/>
              </a:spcAft>
              <a:defRPr b="1">
                <a:solidFill>
                  <a:schemeClr val="tx1"/>
                </a:solidFill>
                <a:latin typeface="Times" charset="0"/>
                <a:ea typeface="ＭＳ Ｐゴシック" charset="0"/>
              </a:defRPr>
            </a:lvl9pPr>
          </a:lstStyle>
          <a:p>
            <a:pPr>
              <a:spcBef>
                <a:spcPct val="50000"/>
              </a:spcBef>
            </a:pPr>
            <a:r>
              <a:rPr lang="en-US" sz="1600">
                <a:latin typeface="Palatino" charset="0"/>
              </a:rPr>
              <a:t>TexConverter</a:t>
            </a:r>
          </a:p>
        </p:txBody>
      </p:sp>
      <p:sp>
        <p:nvSpPr>
          <p:cNvPr id="44055" name="Rectangle 23"/>
          <p:cNvSpPr>
            <a:spLocks noChangeArrowheads="1"/>
          </p:cNvSpPr>
          <p:nvPr/>
        </p:nvSpPr>
        <p:spPr bwMode="auto">
          <a:xfrm>
            <a:off x="2579688" y="5656263"/>
            <a:ext cx="1470025" cy="822325"/>
          </a:xfrm>
          <a:prstGeom prst="rect">
            <a:avLst/>
          </a:prstGeom>
          <a:solidFill>
            <a:schemeClr val="bg1"/>
          </a:solidFill>
          <a:ln w="12700">
            <a:solidFill>
              <a:schemeClr val="tx1"/>
            </a:solidFill>
            <a:miter lim="800000"/>
            <a:headEnd/>
            <a:tailEnd/>
          </a:ln>
        </p:spPr>
        <p:txBody>
          <a:bodyPr wrap="none" anchor="ctr"/>
          <a:lstStyle/>
          <a:p>
            <a:pPr algn="ctr"/>
            <a:r>
              <a:rPr lang="en-US" sz="1600">
                <a:latin typeface="Palatino" charset="0"/>
              </a:rPr>
              <a:t>TeXText</a:t>
            </a:r>
          </a:p>
        </p:txBody>
      </p:sp>
      <p:cxnSp>
        <p:nvCxnSpPr>
          <p:cNvPr id="44056" name="AutoShape 24"/>
          <p:cNvCxnSpPr>
            <a:cxnSpLocks noChangeShapeType="1"/>
            <a:stCxn id="44054" idx="3"/>
            <a:endCxn id="44055" idx="1"/>
          </p:cNvCxnSpPr>
          <p:nvPr/>
        </p:nvCxnSpPr>
        <p:spPr bwMode="auto">
          <a:xfrm flipH="1">
            <a:off x="2579688" y="4372977"/>
            <a:ext cx="184150" cy="1694449"/>
          </a:xfrm>
          <a:prstGeom prst="straightConnector1">
            <a:avLst/>
          </a:prstGeom>
          <a:noFill/>
          <a:ln w="57150">
            <a:solidFill>
              <a:srgbClr val="FF0000"/>
            </a:solidFill>
            <a:prstDash val="sysDot"/>
            <a:round/>
            <a:headEnd/>
            <a:tailEnd/>
          </a:ln>
          <a:extLst>
            <a:ext uri="{909E8E84-426E-40dd-AFC4-6F175D3DCCD1}">
              <a14:hiddenFill xmlns="" xmlns:a14="http://schemas.microsoft.com/office/drawing/2010/main">
                <a:noFill/>
              </a14:hiddenFill>
            </a:ext>
          </a:extLst>
        </p:spPr>
      </p:cxnSp>
      <p:cxnSp>
        <p:nvCxnSpPr>
          <p:cNvPr id="44057" name="AutoShape 25"/>
          <p:cNvCxnSpPr>
            <a:cxnSpLocks noChangeShapeType="1"/>
            <a:stCxn id="44036" idx="1"/>
            <a:endCxn id="44053" idx="0"/>
          </p:cNvCxnSpPr>
          <p:nvPr/>
        </p:nvCxnSpPr>
        <p:spPr bwMode="auto">
          <a:xfrm flipH="1">
            <a:off x="1693863" y="3313113"/>
            <a:ext cx="4175125" cy="866775"/>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44058" name="Line 26"/>
          <p:cNvSpPr>
            <a:spLocks noChangeShapeType="1"/>
          </p:cNvSpPr>
          <p:nvPr/>
        </p:nvSpPr>
        <p:spPr bwMode="auto">
          <a:xfrm>
            <a:off x="506413" y="4565650"/>
            <a:ext cx="2339975"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44059" name="Rectangle 27"/>
          <p:cNvSpPr>
            <a:spLocks noChangeArrowheads="1"/>
          </p:cNvSpPr>
          <p:nvPr/>
        </p:nvSpPr>
        <p:spPr bwMode="auto">
          <a:xfrm>
            <a:off x="6057900" y="4151313"/>
            <a:ext cx="2278063" cy="1346200"/>
          </a:xfrm>
          <a:prstGeom prst="rect">
            <a:avLst/>
          </a:prstGeom>
          <a:solidFill>
            <a:schemeClr val="bg1"/>
          </a:solidFill>
          <a:ln w="12700">
            <a:solidFill>
              <a:schemeClr val="tx1"/>
            </a:solidFill>
            <a:miter lim="800000"/>
            <a:headEnd/>
            <a:tailEnd/>
          </a:ln>
        </p:spPr>
        <p:txBody>
          <a:bodyPr wrap="none" anchor="ctr"/>
          <a:lstStyle/>
          <a:p>
            <a:pPr algn="ctr">
              <a:lnSpc>
                <a:spcPct val="70000"/>
              </a:lnSpc>
            </a:pPr>
            <a:endParaRPr lang="en-US" sz="1100">
              <a:latin typeface="Palatino" charset="0"/>
            </a:endParaRPr>
          </a:p>
          <a:p>
            <a:pPr algn="ctr">
              <a:lnSpc>
                <a:spcPct val="70000"/>
              </a:lnSpc>
            </a:pPr>
            <a:endParaRPr lang="en-US" sz="1100">
              <a:latin typeface="Palatino" charset="0"/>
            </a:endParaRPr>
          </a:p>
          <a:p>
            <a:pPr algn="ctr">
              <a:lnSpc>
                <a:spcPct val="70000"/>
              </a:lnSpc>
            </a:pPr>
            <a:endParaRPr lang="en-US" sz="1100">
              <a:latin typeface="Palatino" charset="0"/>
            </a:endParaRPr>
          </a:p>
          <a:p>
            <a:pPr algn="ctr">
              <a:lnSpc>
                <a:spcPct val="70000"/>
              </a:lnSpc>
            </a:pPr>
            <a:r>
              <a:rPr lang="en-US" sz="1100">
                <a:latin typeface="Palatino" charset="0"/>
              </a:rPr>
              <a:t>ConvertCharacter()</a:t>
            </a:r>
          </a:p>
          <a:p>
            <a:pPr algn="ctr">
              <a:lnSpc>
                <a:spcPct val="70000"/>
              </a:lnSpc>
            </a:pPr>
            <a:r>
              <a:rPr lang="en-US" sz="1100">
                <a:latin typeface="Palatino" charset="0"/>
              </a:rPr>
              <a:t>ConvertFontChange</a:t>
            </a:r>
          </a:p>
          <a:p>
            <a:pPr algn="ctr">
              <a:lnSpc>
                <a:spcPct val="70000"/>
              </a:lnSpc>
            </a:pPr>
            <a:r>
              <a:rPr lang="en-US" sz="1100">
                <a:latin typeface="Palatino" charset="0"/>
              </a:rPr>
              <a:t>ConvertParagraph()</a:t>
            </a:r>
          </a:p>
          <a:p>
            <a:pPr algn="ctr">
              <a:lnSpc>
                <a:spcPct val="70000"/>
              </a:lnSpc>
            </a:pPr>
            <a:r>
              <a:rPr lang="en-US" sz="1100">
                <a:latin typeface="Palatino" charset="0"/>
              </a:rPr>
              <a:t>GetASCIIText()</a:t>
            </a:r>
          </a:p>
        </p:txBody>
      </p:sp>
      <p:sp>
        <p:nvSpPr>
          <p:cNvPr id="44060" name="Text Box 28"/>
          <p:cNvSpPr txBox="1">
            <a:spLocks noChangeArrowheads="1"/>
          </p:cNvSpPr>
          <p:nvPr/>
        </p:nvSpPr>
        <p:spPr bwMode="auto">
          <a:xfrm>
            <a:off x="6121400" y="4176713"/>
            <a:ext cx="195262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a:defRPr b="1">
                <a:solidFill>
                  <a:schemeClr val="tx1"/>
                </a:solidFill>
                <a:latin typeface="Times" charset="0"/>
                <a:ea typeface="ＭＳ Ｐゴシック" charset="0"/>
              </a:defRPr>
            </a:lvl1pPr>
            <a:lvl2pPr marL="742950" indent="-285750">
              <a:defRPr b="1">
                <a:solidFill>
                  <a:schemeClr val="tx1"/>
                </a:solidFill>
                <a:latin typeface="Times" charset="0"/>
                <a:ea typeface="ＭＳ Ｐゴシック" charset="0"/>
              </a:defRPr>
            </a:lvl2pPr>
            <a:lvl3pPr marL="1143000" indent="-228600">
              <a:defRPr b="1">
                <a:solidFill>
                  <a:schemeClr val="tx1"/>
                </a:solidFill>
                <a:latin typeface="Times" charset="0"/>
                <a:ea typeface="ＭＳ Ｐゴシック" charset="0"/>
              </a:defRPr>
            </a:lvl3pPr>
            <a:lvl4pPr marL="1600200" indent="-228600">
              <a:defRPr b="1">
                <a:solidFill>
                  <a:schemeClr val="tx1"/>
                </a:solidFill>
                <a:latin typeface="Times" charset="0"/>
                <a:ea typeface="ＭＳ Ｐゴシック" charset="0"/>
              </a:defRPr>
            </a:lvl4pPr>
            <a:lvl5pPr marL="2057400" indent="-228600">
              <a:defRPr b="1">
                <a:solidFill>
                  <a:schemeClr val="tx1"/>
                </a:solidFill>
                <a:latin typeface="Times" charset="0"/>
                <a:ea typeface="ＭＳ Ｐゴシック" charset="0"/>
              </a:defRPr>
            </a:lvl5pPr>
            <a:lvl6pPr marL="2514600" indent="-228600" eaLnBrk="0" fontAlgn="base" hangingPunct="0">
              <a:spcBef>
                <a:spcPct val="0"/>
              </a:spcBef>
              <a:spcAft>
                <a:spcPct val="0"/>
              </a:spcAft>
              <a:defRPr b="1">
                <a:solidFill>
                  <a:schemeClr val="tx1"/>
                </a:solidFill>
                <a:latin typeface="Times" charset="0"/>
                <a:ea typeface="ＭＳ Ｐゴシック" charset="0"/>
              </a:defRPr>
            </a:lvl6pPr>
            <a:lvl7pPr marL="2971800" indent="-228600" eaLnBrk="0" fontAlgn="base" hangingPunct="0">
              <a:spcBef>
                <a:spcPct val="0"/>
              </a:spcBef>
              <a:spcAft>
                <a:spcPct val="0"/>
              </a:spcAft>
              <a:defRPr b="1">
                <a:solidFill>
                  <a:schemeClr val="tx1"/>
                </a:solidFill>
                <a:latin typeface="Times" charset="0"/>
                <a:ea typeface="ＭＳ Ｐゴシック" charset="0"/>
              </a:defRPr>
            </a:lvl7pPr>
            <a:lvl8pPr marL="3429000" indent="-228600" eaLnBrk="0" fontAlgn="base" hangingPunct="0">
              <a:spcBef>
                <a:spcPct val="0"/>
              </a:spcBef>
              <a:spcAft>
                <a:spcPct val="0"/>
              </a:spcAft>
              <a:defRPr b="1">
                <a:solidFill>
                  <a:schemeClr val="tx1"/>
                </a:solidFill>
                <a:latin typeface="Times" charset="0"/>
                <a:ea typeface="ＭＳ Ｐゴシック" charset="0"/>
              </a:defRPr>
            </a:lvl8pPr>
            <a:lvl9pPr marL="3886200" indent="-228600" eaLnBrk="0" fontAlgn="base" hangingPunct="0">
              <a:spcBef>
                <a:spcPct val="0"/>
              </a:spcBef>
              <a:spcAft>
                <a:spcPct val="0"/>
              </a:spcAft>
              <a:defRPr b="1">
                <a:solidFill>
                  <a:schemeClr val="tx1"/>
                </a:solidFill>
                <a:latin typeface="Times" charset="0"/>
                <a:ea typeface="ＭＳ Ｐゴシック" charset="0"/>
              </a:defRPr>
            </a:lvl9pPr>
          </a:lstStyle>
          <a:p>
            <a:pPr>
              <a:spcBef>
                <a:spcPct val="50000"/>
              </a:spcBef>
            </a:pPr>
            <a:r>
              <a:rPr lang="en-US" sz="1600">
                <a:latin typeface="Palatino" charset="0"/>
              </a:rPr>
              <a:t>HTMLConverter</a:t>
            </a:r>
          </a:p>
        </p:txBody>
      </p:sp>
      <p:sp>
        <p:nvSpPr>
          <p:cNvPr id="44061" name="Line 29"/>
          <p:cNvSpPr>
            <a:spLocks noChangeShapeType="1"/>
          </p:cNvSpPr>
          <p:nvPr/>
        </p:nvSpPr>
        <p:spPr bwMode="auto">
          <a:xfrm>
            <a:off x="6046788" y="4625975"/>
            <a:ext cx="2252662"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44062" name="Rectangle 30"/>
          <p:cNvSpPr>
            <a:spLocks noChangeArrowheads="1"/>
          </p:cNvSpPr>
          <p:nvPr/>
        </p:nvSpPr>
        <p:spPr bwMode="auto">
          <a:xfrm>
            <a:off x="7375525" y="5603875"/>
            <a:ext cx="1470025" cy="822325"/>
          </a:xfrm>
          <a:prstGeom prst="rect">
            <a:avLst/>
          </a:prstGeom>
          <a:solidFill>
            <a:schemeClr val="bg1"/>
          </a:solidFill>
          <a:ln w="12700">
            <a:solidFill>
              <a:schemeClr val="tx1"/>
            </a:solidFill>
            <a:miter lim="800000"/>
            <a:headEnd/>
            <a:tailEnd/>
          </a:ln>
        </p:spPr>
        <p:txBody>
          <a:bodyPr wrap="none" anchor="ctr"/>
          <a:lstStyle/>
          <a:p>
            <a:pPr algn="ctr"/>
            <a:r>
              <a:rPr lang="en-US" sz="1600">
                <a:latin typeface="Palatino" charset="0"/>
              </a:rPr>
              <a:t>HTMLText</a:t>
            </a:r>
          </a:p>
        </p:txBody>
      </p:sp>
      <p:cxnSp>
        <p:nvCxnSpPr>
          <p:cNvPr id="44063" name="AutoShape 31"/>
          <p:cNvCxnSpPr>
            <a:cxnSpLocks noChangeShapeType="1"/>
            <a:stCxn id="44060" idx="3"/>
            <a:endCxn id="44062" idx="1"/>
          </p:cNvCxnSpPr>
          <p:nvPr/>
        </p:nvCxnSpPr>
        <p:spPr bwMode="auto">
          <a:xfrm flipH="1">
            <a:off x="7375525" y="4345990"/>
            <a:ext cx="698500" cy="1669048"/>
          </a:xfrm>
          <a:prstGeom prst="straightConnector1">
            <a:avLst/>
          </a:prstGeom>
          <a:noFill/>
          <a:ln w="57150">
            <a:solidFill>
              <a:srgbClr val="FF0000"/>
            </a:solidFill>
            <a:prstDash val="sysDot"/>
            <a:round/>
            <a:headEnd/>
            <a:tailEn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182177740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14496" y="179388"/>
            <a:ext cx="8229504" cy="688975"/>
          </a:xfrm>
        </p:spPr>
        <p:txBody>
          <a:bodyPr/>
          <a:lstStyle/>
          <a:p>
            <a:r>
              <a:rPr lang="en-US" dirty="0">
                <a:latin typeface="Times" charset="0"/>
              </a:rPr>
              <a:t>When do you use the Builder Pattern?</a:t>
            </a:r>
          </a:p>
        </p:txBody>
      </p:sp>
      <p:sp>
        <p:nvSpPr>
          <p:cNvPr id="45059" name="Rectangle 3"/>
          <p:cNvSpPr>
            <a:spLocks noGrp="1" noChangeArrowheads="1"/>
          </p:cNvSpPr>
          <p:nvPr>
            <p:ph type="body" idx="1"/>
          </p:nvPr>
        </p:nvSpPr>
        <p:spPr/>
        <p:txBody>
          <a:bodyPr/>
          <a:lstStyle/>
          <a:p>
            <a:r>
              <a:rPr lang="en-US" sz="2400" dirty="0">
                <a:latin typeface="Times" charset="0"/>
              </a:rPr>
              <a:t>The creation of a complex product must be independent of the particular parts that make up the product</a:t>
            </a:r>
          </a:p>
          <a:p>
            <a:pPr lvl="1"/>
            <a:r>
              <a:rPr lang="en-US" sz="2000" dirty="0">
                <a:latin typeface="Times" charset="0"/>
              </a:rPr>
              <a:t>In particular, the creation process should not know about the assembly process (how the parts are put together to make up the product)</a:t>
            </a:r>
          </a:p>
          <a:p>
            <a:r>
              <a:rPr lang="en-US" sz="2400" dirty="0">
                <a:latin typeface="Times" charset="0"/>
              </a:rPr>
              <a:t>The creation process must allow different representations for the object that is constructed. Examples:</a:t>
            </a:r>
          </a:p>
          <a:p>
            <a:pPr lvl="1"/>
            <a:r>
              <a:rPr lang="en-US" sz="2000" dirty="0">
                <a:latin typeface="Times" charset="0"/>
              </a:rPr>
              <a:t>A house with one floor, 3 rooms, 2 hallways, 1 garage and  three doors. </a:t>
            </a:r>
          </a:p>
          <a:p>
            <a:pPr lvl="1"/>
            <a:r>
              <a:rPr lang="en-US" sz="2000" dirty="0">
                <a:latin typeface="Times" charset="0"/>
              </a:rPr>
              <a:t>A skyscraper with 50 floors, 15 offices and  5 hallways on each floor. The office layout varies for each floor. </a:t>
            </a:r>
          </a:p>
        </p:txBody>
      </p:sp>
    </p:spTree>
    <p:extLst>
      <p:ext uri="{BB962C8B-B14F-4D97-AF65-F5344CB8AC3E}">
        <p14:creationId xmlns:p14="http://schemas.microsoft.com/office/powerpoint/2010/main" val="414568815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902" y="179388"/>
            <a:ext cx="8458098" cy="688975"/>
          </a:xfrm>
        </p:spPr>
        <p:txBody>
          <a:bodyPr/>
          <a:lstStyle/>
          <a:p>
            <a:r>
              <a:rPr lang="en-US" sz="2400" dirty="0">
                <a:latin typeface="Times" charset="0"/>
              </a:rPr>
              <a:t>Comparison: Abstract Factory </a:t>
            </a:r>
            <a:r>
              <a:rPr lang="en-US" sz="2400" dirty="0" err="1">
                <a:latin typeface="Times" charset="0"/>
              </a:rPr>
              <a:t>vs</a:t>
            </a:r>
            <a:r>
              <a:rPr lang="en-US" sz="2400" dirty="0">
                <a:latin typeface="Times" charset="0"/>
              </a:rPr>
              <a:t> Builder</a:t>
            </a:r>
            <a:endParaRPr lang="en-US" dirty="0">
              <a:latin typeface="Times" charset="0"/>
            </a:endParaRPr>
          </a:p>
        </p:txBody>
      </p:sp>
      <p:sp>
        <p:nvSpPr>
          <p:cNvPr id="46083" name="Rectangle 3"/>
          <p:cNvSpPr>
            <a:spLocks noGrp="1" noChangeArrowheads="1"/>
          </p:cNvSpPr>
          <p:nvPr>
            <p:ph type="body" idx="1"/>
          </p:nvPr>
        </p:nvSpPr>
        <p:spPr>
          <a:xfrm>
            <a:off x="360933" y="875264"/>
            <a:ext cx="8255000" cy="4921250"/>
          </a:xfrm>
        </p:spPr>
        <p:txBody>
          <a:bodyPr/>
          <a:lstStyle/>
          <a:p>
            <a:r>
              <a:rPr lang="en-US" sz="2400" dirty="0">
                <a:latin typeface="Times" charset="0"/>
              </a:rPr>
              <a:t>Abstract Factory</a:t>
            </a:r>
          </a:p>
          <a:p>
            <a:pPr lvl="1"/>
            <a:r>
              <a:rPr lang="en-US" sz="2000" dirty="0">
                <a:latin typeface="Times" charset="0"/>
              </a:rPr>
              <a:t>Focuses on </a:t>
            </a:r>
            <a:r>
              <a:rPr lang="en-US" sz="2000" dirty="0">
                <a:solidFill>
                  <a:srgbClr val="FF0000"/>
                </a:solidFill>
                <a:latin typeface="Times" charset="0"/>
              </a:rPr>
              <a:t>product family </a:t>
            </a:r>
          </a:p>
          <a:p>
            <a:pPr lvl="2"/>
            <a:r>
              <a:rPr lang="en-US" sz="2000" dirty="0">
                <a:latin typeface="Times" charset="0"/>
              </a:rPr>
              <a:t>The products can be simple (</a:t>
            </a:r>
            <a:r>
              <a:rPr lang="ja-JP" altLang="en-US" sz="2000" dirty="0">
                <a:latin typeface="Times" charset="0"/>
              </a:rPr>
              <a:t>“</a:t>
            </a:r>
            <a:r>
              <a:rPr lang="en-US" sz="2000" dirty="0">
                <a:latin typeface="Times" charset="0"/>
              </a:rPr>
              <a:t>light bulb</a:t>
            </a:r>
            <a:r>
              <a:rPr lang="ja-JP" altLang="en-US" sz="2000" dirty="0">
                <a:latin typeface="Times" charset="0"/>
              </a:rPr>
              <a:t>”</a:t>
            </a:r>
            <a:r>
              <a:rPr lang="en-US" sz="2000" dirty="0">
                <a:latin typeface="Times" charset="0"/>
              </a:rPr>
              <a:t>) or complex (</a:t>
            </a:r>
            <a:r>
              <a:rPr lang="ja-JP" altLang="en-US" sz="2000" dirty="0">
                <a:latin typeface="Times" charset="0"/>
              </a:rPr>
              <a:t>“</a:t>
            </a:r>
            <a:r>
              <a:rPr lang="en-US" sz="2000" dirty="0">
                <a:latin typeface="Times" charset="0"/>
              </a:rPr>
              <a:t>engine</a:t>
            </a:r>
            <a:r>
              <a:rPr lang="ja-JP" altLang="en-US" sz="2000" dirty="0">
                <a:latin typeface="Times" charset="0"/>
              </a:rPr>
              <a:t>”</a:t>
            </a:r>
            <a:r>
              <a:rPr lang="en-US" sz="2000" dirty="0">
                <a:latin typeface="Times" charset="0"/>
              </a:rPr>
              <a:t>)</a:t>
            </a:r>
          </a:p>
          <a:p>
            <a:pPr lvl="1"/>
            <a:r>
              <a:rPr lang="en-US" sz="2000" dirty="0">
                <a:latin typeface="Times" charset="0"/>
              </a:rPr>
              <a:t>Does not hide the creation process</a:t>
            </a:r>
          </a:p>
          <a:p>
            <a:pPr lvl="2"/>
            <a:r>
              <a:rPr lang="en-US" sz="2000" dirty="0">
                <a:latin typeface="Times" charset="0"/>
              </a:rPr>
              <a:t>The product is immediately returned</a:t>
            </a:r>
          </a:p>
          <a:p>
            <a:r>
              <a:rPr lang="en-US" sz="2400" dirty="0">
                <a:latin typeface="Times" charset="0"/>
              </a:rPr>
              <a:t>Builder</a:t>
            </a:r>
          </a:p>
          <a:p>
            <a:pPr lvl="1"/>
            <a:r>
              <a:rPr lang="en-US" sz="2000" dirty="0">
                <a:latin typeface="Times" charset="0"/>
              </a:rPr>
              <a:t>The underlying product needs to be constructed as part of the system, but the creation is very complex</a:t>
            </a:r>
          </a:p>
          <a:p>
            <a:pPr lvl="1"/>
            <a:r>
              <a:rPr lang="en-US" sz="2000" dirty="0">
                <a:latin typeface="Times" charset="0"/>
              </a:rPr>
              <a:t>The construction of the complex product changes from time to time</a:t>
            </a:r>
          </a:p>
          <a:p>
            <a:pPr lvl="1"/>
            <a:r>
              <a:rPr lang="en-US" sz="2000" dirty="0">
                <a:latin typeface="Times" charset="0"/>
              </a:rPr>
              <a:t>The builder patterns hides the creation process from the user: </a:t>
            </a:r>
          </a:p>
          <a:p>
            <a:pPr lvl="2"/>
            <a:r>
              <a:rPr lang="en-US" sz="2000" dirty="0">
                <a:latin typeface="Times" charset="0"/>
              </a:rPr>
              <a:t>The product is returned after creation as a final step</a:t>
            </a:r>
          </a:p>
          <a:p>
            <a:r>
              <a:rPr lang="en-US" sz="2400" dirty="0">
                <a:latin typeface="Times" charset="0"/>
              </a:rPr>
              <a:t>Abstract Factory and Builder work well together for a family of multiple complex products</a:t>
            </a:r>
          </a:p>
        </p:txBody>
      </p:sp>
    </p:spTree>
    <p:extLst>
      <p:ext uri="{BB962C8B-B14F-4D97-AF65-F5344CB8AC3E}">
        <p14:creationId xmlns:p14="http://schemas.microsoft.com/office/powerpoint/2010/main" val="65684673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31800" y="179388"/>
            <a:ext cx="8712200" cy="688975"/>
          </a:xfrm>
          <a:noFill/>
        </p:spPr>
        <p:txBody>
          <a:bodyPr/>
          <a:lstStyle/>
          <a:p>
            <a:r>
              <a:rPr lang="en-US" dirty="0">
                <a:latin typeface="Times" charset="0"/>
              </a:rPr>
              <a:t>What makes a design </a:t>
            </a:r>
            <a:r>
              <a:rPr lang="en-US">
                <a:latin typeface="Times" charset="0"/>
              </a:rPr>
              <a:t>modifiable</a:t>
            </a:r>
            <a:r>
              <a:rPr lang="en-US" smtClean="0">
                <a:latin typeface="Times" charset="0"/>
              </a:rPr>
              <a:t>?</a:t>
            </a:r>
            <a:endParaRPr lang="en-US" dirty="0">
              <a:latin typeface="Times" charset="0"/>
            </a:endParaRPr>
          </a:p>
        </p:txBody>
      </p:sp>
      <p:sp>
        <p:nvSpPr>
          <p:cNvPr id="16387" name="Rectangle 3"/>
          <p:cNvSpPr>
            <a:spLocks noGrp="1" noChangeArrowheads="1"/>
          </p:cNvSpPr>
          <p:nvPr>
            <p:ph type="body" idx="1"/>
          </p:nvPr>
        </p:nvSpPr>
        <p:spPr>
          <a:noFill/>
        </p:spPr>
        <p:txBody>
          <a:bodyPr/>
          <a:lstStyle/>
          <a:p>
            <a:r>
              <a:rPr lang="en-US" dirty="0">
                <a:latin typeface="Times" charset="0"/>
              </a:rPr>
              <a:t>Low coupling and high cohesion</a:t>
            </a:r>
          </a:p>
          <a:p>
            <a:r>
              <a:rPr lang="en-US" dirty="0">
                <a:latin typeface="Times" charset="0"/>
              </a:rPr>
              <a:t>Clear dependencies</a:t>
            </a:r>
          </a:p>
          <a:p>
            <a:r>
              <a:rPr lang="en-US" dirty="0">
                <a:latin typeface="Times" charset="0"/>
              </a:rPr>
              <a:t>Explicit </a:t>
            </a:r>
            <a:r>
              <a:rPr lang="en-US" dirty="0" smtClean="0">
                <a:latin typeface="Times" charset="0"/>
              </a:rPr>
              <a:t>assumptions</a:t>
            </a:r>
            <a:endParaRPr lang="en-US" dirty="0">
              <a:latin typeface="Times" charset="0"/>
            </a:endParaRPr>
          </a:p>
          <a:p>
            <a:pPr>
              <a:buFont typeface="Symbol" charset="0"/>
              <a:buNone/>
            </a:pPr>
            <a:r>
              <a:rPr lang="en-US" dirty="0">
                <a:latin typeface="Times" charset="0"/>
              </a:rPr>
              <a:t>How do design patterns help</a:t>
            </a:r>
            <a:r>
              <a:rPr lang="en-US" dirty="0" smtClean="0">
                <a:latin typeface="Times" charset="0"/>
              </a:rPr>
              <a:t>?</a:t>
            </a:r>
            <a:endParaRPr lang="en-US" dirty="0">
              <a:latin typeface="Times" charset="0"/>
            </a:endParaRPr>
          </a:p>
          <a:p>
            <a:r>
              <a:rPr lang="en-US" dirty="0">
                <a:latin typeface="Times" charset="0"/>
              </a:rPr>
              <a:t>They are generalized from existing systems</a:t>
            </a:r>
          </a:p>
          <a:p>
            <a:r>
              <a:rPr lang="en-US" dirty="0">
                <a:latin typeface="Times" charset="0"/>
              </a:rPr>
              <a:t>They provide a shared vocabulary to designers</a:t>
            </a:r>
          </a:p>
          <a:p>
            <a:r>
              <a:rPr lang="en-US" dirty="0">
                <a:latin typeface="Times" charset="0"/>
              </a:rPr>
              <a:t>They provide examples of modifiable designs</a:t>
            </a:r>
          </a:p>
          <a:p>
            <a:pPr lvl="1"/>
            <a:r>
              <a:rPr lang="en-US" dirty="0">
                <a:latin typeface="Times" charset="0"/>
              </a:rPr>
              <a:t>Abstract classes</a:t>
            </a:r>
          </a:p>
          <a:p>
            <a:pPr lvl="1"/>
            <a:r>
              <a:rPr lang="en-US" dirty="0">
                <a:latin typeface="Times" charset="0"/>
              </a:rPr>
              <a:t>Delegation</a:t>
            </a:r>
          </a:p>
        </p:txBody>
      </p:sp>
    </p:spTree>
    <p:extLst>
      <p:ext uri="{BB962C8B-B14F-4D97-AF65-F5344CB8AC3E}">
        <p14:creationId xmlns:p14="http://schemas.microsoft.com/office/powerpoint/2010/main" val="624848470"/>
      </p:ext>
    </p:extLst>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endParaRPr lang="en-US" dirty="0">
              <a:solidFill>
                <a:srgbClr val="000585"/>
              </a:solidFill>
              <a:latin typeface="Times" charset="0"/>
            </a:endParaRPr>
          </a:p>
        </p:txBody>
      </p:sp>
      <p:sp>
        <p:nvSpPr>
          <p:cNvPr id="11267" name="Rectangle 3"/>
          <p:cNvSpPr>
            <a:spLocks noGrp="1" noChangeArrowheads="1"/>
          </p:cNvSpPr>
          <p:nvPr>
            <p:ph type="body" idx="1"/>
          </p:nvPr>
        </p:nvSpPr>
        <p:spPr>
          <a:xfrm>
            <a:off x="368300" y="1020763"/>
            <a:ext cx="8255000" cy="4921250"/>
          </a:xfrm>
          <a:noFill/>
        </p:spPr>
        <p:txBody>
          <a:bodyPr/>
          <a:lstStyle/>
          <a:p>
            <a:r>
              <a:rPr lang="en-US" sz="2400" dirty="0">
                <a:solidFill>
                  <a:srgbClr val="000585"/>
                </a:solidFill>
                <a:latin typeface="Times" charset="0"/>
              </a:rPr>
              <a:t>Structural Patterns</a:t>
            </a:r>
          </a:p>
          <a:p>
            <a:pPr lvl="1"/>
            <a:r>
              <a:rPr lang="en-US" sz="2000" dirty="0">
                <a:solidFill>
                  <a:srgbClr val="000585"/>
                </a:solidFill>
                <a:latin typeface="Times" charset="0"/>
              </a:rPr>
              <a:t>Focus: How objects are composed to form larger structures</a:t>
            </a:r>
          </a:p>
          <a:p>
            <a:pPr lvl="1"/>
            <a:r>
              <a:rPr lang="en-US" sz="2000" dirty="0">
                <a:solidFill>
                  <a:srgbClr val="000585"/>
                </a:solidFill>
                <a:latin typeface="Times" charset="0"/>
              </a:rPr>
              <a:t>Problems solved:  </a:t>
            </a:r>
          </a:p>
          <a:p>
            <a:pPr lvl="2"/>
            <a:r>
              <a:rPr lang="en-US" sz="2000" dirty="0">
                <a:solidFill>
                  <a:srgbClr val="000585"/>
                </a:solidFill>
                <a:latin typeface="Times" charset="0"/>
              </a:rPr>
              <a:t>Realize new functionality  from old functionality, </a:t>
            </a:r>
          </a:p>
          <a:p>
            <a:pPr lvl="2"/>
            <a:r>
              <a:rPr lang="en-US" sz="2000" dirty="0">
                <a:solidFill>
                  <a:srgbClr val="000585"/>
                </a:solidFill>
                <a:latin typeface="Times" charset="0"/>
              </a:rPr>
              <a:t>Provide flexibility and extensibility</a:t>
            </a:r>
          </a:p>
          <a:p>
            <a:r>
              <a:rPr lang="en-US" sz="2400" dirty="0">
                <a:solidFill>
                  <a:srgbClr val="000585"/>
                </a:solidFill>
                <a:latin typeface="Times" charset="0"/>
              </a:rPr>
              <a:t>Behavioral Patterns</a:t>
            </a:r>
          </a:p>
          <a:p>
            <a:pPr lvl="1"/>
            <a:r>
              <a:rPr lang="en-US" sz="2000" dirty="0">
                <a:solidFill>
                  <a:srgbClr val="000585"/>
                </a:solidFill>
                <a:latin typeface="Times" charset="0"/>
              </a:rPr>
              <a:t>Focus: Algorithms and the assignment of responsibilities to objects</a:t>
            </a:r>
          </a:p>
          <a:p>
            <a:pPr lvl="1"/>
            <a:r>
              <a:rPr lang="en-US" sz="2000" dirty="0">
                <a:solidFill>
                  <a:srgbClr val="000585"/>
                </a:solidFill>
                <a:latin typeface="Times" charset="0"/>
              </a:rPr>
              <a:t>Problem solved: </a:t>
            </a:r>
          </a:p>
          <a:p>
            <a:pPr lvl="2"/>
            <a:r>
              <a:rPr lang="en-US" sz="2000" dirty="0">
                <a:solidFill>
                  <a:srgbClr val="000585"/>
                </a:solidFill>
                <a:latin typeface="Times" charset="0"/>
              </a:rPr>
              <a:t>Too tight coupling to a particular algorithm </a:t>
            </a:r>
          </a:p>
          <a:p>
            <a:r>
              <a:rPr lang="en-US" sz="2400" dirty="0">
                <a:solidFill>
                  <a:srgbClr val="000585"/>
                </a:solidFill>
                <a:latin typeface="Times" charset="0"/>
              </a:rPr>
              <a:t>Creational Patterns</a:t>
            </a:r>
          </a:p>
          <a:p>
            <a:pPr lvl="1"/>
            <a:r>
              <a:rPr lang="en-US" sz="2000" dirty="0">
                <a:solidFill>
                  <a:srgbClr val="000585"/>
                </a:solidFill>
                <a:latin typeface="Times" charset="0"/>
              </a:rPr>
              <a:t>Focus: Creation of complex objects</a:t>
            </a:r>
          </a:p>
          <a:p>
            <a:pPr lvl="1"/>
            <a:r>
              <a:rPr lang="en-US" sz="2000" dirty="0">
                <a:solidFill>
                  <a:srgbClr val="000585"/>
                </a:solidFill>
                <a:latin typeface="Times" charset="0"/>
              </a:rPr>
              <a:t>Problems solved: </a:t>
            </a:r>
          </a:p>
          <a:p>
            <a:pPr lvl="2"/>
            <a:r>
              <a:rPr lang="en-US" sz="2000" dirty="0">
                <a:solidFill>
                  <a:srgbClr val="000585"/>
                </a:solidFill>
                <a:latin typeface="Times" charset="0"/>
              </a:rPr>
              <a:t>Hide how complex objects are created and put together</a:t>
            </a:r>
          </a:p>
        </p:txBody>
      </p:sp>
    </p:spTree>
    <p:extLst>
      <p:ext uri="{BB962C8B-B14F-4D97-AF65-F5344CB8AC3E}">
        <p14:creationId xmlns:p14="http://schemas.microsoft.com/office/powerpoint/2010/main" val="1439772791"/>
      </p:ext>
    </p:extLst>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endParaRPr lang="en-US" dirty="0">
              <a:solidFill>
                <a:srgbClr val="000585"/>
              </a:solidFill>
              <a:latin typeface="Times" charset="0"/>
            </a:endParaRPr>
          </a:p>
        </p:txBody>
      </p:sp>
      <p:sp>
        <p:nvSpPr>
          <p:cNvPr id="12291" name="Rectangle 3"/>
          <p:cNvSpPr>
            <a:spLocks noGrp="1" noChangeArrowheads="1"/>
          </p:cNvSpPr>
          <p:nvPr>
            <p:ph type="body" idx="1"/>
          </p:nvPr>
        </p:nvSpPr>
        <p:spPr>
          <a:xfrm>
            <a:off x="431800" y="457278"/>
            <a:ext cx="8229600" cy="5065712"/>
          </a:xfrm>
        </p:spPr>
        <p:txBody>
          <a:bodyPr/>
          <a:lstStyle/>
          <a:p>
            <a:pPr marL="1093788" lvl="2" indent="0">
              <a:buNone/>
            </a:pPr>
            <a:endParaRPr lang="en-US" dirty="0">
              <a:solidFill>
                <a:srgbClr val="000585"/>
              </a:solidFill>
              <a:latin typeface="Times" charset="0"/>
            </a:endParaRPr>
          </a:p>
          <a:p>
            <a:r>
              <a:rPr lang="en-US" dirty="0">
                <a:solidFill>
                  <a:srgbClr val="000585"/>
                </a:solidFill>
                <a:latin typeface="Times" charset="0"/>
              </a:rPr>
              <a:t>Design patterns </a:t>
            </a:r>
          </a:p>
          <a:p>
            <a:pPr lvl="1"/>
            <a:r>
              <a:rPr lang="en-US" dirty="0">
                <a:solidFill>
                  <a:srgbClr val="000585"/>
                </a:solidFill>
                <a:latin typeface="Times" charset="0"/>
              </a:rPr>
              <a:t>Provide solutions to common problems.</a:t>
            </a:r>
          </a:p>
          <a:p>
            <a:pPr lvl="1"/>
            <a:r>
              <a:rPr lang="en-US" dirty="0">
                <a:solidFill>
                  <a:srgbClr val="000585"/>
                </a:solidFill>
                <a:latin typeface="Times" charset="0"/>
              </a:rPr>
              <a:t>Lead to extensible models and code.</a:t>
            </a:r>
          </a:p>
          <a:p>
            <a:pPr lvl="1"/>
            <a:r>
              <a:rPr lang="en-US" dirty="0">
                <a:solidFill>
                  <a:srgbClr val="000585"/>
                </a:solidFill>
                <a:latin typeface="Times" charset="0"/>
              </a:rPr>
              <a:t>Can be used as is or as examples of interface inheritance and delegation.</a:t>
            </a:r>
          </a:p>
          <a:p>
            <a:pPr lvl="1"/>
            <a:r>
              <a:rPr lang="en-US" dirty="0">
                <a:solidFill>
                  <a:srgbClr val="000585"/>
                </a:solidFill>
                <a:latin typeface="Times" charset="0"/>
              </a:rPr>
              <a:t>Apply the same principles to structure and to behavior.</a:t>
            </a:r>
          </a:p>
          <a:p>
            <a:endParaRPr lang="en-US" dirty="0">
              <a:solidFill>
                <a:srgbClr val="000585"/>
              </a:solidFill>
              <a:latin typeface="Times" charset="0"/>
            </a:endParaRPr>
          </a:p>
          <a:p>
            <a:r>
              <a:rPr lang="en-US" dirty="0">
                <a:solidFill>
                  <a:srgbClr val="000585"/>
                </a:solidFill>
                <a:latin typeface="Times" charset="0"/>
              </a:rPr>
              <a:t>Design patterns solve all your software engineering problems</a:t>
            </a:r>
          </a:p>
          <a:p>
            <a:r>
              <a:rPr lang="en-US" dirty="0">
                <a:solidFill>
                  <a:srgbClr val="000585"/>
                </a:solidFill>
                <a:latin typeface="Times" charset="0"/>
              </a:rPr>
              <a:t>My favorites: Composite, Bridge, Builder and Observer</a:t>
            </a:r>
          </a:p>
        </p:txBody>
      </p:sp>
      <p:sp>
        <p:nvSpPr>
          <p:cNvPr id="12292" name="AutoShape 4"/>
          <p:cNvSpPr>
            <a:spLocks noChangeArrowheads="1"/>
          </p:cNvSpPr>
          <p:nvPr/>
        </p:nvSpPr>
        <p:spPr bwMode="auto">
          <a:xfrm>
            <a:off x="296863" y="4743450"/>
            <a:ext cx="261937" cy="249238"/>
          </a:xfrm>
          <a:prstGeom prst="smileyFace">
            <a:avLst>
              <a:gd name="adj" fmla="val 4653"/>
            </a:avLst>
          </a:prstGeom>
          <a:solidFill>
            <a:srgbClr val="FFFF00"/>
          </a:solidFill>
          <a:ln w="12700">
            <a:solidFill>
              <a:schemeClr val="tx1"/>
            </a:solidFill>
            <a:round/>
            <a:headEnd/>
            <a:tailEnd/>
          </a:ln>
        </p:spPr>
        <p:txBody>
          <a:bodyPr wrap="none" anchor="ctr"/>
          <a:lstStyle/>
          <a:p>
            <a:endParaRPr lang="en-US"/>
          </a:p>
        </p:txBody>
      </p:sp>
      <p:sp>
        <p:nvSpPr>
          <p:cNvPr id="12293" name="Text Box 6"/>
          <p:cNvSpPr txBox="1">
            <a:spLocks noChangeArrowheads="1"/>
          </p:cNvSpPr>
          <p:nvPr/>
        </p:nvSpPr>
        <p:spPr bwMode="auto">
          <a:xfrm>
            <a:off x="4419604" y="4821315"/>
            <a:ext cx="438150" cy="701675"/>
          </a:xfrm>
          <a:prstGeom prst="rect">
            <a:avLst/>
          </a:prstGeom>
          <a:solidFill>
            <a:srgbClr val="FF0000"/>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charset="0"/>
              </a:defRPr>
            </a:lvl1pPr>
            <a:lvl2pPr marL="742950" indent="-285750">
              <a:defRPr b="1">
                <a:solidFill>
                  <a:schemeClr val="tx1"/>
                </a:solidFill>
                <a:latin typeface="Times" charset="0"/>
                <a:ea typeface="ＭＳ Ｐゴシック" charset="0"/>
              </a:defRPr>
            </a:lvl2pPr>
            <a:lvl3pPr marL="1143000" indent="-228600">
              <a:defRPr b="1">
                <a:solidFill>
                  <a:schemeClr val="tx1"/>
                </a:solidFill>
                <a:latin typeface="Times" charset="0"/>
                <a:ea typeface="ＭＳ Ｐゴシック" charset="0"/>
              </a:defRPr>
            </a:lvl3pPr>
            <a:lvl4pPr marL="1600200" indent="-228600">
              <a:defRPr b="1">
                <a:solidFill>
                  <a:schemeClr val="tx1"/>
                </a:solidFill>
                <a:latin typeface="Times" charset="0"/>
                <a:ea typeface="ＭＳ Ｐゴシック" charset="0"/>
              </a:defRPr>
            </a:lvl4pPr>
            <a:lvl5pPr marL="2057400" indent="-228600">
              <a:defRPr b="1">
                <a:solidFill>
                  <a:schemeClr val="tx1"/>
                </a:solidFill>
                <a:latin typeface="Times" charset="0"/>
                <a:ea typeface="ＭＳ Ｐゴシック" charset="0"/>
              </a:defRPr>
            </a:lvl5pPr>
            <a:lvl6pPr marL="2514600" indent="-228600" eaLnBrk="0" fontAlgn="base" hangingPunct="0">
              <a:spcBef>
                <a:spcPct val="0"/>
              </a:spcBef>
              <a:spcAft>
                <a:spcPct val="0"/>
              </a:spcAft>
              <a:defRPr b="1">
                <a:solidFill>
                  <a:schemeClr val="tx1"/>
                </a:solidFill>
                <a:latin typeface="Times" charset="0"/>
                <a:ea typeface="ＭＳ Ｐゴシック" charset="0"/>
              </a:defRPr>
            </a:lvl6pPr>
            <a:lvl7pPr marL="2971800" indent="-228600" eaLnBrk="0" fontAlgn="base" hangingPunct="0">
              <a:spcBef>
                <a:spcPct val="0"/>
              </a:spcBef>
              <a:spcAft>
                <a:spcPct val="0"/>
              </a:spcAft>
              <a:defRPr b="1">
                <a:solidFill>
                  <a:schemeClr val="tx1"/>
                </a:solidFill>
                <a:latin typeface="Times" charset="0"/>
                <a:ea typeface="ＭＳ Ｐゴシック" charset="0"/>
              </a:defRPr>
            </a:lvl7pPr>
            <a:lvl8pPr marL="3429000" indent="-228600" eaLnBrk="0" fontAlgn="base" hangingPunct="0">
              <a:spcBef>
                <a:spcPct val="0"/>
              </a:spcBef>
              <a:spcAft>
                <a:spcPct val="0"/>
              </a:spcAft>
              <a:defRPr b="1">
                <a:solidFill>
                  <a:schemeClr val="tx1"/>
                </a:solidFill>
                <a:latin typeface="Times" charset="0"/>
                <a:ea typeface="ＭＳ Ｐゴシック" charset="0"/>
              </a:defRPr>
            </a:lvl8pPr>
            <a:lvl9pPr marL="3886200" indent="-228600" eaLnBrk="0" fontAlgn="base" hangingPunct="0">
              <a:spcBef>
                <a:spcPct val="0"/>
              </a:spcBef>
              <a:spcAft>
                <a:spcPct val="0"/>
              </a:spcAft>
              <a:defRPr b="1">
                <a:solidFill>
                  <a:schemeClr val="tx1"/>
                </a:solidFill>
                <a:latin typeface="Times" charset="0"/>
                <a:ea typeface="ＭＳ Ｐゴシック" charset="0"/>
              </a:defRPr>
            </a:lvl9pPr>
          </a:lstStyle>
          <a:p>
            <a:r>
              <a:rPr lang="en-US" sz="4000"/>
              <a:t>?</a:t>
            </a:r>
          </a:p>
        </p:txBody>
      </p:sp>
    </p:spTree>
    <p:extLst>
      <p:ext uri="{BB962C8B-B14F-4D97-AF65-F5344CB8AC3E}">
        <p14:creationId xmlns:p14="http://schemas.microsoft.com/office/powerpoint/2010/main" val="418544838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000" dirty="0" smtClean="0"/>
              <a:t>4. Frameworks</a:t>
            </a:r>
            <a:endParaRPr lang="en-US" sz="4000"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7591252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sz="3600">
                <a:solidFill>
                  <a:srgbClr val="0005C5"/>
                </a:solidFill>
              </a:rPr>
              <a:t>Frameworks</a:t>
            </a:r>
          </a:p>
        </p:txBody>
      </p:sp>
      <p:sp>
        <p:nvSpPr>
          <p:cNvPr id="149507" name="Rectangle 3"/>
          <p:cNvSpPr>
            <a:spLocks noGrp="1" noChangeArrowheads="1"/>
          </p:cNvSpPr>
          <p:nvPr>
            <p:ph type="body" idx="1"/>
          </p:nvPr>
        </p:nvSpPr>
        <p:spPr>
          <a:xfrm>
            <a:off x="355600" y="927100"/>
            <a:ext cx="8255000" cy="5730875"/>
          </a:xfrm>
        </p:spPr>
        <p:txBody>
          <a:bodyPr/>
          <a:lstStyle/>
          <a:p>
            <a:r>
              <a:rPr lang="en-US" sz="2000" dirty="0"/>
              <a:t>A framework is </a:t>
            </a:r>
            <a:r>
              <a:rPr lang="en-US" sz="2000" b="1" i="1" dirty="0">
                <a:solidFill>
                  <a:srgbClr val="990099"/>
                </a:solidFill>
              </a:rPr>
              <a:t>a reusable partial application</a:t>
            </a:r>
            <a:r>
              <a:rPr lang="en-US" sz="2000" dirty="0"/>
              <a:t> that can be </a:t>
            </a:r>
            <a:r>
              <a:rPr lang="en-US" sz="2000" i="1" dirty="0">
                <a:solidFill>
                  <a:srgbClr val="990099"/>
                </a:solidFill>
                <a:latin typeface="Garamond" charset="0"/>
              </a:rPr>
              <a:t>specialized to produce custom applications</a:t>
            </a:r>
            <a:r>
              <a:rPr lang="en-US" sz="2000" dirty="0"/>
              <a:t>. </a:t>
            </a:r>
          </a:p>
          <a:p>
            <a:r>
              <a:rPr lang="en-US" sz="2000" dirty="0"/>
              <a:t>Frameworks are targeted to particular </a:t>
            </a:r>
            <a:r>
              <a:rPr lang="en-US" sz="2000" b="1" dirty="0">
                <a:solidFill>
                  <a:srgbClr val="0005C5"/>
                </a:solidFill>
              </a:rPr>
              <a:t>technologies</a:t>
            </a:r>
            <a:r>
              <a:rPr lang="en-US" sz="2000" dirty="0"/>
              <a:t>, such as data processing or cellular communications, or to </a:t>
            </a:r>
            <a:r>
              <a:rPr lang="en-US" sz="2000" b="1" dirty="0">
                <a:solidFill>
                  <a:srgbClr val="0005C5"/>
                </a:solidFill>
              </a:rPr>
              <a:t>application domains</a:t>
            </a:r>
            <a:r>
              <a:rPr lang="en-US" sz="2000" dirty="0"/>
              <a:t>, such as user interfaces or real-time avionics. </a:t>
            </a:r>
          </a:p>
          <a:p>
            <a:pPr>
              <a:buFont typeface="Symbol" charset="0"/>
              <a:buNone/>
            </a:pPr>
            <a:endParaRPr lang="en-US" sz="2000" dirty="0"/>
          </a:p>
          <a:p>
            <a:r>
              <a:rPr lang="en-US" sz="2000" dirty="0"/>
              <a:t>The key benefits of frameworks are reusability and extensibility.</a:t>
            </a:r>
          </a:p>
          <a:p>
            <a:pPr lvl="1"/>
            <a:r>
              <a:rPr lang="en-US" sz="1800" dirty="0"/>
              <a:t>Reusability leverages of the application domain knowledge and prior effort of experienced developers </a:t>
            </a:r>
          </a:p>
          <a:p>
            <a:pPr lvl="1"/>
            <a:r>
              <a:rPr lang="en-US" sz="1800" dirty="0"/>
              <a:t>Extensibility is provided by hook methods, which are overwritten by the application to extend the framework.</a:t>
            </a:r>
          </a:p>
          <a:p>
            <a:pPr lvl="2"/>
            <a:r>
              <a:rPr lang="en-US" sz="1800" dirty="0"/>
              <a:t> Hook methods systematically </a:t>
            </a:r>
            <a:r>
              <a:rPr lang="en-US" sz="1800" i="1" dirty="0">
                <a:solidFill>
                  <a:srgbClr val="990099"/>
                </a:solidFill>
                <a:latin typeface="Arial" charset="0"/>
              </a:rPr>
              <a:t>decouple</a:t>
            </a:r>
            <a:r>
              <a:rPr lang="en-US" sz="1800" dirty="0"/>
              <a:t> the interfaces and behaviors of an application domain from the variations required by an application in a particular context. </a:t>
            </a:r>
          </a:p>
          <a:p>
            <a:endParaRPr lang="en-US" sz="2000" dirty="0"/>
          </a:p>
        </p:txBody>
      </p:sp>
      <p:sp>
        <p:nvSpPr>
          <p:cNvPr id="149509" name="Text Box 5"/>
          <p:cNvSpPr txBox="1">
            <a:spLocks noChangeArrowheads="1"/>
          </p:cNvSpPr>
          <p:nvPr/>
        </p:nvSpPr>
        <p:spPr bwMode="auto">
          <a:xfrm>
            <a:off x="609704" y="2724098"/>
            <a:ext cx="8175185" cy="400110"/>
          </a:xfrm>
          <a:prstGeom prst="rect">
            <a:avLst/>
          </a:prstGeom>
          <a:solidFill>
            <a:srgbClr val="FFFF00"/>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dirty="0"/>
              <a:t>Are J2EE and the .NET framework frameworks or architectural specs?</a:t>
            </a:r>
          </a:p>
        </p:txBody>
      </p:sp>
    </p:spTree>
    <p:extLst>
      <p:ext uri="{BB962C8B-B14F-4D97-AF65-F5344CB8AC3E}">
        <p14:creationId xmlns:p14="http://schemas.microsoft.com/office/powerpoint/2010/main" val="392014159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2194214" y="179388"/>
            <a:ext cx="6949786" cy="688975"/>
          </a:xfrm>
        </p:spPr>
        <p:txBody>
          <a:bodyPr/>
          <a:lstStyle/>
          <a:p>
            <a:r>
              <a:rPr lang="en-US" sz="2000" dirty="0">
                <a:solidFill>
                  <a:srgbClr val="0005C5"/>
                </a:solidFill>
              </a:rPr>
              <a:t>Example: Framework for Building Web Applications</a:t>
            </a:r>
          </a:p>
        </p:txBody>
      </p:sp>
      <p:sp>
        <p:nvSpPr>
          <p:cNvPr id="157700" name="Rectangle 4"/>
          <p:cNvSpPr>
            <a:spLocks noChangeArrowheads="1"/>
          </p:cNvSpPr>
          <p:nvPr/>
        </p:nvSpPr>
        <p:spPr bwMode="auto">
          <a:xfrm>
            <a:off x="2589213" y="1143000"/>
            <a:ext cx="2282825" cy="801688"/>
          </a:xfrm>
          <a:prstGeom prst="rect">
            <a:avLst/>
          </a:prstGeom>
          <a:noFill/>
          <a:ln w="381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600"/>
          </a:p>
        </p:txBody>
      </p:sp>
      <p:sp>
        <p:nvSpPr>
          <p:cNvPr id="157701" name="Rectangle 5"/>
          <p:cNvSpPr>
            <a:spLocks noChangeArrowheads="1"/>
          </p:cNvSpPr>
          <p:nvPr/>
        </p:nvSpPr>
        <p:spPr bwMode="auto">
          <a:xfrm>
            <a:off x="2322513" y="1289050"/>
            <a:ext cx="582612" cy="193675"/>
          </a:xfrm>
          <a:prstGeom prst="rect">
            <a:avLst/>
          </a:prstGeom>
          <a:solidFill>
            <a:schemeClr val="bg1"/>
          </a:solidFill>
          <a:ln w="38100">
            <a:solidFill>
              <a:srgbClr val="000000"/>
            </a:solidFill>
            <a:miter lim="800000"/>
            <a:headEnd/>
            <a:tailEnd/>
          </a:ln>
        </p:spPr>
        <p:txBody>
          <a:bodyPr/>
          <a:lstStyle/>
          <a:p>
            <a:endParaRPr lang="en-US" sz="1600"/>
          </a:p>
        </p:txBody>
      </p:sp>
      <p:sp>
        <p:nvSpPr>
          <p:cNvPr id="157702" name="Rectangle 6"/>
          <p:cNvSpPr>
            <a:spLocks noChangeArrowheads="1"/>
          </p:cNvSpPr>
          <p:nvPr/>
        </p:nvSpPr>
        <p:spPr bwMode="auto">
          <a:xfrm>
            <a:off x="2322513" y="1628775"/>
            <a:ext cx="582612" cy="193675"/>
          </a:xfrm>
          <a:prstGeom prst="rect">
            <a:avLst/>
          </a:prstGeom>
          <a:solidFill>
            <a:schemeClr val="bg1"/>
          </a:solidFill>
          <a:ln w="38100">
            <a:solidFill>
              <a:srgbClr val="000000"/>
            </a:solidFill>
            <a:miter lim="800000"/>
            <a:headEnd/>
            <a:tailEnd/>
          </a:ln>
        </p:spPr>
        <p:txBody>
          <a:bodyPr/>
          <a:lstStyle/>
          <a:p>
            <a:endParaRPr lang="en-US" sz="1600"/>
          </a:p>
        </p:txBody>
      </p:sp>
      <p:sp>
        <p:nvSpPr>
          <p:cNvPr id="157703" name="Rectangle 7"/>
          <p:cNvSpPr>
            <a:spLocks noChangeArrowheads="1"/>
          </p:cNvSpPr>
          <p:nvPr/>
        </p:nvSpPr>
        <p:spPr bwMode="auto">
          <a:xfrm>
            <a:off x="3323605" y="1446213"/>
            <a:ext cx="1236316"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0" tIns="0" rIns="0" bIns="0">
            <a:spAutoFit/>
          </a:bodyPr>
          <a:lstStyle/>
          <a:p>
            <a:r>
              <a:rPr lang="en-US" sz="1600" b="0">
                <a:solidFill>
                  <a:srgbClr val="000000"/>
                </a:solidFill>
                <a:latin typeface="Lucida Sans Typewriter" charset="0"/>
              </a:rPr>
              <a:t>WebBrowser</a:t>
            </a:r>
            <a:endParaRPr lang="en-US" sz="1400" b="0">
              <a:latin typeface="Lucida Sans Typewriter" charset="0"/>
            </a:endParaRPr>
          </a:p>
        </p:txBody>
      </p:sp>
      <p:grpSp>
        <p:nvGrpSpPr>
          <p:cNvPr id="157745" name="Group 49"/>
          <p:cNvGrpSpPr>
            <a:grpSpLocks/>
          </p:cNvGrpSpPr>
          <p:nvPr/>
        </p:nvGrpSpPr>
        <p:grpSpPr bwMode="auto">
          <a:xfrm>
            <a:off x="3657600" y="5529263"/>
            <a:ext cx="2913063" cy="801687"/>
            <a:chOff x="2304" y="3483"/>
            <a:chExt cx="1835" cy="505"/>
          </a:xfrm>
        </p:grpSpPr>
        <p:sp>
          <p:nvSpPr>
            <p:cNvPr id="157704" name="Rectangle 8"/>
            <p:cNvSpPr>
              <a:spLocks noChangeArrowheads="1"/>
            </p:cNvSpPr>
            <p:nvPr/>
          </p:nvSpPr>
          <p:spPr bwMode="auto">
            <a:xfrm>
              <a:off x="2472" y="3483"/>
              <a:ext cx="1667" cy="505"/>
            </a:xfrm>
            <a:prstGeom prst="rect">
              <a:avLst/>
            </a:prstGeom>
            <a:noFill/>
            <a:ln w="381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600"/>
            </a:p>
          </p:txBody>
        </p:sp>
        <p:sp>
          <p:nvSpPr>
            <p:cNvPr id="157705" name="Rectangle 9"/>
            <p:cNvSpPr>
              <a:spLocks noChangeArrowheads="1"/>
            </p:cNvSpPr>
            <p:nvPr/>
          </p:nvSpPr>
          <p:spPr bwMode="auto">
            <a:xfrm>
              <a:off x="2304" y="3575"/>
              <a:ext cx="352" cy="122"/>
            </a:xfrm>
            <a:prstGeom prst="rect">
              <a:avLst/>
            </a:prstGeom>
            <a:solidFill>
              <a:schemeClr val="bg1"/>
            </a:solidFill>
            <a:ln w="38100">
              <a:solidFill>
                <a:srgbClr val="000000"/>
              </a:solidFill>
              <a:miter lim="800000"/>
              <a:headEnd/>
              <a:tailEnd/>
            </a:ln>
          </p:spPr>
          <p:txBody>
            <a:bodyPr/>
            <a:lstStyle/>
            <a:p>
              <a:endParaRPr lang="en-US" sz="1600"/>
            </a:p>
          </p:txBody>
        </p:sp>
        <p:sp>
          <p:nvSpPr>
            <p:cNvPr id="157706" name="Rectangle 10"/>
            <p:cNvSpPr>
              <a:spLocks noChangeArrowheads="1"/>
            </p:cNvSpPr>
            <p:nvPr/>
          </p:nvSpPr>
          <p:spPr bwMode="auto">
            <a:xfrm>
              <a:off x="2304" y="3789"/>
              <a:ext cx="352" cy="138"/>
            </a:xfrm>
            <a:prstGeom prst="rect">
              <a:avLst/>
            </a:prstGeom>
            <a:solidFill>
              <a:schemeClr val="bg1"/>
            </a:solidFill>
            <a:ln w="38100">
              <a:solidFill>
                <a:srgbClr val="000000"/>
              </a:solidFill>
              <a:miter lim="800000"/>
              <a:headEnd/>
              <a:tailEnd/>
            </a:ln>
          </p:spPr>
          <p:txBody>
            <a:bodyPr/>
            <a:lstStyle/>
            <a:p>
              <a:endParaRPr lang="en-US" sz="1600"/>
            </a:p>
          </p:txBody>
        </p:sp>
      </p:grpSp>
      <p:sp>
        <p:nvSpPr>
          <p:cNvPr id="157707" name="Rectangle 11"/>
          <p:cNvSpPr>
            <a:spLocks noChangeArrowheads="1"/>
          </p:cNvSpPr>
          <p:nvPr/>
        </p:nvSpPr>
        <p:spPr bwMode="auto">
          <a:xfrm>
            <a:off x="4142734" y="5856288"/>
            <a:ext cx="2225369"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latin typeface="Lucida Sans Typewriter" charset="0"/>
              </a:rPr>
              <a:t>RelationalDatabase</a:t>
            </a:r>
            <a:endParaRPr lang="en-US" sz="1400" b="0">
              <a:latin typeface="Lucida Sans Typewriter" charset="0"/>
            </a:endParaRPr>
          </a:p>
        </p:txBody>
      </p:sp>
      <p:sp>
        <p:nvSpPr>
          <p:cNvPr id="157732" name="Line 36"/>
          <p:cNvSpPr>
            <a:spLocks noChangeShapeType="1"/>
          </p:cNvSpPr>
          <p:nvPr/>
        </p:nvSpPr>
        <p:spPr bwMode="auto">
          <a:xfrm flipH="1">
            <a:off x="2905125" y="1944688"/>
            <a:ext cx="801688" cy="1289050"/>
          </a:xfrm>
          <a:prstGeom prst="line">
            <a:avLst/>
          </a:prstGeom>
          <a:noFill/>
          <a:ln w="38100">
            <a:solidFill>
              <a:srgbClr val="0005C5"/>
            </a:solidFill>
            <a:prstDash val="lgDash"/>
            <a:round/>
            <a:headEnd/>
            <a:tailEnd type="arrow" w="med" len="med"/>
          </a:ln>
          <a:extLst>
            <a:ext uri="{909E8E84-426E-40dd-AFC4-6F175D3DCCD1}">
              <a14:hiddenFill xmlns="" xmlns:a14="http://schemas.microsoft.com/office/drawing/2010/main">
                <a:noFill/>
              </a14:hiddenFill>
            </a:ext>
          </a:extLst>
        </p:spPr>
        <p:txBody>
          <a:bodyPr/>
          <a:lstStyle/>
          <a:p>
            <a:endParaRPr lang="en-US" sz="1600"/>
          </a:p>
        </p:txBody>
      </p:sp>
      <p:grpSp>
        <p:nvGrpSpPr>
          <p:cNvPr id="157739" name="Group 43"/>
          <p:cNvGrpSpPr>
            <a:grpSpLocks/>
          </p:cNvGrpSpPr>
          <p:nvPr/>
        </p:nvGrpSpPr>
        <p:grpSpPr bwMode="auto">
          <a:xfrm>
            <a:off x="346075" y="3040063"/>
            <a:ext cx="8559800" cy="1384300"/>
            <a:chOff x="316" y="1999"/>
            <a:chExt cx="5016" cy="872"/>
          </a:xfrm>
        </p:grpSpPr>
        <p:sp>
          <p:nvSpPr>
            <p:cNvPr id="157708" name="Rectangle 12"/>
            <p:cNvSpPr>
              <a:spLocks noChangeArrowheads="1"/>
            </p:cNvSpPr>
            <p:nvPr/>
          </p:nvSpPr>
          <p:spPr bwMode="auto">
            <a:xfrm>
              <a:off x="484" y="2045"/>
              <a:ext cx="2049" cy="826"/>
            </a:xfrm>
            <a:prstGeom prst="rect">
              <a:avLst/>
            </a:prstGeom>
            <a:noFill/>
            <a:ln w="2381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600"/>
            </a:p>
          </p:txBody>
        </p:sp>
        <p:sp>
          <p:nvSpPr>
            <p:cNvPr id="157709" name="Rectangle 13"/>
            <p:cNvSpPr>
              <a:spLocks noChangeArrowheads="1"/>
            </p:cNvSpPr>
            <p:nvPr/>
          </p:nvSpPr>
          <p:spPr bwMode="auto">
            <a:xfrm>
              <a:off x="316" y="2137"/>
              <a:ext cx="352" cy="122"/>
            </a:xfrm>
            <a:prstGeom prst="rect">
              <a:avLst/>
            </a:prstGeom>
            <a:solidFill>
              <a:schemeClr val="bg1"/>
            </a:solidFill>
            <a:ln w="23813">
              <a:solidFill>
                <a:srgbClr val="000000"/>
              </a:solidFill>
              <a:miter lim="800000"/>
              <a:headEnd/>
              <a:tailEnd/>
            </a:ln>
          </p:spPr>
          <p:txBody>
            <a:bodyPr/>
            <a:lstStyle/>
            <a:p>
              <a:endParaRPr lang="en-US" sz="1600"/>
            </a:p>
          </p:txBody>
        </p:sp>
        <p:sp>
          <p:nvSpPr>
            <p:cNvPr id="157710" name="Rectangle 14"/>
            <p:cNvSpPr>
              <a:spLocks noChangeArrowheads="1"/>
            </p:cNvSpPr>
            <p:nvPr/>
          </p:nvSpPr>
          <p:spPr bwMode="auto">
            <a:xfrm>
              <a:off x="316" y="2366"/>
              <a:ext cx="352" cy="122"/>
            </a:xfrm>
            <a:prstGeom prst="rect">
              <a:avLst/>
            </a:prstGeom>
            <a:solidFill>
              <a:schemeClr val="bg1"/>
            </a:solidFill>
            <a:ln w="23813">
              <a:solidFill>
                <a:srgbClr val="000000"/>
              </a:solidFill>
              <a:miter lim="800000"/>
              <a:headEnd/>
              <a:tailEnd/>
            </a:ln>
          </p:spPr>
          <p:txBody>
            <a:bodyPr/>
            <a:lstStyle/>
            <a:p>
              <a:endParaRPr lang="en-US" sz="1600"/>
            </a:p>
          </p:txBody>
        </p:sp>
        <p:sp>
          <p:nvSpPr>
            <p:cNvPr id="157711" name="Rectangle 15"/>
            <p:cNvSpPr>
              <a:spLocks noChangeArrowheads="1"/>
            </p:cNvSpPr>
            <p:nvPr/>
          </p:nvSpPr>
          <p:spPr bwMode="auto">
            <a:xfrm>
              <a:off x="606" y="2534"/>
              <a:ext cx="887" cy="24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1600"/>
            </a:p>
          </p:txBody>
        </p:sp>
        <p:sp>
          <p:nvSpPr>
            <p:cNvPr id="157712" name="Rectangle 16"/>
            <p:cNvSpPr>
              <a:spLocks noChangeArrowheads="1"/>
            </p:cNvSpPr>
            <p:nvPr/>
          </p:nvSpPr>
          <p:spPr bwMode="auto">
            <a:xfrm>
              <a:off x="606" y="2534"/>
              <a:ext cx="903" cy="260"/>
            </a:xfrm>
            <a:prstGeom prst="rect">
              <a:avLst/>
            </a:prstGeom>
            <a:noFill/>
            <a:ln w="2381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600"/>
            </a:p>
          </p:txBody>
        </p:sp>
        <p:sp>
          <p:nvSpPr>
            <p:cNvPr id="157713" name="Rectangle 17"/>
            <p:cNvSpPr>
              <a:spLocks noChangeArrowheads="1"/>
            </p:cNvSpPr>
            <p:nvPr/>
          </p:nvSpPr>
          <p:spPr bwMode="auto">
            <a:xfrm>
              <a:off x="675" y="2603"/>
              <a:ext cx="724"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latin typeface="Lucida Sans Typewriter" charset="0"/>
                </a:rPr>
                <a:t>StaticHTML</a:t>
              </a:r>
              <a:endParaRPr lang="en-US" sz="1400" b="0">
                <a:latin typeface="Lucida Sans Typewriter" charset="0"/>
              </a:endParaRPr>
            </a:p>
          </p:txBody>
        </p:sp>
        <p:sp>
          <p:nvSpPr>
            <p:cNvPr id="157714" name="Rectangle 18"/>
            <p:cNvSpPr>
              <a:spLocks noChangeArrowheads="1"/>
            </p:cNvSpPr>
            <p:nvPr/>
          </p:nvSpPr>
          <p:spPr bwMode="auto">
            <a:xfrm>
              <a:off x="1555" y="2121"/>
              <a:ext cx="764" cy="24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1600"/>
            </a:p>
          </p:txBody>
        </p:sp>
        <p:sp>
          <p:nvSpPr>
            <p:cNvPr id="157715" name="Rectangle 19"/>
            <p:cNvSpPr>
              <a:spLocks noChangeArrowheads="1"/>
            </p:cNvSpPr>
            <p:nvPr/>
          </p:nvSpPr>
          <p:spPr bwMode="auto">
            <a:xfrm>
              <a:off x="1555" y="2121"/>
              <a:ext cx="780" cy="260"/>
            </a:xfrm>
            <a:prstGeom prst="rect">
              <a:avLst/>
            </a:prstGeom>
            <a:noFill/>
            <a:ln w="2381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600"/>
            </a:p>
          </p:txBody>
        </p:sp>
        <p:sp>
          <p:nvSpPr>
            <p:cNvPr id="157716" name="Rectangle 20"/>
            <p:cNvSpPr>
              <a:spLocks noChangeArrowheads="1"/>
            </p:cNvSpPr>
            <p:nvPr/>
          </p:nvSpPr>
          <p:spPr bwMode="auto">
            <a:xfrm>
              <a:off x="1636" y="2190"/>
              <a:ext cx="652"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latin typeface="Lucida Sans Typewriter" charset="0"/>
                </a:rPr>
                <a:t>WOAdaptor</a:t>
              </a:r>
              <a:endParaRPr lang="en-US" sz="1400" b="0">
                <a:latin typeface="Lucida Sans Typewriter" charset="0"/>
              </a:endParaRPr>
            </a:p>
          </p:txBody>
        </p:sp>
        <p:sp>
          <p:nvSpPr>
            <p:cNvPr id="157717" name="Rectangle 21"/>
            <p:cNvSpPr>
              <a:spLocks noChangeArrowheads="1"/>
            </p:cNvSpPr>
            <p:nvPr/>
          </p:nvSpPr>
          <p:spPr bwMode="auto">
            <a:xfrm>
              <a:off x="759" y="2098"/>
              <a:ext cx="652"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latin typeface="Lucida Sans Typewriter" charset="0"/>
                </a:rPr>
                <a:t>WebServer</a:t>
              </a:r>
              <a:endParaRPr lang="en-US" sz="1400" b="0">
                <a:latin typeface="Lucida Sans Typewriter" charset="0"/>
              </a:endParaRPr>
            </a:p>
          </p:txBody>
        </p:sp>
        <p:sp>
          <p:nvSpPr>
            <p:cNvPr id="157718" name="Rectangle 22"/>
            <p:cNvSpPr>
              <a:spLocks noChangeArrowheads="1"/>
            </p:cNvSpPr>
            <p:nvPr/>
          </p:nvSpPr>
          <p:spPr bwMode="auto">
            <a:xfrm>
              <a:off x="1616" y="2412"/>
              <a:ext cx="780" cy="24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1600"/>
            </a:p>
          </p:txBody>
        </p:sp>
        <p:sp>
          <p:nvSpPr>
            <p:cNvPr id="157719" name="Rectangle 23"/>
            <p:cNvSpPr>
              <a:spLocks noChangeArrowheads="1"/>
            </p:cNvSpPr>
            <p:nvPr/>
          </p:nvSpPr>
          <p:spPr bwMode="auto">
            <a:xfrm>
              <a:off x="1616" y="2412"/>
              <a:ext cx="795" cy="260"/>
            </a:xfrm>
            <a:prstGeom prst="rect">
              <a:avLst/>
            </a:prstGeom>
            <a:noFill/>
            <a:ln w="2381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600"/>
            </a:p>
          </p:txBody>
        </p:sp>
        <p:sp>
          <p:nvSpPr>
            <p:cNvPr id="157720" name="Rectangle 24"/>
            <p:cNvSpPr>
              <a:spLocks noChangeArrowheads="1"/>
            </p:cNvSpPr>
            <p:nvPr/>
          </p:nvSpPr>
          <p:spPr bwMode="auto">
            <a:xfrm>
              <a:off x="1703" y="2480"/>
              <a:ext cx="652"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latin typeface="Lucida Sans Typewriter" charset="0"/>
                </a:rPr>
                <a:t>WoRequest</a:t>
              </a:r>
              <a:endParaRPr lang="en-US" sz="1400" b="0">
                <a:latin typeface="Lucida Sans Typewriter" charset="0"/>
              </a:endParaRPr>
            </a:p>
          </p:txBody>
        </p:sp>
        <p:sp>
          <p:nvSpPr>
            <p:cNvPr id="157721" name="Rectangle 25"/>
            <p:cNvSpPr>
              <a:spLocks noChangeArrowheads="1"/>
            </p:cNvSpPr>
            <p:nvPr/>
          </p:nvSpPr>
          <p:spPr bwMode="auto">
            <a:xfrm>
              <a:off x="3283" y="1999"/>
              <a:ext cx="2049" cy="811"/>
            </a:xfrm>
            <a:prstGeom prst="rect">
              <a:avLst/>
            </a:prstGeom>
            <a:noFill/>
            <a:ln w="2381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600"/>
            </a:p>
          </p:txBody>
        </p:sp>
        <p:sp>
          <p:nvSpPr>
            <p:cNvPr id="157722" name="Rectangle 26"/>
            <p:cNvSpPr>
              <a:spLocks noChangeArrowheads="1"/>
            </p:cNvSpPr>
            <p:nvPr/>
          </p:nvSpPr>
          <p:spPr bwMode="auto">
            <a:xfrm>
              <a:off x="3115" y="2091"/>
              <a:ext cx="351" cy="122"/>
            </a:xfrm>
            <a:prstGeom prst="rect">
              <a:avLst/>
            </a:prstGeom>
            <a:solidFill>
              <a:schemeClr val="bg1"/>
            </a:solidFill>
            <a:ln w="23813">
              <a:solidFill>
                <a:srgbClr val="000000"/>
              </a:solidFill>
              <a:miter lim="800000"/>
              <a:headEnd/>
              <a:tailEnd/>
            </a:ln>
          </p:spPr>
          <p:txBody>
            <a:bodyPr/>
            <a:lstStyle/>
            <a:p>
              <a:endParaRPr lang="en-US" sz="1600"/>
            </a:p>
          </p:txBody>
        </p:sp>
        <p:sp>
          <p:nvSpPr>
            <p:cNvPr id="157723" name="Rectangle 27"/>
            <p:cNvSpPr>
              <a:spLocks noChangeArrowheads="1"/>
            </p:cNvSpPr>
            <p:nvPr/>
          </p:nvSpPr>
          <p:spPr bwMode="auto">
            <a:xfrm>
              <a:off x="3115" y="2305"/>
              <a:ext cx="351" cy="137"/>
            </a:xfrm>
            <a:prstGeom prst="rect">
              <a:avLst/>
            </a:prstGeom>
            <a:solidFill>
              <a:schemeClr val="bg1"/>
            </a:solidFill>
            <a:ln w="23813">
              <a:solidFill>
                <a:srgbClr val="000000"/>
              </a:solidFill>
              <a:miter lim="800000"/>
              <a:headEnd/>
              <a:tailEnd/>
            </a:ln>
          </p:spPr>
          <p:txBody>
            <a:bodyPr/>
            <a:lstStyle/>
            <a:p>
              <a:endParaRPr lang="en-US" sz="1600"/>
            </a:p>
          </p:txBody>
        </p:sp>
        <p:sp>
          <p:nvSpPr>
            <p:cNvPr id="157724" name="Rectangle 28"/>
            <p:cNvSpPr>
              <a:spLocks noChangeArrowheads="1"/>
            </p:cNvSpPr>
            <p:nvPr/>
          </p:nvSpPr>
          <p:spPr bwMode="auto">
            <a:xfrm>
              <a:off x="3405" y="2488"/>
              <a:ext cx="887" cy="24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1600"/>
            </a:p>
          </p:txBody>
        </p:sp>
        <p:sp>
          <p:nvSpPr>
            <p:cNvPr id="157725" name="Rectangle 29"/>
            <p:cNvSpPr>
              <a:spLocks noChangeArrowheads="1"/>
            </p:cNvSpPr>
            <p:nvPr/>
          </p:nvSpPr>
          <p:spPr bwMode="auto">
            <a:xfrm>
              <a:off x="3405" y="2488"/>
              <a:ext cx="903" cy="260"/>
            </a:xfrm>
            <a:prstGeom prst="rect">
              <a:avLst/>
            </a:prstGeom>
            <a:noFill/>
            <a:ln w="2381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600"/>
            </a:p>
          </p:txBody>
        </p:sp>
        <p:sp>
          <p:nvSpPr>
            <p:cNvPr id="157726" name="Rectangle 30"/>
            <p:cNvSpPr>
              <a:spLocks noChangeArrowheads="1"/>
            </p:cNvSpPr>
            <p:nvPr/>
          </p:nvSpPr>
          <p:spPr bwMode="auto">
            <a:xfrm>
              <a:off x="3553" y="2557"/>
              <a:ext cx="580"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latin typeface="Lucida Sans Typewriter" charset="0"/>
                </a:rPr>
                <a:t>Template</a:t>
              </a:r>
              <a:endParaRPr lang="en-US" sz="1400" b="0">
                <a:latin typeface="Lucida Sans Typewriter" charset="0"/>
              </a:endParaRPr>
            </a:p>
          </p:txBody>
        </p:sp>
        <p:sp>
          <p:nvSpPr>
            <p:cNvPr id="157727" name="Rectangle 31"/>
            <p:cNvSpPr>
              <a:spLocks noChangeArrowheads="1"/>
            </p:cNvSpPr>
            <p:nvPr/>
          </p:nvSpPr>
          <p:spPr bwMode="auto">
            <a:xfrm>
              <a:off x="3471" y="2037"/>
              <a:ext cx="1521"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latin typeface="Lucida Sans Typewriter" charset="0"/>
                </a:rPr>
                <a:t>WebObjectsApplication</a:t>
              </a:r>
              <a:endParaRPr lang="en-US" sz="1400" b="0">
                <a:latin typeface="Lucida Sans Typewriter" charset="0"/>
              </a:endParaRPr>
            </a:p>
          </p:txBody>
        </p:sp>
        <p:grpSp>
          <p:nvGrpSpPr>
            <p:cNvPr id="157728" name="Group 32"/>
            <p:cNvGrpSpPr>
              <a:grpSpLocks/>
            </p:cNvGrpSpPr>
            <p:nvPr/>
          </p:nvGrpSpPr>
          <p:grpSpPr bwMode="auto">
            <a:xfrm>
              <a:off x="4491" y="2216"/>
              <a:ext cx="780" cy="260"/>
              <a:chOff x="4491" y="2228"/>
              <a:chExt cx="780" cy="260"/>
            </a:xfrm>
          </p:grpSpPr>
          <p:sp>
            <p:nvSpPr>
              <p:cNvPr id="157729" name="Rectangle 33"/>
              <p:cNvSpPr>
                <a:spLocks noChangeArrowheads="1"/>
              </p:cNvSpPr>
              <p:nvPr/>
            </p:nvSpPr>
            <p:spPr bwMode="auto">
              <a:xfrm>
                <a:off x="4498" y="2235"/>
                <a:ext cx="765" cy="24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1600"/>
              </a:p>
            </p:txBody>
          </p:sp>
          <p:sp>
            <p:nvSpPr>
              <p:cNvPr id="157730" name="Rectangle 34"/>
              <p:cNvSpPr>
                <a:spLocks noChangeArrowheads="1"/>
              </p:cNvSpPr>
              <p:nvPr/>
            </p:nvSpPr>
            <p:spPr bwMode="auto">
              <a:xfrm>
                <a:off x="4491" y="2228"/>
                <a:ext cx="780" cy="260"/>
              </a:xfrm>
              <a:prstGeom prst="rect">
                <a:avLst/>
              </a:prstGeom>
              <a:noFill/>
              <a:ln w="2381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600"/>
              </a:p>
            </p:txBody>
          </p:sp>
          <p:sp>
            <p:nvSpPr>
              <p:cNvPr id="157731" name="Rectangle 35"/>
              <p:cNvSpPr>
                <a:spLocks noChangeArrowheads="1"/>
              </p:cNvSpPr>
              <p:nvPr/>
            </p:nvSpPr>
            <p:spPr bwMode="auto">
              <a:xfrm>
                <a:off x="4575" y="2281"/>
                <a:ext cx="652"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latin typeface="Lucida Sans Typewriter" charset="0"/>
                  </a:rPr>
                  <a:t>WORequest</a:t>
                </a:r>
                <a:endParaRPr lang="en-US" sz="1400" b="0">
                  <a:latin typeface="Lucida Sans Typewriter" charset="0"/>
                </a:endParaRPr>
              </a:p>
            </p:txBody>
          </p:sp>
        </p:grpSp>
        <p:sp>
          <p:nvSpPr>
            <p:cNvPr id="157733" name="Rectangle 37"/>
            <p:cNvSpPr>
              <a:spLocks noChangeArrowheads="1"/>
            </p:cNvSpPr>
            <p:nvPr/>
          </p:nvSpPr>
          <p:spPr bwMode="auto">
            <a:xfrm>
              <a:off x="4353" y="2504"/>
              <a:ext cx="780" cy="24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1600"/>
            </a:p>
          </p:txBody>
        </p:sp>
        <p:sp>
          <p:nvSpPr>
            <p:cNvPr id="157734" name="Rectangle 38"/>
            <p:cNvSpPr>
              <a:spLocks noChangeArrowheads="1"/>
            </p:cNvSpPr>
            <p:nvPr/>
          </p:nvSpPr>
          <p:spPr bwMode="auto">
            <a:xfrm>
              <a:off x="4353" y="2504"/>
              <a:ext cx="796" cy="260"/>
            </a:xfrm>
            <a:prstGeom prst="rect">
              <a:avLst/>
            </a:prstGeom>
            <a:noFill/>
            <a:ln w="2381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sz="1600"/>
            </a:p>
          </p:txBody>
        </p:sp>
        <p:sp>
          <p:nvSpPr>
            <p:cNvPr id="157735" name="Rectangle 39"/>
            <p:cNvSpPr>
              <a:spLocks noChangeArrowheads="1"/>
            </p:cNvSpPr>
            <p:nvPr/>
          </p:nvSpPr>
          <p:spPr bwMode="auto">
            <a:xfrm>
              <a:off x="4670" y="2587"/>
              <a:ext cx="217"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latin typeface="Lucida Sans Typewriter" charset="0"/>
                </a:rPr>
                <a:t>EOF</a:t>
              </a:r>
              <a:endParaRPr lang="en-US" sz="1400" b="0">
                <a:latin typeface="Lucida Sans Typewriter" charset="0"/>
              </a:endParaRPr>
            </a:p>
          </p:txBody>
        </p:sp>
        <p:sp>
          <p:nvSpPr>
            <p:cNvPr id="157736" name="Line 40"/>
            <p:cNvSpPr>
              <a:spLocks noChangeShapeType="1"/>
            </p:cNvSpPr>
            <p:nvPr/>
          </p:nvSpPr>
          <p:spPr bwMode="auto">
            <a:xfrm>
              <a:off x="2335" y="2259"/>
              <a:ext cx="780" cy="122"/>
            </a:xfrm>
            <a:prstGeom prst="line">
              <a:avLst/>
            </a:prstGeom>
            <a:noFill/>
            <a:ln w="23813">
              <a:solidFill>
                <a:srgbClr val="000000"/>
              </a:solidFill>
              <a:prstDash val="lgDash"/>
              <a:round/>
              <a:headEnd/>
              <a:tailEnd type="arrow" w="med" len="med"/>
            </a:ln>
            <a:extLst>
              <a:ext uri="{909E8E84-426E-40dd-AFC4-6F175D3DCCD1}">
                <a14:hiddenFill xmlns="" xmlns:a14="http://schemas.microsoft.com/office/drawing/2010/main">
                  <a:noFill/>
                </a14:hiddenFill>
              </a:ext>
            </a:extLst>
          </p:spPr>
          <p:txBody>
            <a:bodyPr/>
            <a:lstStyle/>
            <a:p>
              <a:endParaRPr lang="en-US" sz="1600"/>
            </a:p>
          </p:txBody>
        </p:sp>
      </p:grpSp>
      <p:sp>
        <p:nvSpPr>
          <p:cNvPr id="157737" name="Line 41"/>
          <p:cNvSpPr>
            <a:spLocks noChangeShapeType="1"/>
          </p:cNvSpPr>
          <p:nvPr/>
        </p:nvSpPr>
        <p:spPr bwMode="auto">
          <a:xfrm flipH="1">
            <a:off x="5673725" y="4376738"/>
            <a:ext cx="1871663" cy="1152525"/>
          </a:xfrm>
          <a:prstGeom prst="line">
            <a:avLst/>
          </a:prstGeom>
          <a:noFill/>
          <a:ln w="38100">
            <a:solidFill>
              <a:srgbClr val="0005C5"/>
            </a:solidFill>
            <a:prstDash val="lgDash"/>
            <a:round/>
            <a:headEnd/>
            <a:tailEnd type="arrow" w="med" len="med"/>
          </a:ln>
          <a:extLst>
            <a:ext uri="{909E8E84-426E-40dd-AFC4-6F175D3DCCD1}">
              <a14:hiddenFill xmlns="" xmlns:a14="http://schemas.microsoft.com/office/drawing/2010/main">
                <a:noFill/>
              </a14:hiddenFill>
            </a:ext>
          </a:extLst>
        </p:spPr>
        <p:txBody>
          <a:bodyPr/>
          <a:lstStyle/>
          <a:p>
            <a:endParaRPr lang="en-US" sz="1600"/>
          </a:p>
        </p:txBody>
      </p:sp>
      <p:grpSp>
        <p:nvGrpSpPr>
          <p:cNvPr id="157744" name="Group 48"/>
          <p:cNvGrpSpPr>
            <a:grpSpLocks/>
          </p:cNvGrpSpPr>
          <p:nvPr/>
        </p:nvGrpSpPr>
        <p:grpSpPr bwMode="auto">
          <a:xfrm>
            <a:off x="136525" y="965200"/>
            <a:ext cx="8940800" cy="4367213"/>
            <a:chOff x="212" y="720"/>
            <a:chExt cx="5496" cy="2602"/>
          </a:xfrm>
        </p:grpSpPr>
        <p:sp>
          <p:nvSpPr>
            <p:cNvPr id="157738" name="Oval 42"/>
            <p:cNvSpPr>
              <a:spLocks noChangeArrowheads="1"/>
            </p:cNvSpPr>
            <p:nvPr/>
          </p:nvSpPr>
          <p:spPr bwMode="auto">
            <a:xfrm>
              <a:off x="212" y="1381"/>
              <a:ext cx="5496" cy="1941"/>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157740" name="AutoShape 44"/>
            <p:cNvSpPr>
              <a:spLocks noChangeArrowheads="1"/>
            </p:cNvSpPr>
            <p:nvPr/>
          </p:nvSpPr>
          <p:spPr bwMode="auto">
            <a:xfrm>
              <a:off x="4139" y="720"/>
              <a:ext cx="1261" cy="601"/>
            </a:xfrm>
            <a:prstGeom prst="cloudCallout">
              <a:avLst>
                <a:gd name="adj1" fmla="val -43750"/>
                <a:gd name="adj2" fmla="val 70000"/>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t>WebObjects</a:t>
              </a:r>
            </a:p>
          </p:txBody>
        </p:sp>
      </p:grpSp>
      <p:cxnSp>
        <p:nvCxnSpPr>
          <p:cNvPr id="157743" name="AutoShape 47"/>
          <p:cNvCxnSpPr>
            <a:cxnSpLocks noChangeShapeType="1"/>
            <a:stCxn id="157700" idx="2"/>
            <a:endCxn id="157704" idx="0"/>
          </p:cNvCxnSpPr>
          <p:nvPr/>
        </p:nvCxnSpPr>
        <p:spPr bwMode="auto">
          <a:xfrm>
            <a:off x="3730625" y="1963738"/>
            <a:ext cx="1517650" cy="3546475"/>
          </a:xfrm>
          <a:prstGeom prst="straightConnector1">
            <a:avLst/>
          </a:prstGeom>
          <a:noFill/>
          <a:ln w="38100">
            <a:solidFill>
              <a:srgbClr val="0005C5"/>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294254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77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499"/>
                                          </p:stCondLst>
                                        </p:cTn>
                                        <p:tgtEl>
                                          <p:spTgt spid="157743"/>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577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577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773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77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32" grpId="0" animBg="1"/>
      <p:bldP spid="157737"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sz="2400" dirty="0"/>
              <a:t>Classification of Frameworks</a:t>
            </a:r>
          </a:p>
        </p:txBody>
      </p:sp>
      <p:sp>
        <p:nvSpPr>
          <p:cNvPr id="190467" name="Rectangle 3"/>
          <p:cNvSpPr>
            <a:spLocks noGrp="1" noChangeArrowheads="1"/>
          </p:cNvSpPr>
          <p:nvPr>
            <p:ph type="body" idx="1"/>
          </p:nvPr>
        </p:nvSpPr>
        <p:spPr/>
        <p:txBody>
          <a:bodyPr/>
          <a:lstStyle/>
          <a:p>
            <a:r>
              <a:rPr lang="en-US"/>
              <a:t>Frameworks can be classified by their position in the software development process.</a:t>
            </a:r>
          </a:p>
          <a:p>
            <a:pPr lvl="1"/>
            <a:endParaRPr lang="en-US"/>
          </a:p>
          <a:p>
            <a:r>
              <a:rPr lang="en-US"/>
              <a:t>Frameworks can also be classified by the techniques used to extend them. </a:t>
            </a:r>
          </a:p>
          <a:p>
            <a:pPr lvl="1"/>
            <a:r>
              <a:rPr lang="en-US"/>
              <a:t>Whitebox frameworks</a:t>
            </a:r>
          </a:p>
          <a:p>
            <a:pPr lvl="1"/>
            <a:r>
              <a:rPr lang="en-US"/>
              <a:t>Blackbox frameworks</a:t>
            </a:r>
          </a:p>
          <a:p>
            <a:endParaRPr lang="en-US"/>
          </a:p>
        </p:txBody>
      </p:sp>
    </p:spTree>
    <p:extLst>
      <p:ext uri="{BB962C8B-B14F-4D97-AF65-F5344CB8AC3E}">
        <p14:creationId xmlns:p14="http://schemas.microsoft.com/office/powerpoint/2010/main" val="36766966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p:spPr>
        <p:txBody>
          <a:bodyPr/>
          <a:lstStyle/>
          <a:p>
            <a:r>
              <a:rPr lang="en-US" dirty="0" smtClean="0"/>
              <a:t>2.2 Reuse </a:t>
            </a:r>
            <a:r>
              <a:rPr lang="en-US" dirty="0"/>
              <a:t>Heuristics</a:t>
            </a:r>
          </a:p>
        </p:txBody>
      </p:sp>
      <p:sp>
        <p:nvSpPr>
          <p:cNvPr id="27651" name="Rectangle 3"/>
          <p:cNvSpPr>
            <a:spLocks noGrp="1" noChangeArrowheads="1"/>
          </p:cNvSpPr>
          <p:nvPr>
            <p:ph type="body" idx="1"/>
          </p:nvPr>
        </p:nvSpPr>
        <p:spPr>
          <a:xfrm>
            <a:off x="457092" y="838268"/>
            <a:ext cx="8229600" cy="5065712"/>
          </a:xfrm>
          <a:noFill/>
          <a:ln/>
        </p:spPr>
        <p:txBody>
          <a:bodyPr/>
          <a:lstStyle/>
          <a:p>
            <a:r>
              <a:rPr lang="en-US" dirty="0"/>
              <a:t>Look for </a:t>
            </a:r>
            <a:r>
              <a:rPr lang="en-US" dirty="0">
                <a:solidFill>
                  <a:srgbClr val="FF0000"/>
                </a:solidFill>
              </a:rPr>
              <a:t>existing classes </a:t>
            </a:r>
            <a:r>
              <a:rPr lang="en-US" dirty="0"/>
              <a:t>in class libraries</a:t>
            </a:r>
            <a:endParaRPr lang="en-US" b="1" u="sng" dirty="0"/>
          </a:p>
          <a:p>
            <a:pPr lvl="1"/>
            <a:r>
              <a:rPr lang="en-US" dirty="0" smtClean="0"/>
              <a:t>JSAPI(</a:t>
            </a:r>
            <a:r>
              <a:rPr lang="cs-CZ" dirty="0"/>
              <a:t>Java </a:t>
            </a:r>
            <a:r>
              <a:rPr lang="cs-CZ" dirty="0" err="1"/>
              <a:t>Speech</a:t>
            </a:r>
            <a:r>
              <a:rPr lang="cs-CZ" dirty="0"/>
              <a:t> </a:t>
            </a:r>
            <a:r>
              <a:rPr lang="cs-CZ" dirty="0" smtClean="0"/>
              <a:t>API)</a:t>
            </a:r>
            <a:r>
              <a:rPr lang="en-US" dirty="0" smtClean="0"/>
              <a:t>, JTAPI(</a:t>
            </a:r>
            <a:r>
              <a:rPr lang="hu-HU" dirty="0"/>
              <a:t>Java Telephony API</a:t>
            </a:r>
            <a:r>
              <a:rPr lang="en-US" dirty="0" smtClean="0"/>
              <a:t>), </a:t>
            </a:r>
            <a:r>
              <a:rPr lang="en-US" dirty="0"/>
              <a:t>....</a:t>
            </a:r>
          </a:p>
          <a:p>
            <a:r>
              <a:rPr lang="en-US" dirty="0"/>
              <a:t>Select </a:t>
            </a:r>
            <a:r>
              <a:rPr lang="en-US" dirty="0">
                <a:solidFill>
                  <a:srgbClr val="FF0000"/>
                </a:solidFill>
              </a:rPr>
              <a:t>data structures </a:t>
            </a:r>
            <a:r>
              <a:rPr lang="en-US" dirty="0"/>
              <a:t>appropriate to the algorithms</a:t>
            </a:r>
          </a:p>
          <a:p>
            <a:pPr lvl="1"/>
            <a:r>
              <a:rPr lang="en-US" dirty="0"/>
              <a:t>Container classes </a:t>
            </a:r>
          </a:p>
          <a:p>
            <a:pPr lvl="1"/>
            <a:r>
              <a:rPr lang="en-US" dirty="0"/>
              <a:t>Arrays, lists, queues, stacks, sets, trees, ...</a:t>
            </a:r>
          </a:p>
          <a:p>
            <a:r>
              <a:rPr lang="en-US" dirty="0"/>
              <a:t>Define new internal classes and operations only if necessary</a:t>
            </a:r>
          </a:p>
          <a:p>
            <a:pPr lvl="1"/>
            <a:r>
              <a:rPr lang="en-US" dirty="0"/>
              <a:t>Complex operations defined in terms of lower-level operations might need new classes and operations</a:t>
            </a:r>
          </a:p>
        </p:txBody>
      </p:sp>
    </p:spTree>
    <p:extLst>
      <p:ext uri="{BB962C8B-B14F-4D97-AF65-F5344CB8AC3E}">
        <p14:creationId xmlns:p14="http://schemas.microsoft.com/office/powerpoint/2010/main" val="28911680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65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76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76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7651">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76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76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1295486" y="179388"/>
            <a:ext cx="7848514" cy="688975"/>
          </a:xfrm>
        </p:spPr>
        <p:txBody>
          <a:bodyPr/>
          <a:lstStyle/>
          <a:p>
            <a:r>
              <a:rPr lang="en-US" sz="2400"/>
              <a:t>Frameworks in the Development Process</a:t>
            </a:r>
          </a:p>
        </p:txBody>
      </p:sp>
      <p:sp>
        <p:nvSpPr>
          <p:cNvPr id="191491" name="Rectangle 3"/>
          <p:cNvSpPr>
            <a:spLocks noGrp="1" noChangeArrowheads="1"/>
          </p:cNvSpPr>
          <p:nvPr>
            <p:ph type="body" idx="1"/>
          </p:nvPr>
        </p:nvSpPr>
        <p:spPr>
          <a:xfrm>
            <a:off x="431800" y="990664"/>
            <a:ext cx="8229600" cy="5343461"/>
          </a:xfrm>
        </p:spPr>
        <p:txBody>
          <a:bodyPr/>
          <a:lstStyle/>
          <a:p>
            <a:r>
              <a:rPr lang="en-US" sz="2400"/>
              <a:t>Infrastructure frameworks aim to simplify the software development process</a:t>
            </a:r>
          </a:p>
          <a:p>
            <a:pPr lvl="1"/>
            <a:r>
              <a:rPr lang="en-US" sz="2000"/>
              <a:t>System infrastructure frameworks are used internally within a software project and are usually not delivered to a client. </a:t>
            </a:r>
          </a:p>
          <a:p>
            <a:r>
              <a:rPr lang="en-US" sz="2400"/>
              <a:t>Middleware frameworks are used to integrate existing distributed applications and components. </a:t>
            </a:r>
          </a:p>
          <a:p>
            <a:pPr lvl="1"/>
            <a:r>
              <a:rPr lang="en-US" sz="2000"/>
              <a:t>Examples: MFC, DCOM, Java RMI, WebObjects, WebSphere, WebLogic Enterprise Application [BEA].</a:t>
            </a:r>
          </a:p>
          <a:p>
            <a:r>
              <a:rPr lang="en-US" sz="2400"/>
              <a:t>Enterprise application frameworks are application specific and focus on domains</a:t>
            </a:r>
          </a:p>
          <a:p>
            <a:pPr lvl="1"/>
            <a:r>
              <a:rPr lang="en-US" sz="2000"/>
              <a:t>Example domains:  telecommunications, avionics, environmental modeling, manufacturing, financial engineering, enterprise business activities.</a:t>
            </a:r>
          </a:p>
          <a:p>
            <a:pPr lvl="1"/>
            <a:endParaRPr lang="en-US" sz="2000"/>
          </a:p>
        </p:txBody>
      </p:sp>
    </p:spTree>
    <p:extLst>
      <p:ext uri="{BB962C8B-B14F-4D97-AF65-F5344CB8AC3E}">
        <p14:creationId xmlns:p14="http://schemas.microsoft.com/office/powerpoint/2010/main" val="213952088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0" y="179388"/>
            <a:ext cx="9143999" cy="688975"/>
          </a:xfrm>
        </p:spPr>
        <p:txBody>
          <a:bodyPr/>
          <a:lstStyle/>
          <a:p>
            <a:r>
              <a:rPr lang="en-US" sz="2000" dirty="0"/>
              <a:t>White-box and Black-Box Frameworks</a:t>
            </a:r>
          </a:p>
        </p:txBody>
      </p:sp>
      <p:sp>
        <p:nvSpPr>
          <p:cNvPr id="192515" name="Rectangle 3"/>
          <p:cNvSpPr>
            <a:spLocks noGrp="1" noChangeArrowheads="1"/>
          </p:cNvSpPr>
          <p:nvPr>
            <p:ph type="body" idx="1"/>
          </p:nvPr>
        </p:nvSpPr>
        <p:spPr>
          <a:xfrm>
            <a:off x="431800" y="1066862"/>
            <a:ext cx="8229600" cy="5065712"/>
          </a:xfrm>
        </p:spPr>
        <p:txBody>
          <a:bodyPr/>
          <a:lstStyle/>
          <a:p>
            <a:r>
              <a:rPr lang="en-US" sz="2400" b="1" dirty="0" err="1"/>
              <a:t>Whitebox</a:t>
            </a:r>
            <a:r>
              <a:rPr lang="en-US" sz="2400" b="1" dirty="0"/>
              <a:t> frameworks:</a:t>
            </a:r>
          </a:p>
          <a:p>
            <a:pPr lvl="1"/>
            <a:r>
              <a:rPr lang="en-US" sz="2000" dirty="0"/>
              <a:t>Extensibility achieved through inheritance and dynamic binding. </a:t>
            </a:r>
          </a:p>
          <a:p>
            <a:pPr lvl="1"/>
            <a:r>
              <a:rPr lang="en-US" sz="2000" dirty="0"/>
              <a:t>Existing functionality is extended by </a:t>
            </a:r>
            <a:r>
              <a:rPr lang="en-US" sz="2000" dirty="0" err="1"/>
              <a:t>subclassing</a:t>
            </a:r>
            <a:r>
              <a:rPr lang="en-US" sz="2000" dirty="0"/>
              <a:t> framework base classes and overriding predefined hook methods</a:t>
            </a:r>
          </a:p>
          <a:p>
            <a:pPr lvl="1"/>
            <a:r>
              <a:rPr lang="en-US" sz="2000" dirty="0"/>
              <a:t>Often design patterns such as the template method pattern are used to override the hook methods. </a:t>
            </a:r>
          </a:p>
          <a:p>
            <a:r>
              <a:rPr lang="en-US" sz="2400" b="1" dirty="0" err="1"/>
              <a:t>Blackbox</a:t>
            </a:r>
            <a:r>
              <a:rPr lang="en-US" sz="2400" b="1" dirty="0"/>
              <a:t> frameworks</a:t>
            </a:r>
            <a:r>
              <a:rPr lang="en-US" sz="2400" dirty="0"/>
              <a:t> </a:t>
            </a:r>
          </a:p>
          <a:p>
            <a:pPr lvl="1"/>
            <a:r>
              <a:rPr lang="en-US" sz="2000" dirty="0"/>
              <a:t>Extensibility achieved by defining interfaces for components that can be plugged into the framework. </a:t>
            </a:r>
          </a:p>
          <a:p>
            <a:pPr lvl="1"/>
            <a:r>
              <a:rPr lang="en-US" sz="2000" dirty="0"/>
              <a:t>Existing functionality is reused by defining components that conform to a particular interface </a:t>
            </a:r>
          </a:p>
          <a:p>
            <a:pPr lvl="1"/>
            <a:r>
              <a:rPr lang="en-US" sz="2000" dirty="0"/>
              <a:t>These components  are integrated with the framework via delegation.</a:t>
            </a:r>
          </a:p>
        </p:txBody>
      </p:sp>
    </p:spTree>
    <p:extLst>
      <p:ext uri="{BB962C8B-B14F-4D97-AF65-F5344CB8AC3E}">
        <p14:creationId xmlns:p14="http://schemas.microsoft.com/office/powerpoint/2010/main" val="158357069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0" y="179388"/>
            <a:ext cx="9144000" cy="688975"/>
          </a:xfrm>
        </p:spPr>
        <p:txBody>
          <a:bodyPr/>
          <a:lstStyle/>
          <a:p>
            <a:r>
              <a:rPr lang="en-US" sz="2400" dirty="0"/>
              <a:t>Class libraries and Frameworks</a:t>
            </a:r>
          </a:p>
        </p:txBody>
      </p:sp>
      <p:sp>
        <p:nvSpPr>
          <p:cNvPr id="193539" name="Rectangle 3"/>
          <p:cNvSpPr>
            <a:spLocks noGrp="1" noChangeArrowheads="1"/>
          </p:cNvSpPr>
          <p:nvPr>
            <p:ph type="body" idx="1"/>
          </p:nvPr>
        </p:nvSpPr>
        <p:spPr>
          <a:xfrm>
            <a:off x="317500" y="927100"/>
            <a:ext cx="8255000" cy="4921250"/>
          </a:xfrm>
        </p:spPr>
        <p:txBody>
          <a:bodyPr/>
          <a:lstStyle/>
          <a:p>
            <a:r>
              <a:rPr lang="en-US" sz="2400" dirty="0"/>
              <a:t>Class Libraries: </a:t>
            </a:r>
          </a:p>
          <a:p>
            <a:pPr lvl="1"/>
            <a:r>
              <a:rPr lang="en-US" sz="2000" dirty="0"/>
              <a:t>Less  domain specific </a:t>
            </a:r>
          </a:p>
          <a:p>
            <a:pPr lvl="1"/>
            <a:r>
              <a:rPr lang="en-US" sz="2000" dirty="0"/>
              <a:t>Provide a smaller scope of reuse. </a:t>
            </a:r>
          </a:p>
          <a:p>
            <a:pPr lvl="1"/>
            <a:r>
              <a:rPr lang="en-US" sz="2000" dirty="0"/>
              <a:t>Class libraries are passive; no constraint on control flow. </a:t>
            </a:r>
          </a:p>
          <a:p>
            <a:r>
              <a:rPr lang="en-US" sz="2400" dirty="0"/>
              <a:t>Framework: </a:t>
            </a:r>
          </a:p>
          <a:p>
            <a:pPr lvl="1"/>
            <a:r>
              <a:rPr lang="en-US" sz="2000" dirty="0"/>
              <a:t>Classes cooperate for a family of related applications. </a:t>
            </a:r>
          </a:p>
          <a:p>
            <a:pPr lvl="1"/>
            <a:r>
              <a:rPr lang="en-US" sz="2000" dirty="0"/>
              <a:t>Frameworks are active; affect the flow of control.</a:t>
            </a:r>
          </a:p>
          <a:p>
            <a:r>
              <a:rPr lang="en-US" sz="2400" dirty="0"/>
              <a:t>In practice, developers often use both:</a:t>
            </a:r>
          </a:p>
          <a:p>
            <a:pPr lvl="1"/>
            <a:r>
              <a:rPr lang="en-US" sz="2000" dirty="0"/>
              <a:t>Frameworks often use class libraries internally to simplify the development of the framework. </a:t>
            </a:r>
          </a:p>
          <a:p>
            <a:pPr lvl="1"/>
            <a:r>
              <a:rPr lang="en-US" sz="2000" dirty="0"/>
              <a:t>Framework event handlers use class libraries to perform basic tasks (e.g. string processing, file management, numerical analysis…. )</a:t>
            </a:r>
          </a:p>
          <a:p>
            <a:pPr lvl="1"/>
            <a:endParaRPr lang="en-US" sz="2000" dirty="0"/>
          </a:p>
        </p:txBody>
      </p:sp>
    </p:spTree>
    <p:extLst>
      <p:ext uri="{BB962C8B-B14F-4D97-AF65-F5344CB8AC3E}">
        <p14:creationId xmlns:p14="http://schemas.microsoft.com/office/powerpoint/2010/main" val="334366845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sz="2400" dirty="0"/>
              <a:t>Components and Frameworks</a:t>
            </a:r>
          </a:p>
        </p:txBody>
      </p:sp>
      <p:sp>
        <p:nvSpPr>
          <p:cNvPr id="194563" name="Rectangle 3"/>
          <p:cNvSpPr>
            <a:spLocks noGrp="1" noChangeArrowheads="1"/>
          </p:cNvSpPr>
          <p:nvPr>
            <p:ph type="body" idx="1"/>
          </p:nvPr>
        </p:nvSpPr>
        <p:spPr>
          <a:xfrm>
            <a:off x="355600" y="1085850"/>
            <a:ext cx="8255000" cy="4921250"/>
          </a:xfrm>
        </p:spPr>
        <p:txBody>
          <a:bodyPr/>
          <a:lstStyle/>
          <a:p>
            <a:r>
              <a:rPr lang="en-US" sz="2400" dirty="0"/>
              <a:t>Components</a:t>
            </a:r>
          </a:p>
          <a:p>
            <a:pPr lvl="1"/>
            <a:r>
              <a:rPr lang="en-US" sz="2000" dirty="0" smtClean="0"/>
              <a:t>Self</a:t>
            </a:r>
            <a:r>
              <a:rPr lang="en-US" sz="2000" dirty="0"/>
              <a:t>-contained instances of classes</a:t>
            </a:r>
          </a:p>
          <a:p>
            <a:pPr lvl="1"/>
            <a:r>
              <a:rPr lang="en-US" sz="2000" dirty="0"/>
              <a:t>Plugged together to form complete applications.</a:t>
            </a:r>
          </a:p>
          <a:p>
            <a:pPr lvl="1"/>
            <a:r>
              <a:rPr lang="en-US" sz="2000" dirty="0" err="1"/>
              <a:t>Blackbox</a:t>
            </a:r>
            <a:r>
              <a:rPr lang="en-US" sz="2000" dirty="0"/>
              <a:t> that defines a cohesive set of operations, </a:t>
            </a:r>
          </a:p>
          <a:p>
            <a:pPr lvl="1"/>
            <a:r>
              <a:rPr lang="en-US" sz="2000" dirty="0"/>
              <a:t>Can be used based on  the syntax and semantics of the interface. </a:t>
            </a:r>
          </a:p>
          <a:p>
            <a:pPr lvl="1"/>
            <a:r>
              <a:rPr lang="en-US" sz="2000" dirty="0"/>
              <a:t>Components can even be reused on the binary code level. </a:t>
            </a:r>
          </a:p>
          <a:p>
            <a:pPr lvl="2"/>
            <a:r>
              <a:rPr lang="en-US" sz="2000" dirty="0"/>
              <a:t>The advantage is that applications do not always have to be recompiled when components change. </a:t>
            </a:r>
          </a:p>
          <a:p>
            <a:r>
              <a:rPr lang="en-US" sz="2400" dirty="0"/>
              <a:t>Frameworks:</a:t>
            </a:r>
          </a:p>
          <a:p>
            <a:pPr lvl="1"/>
            <a:r>
              <a:rPr lang="en-US" sz="2000" dirty="0"/>
              <a:t>Often used to develop components</a:t>
            </a:r>
          </a:p>
          <a:p>
            <a:pPr lvl="1"/>
            <a:r>
              <a:rPr lang="en-US" sz="2000" dirty="0"/>
              <a:t>Components are often plugged into </a:t>
            </a:r>
            <a:r>
              <a:rPr lang="en-US" sz="2000" dirty="0" err="1"/>
              <a:t>blackbox</a:t>
            </a:r>
            <a:r>
              <a:rPr lang="en-US" sz="2000" dirty="0"/>
              <a:t> frameworks. </a:t>
            </a:r>
          </a:p>
        </p:txBody>
      </p:sp>
    </p:spTree>
    <p:extLst>
      <p:ext uri="{BB962C8B-B14F-4D97-AF65-F5344CB8AC3E}">
        <p14:creationId xmlns:p14="http://schemas.microsoft.com/office/powerpoint/2010/main" val="218605337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Component Selection </a:t>
            </a:r>
          </a:p>
        </p:txBody>
      </p:sp>
      <p:sp>
        <p:nvSpPr>
          <p:cNvPr id="199683" name="Rectangle 3"/>
          <p:cNvSpPr>
            <a:spLocks noGrp="1" noChangeArrowheads="1"/>
          </p:cNvSpPr>
          <p:nvPr>
            <p:ph type="body" idx="1"/>
          </p:nvPr>
        </p:nvSpPr>
        <p:spPr/>
        <p:txBody>
          <a:bodyPr/>
          <a:lstStyle/>
          <a:p>
            <a:r>
              <a:rPr lang="en-US"/>
              <a:t>Select existing </a:t>
            </a:r>
          </a:p>
          <a:p>
            <a:pPr lvl="1"/>
            <a:r>
              <a:rPr lang="en-US"/>
              <a:t>off-the-shelf class libraries</a:t>
            </a:r>
          </a:p>
          <a:p>
            <a:pPr lvl="1"/>
            <a:r>
              <a:rPr lang="en-US"/>
              <a:t> frameworks or </a:t>
            </a:r>
          </a:p>
          <a:p>
            <a:pPr lvl="1"/>
            <a:r>
              <a:rPr lang="en-US"/>
              <a:t>components</a:t>
            </a:r>
          </a:p>
          <a:p>
            <a:r>
              <a:rPr lang="en-US"/>
              <a:t>Adjust the class libraries, framework or components</a:t>
            </a:r>
          </a:p>
          <a:p>
            <a:pPr lvl="1"/>
            <a:r>
              <a:rPr lang="en-US"/>
              <a:t>Change the API if you have the source code.</a:t>
            </a:r>
          </a:p>
          <a:p>
            <a:pPr lvl="1"/>
            <a:r>
              <a:rPr lang="en-US"/>
              <a:t>Use the adapter or bridge pattern if you don</a:t>
            </a:r>
            <a:r>
              <a:rPr lang="ja-JP" altLang="en-US">
                <a:latin typeface="Arial"/>
              </a:rPr>
              <a:t>’</a:t>
            </a:r>
            <a:r>
              <a:rPr lang="en-US"/>
              <a:t>t have access</a:t>
            </a:r>
          </a:p>
          <a:p>
            <a:r>
              <a:rPr lang="en-US"/>
              <a:t>Architecture Driven Design</a:t>
            </a:r>
          </a:p>
        </p:txBody>
      </p:sp>
    </p:spTree>
    <p:extLst>
      <p:ext uri="{BB962C8B-B14F-4D97-AF65-F5344CB8AC3E}">
        <p14:creationId xmlns:p14="http://schemas.microsoft.com/office/powerpoint/2010/main" val="301917082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Object design is the process of </a:t>
            </a:r>
            <a:r>
              <a:rPr lang="en-US" dirty="0">
                <a:solidFill>
                  <a:srgbClr val="FF0000"/>
                </a:solidFill>
              </a:rPr>
              <a:t>adding details</a:t>
            </a:r>
            <a:r>
              <a:rPr lang="en-US" dirty="0"/>
              <a:t> to the requirements analysis and </a:t>
            </a:r>
            <a:r>
              <a:rPr lang="en-US" dirty="0">
                <a:solidFill>
                  <a:srgbClr val="FF0000"/>
                </a:solidFill>
              </a:rPr>
              <a:t>making implementation decisions</a:t>
            </a:r>
          </a:p>
          <a:p>
            <a:r>
              <a:rPr lang="en-US" dirty="0"/>
              <a:t>Three ways to get new functionality: </a:t>
            </a:r>
          </a:p>
          <a:p>
            <a:pPr lvl="1"/>
            <a:r>
              <a:rPr lang="en-US" dirty="0"/>
              <a:t>Implementation inheritance</a:t>
            </a:r>
          </a:p>
          <a:p>
            <a:pPr lvl="1"/>
            <a:r>
              <a:rPr lang="en-US" dirty="0"/>
              <a:t>Interface inheritance</a:t>
            </a:r>
          </a:p>
          <a:p>
            <a:pPr lvl="1"/>
            <a:r>
              <a:rPr lang="en-US" dirty="0"/>
              <a:t>Delegation</a:t>
            </a:r>
          </a:p>
          <a:p>
            <a:r>
              <a:rPr lang="en-US" altLang="zh-CN" dirty="0">
                <a:latin typeface="Arial" charset="0"/>
              </a:rPr>
              <a:t>Patterns explicitly capture expert knowledge and design tradeoffs, and make this expertise more widely available</a:t>
            </a:r>
            <a:r>
              <a:rPr lang="en-US" altLang="zh-CN" dirty="0" smtClean="0">
                <a:latin typeface="Arial" charset="0"/>
              </a:rPr>
              <a:t>.</a:t>
            </a:r>
            <a:endParaRPr lang="en-US" altLang="zh-CN" dirty="0">
              <a:latin typeface="Arial" charset="0"/>
            </a:endParaRPr>
          </a:p>
        </p:txBody>
      </p:sp>
    </p:spTree>
    <p:extLst>
      <p:ext uri="{BB962C8B-B14F-4D97-AF65-F5344CB8AC3E}">
        <p14:creationId xmlns:p14="http://schemas.microsoft.com/office/powerpoint/2010/main" val="121677459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ctrTitle" idx="4294967295"/>
          </p:nvPr>
        </p:nvSpPr>
        <p:spPr>
          <a:xfrm>
            <a:off x="685800" y="2514600"/>
            <a:ext cx="7772400" cy="1470025"/>
          </a:xfrm>
        </p:spPr>
        <p:txBody>
          <a:bodyPr anchor="ctr"/>
          <a:lstStyle/>
          <a:p>
            <a:pPr eaLnBrk="1" hangingPunct="1"/>
            <a:r>
              <a:rPr lang="en-US" altLang="zh-CN" sz="4300" dirty="0">
                <a:solidFill>
                  <a:schemeClr val="bg1"/>
                </a:solidFill>
                <a:latin typeface="Arial" charset="0"/>
                <a:ea typeface="华文新魏" charset="0"/>
              </a:rPr>
              <a:t>Thanks</a:t>
            </a:r>
            <a:br>
              <a:rPr lang="en-US" altLang="zh-CN" sz="4300" dirty="0">
                <a:solidFill>
                  <a:schemeClr val="bg1"/>
                </a:solidFill>
                <a:latin typeface="Arial" charset="0"/>
                <a:ea typeface="华文新魏" charset="0"/>
              </a:rPr>
            </a:br>
            <a:r>
              <a:rPr lang="en-US" altLang="zh-CN" sz="4300" dirty="0">
                <a:solidFill>
                  <a:schemeClr val="bg1"/>
                </a:solidFill>
                <a:latin typeface="Arial" charset="0"/>
                <a:ea typeface="华文新魏" charset="0"/>
              </a:rPr>
              <a:t/>
            </a:r>
            <a:br>
              <a:rPr lang="en-US" altLang="zh-CN" sz="4300" dirty="0">
                <a:solidFill>
                  <a:schemeClr val="bg1"/>
                </a:solidFill>
                <a:latin typeface="Arial" charset="0"/>
                <a:ea typeface="华文新魏" charset="0"/>
              </a:rPr>
            </a:br>
            <a:r>
              <a:rPr lang="en-US" altLang="zh-CN" sz="4300" dirty="0" err="1">
                <a:solidFill>
                  <a:schemeClr val="bg1"/>
                </a:solidFill>
                <a:latin typeface="Arial" charset="0"/>
                <a:ea typeface="华文新魏" charset="0"/>
              </a:rPr>
              <a:t>c</a:t>
            </a:r>
            <a:r>
              <a:rPr lang="en-US" altLang="zh-CN" dirty="0" err="1" smtClean="0">
                <a:solidFill>
                  <a:schemeClr val="bg1"/>
                </a:solidFill>
                <a:latin typeface="Arial" charset="0"/>
                <a:ea typeface="华文新魏" charset="0"/>
              </a:rPr>
              <a:t>ao</a:t>
            </a:r>
            <a:r>
              <a:rPr lang="en-US" altLang="zh-CN" dirty="0" err="1">
                <a:solidFill>
                  <a:schemeClr val="bg1"/>
                </a:solidFill>
                <a:latin typeface="Arial" charset="0"/>
                <a:ea typeface="华文新魏" charset="0"/>
              </a:rPr>
              <a:t>-jian@cs.sjtu.edu.cn</a:t>
            </a:r>
            <a:endParaRPr lang="en-US" altLang="zh-CN" dirty="0">
              <a:solidFill>
                <a:schemeClr val="bg1"/>
              </a:solidFill>
              <a:latin typeface="Arial" charset="0"/>
              <a:ea typeface="华文新魏" charset="0"/>
            </a:endParaRPr>
          </a:p>
        </p:txBody>
      </p:sp>
      <p:sp>
        <p:nvSpPr>
          <p:cNvPr id="3" name="Rectangle 2"/>
          <p:cNvSpPr txBox="1">
            <a:spLocks noChangeArrowheads="1"/>
          </p:cNvSpPr>
          <p:nvPr/>
        </p:nvSpPr>
        <p:spPr bwMode="auto">
          <a:xfrm>
            <a:off x="228714" y="5181554"/>
            <a:ext cx="4343384" cy="1470025"/>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54000" rIns="91440" bIns="45720" numCol="1" anchor="ctr" anchorCtr="1" compatLnSpc="1">
            <a:prstTxWarp prst="textNoShape">
              <a:avLst/>
            </a:prstTxWarp>
          </a:bodyPr>
          <a:lstStyle>
            <a:lvl1pPr algn="ctr" rtl="0" eaLnBrk="0" fontAlgn="base" hangingPunct="0">
              <a:spcBef>
                <a:spcPct val="0"/>
              </a:spcBef>
              <a:spcAft>
                <a:spcPct val="0"/>
              </a:spcAft>
              <a:defRPr sz="2800" b="1">
                <a:solidFill>
                  <a:srgbClr val="133984"/>
                </a:solidFill>
                <a:latin typeface="+mj-lt"/>
                <a:ea typeface="+mj-ea"/>
                <a:cs typeface="华文新魏" charset="0"/>
              </a:defRPr>
            </a:lvl1pPr>
            <a:lvl2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2pPr>
            <a:lvl3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3pPr>
            <a:lvl4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4pPr>
            <a:lvl5pPr algn="ctr" rtl="0" eaLnBrk="0" fontAlgn="base" hangingPunct="0">
              <a:spcBef>
                <a:spcPct val="0"/>
              </a:spcBef>
              <a:spcAft>
                <a:spcPct val="0"/>
              </a:spcAft>
              <a:defRPr sz="2800" b="1">
                <a:solidFill>
                  <a:srgbClr val="133984"/>
                </a:solidFill>
                <a:latin typeface="Arial" pitchFamily="34" charset="0"/>
                <a:ea typeface="华文新魏" pitchFamily="2" charset="-122"/>
                <a:cs typeface="华文新魏" charset="0"/>
              </a:defRPr>
            </a:lvl5pPr>
            <a:lvl6pPr marL="457200" algn="ctr" rtl="0" eaLnBrk="0" fontAlgn="base" hangingPunct="0">
              <a:spcBef>
                <a:spcPct val="0"/>
              </a:spcBef>
              <a:spcAft>
                <a:spcPct val="0"/>
              </a:spcAft>
              <a:defRPr sz="2800" b="1">
                <a:solidFill>
                  <a:srgbClr val="133984"/>
                </a:solidFill>
                <a:latin typeface="Arial" pitchFamily="34" charset="0"/>
                <a:ea typeface="华文新魏" pitchFamily="2" charset="-122"/>
              </a:defRPr>
            </a:lvl6pPr>
            <a:lvl7pPr marL="914400" algn="ctr" rtl="0" eaLnBrk="0" fontAlgn="base" hangingPunct="0">
              <a:spcBef>
                <a:spcPct val="0"/>
              </a:spcBef>
              <a:spcAft>
                <a:spcPct val="0"/>
              </a:spcAft>
              <a:defRPr sz="2800" b="1">
                <a:solidFill>
                  <a:srgbClr val="133984"/>
                </a:solidFill>
                <a:latin typeface="Arial" pitchFamily="34" charset="0"/>
                <a:ea typeface="华文新魏" pitchFamily="2" charset="-122"/>
              </a:defRPr>
            </a:lvl7pPr>
            <a:lvl8pPr marL="1371600" algn="ctr" rtl="0" eaLnBrk="0" fontAlgn="base" hangingPunct="0">
              <a:spcBef>
                <a:spcPct val="0"/>
              </a:spcBef>
              <a:spcAft>
                <a:spcPct val="0"/>
              </a:spcAft>
              <a:defRPr sz="2800" b="1">
                <a:solidFill>
                  <a:srgbClr val="133984"/>
                </a:solidFill>
                <a:latin typeface="Arial" pitchFamily="34" charset="0"/>
                <a:ea typeface="华文新魏" pitchFamily="2" charset="-122"/>
              </a:defRPr>
            </a:lvl8pPr>
            <a:lvl9pPr marL="1828800" algn="ctr" rtl="0" eaLnBrk="0" fontAlgn="base" hangingPunct="0">
              <a:spcBef>
                <a:spcPct val="0"/>
              </a:spcBef>
              <a:spcAft>
                <a:spcPct val="0"/>
              </a:spcAft>
              <a:defRPr sz="2800" b="1">
                <a:solidFill>
                  <a:srgbClr val="133984"/>
                </a:solidFill>
                <a:latin typeface="Arial" pitchFamily="34" charset="0"/>
                <a:ea typeface="华文新魏" pitchFamily="2" charset="-122"/>
              </a:defRPr>
            </a:lvl9pPr>
          </a:lstStyle>
          <a:p>
            <a:pPr marL="285750" indent="-285750" algn="l" eaLnBrk="1" hangingPunct="1">
              <a:buFontTx/>
              <a:buChar char="•"/>
            </a:pPr>
            <a:r>
              <a:rPr lang="en-US" altLang="zh-CN" sz="1400" b="0" dirty="0">
                <a:solidFill>
                  <a:schemeClr val="bg1"/>
                </a:solidFill>
                <a:latin typeface="Arial" charset="0"/>
                <a:ea typeface="华文新魏" charset="0"/>
              </a:rPr>
              <a:t>The main materials come from Bernd </a:t>
            </a:r>
            <a:r>
              <a:rPr lang="en-US" altLang="zh-CN" sz="1400" b="0" dirty="0" err="1">
                <a:solidFill>
                  <a:schemeClr val="bg1"/>
                </a:solidFill>
                <a:latin typeface="Arial" charset="0"/>
                <a:ea typeface="华文新魏" charset="0"/>
              </a:rPr>
              <a:t>Bruegge’s</a:t>
            </a:r>
            <a:r>
              <a:rPr lang="en-US" altLang="zh-CN" sz="1400" b="0" dirty="0">
                <a:solidFill>
                  <a:schemeClr val="bg1"/>
                </a:solidFill>
                <a:latin typeface="Arial" charset="0"/>
                <a:ea typeface="华文新魏" charset="0"/>
              </a:rPr>
              <a:t> PPT, others from Internet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dirty="0" smtClean="0"/>
              <a:t>2.3 Reuse </a:t>
            </a:r>
            <a:r>
              <a:rPr lang="en-US" dirty="0"/>
              <a:t>Concepts </a:t>
            </a:r>
          </a:p>
        </p:txBody>
      </p:sp>
      <p:sp>
        <p:nvSpPr>
          <p:cNvPr id="196611" name="Rectangle 3"/>
          <p:cNvSpPr>
            <a:spLocks noGrp="1" noChangeArrowheads="1"/>
          </p:cNvSpPr>
          <p:nvPr>
            <p:ph type="body" idx="1"/>
          </p:nvPr>
        </p:nvSpPr>
        <p:spPr>
          <a:xfrm>
            <a:off x="431800" y="868363"/>
            <a:ext cx="8229600" cy="5065712"/>
          </a:xfrm>
        </p:spPr>
        <p:txBody>
          <a:bodyPr/>
          <a:lstStyle/>
          <a:p>
            <a:r>
              <a:rPr lang="en-US" dirty="0"/>
              <a:t>Application objects versus solution objects</a:t>
            </a:r>
          </a:p>
          <a:p>
            <a:r>
              <a:rPr lang="en-US" dirty="0"/>
              <a:t>Specification inheritance and implementation inheritance</a:t>
            </a:r>
          </a:p>
          <a:p>
            <a:r>
              <a:rPr lang="en-US" dirty="0"/>
              <a:t>The </a:t>
            </a:r>
            <a:r>
              <a:rPr lang="en-US" dirty="0" err="1"/>
              <a:t>Liskov</a:t>
            </a:r>
            <a:r>
              <a:rPr lang="en-US" dirty="0"/>
              <a:t> Substitution Principle</a:t>
            </a:r>
          </a:p>
          <a:p>
            <a:r>
              <a:rPr lang="en-US" dirty="0"/>
              <a:t>Delegation </a:t>
            </a:r>
            <a:endParaRPr lang="en-US" dirty="0" smtClean="0"/>
          </a:p>
          <a:p>
            <a:r>
              <a:rPr lang="en-US" dirty="0" smtClean="0"/>
              <a:t>Delegation </a:t>
            </a:r>
            <a:r>
              <a:rPr lang="en-US" dirty="0"/>
              <a:t>and inheritance in design patterns</a:t>
            </a:r>
          </a:p>
        </p:txBody>
      </p:sp>
    </p:spTree>
    <p:extLst>
      <p:ext uri="{BB962C8B-B14F-4D97-AF65-F5344CB8AC3E}">
        <p14:creationId xmlns:p14="http://schemas.microsoft.com/office/powerpoint/2010/main" val="3111916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866993" y="76288"/>
            <a:ext cx="7086414" cy="688975"/>
          </a:xfrm>
        </p:spPr>
        <p:txBody>
          <a:bodyPr/>
          <a:lstStyle/>
          <a:p>
            <a:r>
              <a:rPr lang="en-US" sz="2400" dirty="0" smtClean="0">
                <a:solidFill>
                  <a:srgbClr val="0005C5"/>
                </a:solidFill>
              </a:rPr>
              <a:t>(1) Application </a:t>
            </a:r>
            <a:r>
              <a:rPr lang="en-US" sz="2400" dirty="0">
                <a:solidFill>
                  <a:srgbClr val="0005C5"/>
                </a:solidFill>
              </a:rPr>
              <a:t>Domain </a:t>
            </a:r>
            <a:r>
              <a:rPr lang="en-US" sz="2400" dirty="0" err="1">
                <a:solidFill>
                  <a:srgbClr val="0005C5"/>
                </a:solidFill>
              </a:rPr>
              <a:t>vs</a:t>
            </a:r>
            <a:r>
              <a:rPr lang="en-US" sz="2400" dirty="0">
                <a:solidFill>
                  <a:srgbClr val="0005C5"/>
                </a:solidFill>
              </a:rPr>
              <a:t> Solution Domain Objects</a:t>
            </a:r>
          </a:p>
        </p:txBody>
      </p:sp>
      <p:sp>
        <p:nvSpPr>
          <p:cNvPr id="63492" name="Rectangle 4"/>
          <p:cNvSpPr>
            <a:spLocks noChangeArrowheads="1"/>
          </p:cNvSpPr>
          <p:nvPr/>
        </p:nvSpPr>
        <p:spPr bwMode="auto">
          <a:xfrm>
            <a:off x="1371600" y="2971800"/>
            <a:ext cx="1295400" cy="9144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t>Incident</a:t>
            </a:r>
          </a:p>
          <a:p>
            <a:pPr algn="ctr"/>
            <a:r>
              <a:rPr lang="en-US" sz="2000"/>
              <a:t>Report</a:t>
            </a:r>
          </a:p>
        </p:txBody>
      </p:sp>
      <p:sp>
        <p:nvSpPr>
          <p:cNvPr id="63493" name="Text Box 5"/>
          <p:cNvSpPr txBox="1">
            <a:spLocks noChangeArrowheads="1"/>
          </p:cNvSpPr>
          <p:nvPr/>
        </p:nvSpPr>
        <p:spPr bwMode="auto">
          <a:xfrm>
            <a:off x="454873" y="1524000"/>
            <a:ext cx="3008205" cy="10156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000" dirty="0"/>
              <a:t>Requirements Analysis</a:t>
            </a:r>
          </a:p>
          <a:p>
            <a:pPr algn="ctr"/>
            <a:r>
              <a:rPr lang="en-US" sz="2000" dirty="0"/>
              <a:t>(Language of Application</a:t>
            </a:r>
          </a:p>
          <a:p>
            <a:pPr algn="ctr"/>
            <a:r>
              <a:rPr lang="en-US" sz="2000" dirty="0"/>
              <a:t>Domain)</a:t>
            </a:r>
          </a:p>
        </p:txBody>
      </p:sp>
      <p:sp>
        <p:nvSpPr>
          <p:cNvPr id="63494" name="Rectangle 6"/>
          <p:cNvSpPr>
            <a:spLocks noChangeArrowheads="1"/>
          </p:cNvSpPr>
          <p:nvPr/>
        </p:nvSpPr>
        <p:spPr bwMode="auto">
          <a:xfrm>
            <a:off x="5562600" y="2286000"/>
            <a:ext cx="1295400" cy="9144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t>Incident</a:t>
            </a:r>
          </a:p>
          <a:p>
            <a:pPr algn="ctr"/>
            <a:r>
              <a:rPr lang="en-US" sz="2000"/>
              <a:t>Report</a:t>
            </a:r>
          </a:p>
        </p:txBody>
      </p:sp>
      <p:sp>
        <p:nvSpPr>
          <p:cNvPr id="63495" name="Text Box 7"/>
          <p:cNvSpPr txBox="1">
            <a:spLocks noChangeArrowheads="1"/>
          </p:cNvSpPr>
          <p:nvPr/>
        </p:nvSpPr>
        <p:spPr bwMode="auto">
          <a:xfrm>
            <a:off x="4450779" y="1524000"/>
            <a:ext cx="3734942" cy="70788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000"/>
              <a:t>Object Design</a:t>
            </a:r>
          </a:p>
          <a:p>
            <a:pPr algn="ctr"/>
            <a:r>
              <a:rPr lang="en-US" sz="2000"/>
              <a:t>(Language of Solution Domain)</a:t>
            </a:r>
          </a:p>
        </p:txBody>
      </p:sp>
      <p:sp>
        <p:nvSpPr>
          <p:cNvPr id="63496" name="Rectangle 8"/>
          <p:cNvSpPr>
            <a:spLocks noChangeArrowheads="1"/>
          </p:cNvSpPr>
          <p:nvPr/>
        </p:nvSpPr>
        <p:spPr bwMode="auto">
          <a:xfrm>
            <a:off x="4114800" y="4114800"/>
            <a:ext cx="1295400" cy="9144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solidFill>
                  <a:srgbClr val="FF0066"/>
                </a:solidFill>
              </a:rPr>
              <a:t>Text box</a:t>
            </a:r>
          </a:p>
        </p:txBody>
      </p:sp>
      <p:sp>
        <p:nvSpPr>
          <p:cNvPr id="63497" name="Rectangle 9"/>
          <p:cNvSpPr>
            <a:spLocks noChangeArrowheads="1"/>
          </p:cNvSpPr>
          <p:nvPr/>
        </p:nvSpPr>
        <p:spPr bwMode="auto">
          <a:xfrm>
            <a:off x="5562600" y="4114800"/>
            <a:ext cx="1295400" cy="9144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solidFill>
                  <a:srgbClr val="FF0066"/>
                </a:solidFill>
              </a:rPr>
              <a:t>Menu</a:t>
            </a:r>
          </a:p>
        </p:txBody>
      </p:sp>
      <p:sp>
        <p:nvSpPr>
          <p:cNvPr id="63498" name="Rectangle 10"/>
          <p:cNvSpPr>
            <a:spLocks noChangeArrowheads="1"/>
          </p:cNvSpPr>
          <p:nvPr/>
        </p:nvSpPr>
        <p:spPr bwMode="auto">
          <a:xfrm>
            <a:off x="7086600" y="4114800"/>
            <a:ext cx="1295400" cy="9144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solidFill>
                  <a:srgbClr val="FF0066"/>
                </a:solidFill>
              </a:rPr>
              <a:t>Scrollbar</a:t>
            </a:r>
          </a:p>
        </p:txBody>
      </p:sp>
      <p:sp>
        <p:nvSpPr>
          <p:cNvPr id="63499" name="Line 11"/>
          <p:cNvSpPr>
            <a:spLocks noChangeShapeType="1"/>
          </p:cNvSpPr>
          <p:nvPr/>
        </p:nvSpPr>
        <p:spPr bwMode="auto">
          <a:xfrm>
            <a:off x="3733800" y="1295400"/>
            <a:ext cx="0" cy="5181600"/>
          </a:xfrm>
          <a:prstGeom prst="line">
            <a:avLst/>
          </a:prstGeom>
          <a:noFill/>
          <a:ln w="12700">
            <a:solidFill>
              <a:schemeClr val="tx1"/>
            </a:solidFill>
            <a:prstDash val="dash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63502" name="AutoShape 14"/>
          <p:cNvCxnSpPr>
            <a:cxnSpLocks noChangeShapeType="1"/>
            <a:stCxn id="63494" idx="2"/>
            <a:endCxn id="63496" idx="0"/>
          </p:cNvCxnSpPr>
          <p:nvPr/>
        </p:nvCxnSpPr>
        <p:spPr bwMode="auto">
          <a:xfrm rot="5400000">
            <a:off x="5029200" y="2933700"/>
            <a:ext cx="914400" cy="1447800"/>
          </a:xfrm>
          <a:prstGeom prst="bentConnector3">
            <a:avLst>
              <a:gd name="adj1" fmla="val 50000"/>
            </a:avLst>
          </a:prstGeom>
          <a:noFill/>
          <a:ln w="127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3503" name="AutoShape 15"/>
          <p:cNvCxnSpPr>
            <a:cxnSpLocks noChangeShapeType="1"/>
            <a:stCxn id="63494" idx="2"/>
            <a:endCxn id="63497" idx="0"/>
          </p:cNvCxnSpPr>
          <p:nvPr/>
        </p:nvCxnSpPr>
        <p:spPr bwMode="auto">
          <a:xfrm rot="5400000">
            <a:off x="5753100" y="3657600"/>
            <a:ext cx="914400" cy="0"/>
          </a:xfrm>
          <a:prstGeom prst="straightConnector1">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3504" name="AutoShape 16"/>
          <p:cNvCxnSpPr>
            <a:cxnSpLocks noChangeShapeType="1"/>
            <a:stCxn id="63494" idx="2"/>
            <a:endCxn id="63498" idx="0"/>
          </p:cNvCxnSpPr>
          <p:nvPr/>
        </p:nvCxnSpPr>
        <p:spPr bwMode="auto">
          <a:xfrm rot="16200000" flipH="1">
            <a:off x="6515100" y="2895600"/>
            <a:ext cx="914400" cy="1524000"/>
          </a:xfrm>
          <a:prstGeom prst="bentConnector3">
            <a:avLst>
              <a:gd name="adj1" fmla="val 50000"/>
            </a:avLst>
          </a:prstGeom>
          <a:noFill/>
          <a:ln w="127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3506" name="AutoShape 18"/>
          <p:cNvSpPr>
            <a:spLocks noChangeArrowheads="1"/>
          </p:cNvSpPr>
          <p:nvPr/>
        </p:nvSpPr>
        <p:spPr bwMode="auto">
          <a:xfrm>
            <a:off x="6134100" y="3200400"/>
            <a:ext cx="152400" cy="228600"/>
          </a:xfrm>
          <a:prstGeom prst="diamond">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63507" name="Text Box 19"/>
          <p:cNvSpPr txBox="1">
            <a:spLocks noChangeArrowheads="1"/>
          </p:cNvSpPr>
          <p:nvPr/>
        </p:nvSpPr>
        <p:spPr bwMode="auto">
          <a:xfrm>
            <a:off x="1460068" y="5638800"/>
            <a:ext cx="6363564" cy="400110"/>
          </a:xfrm>
          <a:prstGeom prst="rect">
            <a:avLst/>
          </a:prstGeom>
          <a:solidFill>
            <a:srgbClr val="FFFF99"/>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2000" i="1">
                <a:solidFill>
                  <a:srgbClr val="FF0066"/>
                </a:solidFill>
              </a:rPr>
              <a:t>Do the two Incident Reports have the same meaning</a:t>
            </a:r>
            <a:r>
              <a:rPr lang="en-US" sz="2000" i="1">
                <a:solidFill>
                  <a:srgbClr val="FF0066"/>
                </a:solidFill>
              </a:rPr>
              <a:t>?</a:t>
            </a:r>
          </a:p>
        </p:txBody>
      </p:sp>
    </p:spTree>
    <p:extLst>
      <p:ext uri="{BB962C8B-B14F-4D97-AF65-F5344CB8AC3E}">
        <p14:creationId xmlns:p14="http://schemas.microsoft.com/office/powerpoint/2010/main" val="30045848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sz="3200" dirty="0" smtClean="0">
                <a:solidFill>
                  <a:srgbClr val="0005C5"/>
                </a:solidFill>
              </a:rPr>
              <a:t>(2) Inheritance</a:t>
            </a:r>
            <a:endParaRPr lang="en-US" sz="3200" dirty="0">
              <a:solidFill>
                <a:srgbClr val="0005C5"/>
              </a:solidFill>
            </a:endParaRPr>
          </a:p>
        </p:txBody>
      </p:sp>
      <p:sp>
        <p:nvSpPr>
          <p:cNvPr id="132099" name="Rectangle 3"/>
          <p:cNvSpPr>
            <a:spLocks noGrp="1" noChangeArrowheads="1"/>
          </p:cNvSpPr>
          <p:nvPr>
            <p:ph type="body" idx="1"/>
          </p:nvPr>
        </p:nvSpPr>
        <p:spPr>
          <a:xfrm>
            <a:off x="355600" y="927100"/>
            <a:ext cx="8255000" cy="4921250"/>
          </a:xfrm>
        </p:spPr>
        <p:txBody>
          <a:bodyPr/>
          <a:lstStyle/>
          <a:p>
            <a:pPr>
              <a:lnSpc>
                <a:spcPct val="120000"/>
              </a:lnSpc>
            </a:pPr>
            <a:r>
              <a:rPr lang="en-US" sz="2000" dirty="0"/>
              <a:t>Inheritance is used to achieve two different goals</a:t>
            </a:r>
          </a:p>
          <a:p>
            <a:pPr lvl="1">
              <a:lnSpc>
                <a:spcPct val="120000"/>
              </a:lnSpc>
            </a:pPr>
            <a:r>
              <a:rPr lang="en-US" sz="1800" dirty="0"/>
              <a:t>Description of </a:t>
            </a:r>
            <a:r>
              <a:rPr lang="en-US" sz="1800" dirty="0">
                <a:solidFill>
                  <a:schemeClr val="folHlink"/>
                </a:solidFill>
              </a:rPr>
              <a:t>Taxonomies</a:t>
            </a:r>
          </a:p>
          <a:p>
            <a:pPr lvl="1">
              <a:lnSpc>
                <a:spcPct val="120000"/>
              </a:lnSpc>
            </a:pPr>
            <a:r>
              <a:rPr lang="en-US" sz="1800" dirty="0" smtClean="0">
                <a:solidFill>
                  <a:srgbClr val="FF0066"/>
                </a:solidFill>
              </a:rPr>
              <a:t>Implementation Specification</a:t>
            </a:r>
            <a:endParaRPr lang="en-US" sz="1800" dirty="0"/>
          </a:p>
          <a:p>
            <a:pPr>
              <a:lnSpc>
                <a:spcPct val="120000"/>
              </a:lnSpc>
            </a:pPr>
            <a:r>
              <a:rPr lang="en-US" sz="2000" dirty="0"/>
              <a:t>Identification of taxonomies</a:t>
            </a:r>
          </a:p>
          <a:p>
            <a:pPr lvl="1">
              <a:lnSpc>
                <a:spcPct val="120000"/>
              </a:lnSpc>
            </a:pPr>
            <a:r>
              <a:rPr lang="en-US" sz="1800" dirty="0"/>
              <a:t>Used during requirements analysis. </a:t>
            </a:r>
          </a:p>
          <a:p>
            <a:pPr lvl="1">
              <a:lnSpc>
                <a:spcPct val="120000"/>
              </a:lnSpc>
            </a:pPr>
            <a:r>
              <a:rPr lang="en-US" sz="1800" dirty="0"/>
              <a:t>Activity:  identify application domain objects that are  hierarchically related</a:t>
            </a:r>
          </a:p>
          <a:p>
            <a:pPr lvl="1">
              <a:lnSpc>
                <a:spcPct val="120000"/>
              </a:lnSpc>
            </a:pPr>
            <a:r>
              <a:rPr lang="en-US" sz="1800" dirty="0"/>
              <a:t>Goal: make the analysis model more </a:t>
            </a:r>
            <a:r>
              <a:rPr lang="en-US" sz="1800" i="1" dirty="0" smtClean="0">
                <a:solidFill>
                  <a:srgbClr val="990099"/>
                </a:solidFill>
              </a:rPr>
              <a:t>understandable</a:t>
            </a:r>
            <a:endParaRPr lang="en-US" sz="1800" i="1" dirty="0">
              <a:solidFill>
                <a:srgbClr val="990099"/>
              </a:solidFill>
            </a:endParaRPr>
          </a:p>
          <a:p>
            <a:pPr>
              <a:lnSpc>
                <a:spcPct val="120000"/>
              </a:lnSpc>
            </a:pPr>
            <a:r>
              <a:rPr lang="en-US" sz="2000" dirty="0" smtClean="0">
                <a:solidFill>
                  <a:srgbClr val="FF0066"/>
                </a:solidFill>
              </a:rPr>
              <a:t>Implementation </a:t>
            </a:r>
            <a:r>
              <a:rPr lang="en-US" sz="2000" dirty="0">
                <a:solidFill>
                  <a:srgbClr val="FF0066"/>
                </a:solidFill>
              </a:rPr>
              <a:t>specification</a:t>
            </a:r>
          </a:p>
          <a:p>
            <a:pPr lvl="1">
              <a:lnSpc>
                <a:spcPct val="120000"/>
              </a:lnSpc>
            </a:pPr>
            <a:r>
              <a:rPr lang="en-US" sz="1800" dirty="0"/>
              <a:t>Used during object design</a:t>
            </a:r>
          </a:p>
          <a:p>
            <a:pPr lvl="1">
              <a:lnSpc>
                <a:spcPct val="120000"/>
              </a:lnSpc>
            </a:pPr>
            <a:r>
              <a:rPr lang="en-US" sz="1800" dirty="0"/>
              <a:t>Activity: </a:t>
            </a:r>
          </a:p>
          <a:p>
            <a:pPr lvl="1">
              <a:lnSpc>
                <a:spcPct val="120000"/>
              </a:lnSpc>
            </a:pPr>
            <a:r>
              <a:rPr lang="en-US" sz="1800" dirty="0"/>
              <a:t>Goal: increase </a:t>
            </a:r>
            <a:r>
              <a:rPr lang="en-US" sz="1800" i="1" dirty="0">
                <a:solidFill>
                  <a:srgbClr val="CC3300"/>
                </a:solidFill>
                <a:latin typeface="Arial" charset="0"/>
              </a:rPr>
              <a:t>reusability</a:t>
            </a:r>
            <a:r>
              <a:rPr lang="en-US" sz="1800" dirty="0"/>
              <a:t>, enhance modifiability and extensibility</a:t>
            </a:r>
          </a:p>
          <a:p>
            <a:pPr>
              <a:lnSpc>
                <a:spcPct val="120000"/>
              </a:lnSpc>
            </a:pPr>
            <a:r>
              <a:rPr lang="en-US" sz="2000" dirty="0"/>
              <a:t>Inheritance is found either by specialization or generalization</a:t>
            </a:r>
          </a:p>
        </p:txBody>
      </p:sp>
    </p:spTree>
    <p:extLst>
      <p:ext uri="{BB962C8B-B14F-4D97-AF65-F5344CB8AC3E}">
        <p14:creationId xmlns:p14="http://schemas.microsoft.com/office/powerpoint/2010/main" val="41650941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3"/>
          <p:cNvSpPr>
            <a:spLocks noGrp="1" noChangeArrowheads="1"/>
          </p:cNvSpPr>
          <p:nvPr>
            <p:ph type="body" idx="1"/>
          </p:nvPr>
        </p:nvSpPr>
        <p:spPr>
          <a:xfrm>
            <a:off x="533506" y="1000918"/>
            <a:ext cx="8077094" cy="588963"/>
          </a:xfrm>
        </p:spPr>
        <p:txBody>
          <a:bodyPr/>
          <a:lstStyle/>
          <a:p>
            <a:r>
              <a:rPr lang="en-US" dirty="0"/>
              <a:t>Inheritance is used during analysis and object design</a:t>
            </a:r>
          </a:p>
        </p:txBody>
      </p:sp>
      <p:grpSp>
        <p:nvGrpSpPr>
          <p:cNvPr id="210948" name="Group 4"/>
          <p:cNvGrpSpPr>
            <a:grpSpLocks/>
          </p:cNvGrpSpPr>
          <p:nvPr/>
        </p:nvGrpSpPr>
        <p:grpSpPr bwMode="auto">
          <a:xfrm>
            <a:off x="4213225" y="1965325"/>
            <a:ext cx="1778000" cy="738188"/>
            <a:chOff x="2654" y="1238"/>
            <a:chExt cx="1120" cy="465"/>
          </a:xfrm>
        </p:grpSpPr>
        <p:sp>
          <p:nvSpPr>
            <p:cNvPr id="210949" name="Rectangle 5"/>
            <p:cNvSpPr>
              <a:spLocks noChangeArrowheads="1"/>
            </p:cNvSpPr>
            <p:nvPr/>
          </p:nvSpPr>
          <p:spPr bwMode="auto">
            <a:xfrm>
              <a:off x="2654" y="1238"/>
              <a:ext cx="1120" cy="465"/>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0950" name="Rectangle 6"/>
            <p:cNvSpPr>
              <a:spLocks noChangeArrowheads="1"/>
            </p:cNvSpPr>
            <p:nvPr/>
          </p:nvSpPr>
          <p:spPr bwMode="auto">
            <a:xfrm>
              <a:off x="2790" y="1393"/>
              <a:ext cx="847"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latin typeface="Lucida Sans Typewriter" charset="0"/>
                </a:rPr>
                <a:t>Inheritance</a:t>
              </a:r>
              <a:endParaRPr lang="en-US" sz="1600" b="0">
                <a:latin typeface="Lucida Sans Typewriter" charset="0"/>
              </a:endParaRPr>
            </a:p>
          </p:txBody>
        </p:sp>
      </p:grpSp>
      <p:sp>
        <p:nvSpPr>
          <p:cNvPr id="210951" name="Freeform 7"/>
          <p:cNvSpPr>
            <a:spLocks/>
          </p:cNvSpPr>
          <p:nvPr/>
        </p:nvSpPr>
        <p:spPr bwMode="auto">
          <a:xfrm>
            <a:off x="4957763" y="2703513"/>
            <a:ext cx="312737" cy="265112"/>
          </a:xfrm>
          <a:custGeom>
            <a:avLst/>
            <a:gdLst>
              <a:gd name="T0" fmla="*/ 97 w 180"/>
              <a:gd name="T1" fmla="*/ 153 h 153"/>
              <a:gd name="T2" fmla="*/ 0 w 180"/>
              <a:gd name="T3" fmla="*/ 153 h 153"/>
              <a:gd name="T4" fmla="*/ 97 w 180"/>
              <a:gd name="T5" fmla="*/ 0 h 153"/>
              <a:gd name="T6" fmla="*/ 180 w 180"/>
              <a:gd name="T7" fmla="*/ 153 h 153"/>
              <a:gd name="T8" fmla="*/ 97 w 180"/>
              <a:gd name="T9" fmla="*/ 153 h 153"/>
            </a:gdLst>
            <a:ahLst/>
            <a:cxnLst>
              <a:cxn ang="0">
                <a:pos x="T0" y="T1"/>
              </a:cxn>
              <a:cxn ang="0">
                <a:pos x="T2" y="T3"/>
              </a:cxn>
              <a:cxn ang="0">
                <a:pos x="T4" y="T5"/>
              </a:cxn>
              <a:cxn ang="0">
                <a:pos x="T6" y="T7"/>
              </a:cxn>
              <a:cxn ang="0">
                <a:pos x="T8" y="T9"/>
              </a:cxn>
            </a:cxnLst>
            <a:rect l="0" t="0" r="r" b="b"/>
            <a:pathLst>
              <a:path w="180" h="153">
                <a:moveTo>
                  <a:pt x="97" y="153"/>
                </a:moveTo>
                <a:lnTo>
                  <a:pt x="0" y="153"/>
                </a:lnTo>
                <a:lnTo>
                  <a:pt x="97" y="0"/>
                </a:lnTo>
                <a:lnTo>
                  <a:pt x="180" y="153"/>
                </a:lnTo>
                <a:lnTo>
                  <a:pt x="97" y="153"/>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0952" name="Freeform 8"/>
          <p:cNvSpPr>
            <a:spLocks/>
          </p:cNvSpPr>
          <p:nvPr/>
        </p:nvSpPr>
        <p:spPr bwMode="auto">
          <a:xfrm>
            <a:off x="3973513" y="3159125"/>
            <a:ext cx="2305050" cy="242888"/>
          </a:xfrm>
          <a:custGeom>
            <a:avLst/>
            <a:gdLst>
              <a:gd name="T0" fmla="*/ 0 w 1328"/>
              <a:gd name="T1" fmla="*/ 139 h 139"/>
              <a:gd name="T2" fmla="*/ 0 w 1328"/>
              <a:gd name="T3" fmla="*/ 0 h 139"/>
              <a:gd name="T4" fmla="*/ 1328 w 1328"/>
              <a:gd name="T5" fmla="*/ 0 h 139"/>
              <a:gd name="T6" fmla="*/ 1328 w 1328"/>
              <a:gd name="T7" fmla="*/ 125 h 139"/>
            </a:gdLst>
            <a:ahLst/>
            <a:cxnLst>
              <a:cxn ang="0">
                <a:pos x="T0" y="T1"/>
              </a:cxn>
              <a:cxn ang="0">
                <a:pos x="T2" y="T3"/>
              </a:cxn>
              <a:cxn ang="0">
                <a:pos x="T4" y="T5"/>
              </a:cxn>
              <a:cxn ang="0">
                <a:pos x="T6" y="T7"/>
              </a:cxn>
            </a:cxnLst>
            <a:rect l="0" t="0" r="r" b="b"/>
            <a:pathLst>
              <a:path w="1328" h="139">
                <a:moveTo>
                  <a:pt x="0" y="139"/>
                </a:moveTo>
                <a:lnTo>
                  <a:pt x="0" y="0"/>
                </a:lnTo>
                <a:lnTo>
                  <a:pt x="1328" y="0"/>
                </a:lnTo>
                <a:lnTo>
                  <a:pt x="1328" y="125"/>
                </a:lnTo>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0953" name="Line 9"/>
          <p:cNvSpPr>
            <a:spLocks noChangeShapeType="1"/>
          </p:cNvSpPr>
          <p:nvPr/>
        </p:nvSpPr>
        <p:spPr bwMode="auto">
          <a:xfrm flipV="1">
            <a:off x="5126038" y="2990850"/>
            <a:ext cx="1587" cy="168275"/>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0954" name="Freeform 10"/>
          <p:cNvSpPr>
            <a:spLocks/>
          </p:cNvSpPr>
          <p:nvPr/>
        </p:nvSpPr>
        <p:spPr bwMode="auto">
          <a:xfrm>
            <a:off x="6094413" y="4127500"/>
            <a:ext cx="312737" cy="265113"/>
          </a:xfrm>
          <a:custGeom>
            <a:avLst/>
            <a:gdLst>
              <a:gd name="T0" fmla="*/ 83 w 180"/>
              <a:gd name="T1" fmla="*/ 152 h 152"/>
              <a:gd name="T2" fmla="*/ 0 w 180"/>
              <a:gd name="T3" fmla="*/ 152 h 152"/>
              <a:gd name="T4" fmla="*/ 83 w 180"/>
              <a:gd name="T5" fmla="*/ 0 h 152"/>
              <a:gd name="T6" fmla="*/ 180 w 180"/>
              <a:gd name="T7" fmla="*/ 152 h 152"/>
              <a:gd name="T8" fmla="*/ 83 w 180"/>
              <a:gd name="T9" fmla="*/ 152 h 152"/>
            </a:gdLst>
            <a:ahLst/>
            <a:cxnLst>
              <a:cxn ang="0">
                <a:pos x="T0" y="T1"/>
              </a:cxn>
              <a:cxn ang="0">
                <a:pos x="T2" y="T3"/>
              </a:cxn>
              <a:cxn ang="0">
                <a:pos x="T4" y="T5"/>
              </a:cxn>
              <a:cxn ang="0">
                <a:pos x="T6" y="T7"/>
              </a:cxn>
              <a:cxn ang="0">
                <a:pos x="T8" y="T9"/>
              </a:cxn>
            </a:cxnLst>
            <a:rect l="0" t="0" r="r" b="b"/>
            <a:pathLst>
              <a:path w="180" h="152">
                <a:moveTo>
                  <a:pt x="83" y="152"/>
                </a:moveTo>
                <a:lnTo>
                  <a:pt x="0" y="152"/>
                </a:lnTo>
                <a:lnTo>
                  <a:pt x="83" y="0"/>
                </a:lnTo>
                <a:lnTo>
                  <a:pt x="180" y="152"/>
                </a:lnTo>
                <a:lnTo>
                  <a:pt x="83" y="152"/>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0955" name="Freeform 11"/>
          <p:cNvSpPr>
            <a:spLocks/>
          </p:cNvSpPr>
          <p:nvPr/>
        </p:nvSpPr>
        <p:spPr bwMode="auto">
          <a:xfrm>
            <a:off x="6237288" y="4584700"/>
            <a:ext cx="1897062" cy="239713"/>
          </a:xfrm>
          <a:custGeom>
            <a:avLst/>
            <a:gdLst>
              <a:gd name="T0" fmla="*/ 0 w 1092"/>
              <a:gd name="T1" fmla="*/ 138 h 138"/>
              <a:gd name="T2" fmla="*/ 0 w 1092"/>
              <a:gd name="T3" fmla="*/ 0 h 138"/>
              <a:gd name="T4" fmla="*/ 1092 w 1092"/>
              <a:gd name="T5" fmla="*/ 0 h 138"/>
              <a:gd name="T6" fmla="*/ 1092 w 1092"/>
              <a:gd name="T7" fmla="*/ 125 h 138"/>
            </a:gdLst>
            <a:ahLst/>
            <a:cxnLst>
              <a:cxn ang="0">
                <a:pos x="T0" y="T1"/>
              </a:cxn>
              <a:cxn ang="0">
                <a:pos x="T2" y="T3"/>
              </a:cxn>
              <a:cxn ang="0">
                <a:pos x="T4" y="T5"/>
              </a:cxn>
              <a:cxn ang="0">
                <a:pos x="T6" y="T7"/>
              </a:cxn>
            </a:cxnLst>
            <a:rect l="0" t="0" r="r" b="b"/>
            <a:pathLst>
              <a:path w="1092" h="138">
                <a:moveTo>
                  <a:pt x="0" y="138"/>
                </a:moveTo>
                <a:lnTo>
                  <a:pt x="0" y="0"/>
                </a:lnTo>
                <a:lnTo>
                  <a:pt x="1092" y="0"/>
                </a:lnTo>
                <a:lnTo>
                  <a:pt x="1092" y="125"/>
                </a:lnTo>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0956" name="Line 12"/>
          <p:cNvSpPr>
            <a:spLocks noChangeShapeType="1"/>
          </p:cNvSpPr>
          <p:nvPr/>
        </p:nvSpPr>
        <p:spPr bwMode="auto">
          <a:xfrm flipV="1">
            <a:off x="6237288" y="4416425"/>
            <a:ext cx="3175" cy="168275"/>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0957" name="Freeform 13"/>
          <p:cNvSpPr>
            <a:spLocks/>
          </p:cNvSpPr>
          <p:nvPr/>
        </p:nvSpPr>
        <p:spPr bwMode="auto">
          <a:xfrm>
            <a:off x="3805238" y="4127500"/>
            <a:ext cx="312737" cy="265113"/>
          </a:xfrm>
          <a:custGeom>
            <a:avLst/>
            <a:gdLst>
              <a:gd name="T0" fmla="*/ 97 w 180"/>
              <a:gd name="T1" fmla="*/ 152 h 152"/>
              <a:gd name="T2" fmla="*/ 0 w 180"/>
              <a:gd name="T3" fmla="*/ 152 h 152"/>
              <a:gd name="T4" fmla="*/ 97 w 180"/>
              <a:gd name="T5" fmla="*/ 0 h 152"/>
              <a:gd name="T6" fmla="*/ 180 w 180"/>
              <a:gd name="T7" fmla="*/ 152 h 152"/>
              <a:gd name="T8" fmla="*/ 97 w 180"/>
              <a:gd name="T9" fmla="*/ 152 h 152"/>
            </a:gdLst>
            <a:ahLst/>
            <a:cxnLst>
              <a:cxn ang="0">
                <a:pos x="T0" y="T1"/>
              </a:cxn>
              <a:cxn ang="0">
                <a:pos x="T2" y="T3"/>
              </a:cxn>
              <a:cxn ang="0">
                <a:pos x="T4" y="T5"/>
              </a:cxn>
              <a:cxn ang="0">
                <a:pos x="T6" y="T7"/>
              </a:cxn>
              <a:cxn ang="0">
                <a:pos x="T8" y="T9"/>
              </a:cxn>
            </a:cxnLst>
            <a:rect l="0" t="0" r="r" b="b"/>
            <a:pathLst>
              <a:path w="180" h="152">
                <a:moveTo>
                  <a:pt x="97" y="152"/>
                </a:moveTo>
                <a:lnTo>
                  <a:pt x="0" y="152"/>
                </a:lnTo>
                <a:lnTo>
                  <a:pt x="97" y="0"/>
                </a:lnTo>
                <a:lnTo>
                  <a:pt x="180" y="152"/>
                </a:lnTo>
                <a:lnTo>
                  <a:pt x="97" y="152"/>
                </a:lnTo>
                <a:close/>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0958" name="Freeform 14"/>
          <p:cNvSpPr>
            <a:spLocks/>
          </p:cNvSpPr>
          <p:nvPr/>
        </p:nvSpPr>
        <p:spPr bwMode="auto">
          <a:xfrm>
            <a:off x="1282700" y="4584700"/>
            <a:ext cx="2690813" cy="239713"/>
          </a:xfrm>
          <a:custGeom>
            <a:avLst/>
            <a:gdLst>
              <a:gd name="T0" fmla="*/ 0 w 1549"/>
              <a:gd name="T1" fmla="*/ 138 h 138"/>
              <a:gd name="T2" fmla="*/ 0 w 1549"/>
              <a:gd name="T3" fmla="*/ 0 h 138"/>
              <a:gd name="T4" fmla="*/ 1549 w 1549"/>
              <a:gd name="T5" fmla="*/ 0 h 138"/>
              <a:gd name="T6" fmla="*/ 1549 w 1549"/>
              <a:gd name="T7" fmla="*/ 125 h 138"/>
            </a:gdLst>
            <a:ahLst/>
            <a:cxnLst>
              <a:cxn ang="0">
                <a:pos x="T0" y="T1"/>
              </a:cxn>
              <a:cxn ang="0">
                <a:pos x="T2" y="T3"/>
              </a:cxn>
              <a:cxn ang="0">
                <a:pos x="T4" y="T5"/>
              </a:cxn>
              <a:cxn ang="0">
                <a:pos x="T6" y="T7"/>
              </a:cxn>
            </a:cxnLst>
            <a:rect l="0" t="0" r="r" b="b"/>
            <a:pathLst>
              <a:path w="1549" h="138">
                <a:moveTo>
                  <a:pt x="0" y="138"/>
                </a:moveTo>
                <a:lnTo>
                  <a:pt x="0" y="0"/>
                </a:lnTo>
                <a:lnTo>
                  <a:pt x="1549" y="0"/>
                </a:lnTo>
                <a:lnTo>
                  <a:pt x="1549" y="125"/>
                </a:lnTo>
              </a:path>
            </a:pathLst>
          </a:custGeom>
          <a:noFill/>
          <a:ln w="2222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0959" name="Line 15"/>
          <p:cNvSpPr>
            <a:spLocks noChangeShapeType="1"/>
          </p:cNvSpPr>
          <p:nvPr/>
        </p:nvSpPr>
        <p:spPr bwMode="auto">
          <a:xfrm flipV="1">
            <a:off x="3973513" y="4416425"/>
            <a:ext cx="1587" cy="168275"/>
          </a:xfrm>
          <a:prstGeom prst="line">
            <a:avLst/>
          </a:prstGeom>
          <a:noFill/>
          <a:ln w="222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210960" name="Group 16"/>
          <p:cNvGrpSpPr>
            <a:grpSpLocks/>
          </p:cNvGrpSpPr>
          <p:nvPr/>
        </p:nvGrpSpPr>
        <p:grpSpPr bwMode="auto">
          <a:xfrm>
            <a:off x="5348288" y="4824413"/>
            <a:ext cx="1776412" cy="1092200"/>
            <a:chOff x="3369" y="3039"/>
            <a:chExt cx="1119" cy="688"/>
          </a:xfrm>
        </p:grpSpPr>
        <p:sp>
          <p:nvSpPr>
            <p:cNvPr id="210961" name="Rectangle 17"/>
            <p:cNvSpPr>
              <a:spLocks noChangeArrowheads="1"/>
            </p:cNvSpPr>
            <p:nvPr/>
          </p:nvSpPr>
          <p:spPr bwMode="auto">
            <a:xfrm>
              <a:off x="3369" y="3039"/>
              <a:ext cx="1119" cy="688"/>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210962" name="Group 18"/>
            <p:cNvGrpSpPr>
              <a:grpSpLocks/>
            </p:cNvGrpSpPr>
            <p:nvPr/>
          </p:nvGrpSpPr>
          <p:grpSpPr bwMode="auto">
            <a:xfrm>
              <a:off x="3428" y="3226"/>
              <a:ext cx="1001" cy="314"/>
              <a:chOff x="3451" y="3243"/>
              <a:chExt cx="1001" cy="314"/>
            </a:xfrm>
          </p:grpSpPr>
          <p:sp>
            <p:nvSpPr>
              <p:cNvPr id="210963" name="Rectangle 19"/>
              <p:cNvSpPr>
                <a:spLocks noChangeArrowheads="1"/>
              </p:cNvSpPr>
              <p:nvPr/>
            </p:nvSpPr>
            <p:spPr bwMode="auto">
              <a:xfrm>
                <a:off x="3451" y="3243"/>
                <a:ext cx="1001"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latin typeface="Lucida Sans Typewriter" charset="0"/>
                  </a:rPr>
                  <a:t>Specification</a:t>
                </a:r>
                <a:endParaRPr lang="en-US" sz="1600" b="0">
                  <a:latin typeface="Lucida Sans Typewriter" charset="0"/>
                </a:endParaRPr>
              </a:p>
            </p:txBody>
          </p:sp>
          <p:sp>
            <p:nvSpPr>
              <p:cNvPr id="210964" name="Rectangle 20"/>
              <p:cNvSpPr>
                <a:spLocks noChangeArrowheads="1"/>
              </p:cNvSpPr>
              <p:nvPr/>
            </p:nvSpPr>
            <p:spPr bwMode="auto">
              <a:xfrm>
                <a:off x="3528" y="3403"/>
                <a:ext cx="847"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latin typeface="Lucida Sans Typewriter" charset="0"/>
                  </a:rPr>
                  <a:t>Inheritance</a:t>
                </a:r>
                <a:endParaRPr lang="en-US" sz="1600" b="0">
                  <a:latin typeface="Lucida Sans Typewriter" charset="0"/>
                </a:endParaRPr>
              </a:p>
            </p:txBody>
          </p:sp>
        </p:grpSp>
      </p:grpSp>
      <p:grpSp>
        <p:nvGrpSpPr>
          <p:cNvPr id="210965" name="Group 21"/>
          <p:cNvGrpSpPr>
            <a:grpSpLocks/>
          </p:cNvGrpSpPr>
          <p:nvPr/>
        </p:nvGrpSpPr>
        <p:grpSpPr bwMode="auto">
          <a:xfrm>
            <a:off x="7205663" y="4803775"/>
            <a:ext cx="1897062" cy="1092200"/>
            <a:chOff x="4539" y="3026"/>
            <a:chExt cx="1195" cy="688"/>
          </a:xfrm>
        </p:grpSpPr>
        <p:sp>
          <p:nvSpPr>
            <p:cNvPr id="210966" name="Rectangle 22"/>
            <p:cNvSpPr>
              <a:spLocks noChangeArrowheads="1"/>
            </p:cNvSpPr>
            <p:nvPr/>
          </p:nvSpPr>
          <p:spPr bwMode="auto">
            <a:xfrm>
              <a:off x="4539" y="3026"/>
              <a:ext cx="1195" cy="688"/>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210967" name="Group 23"/>
            <p:cNvGrpSpPr>
              <a:grpSpLocks/>
            </p:cNvGrpSpPr>
            <p:nvPr/>
          </p:nvGrpSpPr>
          <p:grpSpPr bwMode="auto">
            <a:xfrm>
              <a:off x="4597" y="3207"/>
              <a:ext cx="1078" cy="327"/>
              <a:chOff x="4590" y="3243"/>
              <a:chExt cx="1078" cy="327"/>
            </a:xfrm>
          </p:grpSpPr>
          <p:sp>
            <p:nvSpPr>
              <p:cNvPr id="210968" name="Rectangle 24"/>
              <p:cNvSpPr>
                <a:spLocks noChangeArrowheads="1"/>
              </p:cNvSpPr>
              <p:nvPr/>
            </p:nvSpPr>
            <p:spPr bwMode="auto">
              <a:xfrm>
                <a:off x="4590" y="3243"/>
                <a:ext cx="1078"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latin typeface="Lucida Sans Typewriter" charset="0"/>
                  </a:rPr>
                  <a:t>Implementation</a:t>
                </a:r>
                <a:endParaRPr lang="en-US" sz="1600" b="0">
                  <a:latin typeface="Lucida Sans Typewriter" charset="0"/>
                </a:endParaRPr>
              </a:p>
            </p:txBody>
          </p:sp>
          <p:sp>
            <p:nvSpPr>
              <p:cNvPr id="210969" name="Rectangle 25"/>
              <p:cNvSpPr>
                <a:spLocks noChangeArrowheads="1"/>
              </p:cNvSpPr>
              <p:nvPr/>
            </p:nvSpPr>
            <p:spPr bwMode="auto">
              <a:xfrm>
                <a:off x="4706" y="3416"/>
                <a:ext cx="847"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latin typeface="Lucida Sans Typewriter" charset="0"/>
                  </a:rPr>
                  <a:t>Inheritance</a:t>
                </a:r>
                <a:endParaRPr lang="en-US" sz="1600" b="0">
                  <a:latin typeface="Lucida Sans Typewriter" charset="0"/>
                </a:endParaRPr>
              </a:p>
            </p:txBody>
          </p:sp>
        </p:grpSp>
      </p:grpSp>
      <p:grpSp>
        <p:nvGrpSpPr>
          <p:cNvPr id="210970" name="Group 26"/>
          <p:cNvGrpSpPr>
            <a:grpSpLocks/>
          </p:cNvGrpSpPr>
          <p:nvPr/>
        </p:nvGrpSpPr>
        <p:grpSpPr bwMode="auto">
          <a:xfrm>
            <a:off x="5414963" y="3406775"/>
            <a:ext cx="1776412" cy="720725"/>
            <a:chOff x="3411" y="2146"/>
            <a:chExt cx="1119" cy="454"/>
          </a:xfrm>
        </p:grpSpPr>
        <p:sp>
          <p:nvSpPr>
            <p:cNvPr id="210971" name="Rectangle 27"/>
            <p:cNvSpPr>
              <a:spLocks noChangeArrowheads="1"/>
            </p:cNvSpPr>
            <p:nvPr/>
          </p:nvSpPr>
          <p:spPr bwMode="auto">
            <a:xfrm>
              <a:off x="3411" y="2146"/>
              <a:ext cx="1119" cy="454"/>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210972" name="Group 28"/>
            <p:cNvGrpSpPr>
              <a:grpSpLocks/>
            </p:cNvGrpSpPr>
            <p:nvPr/>
          </p:nvGrpSpPr>
          <p:grpSpPr bwMode="auto">
            <a:xfrm>
              <a:off x="3547" y="2236"/>
              <a:ext cx="847" cy="273"/>
              <a:chOff x="3546" y="2234"/>
              <a:chExt cx="847" cy="273"/>
            </a:xfrm>
          </p:grpSpPr>
          <p:sp>
            <p:nvSpPr>
              <p:cNvPr id="210973" name="Rectangle 29"/>
              <p:cNvSpPr>
                <a:spLocks noChangeArrowheads="1"/>
              </p:cNvSpPr>
              <p:nvPr/>
            </p:nvSpPr>
            <p:spPr bwMode="auto">
              <a:xfrm>
                <a:off x="3546" y="2234"/>
                <a:ext cx="847"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600" b="0">
                    <a:solidFill>
                      <a:srgbClr val="000000"/>
                    </a:solidFill>
                    <a:latin typeface="Lucida Sans Typewriter" charset="0"/>
                  </a:rPr>
                  <a:t>Inheritance</a:t>
                </a:r>
                <a:endParaRPr lang="en-US" sz="1600" b="0">
                  <a:latin typeface="Lucida Sans Typewriter" charset="0"/>
                </a:endParaRPr>
              </a:p>
            </p:txBody>
          </p:sp>
          <p:sp>
            <p:nvSpPr>
              <p:cNvPr id="210974" name="Rectangle 30"/>
              <p:cNvSpPr>
                <a:spLocks noChangeArrowheads="1"/>
              </p:cNvSpPr>
              <p:nvPr/>
            </p:nvSpPr>
            <p:spPr bwMode="auto">
              <a:xfrm>
                <a:off x="3623" y="2353"/>
                <a:ext cx="693"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600" b="0">
                    <a:solidFill>
                      <a:srgbClr val="000000"/>
                    </a:solidFill>
                    <a:latin typeface="Lucida Sans Typewriter" charset="0"/>
                  </a:rPr>
                  <a:t>for Reuse</a:t>
                </a:r>
                <a:endParaRPr lang="en-US" sz="1600" b="0">
                  <a:latin typeface="Lucida Sans Typewriter" charset="0"/>
                </a:endParaRPr>
              </a:p>
            </p:txBody>
          </p:sp>
        </p:grpSp>
      </p:grpSp>
      <p:grpSp>
        <p:nvGrpSpPr>
          <p:cNvPr id="210975" name="Group 31"/>
          <p:cNvGrpSpPr>
            <a:grpSpLocks/>
          </p:cNvGrpSpPr>
          <p:nvPr/>
        </p:nvGrpSpPr>
        <p:grpSpPr bwMode="auto">
          <a:xfrm>
            <a:off x="2963863" y="3406775"/>
            <a:ext cx="2043112" cy="720725"/>
            <a:chOff x="1867" y="2146"/>
            <a:chExt cx="1287" cy="454"/>
          </a:xfrm>
        </p:grpSpPr>
        <p:sp>
          <p:nvSpPr>
            <p:cNvPr id="210976" name="Rectangle 32"/>
            <p:cNvSpPr>
              <a:spLocks noChangeArrowheads="1"/>
            </p:cNvSpPr>
            <p:nvPr/>
          </p:nvSpPr>
          <p:spPr bwMode="auto">
            <a:xfrm>
              <a:off x="1867" y="2146"/>
              <a:ext cx="1287" cy="454"/>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0977" name="Rectangle 33"/>
            <p:cNvSpPr>
              <a:spLocks noChangeArrowheads="1"/>
            </p:cNvSpPr>
            <p:nvPr/>
          </p:nvSpPr>
          <p:spPr bwMode="auto">
            <a:xfrm>
              <a:off x="2203" y="2296"/>
              <a:ext cx="61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latin typeface="Lucida Sans Typewriter" charset="0"/>
                </a:rPr>
                <a:t>Taxonomy</a:t>
              </a:r>
              <a:endParaRPr lang="en-US" sz="1600" b="0">
                <a:latin typeface="Lucida Sans Typewriter" charset="0"/>
              </a:endParaRPr>
            </a:p>
          </p:txBody>
        </p:sp>
      </p:grpSp>
      <p:grpSp>
        <p:nvGrpSpPr>
          <p:cNvPr id="210978" name="Group 34"/>
          <p:cNvGrpSpPr>
            <a:grpSpLocks/>
          </p:cNvGrpSpPr>
          <p:nvPr/>
        </p:nvGrpSpPr>
        <p:grpSpPr bwMode="auto">
          <a:xfrm>
            <a:off x="2700338" y="4824413"/>
            <a:ext cx="2546350" cy="1092200"/>
            <a:chOff x="1701" y="3039"/>
            <a:chExt cx="1604" cy="688"/>
          </a:xfrm>
        </p:grpSpPr>
        <p:sp>
          <p:nvSpPr>
            <p:cNvPr id="210979" name="Rectangle 35"/>
            <p:cNvSpPr>
              <a:spLocks noChangeArrowheads="1"/>
            </p:cNvSpPr>
            <p:nvPr/>
          </p:nvSpPr>
          <p:spPr bwMode="auto">
            <a:xfrm>
              <a:off x="1701" y="3039"/>
              <a:ext cx="1604" cy="688"/>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210980" name="Group 36"/>
            <p:cNvGrpSpPr>
              <a:grpSpLocks/>
            </p:cNvGrpSpPr>
            <p:nvPr/>
          </p:nvGrpSpPr>
          <p:grpSpPr bwMode="auto">
            <a:xfrm>
              <a:off x="1733" y="3220"/>
              <a:ext cx="1540" cy="327"/>
              <a:chOff x="1726" y="3243"/>
              <a:chExt cx="1540" cy="327"/>
            </a:xfrm>
          </p:grpSpPr>
          <p:sp>
            <p:nvSpPr>
              <p:cNvPr id="210981" name="Rectangle 37"/>
              <p:cNvSpPr>
                <a:spLocks noChangeArrowheads="1"/>
              </p:cNvSpPr>
              <p:nvPr/>
            </p:nvSpPr>
            <p:spPr bwMode="auto">
              <a:xfrm>
                <a:off x="1726" y="3243"/>
                <a:ext cx="1540"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600" b="0">
                    <a:solidFill>
                      <a:srgbClr val="000000"/>
                    </a:solidFill>
                    <a:latin typeface="Lucida Sans Typewriter" charset="0"/>
                  </a:rPr>
                  <a:t>Inheritance detected</a:t>
                </a:r>
                <a:endParaRPr lang="en-US" sz="1600" b="0">
                  <a:latin typeface="Lucida Sans Typewriter" charset="0"/>
                </a:endParaRPr>
              </a:p>
            </p:txBody>
          </p:sp>
          <p:sp>
            <p:nvSpPr>
              <p:cNvPr id="210982" name="Rectangle 38"/>
              <p:cNvSpPr>
                <a:spLocks noChangeArrowheads="1"/>
              </p:cNvSpPr>
              <p:nvPr/>
            </p:nvSpPr>
            <p:spPr bwMode="auto">
              <a:xfrm>
                <a:off x="1841" y="3416"/>
                <a:ext cx="1309"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600" b="0">
                    <a:solidFill>
                      <a:srgbClr val="000000"/>
                    </a:solidFill>
                    <a:latin typeface="Lucida Sans Typewriter" charset="0"/>
                  </a:rPr>
                  <a:t>by generalization</a:t>
                </a:r>
                <a:endParaRPr lang="en-US" sz="1600" b="0">
                  <a:latin typeface="Lucida Sans Typewriter" charset="0"/>
                </a:endParaRPr>
              </a:p>
            </p:txBody>
          </p:sp>
        </p:grpSp>
      </p:grpSp>
      <p:grpSp>
        <p:nvGrpSpPr>
          <p:cNvPr id="210983" name="Group 39"/>
          <p:cNvGrpSpPr>
            <a:grpSpLocks/>
          </p:cNvGrpSpPr>
          <p:nvPr/>
        </p:nvGrpSpPr>
        <p:grpSpPr bwMode="auto">
          <a:xfrm>
            <a:off x="41275" y="4824413"/>
            <a:ext cx="2546350" cy="1092200"/>
            <a:chOff x="26" y="3039"/>
            <a:chExt cx="1604" cy="688"/>
          </a:xfrm>
        </p:grpSpPr>
        <p:sp>
          <p:nvSpPr>
            <p:cNvPr id="210984" name="Rectangle 40"/>
            <p:cNvSpPr>
              <a:spLocks noChangeArrowheads="1"/>
            </p:cNvSpPr>
            <p:nvPr/>
          </p:nvSpPr>
          <p:spPr bwMode="auto">
            <a:xfrm>
              <a:off x="26" y="3039"/>
              <a:ext cx="1604" cy="688"/>
            </a:xfrm>
            <a:prstGeom prst="rect">
              <a:avLst/>
            </a:prstGeom>
            <a:noFill/>
            <a:ln w="222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210985" name="Group 41"/>
            <p:cNvGrpSpPr>
              <a:grpSpLocks/>
            </p:cNvGrpSpPr>
            <p:nvPr/>
          </p:nvGrpSpPr>
          <p:grpSpPr bwMode="auto">
            <a:xfrm>
              <a:off x="59" y="3220"/>
              <a:ext cx="1540" cy="327"/>
              <a:chOff x="95" y="3243"/>
              <a:chExt cx="1540" cy="327"/>
            </a:xfrm>
          </p:grpSpPr>
          <p:sp>
            <p:nvSpPr>
              <p:cNvPr id="210986" name="Rectangle 42"/>
              <p:cNvSpPr>
                <a:spLocks noChangeArrowheads="1"/>
              </p:cNvSpPr>
              <p:nvPr/>
            </p:nvSpPr>
            <p:spPr bwMode="auto">
              <a:xfrm>
                <a:off x="95" y="3243"/>
                <a:ext cx="1540"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latin typeface="Lucida Sans Typewriter" charset="0"/>
                  </a:rPr>
                  <a:t>Inheritance detected</a:t>
                </a:r>
                <a:endParaRPr lang="en-US" sz="1600" b="0">
                  <a:latin typeface="Lucida Sans Typewriter" charset="0"/>
                </a:endParaRPr>
              </a:p>
            </p:txBody>
          </p:sp>
          <p:sp>
            <p:nvSpPr>
              <p:cNvPr id="210987" name="Rectangle 43"/>
              <p:cNvSpPr>
                <a:spLocks noChangeArrowheads="1"/>
              </p:cNvSpPr>
              <p:nvPr/>
            </p:nvSpPr>
            <p:spPr bwMode="auto">
              <a:xfrm>
                <a:off x="211" y="3416"/>
                <a:ext cx="1309"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latin typeface="Lucida Sans Typewriter" charset="0"/>
                  </a:rPr>
                  <a:t>by specialization</a:t>
                </a:r>
                <a:endParaRPr lang="en-US" sz="1600" b="0">
                  <a:latin typeface="Lucida Sans Typewriter" charset="0"/>
                </a:endParaRPr>
              </a:p>
            </p:txBody>
          </p:sp>
        </p:grpSp>
      </p:grpSp>
      <p:sp>
        <p:nvSpPr>
          <p:cNvPr id="210988" name="AutoShape 44"/>
          <p:cNvSpPr>
            <a:spLocks noChangeArrowheads="1"/>
          </p:cNvSpPr>
          <p:nvPr/>
        </p:nvSpPr>
        <p:spPr bwMode="auto">
          <a:xfrm flipH="1">
            <a:off x="1282700" y="2557463"/>
            <a:ext cx="1681163" cy="1177925"/>
          </a:xfrm>
          <a:prstGeom prst="cloudCallout">
            <a:avLst>
              <a:gd name="adj1" fmla="val -43750"/>
              <a:gd name="adj2" fmla="val 70000"/>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Analysis</a:t>
            </a:r>
          </a:p>
          <a:p>
            <a:pPr algn="ctr"/>
            <a:r>
              <a:rPr lang="en-US"/>
              <a:t>activity</a:t>
            </a:r>
          </a:p>
        </p:txBody>
      </p:sp>
      <p:sp>
        <p:nvSpPr>
          <p:cNvPr id="210989" name="AutoShape 45"/>
          <p:cNvSpPr>
            <a:spLocks noChangeArrowheads="1"/>
          </p:cNvSpPr>
          <p:nvPr/>
        </p:nvSpPr>
        <p:spPr bwMode="auto">
          <a:xfrm flipH="1">
            <a:off x="6858000" y="1981200"/>
            <a:ext cx="1681163" cy="1177925"/>
          </a:xfrm>
          <a:prstGeom prst="cloudCallout">
            <a:avLst>
              <a:gd name="adj1" fmla="val 65389"/>
              <a:gd name="adj2" fmla="val 82880"/>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Object </a:t>
            </a:r>
          </a:p>
          <a:p>
            <a:pPr algn="ctr"/>
            <a:r>
              <a:rPr lang="en-US"/>
              <a:t>Design</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540641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sz="3600">
                <a:solidFill>
                  <a:schemeClr val="folHlink"/>
                </a:solidFill>
              </a:rPr>
              <a:t>Taxonomy</a:t>
            </a:r>
            <a:r>
              <a:rPr lang="en-US"/>
              <a:t> </a:t>
            </a:r>
            <a:r>
              <a:rPr lang="en-US" sz="3200">
                <a:solidFill>
                  <a:srgbClr val="0005C5"/>
                </a:solidFill>
              </a:rPr>
              <a:t>Example</a:t>
            </a:r>
          </a:p>
        </p:txBody>
      </p:sp>
      <p:sp>
        <p:nvSpPr>
          <p:cNvPr id="134148" name="Rectangle 4"/>
          <p:cNvSpPr>
            <a:spLocks noChangeArrowheads="1"/>
          </p:cNvSpPr>
          <p:nvPr/>
        </p:nvSpPr>
        <p:spPr bwMode="auto">
          <a:xfrm>
            <a:off x="3354319" y="1676446"/>
            <a:ext cx="1981200" cy="10668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Palatino" charset="0"/>
              </a:rPr>
              <a:t>Mammal</a:t>
            </a:r>
          </a:p>
        </p:txBody>
      </p:sp>
      <p:sp>
        <p:nvSpPr>
          <p:cNvPr id="134149" name="Rectangle 5"/>
          <p:cNvSpPr>
            <a:spLocks noChangeArrowheads="1"/>
          </p:cNvSpPr>
          <p:nvPr/>
        </p:nvSpPr>
        <p:spPr bwMode="auto">
          <a:xfrm>
            <a:off x="1377882" y="4495846"/>
            <a:ext cx="1600200" cy="10668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Palatino" charset="0"/>
              </a:rPr>
              <a:t>Tiger</a:t>
            </a:r>
          </a:p>
        </p:txBody>
      </p:sp>
      <p:sp>
        <p:nvSpPr>
          <p:cNvPr id="134152" name="AutoShape 8"/>
          <p:cNvSpPr>
            <a:spLocks noChangeArrowheads="1"/>
          </p:cNvSpPr>
          <p:nvPr/>
        </p:nvSpPr>
        <p:spPr bwMode="auto">
          <a:xfrm>
            <a:off x="3994082" y="2743246"/>
            <a:ext cx="533400" cy="304800"/>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4153" name="Rectangle 9"/>
          <p:cNvSpPr>
            <a:spLocks noChangeArrowheads="1"/>
          </p:cNvSpPr>
          <p:nvPr/>
        </p:nvSpPr>
        <p:spPr bwMode="auto">
          <a:xfrm>
            <a:off x="3470207" y="4483146"/>
            <a:ext cx="1600200" cy="10668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Palatino" charset="0"/>
              </a:rPr>
              <a:t>Wolf</a:t>
            </a:r>
          </a:p>
        </p:txBody>
      </p:sp>
      <p:sp>
        <p:nvSpPr>
          <p:cNvPr id="134154" name="Rectangle 10"/>
          <p:cNvSpPr>
            <a:spLocks noChangeArrowheads="1"/>
          </p:cNvSpPr>
          <p:nvPr/>
        </p:nvSpPr>
        <p:spPr bwMode="auto">
          <a:xfrm>
            <a:off x="5562532" y="4470446"/>
            <a:ext cx="1600200" cy="10668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Palatino" charset="0"/>
              </a:rPr>
              <a:t>Wale</a:t>
            </a:r>
          </a:p>
        </p:txBody>
      </p:sp>
      <p:cxnSp>
        <p:nvCxnSpPr>
          <p:cNvPr id="134155" name="AutoShape 11"/>
          <p:cNvCxnSpPr>
            <a:cxnSpLocks noChangeShapeType="1"/>
            <a:stCxn id="134152" idx="3"/>
          </p:cNvCxnSpPr>
          <p:nvPr/>
        </p:nvCxnSpPr>
        <p:spPr bwMode="auto">
          <a:xfrm>
            <a:off x="4260782" y="3048046"/>
            <a:ext cx="0" cy="679450"/>
          </a:xfrm>
          <a:prstGeom prst="straightConnector1">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4157" name="AutoShape 13"/>
          <p:cNvCxnSpPr>
            <a:cxnSpLocks noChangeShapeType="1"/>
          </p:cNvCxnSpPr>
          <p:nvPr/>
        </p:nvCxnSpPr>
        <p:spPr bwMode="auto">
          <a:xfrm rot="16200000">
            <a:off x="2804251" y="3101227"/>
            <a:ext cx="768350" cy="2020887"/>
          </a:xfrm>
          <a:prstGeom prst="bentConnector2">
            <a:avLst/>
          </a:prstGeom>
          <a:noFill/>
          <a:ln w="127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4160" name="AutoShape 16"/>
          <p:cNvCxnSpPr>
            <a:cxnSpLocks noChangeShapeType="1"/>
            <a:endCxn id="134153" idx="0"/>
          </p:cNvCxnSpPr>
          <p:nvPr/>
        </p:nvCxnSpPr>
        <p:spPr bwMode="auto">
          <a:xfrm>
            <a:off x="4260782" y="3727496"/>
            <a:ext cx="9525" cy="755650"/>
          </a:xfrm>
          <a:prstGeom prst="straightConnector1">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4162" name="AutoShape 18"/>
          <p:cNvCxnSpPr>
            <a:cxnSpLocks noChangeShapeType="1"/>
          </p:cNvCxnSpPr>
          <p:nvPr/>
        </p:nvCxnSpPr>
        <p:spPr bwMode="auto">
          <a:xfrm>
            <a:off x="4260782" y="3727496"/>
            <a:ext cx="2090737" cy="0"/>
          </a:xfrm>
          <a:prstGeom prst="straightConnector1">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4163" name="AutoShape 19"/>
          <p:cNvCxnSpPr>
            <a:cxnSpLocks noChangeShapeType="1"/>
            <a:endCxn id="134154" idx="0"/>
          </p:cNvCxnSpPr>
          <p:nvPr/>
        </p:nvCxnSpPr>
        <p:spPr bwMode="auto">
          <a:xfrm>
            <a:off x="6362632" y="3727496"/>
            <a:ext cx="0" cy="742950"/>
          </a:xfrm>
          <a:prstGeom prst="straightConnector1">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30177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1371684" y="-76108"/>
            <a:ext cx="7772316" cy="716942"/>
          </a:xfrm>
        </p:spPr>
        <p:txBody>
          <a:bodyPr/>
          <a:lstStyle/>
          <a:p>
            <a:r>
              <a:rPr lang="en-US" dirty="0">
                <a:solidFill>
                  <a:srgbClr val="FF0066"/>
                </a:solidFill>
                <a:latin typeface="Arial" charset="0"/>
              </a:rPr>
              <a:t>Specification</a:t>
            </a:r>
            <a:r>
              <a:rPr lang="en-US" dirty="0"/>
              <a:t> Inheritance</a:t>
            </a:r>
            <a:br>
              <a:rPr lang="en-US" dirty="0"/>
            </a:br>
            <a:r>
              <a:rPr lang="en-US" i="1" dirty="0" err="1" smtClean="0"/>
              <a:t>vs</a:t>
            </a:r>
            <a:r>
              <a:rPr lang="en-US" dirty="0" smtClean="0"/>
              <a:t> </a:t>
            </a:r>
            <a:r>
              <a:rPr lang="en-US" dirty="0" smtClean="0">
                <a:solidFill>
                  <a:srgbClr val="FF0066"/>
                </a:solidFill>
              </a:rPr>
              <a:t>Implementation</a:t>
            </a:r>
            <a:r>
              <a:rPr lang="en-US" dirty="0" smtClean="0"/>
              <a:t> </a:t>
            </a:r>
            <a:r>
              <a:rPr lang="en-US" dirty="0"/>
              <a:t>Inheritance </a:t>
            </a:r>
          </a:p>
        </p:txBody>
      </p:sp>
      <p:sp>
        <p:nvSpPr>
          <p:cNvPr id="142339" name="Rectangle 3"/>
          <p:cNvSpPr>
            <a:spLocks noGrp="1" noChangeArrowheads="1"/>
          </p:cNvSpPr>
          <p:nvPr>
            <p:ph type="body" idx="1"/>
          </p:nvPr>
        </p:nvSpPr>
        <p:spPr>
          <a:xfrm>
            <a:off x="431800" y="1066862"/>
            <a:ext cx="8229600" cy="5065712"/>
          </a:xfrm>
        </p:spPr>
        <p:txBody>
          <a:bodyPr/>
          <a:lstStyle/>
          <a:p>
            <a:r>
              <a:rPr lang="en-US" dirty="0"/>
              <a:t>Specification inheritance</a:t>
            </a:r>
          </a:p>
          <a:p>
            <a:pPr lvl="1"/>
            <a:r>
              <a:rPr lang="en-US" dirty="0"/>
              <a:t>Also called subtyping</a:t>
            </a:r>
          </a:p>
          <a:p>
            <a:pPr lvl="1"/>
            <a:r>
              <a:rPr lang="en-US" dirty="0"/>
              <a:t>Inherit from an </a:t>
            </a:r>
            <a:r>
              <a:rPr lang="en-US" dirty="0">
                <a:solidFill>
                  <a:srgbClr val="CC3300"/>
                </a:solidFill>
              </a:rPr>
              <a:t>abstract class</a:t>
            </a:r>
            <a:r>
              <a:rPr lang="en-US" dirty="0"/>
              <a:t> with all operations specified, but </a:t>
            </a:r>
            <a:r>
              <a:rPr lang="en-US" dirty="0">
                <a:solidFill>
                  <a:srgbClr val="CC3300"/>
                </a:solidFill>
              </a:rPr>
              <a:t>not yet implemented</a:t>
            </a:r>
          </a:p>
          <a:p>
            <a:r>
              <a:rPr lang="en-US" dirty="0" smtClean="0"/>
              <a:t>Implementation </a:t>
            </a:r>
            <a:r>
              <a:rPr lang="en-US" dirty="0"/>
              <a:t>inheritance</a:t>
            </a:r>
          </a:p>
          <a:p>
            <a:pPr lvl="1"/>
            <a:r>
              <a:rPr lang="en-US" dirty="0"/>
              <a:t>Also called class inheritance</a:t>
            </a:r>
          </a:p>
          <a:p>
            <a:pPr lvl="1"/>
            <a:r>
              <a:rPr lang="en-US" dirty="0"/>
              <a:t>Goal: Extend an applications</a:t>
            </a:r>
            <a:r>
              <a:rPr lang="ja-JP" altLang="en-US" dirty="0">
                <a:latin typeface="Arial"/>
              </a:rPr>
              <a:t>’</a:t>
            </a:r>
            <a:r>
              <a:rPr lang="en-US" dirty="0"/>
              <a:t> functionality by reusing functionality in parent class</a:t>
            </a:r>
          </a:p>
          <a:p>
            <a:pPr lvl="1"/>
            <a:r>
              <a:rPr lang="en-US" dirty="0"/>
              <a:t>Inherit from an existing class with </a:t>
            </a:r>
            <a:r>
              <a:rPr lang="en-US" dirty="0">
                <a:solidFill>
                  <a:srgbClr val="CC3300"/>
                </a:solidFill>
              </a:rPr>
              <a:t>some or all operations already implemented</a:t>
            </a:r>
            <a:r>
              <a:rPr lang="en-US" sz="2000" dirty="0">
                <a:solidFill>
                  <a:srgbClr val="CC3300"/>
                </a:solidFill>
              </a:rPr>
              <a:t/>
            </a:r>
            <a:br>
              <a:rPr lang="en-US" sz="2000" dirty="0">
                <a:solidFill>
                  <a:srgbClr val="CC3300"/>
                </a:solidFill>
              </a:rPr>
            </a:br>
            <a:endParaRPr lang="en-US" sz="2000" dirty="0">
              <a:solidFill>
                <a:srgbClr val="CC3300"/>
              </a:solidFill>
            </a:endParaRPr>
          </a:p>
        </p:txBody>
      </p:sp>
    </p:spTree>
    <p:extLst>
      <p:ext uri="{BB962C8B-B14F-4D97-AF65-F5344CB8AC3E}">
        <p14:creationId xmlns:p14="http://schemas.microsoft.com/office/powerpoint/2010/main" val="59477356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Outline</a:t>
            </a:r>
            <a:endParaRPr lang="en-US" dirty="0"/>
          </a:p>
        </p:txBody>
      </p:sp>
      <p:sp>
        <p:nvSpPr>
          <p:cNvPr id="5" name="Content Placeholder 4"/>
          <p:cNvSpPr>
            <a:spLocks noGrp="1"/>
          </p:cNvSpPr>
          <p:nvPr>
            <p:ph idx="1"/>
          </p:nvPr>
        </p:nvSpPr>
        <p:spPr/>
        <p:txBody>
          <a:bodyPr/>
          <a:lstStyle/>
          <a:p>
            <a:r>
              <a:rPr lang="en-US" dirty="0" smtClean="0"/>
              <a:t>An overview of object design</a:t>
            </a:r>
          </a:p>
          <a:p>
            <a:r>
              <a:rPr lang="en-US" dirty="0" smtClean="0"/>
              <a:t>Reuse</a:t>
            </a:r>
          </a:p>
          <a:p>
            <a:r>
              <a:rPr lang="en-US" dirty="0" smtClean="0"/>
              <a:t>Design Patterns</a:t>
            </a:r>
          </a:p>
          <a:p>
            <a:r>
              <a:rPr lang="en-US" dirty="0" smtClean="0"/>
              <a:t>Frameworks</a:t>
            </a:r>
          </a:p>
          <a:p>
            <a:endParaRPr lang="en-US" dirty="0"/>
          </a:p>
        </p:txBody>
      </p:sp>
    </p:spTree>
    <p:extLst>
      <p:ext uri="{BB962C8B-B14F-4D97-AF65-F5344CB8AC3E}">
        <p14:creationId xmlns:p14="http://schemas.microsoft.com/office/powerpoint/2010/main" val="15039690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762100" y="5110382"/>
            <a:ext cx="6327719" cy="8001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87" tIns="44450" rIns="90487" bIns="44450"/>
          <a:lstStyle/>
          <a:p>
            <a:pPr marL="285750" indent="-285750" algn="l">
              <a:lnSpc>
                <a:spcPct val="90000"/>
              </a:lnSpc>
              <a:spcBef>
                <a:spcPct val="30000"/>
              </a:spcBef>
              <a:buClr>
                <a:schemeClr val="tx2"/>
              </a:buClr>
              <a:buSzPct val="75000"/>
              <a:buFont typeface="Monotype Sorts" charset="0"/>
              <a:buChar char=""/>
            </a:pPr>
            <a:r>
              <a:rPr lang="en-US" sz="1800" b="0" dirty="0">
                <a:latin typeface="Palatino" charset="0"/>
              </a:rPr>
              <a:t> </a:t>
            </a:r>
            <a:r>
              <a:rPr lang="en-US" sz="1600" i="1" dirty="0">
                <a:solidFill>
                  <a:srgbClr val="CC3300"/>
                </a:solidFill>
                <a:latin typeface="Palatino" charset="0"/>
              </a:rPr>
              <a:t>Problem with implementation inheritance</a:t>
            </a:r>
            <a:r>
              <a:rPr lang="en-US" sz="1600" b="0" dirty="0">
                <a:latin typeface="Palatino" charset="0"/>
              </a:rPr>
              <a:t>:</a:t>
            </a:r>
          </a:p>
          <a:p>
            <a:pPr marL="685800" lvl="1" indent="-228600" algn="l">
              <a:lnSpc>
                <a:spcPct val="90000"/>
              </a:lnSpc>
              <a:spcBef>
                <a:spcPct val="30000"/>
              </a:spcBef>
            </a:pPr>
            <a:r>
              <a:rPr lang="en-US" sz="1600" b="0" dirty="0">
                <a:latin typeface="Palatino" charset="0"/>
              </a:rPr>
              <a:t>Some of the inherited operations might exhibit unwanted behavior. </a:t>
            </a:r>
          </a:p>
          <a:p>
            <a:pPr marL="685800" lvl="1" indent="-228600" algn="l">
              <a:lnSpc>
                <a:spcPct val="90000"/>
              </a:lnSpc>
              <a:spcBef>
                <a:spcPct val="30000"/>
              </a:spcBef>
            </a:pPr>
            <a:r>
              <a:rPr lang="en-US" sz="1600" b="0" dirty="0">
                <a:latin typeface="Palatino" charset="0"/>
              </a:rPr>
              <a:t>What happens if the Stack user calls Remove() instead of Pop()?</a:t>
            </a:r>
            <a:r>
              <a:rPr lang="en-US" sz="1600" b="0" dirty="0">
                <a:latin typeface="Book Antiqua" charset="0"/>
              </a:rPr>
              <a:t> </a:t>
            </a:r>
          </a:p>
        </p:txBody>
      </p:sp>
      <p:sp>
        <p:nvSpPr>
          <p:cNvPr id="143363" name="Rectangle 3"/>
          <p:cNvSpPr>
            <a:spLocks noChangeArrowheads="1"/>
          </p:cNvSpPr>
          <p:nvPr/>
        </p:nvSpPr>
        <p:spPr bwMode="auto">
          <a:xfrm>
            <a:off x="762100" y="2108200"/>
            <a:ext cx="3548062" cy="17907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87" tIns="44450" rIns="90487" bIns="44450"/>
          <a:lstStyle/>
          <a:p>
            <a:pPr marL="285750" indent="-285750" algn="l">
              <a:lnSpc>
                <a:spcPct val="90000"/>
              </a:lnSpc>
              <a:spcBef>
                <a:spcPct val="30000"/>
              </a:spcBef>
              <a:buClr>
                <a:schemeClr val="tx2"/>
              </a:buClr>
              <a:buSzPct val="75000"/>
              <a:buFont typeface="Monotype Sorts" charset="0"/>
              <a:buChar char=""/>
            </a:pPr>
            <a:r>
              <a:rPr lang="en-US" sz="1800" b="0" dirty="0">
                <a:latin typeface="Palatino" charset="0"/>
              </a:rPr>
              <a:t>Example: I have a </a:t>
            </a:r>
            <a:r>
              <a:rPr lang="en-US" sz="1800" dirty="0">
                <a:latin typeface="Palatino" charset="0"/>
              </a:rPr>
              <a:t>List</a:t>
            </a:r>
            <a:r>
              <a:rPr lang="en-US" sz="1800" b="0" dirty="0">
                <a:latin typeface="Palatino" charset="0"/>
              </a:rPr>
              <a:t> class, I need a</a:t>
            </a:r>
            <a:r>
              <a:rPr lang="en-US" sz="1800" dirty="0">
                <a:latin typeface="Palatino" charset="0"/>
              </a:rPr>
              <a:t> Stack</a:t>
            </a:r>
            <a:r>
              <a:rPr lang="en-US" sz="1800" b="0" dirty="0">
                <a:latin typeface="Palatino" charset="0"/>
              </a:rPr>
              <a:t> class. How about </a:t>
            </a:r>
            <a:r>
              <a:rPr lang="en-US" sz="1800" b="0" dirty="0" err="1">
                <a:latin typeface="Palatino" charset="0"/>
              </a:rPr>
              <a:t>subclassing</a:t>
            </a:r>
            <a:r>
              <a:rPr lang="en-US" sz="1800" b="0" dirty="0">
                <a:latin typeface="Palatino" charset="0"/>
              </a:rPr>
              <a:t> the  </a:t>
            </a:r>
            <a:r>
              <a:rPr lang="en-US" sz="1800" dirty="0">
                <a:latin typeface="Palatino" charset="0"/>
              </a:rPr>
              <a:t>Stack</a:t>
            </a:r>
            <a:r>
              <a:rPr lang="en-US" sz="1800" b="0" dirty="0">
                <a:latin typeface="Palatino" charset="0"/>
              </a:rPr>
              <a:t> class from the </a:t>
            </a:r>
            <a:r>
              <a:rPr lang="en-US" sz="1800" dirty="0">
                <a:latin typeface="Palatino" charset="0"/>
              </a:rPr>
              <a:t>List</a:t>
            </a:r>
            <a:r>
              <a:rPr lang="en-US" sz="1800" b="0" dirty="0">
                <a:latin typeface="Palatino" charset="0"/>
              </a:rPr>
              <a:t> class and providing three methods, </a:t>
            </a:r>
            <a:r>
              <a:rPr lang="en-US" sz="1800" dirty="0">
                <a:latin typeface="Palatino" charset="0"/>
              </a:rPr>
              <a:t>Push()</a:t>
            </a:r>
            <a:r>
              <a:rPr lang="en-US" sz="1800" b="0" dirty="0">
                <a:latin typeface="Palatino" charset="0"/>
              </a:rPr>
              <a:t> and </a:t>
            </a:r>
            <a:r>
              <a:rPr lang="en-US" sz="1800" dirty="0">
                <a:latin typeface="Palatino" charset="0"/>
              </a:rPr>
              <a:t>Pop(), Top()</a:t>
            </a:r>
            <a:r>
              <a:rPr lang="en-US" sz="1800" b="0" dirty="0">
                <a:latin typeface="Palatino" charset="0"/>
              </a:rPr>
              <a:t>?</a:t>
            </a:r>
            <a:endParaRPr lang="en-US" sz="2000" b="0" dirty="0">
              <a:latin typeface="Book Antiqua" charset="0"/>
            </a:endParaRPr>
          </a:p>
        </p:txBody>
      </p:sp>
      <p:sp>
        <p:nvSpPr>
          <p:cNvPr id="143364" name="Rectangle 4"/>
          <p:cNvSpPr>
            <a:spLocks noChangeArrowheads="1"/>
          </p:cNvSpPr>
          <p:nvPr/>
        </p:nvSpPr>
        <p:spPr bwMode="auto">
          <a:xfrm>
            <a:off x="5072063" y="1989138"/>
            <a:ext cx="1130300" cy="965200"/>
          </a:xfrm>
          <a:prstGeom prst="rect">
            <a:avLst/>
          </a:prstGeom>
          <a:solidFill>
            <a:srgbClr val="FFFF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365" name="Rectangle 5"/>
          <p:cNvSpPr>
            <a:spLocks noChangeArrowheads="1"/>
          </p:cNvSpPr>
          <p:nvPr/>
        </p:nvSpPr>
        <p:spPr bwMode="auto">
          <a:xfrm>
            <a:off x="5086350" y="2012950"/>
            <a:ext cx="1130300" cy="9652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366" name="Line 6"/>
          <p:cNvSpPr>
            <a:spLocks noChangeShapeType="1"/>
          </p:cNvSpPr>
          <p:nvPr/>
        </p:nvSpPr>
        <p:spPr bwMode="auto">
          <a:xfrm>
            <a:off x="5086350" y="2305050"/>
            <a:ext cx="11303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367" name="Line 7"/>
          <p:cNvSpPr>
            <a:spLocks noChangeShapeType="1"/>
          </p:cNvSpPr>
          <p:nvPr/>
        </p:nvSpPr>
        <p:spPr bwMode="auto">
          <a:xfrm>
            <a:off x="5086350" y="2597150"/>
            <a:ext cx="11303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368" name="Rectangle 8"/>
          <p:cNvSpPr>
            <a:spLocks noChangeArrowheads="1"/>
          </p:cNvSpPr>
          <p:nvPr/>
        </p:nvSpPr>
        <p:spPr bwMode="auto">
          <a:xfrm>
            <a:off x="5075308" y="2254250"/>
            <a:ext cx="606285" cy="36676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800" b="0">
                <a:solidFill>
                  <a:srgbClr val="000000"/>
                </a:solidFill>
              </a:rPr>
              <a:t>Add</a:t>
            </a:r>
          </a:p>
        </p:txBody>
      </p:sp>
      <p:sp>
        <p:nvSpPr>
          <p:cNvPr id="143369" name="Rectangle 9"/>
          <p:cNvSpPr>
            <a:spLocks noChangeArrowheads="1"/>
          </p:cNvSpPr>
          <p:nvPr/>
        </p:nvSpPr>
        <p:spPr bwMode="auto">
          <a:xfrm>
            <a:off x="5521361" y="2254250"/>
            <a:ext cx="336479" cy="64376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800" b="0">
                <a:solidFill>
                  <a:srgbClr val="000000"/>
                </a:solidFill>
              </a:rPr>
              <a:t>()</a:t>
            </a:r>
          </a:p>
          <a:p>
            <a:endParaRPr lang="en-US" sz="1800" b="0">
              <a:solidFill>
                <a:srgbClr val="000000"/>
              </a:solidFill>
            </a:endParaRPr>
          </a:p>
        </p:txBody>
      </p:sp>
      <p:sp>
        <p:nvSpPr>
          <p:cNvPr id="143370" name="Rectangle 10"/>
          <p:cNvSpPr>
            <a:spLocks noChangeArrowheads="1"/>
          </p:cNvSpPr>
          <p:nvPr/>
        </p:nvSpPr>
        <p:spPr bwMode="auto">
          <a:xfrm>
            <a:off x="5040794" y="2601913"/>
            <a:ext cx="1196014" cy="36676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800" b="0">
                <a:solidFill>
                  <a:srgbClr val="000000"/>
                </a:solidFill>
              </a:rPr>
              <a:t>Remove()</a:t>
            </a:r>
          </a:p>
        </p:txBody>
      </p:sp>
      <p:sp>
        <p:nvSpPr>
          <p:cNvPr id="143371" name="Rectangle 11"/>
          <p:cNvSpPr>
            <a:spLocks noChangeArrowheads="1"/>
          </p:cNvSpPr>
          <p:nvPr/>
        </p:nvSpPr>
        <p:spPr bwMode="auto">
          <a:xfrm>
            <a:off x="5370318" y="1966913"/>
            <a:ext cx="502039" cy="33598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600">
                <a:solidFill>
                  <a:srgbClr val="000000"/>
                </a:solidFill>
              </a:rPr>
              <a:t>List</a:t>
            </a:r>
          </a:p>
        </p:txBody>
      </p:sp>
      <p:sp>
        <p:nvSpPr>
          <p:cNvPr id="143372" name="Line 12"/>
          <p:cNvSpPr>
            <a:spLocks noChangeShapeType="1"/>
          </p:cNvSpPr>
          <p:nvPr/>
        </p:nvSpPr>
        <p:spPr bwMode="auto">
          <a:xfrm flipV="1">
            <a:off x="5657850" y="2921000"/>
            <a:ext cx="0" cy="2286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373" name="Freeform 13"/>
          <p:cNvSpPr>
            <a:spLocks/>
          </p:cNvSpPr>
          <p:nvPr/>
        </p:nvSpPr>
        <p:spPr bwMode="auto">
          <a:xfrm>
            <a:off x="5422900" y="3175000"/>
            <a:ext cx="458788" cy="192088"/>
          </a:xfrm>
          <a:custGeom>
            <a:avLst/>
            <a:gdLst>
              <a:gd name="T0" fmla="*/ 144 w 289"/>
              <a:gd name="T1" fmla="*/ 0 h 121"/>
              <a:gd name="T2" fmla="*/ 0 w 289"/>
              <a:gd name="T3" fmla="*/ 120 h 121"/>
              <a:gd name="T4" fmla="*/ 288 w 289"/>
              <a:gd name="T5" fmla="*/ 120 h 121"/>
              <a:gd name="T6" fmla="*/ 144 w 289"/>
              <a:gd name="T7" fmla="*/ 0 h 121"/>
            </a:gdLst>
            <a:ahLst/>
            <a:cxnLst>
              <a:cxn ang="0">
                <a:pos x="T0" y="T1"/>
              </a:cxn>
              <a:cxn ang="0">
                <a:pos x="T2" y="T3"/>
              </a:cxn>
              <a:cxn ang="0">
                <a:pos x="T4" y="T5"/>
              </a:cxn>
              <a:cxn ang="0">
                <a:pos x="T6" y="T7"/>
              </a:cxn>
            </a:cxnLst>
            <a:rect l="0" t="0" r="r" b="b"/>
            <a:pathLst>
              <a:path w="289" h="121">
                <a:moveTo>
                  <a:pt x="144" y="0"/>
                </a:moveTo>
                <a:lnTo>
                  <a:pt x="0" y="120"/>
                </a:lnTo>
                <a:lnTo>
                  <a:pt x="288" y="120"/>
                </a:lnTo>
                <a:lnTo>
                  <a:pt x="144"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800"/>
          </a:p>
        </p:txBody>
      </p:sp>
      <p:sp>
        <p:nvSpPr>
          <p:cNvPr id="143374" name="Line 14"/>
          <p:cNvSpPr>
            <a:spLocks noChangeShapeType="1"/>
          </p:cNvSpPr>
          <p:nvPr/>
        </p:nvSpPr>
        <p:spPr bwMode="auto">
          <a:xfrm>
            <a:off x="5657850" y="3371850"/>
            <a:ext cx="0" cy="2794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375" name="Rectangle 15"/>
          <p:cNvSpPr>
            <a:spLocks noChangeArrowheads="1"/>
          </p:cNvSpPr>
          <p:nvPr/>
        </p:nvSpPr>
        <p:spPr bwMode="auto">
          <a:xfrm>
            <a:off x="5080000" y="3657600"/>
            <a:ext cx="1130300" cy="965200"/>
          </a:xfrm>
          <a:prstGeom prst="rect">
            <a:avLst/>
          </a:prstGeom>
          <a:solidFill>
            <a:srgbClr val="FFFF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376" name="Rectangle 16"/>
          <p:cNvSpPr>
            <a:spLocks noChangeArrowheads="1"/>
          </p:cNvSpPr>
          <p:nvPr/>
        </p:nvSpPr>
        <p:spPr bwMode="auto">
          <a:xfrm>
            <a:off x="5086350" y="3663950"/>
            <a:ext cx="1130300" cy="11557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377" name="Line 17"/>
          <p:cNvSpPr>
            <a:spLocks noChangeShapeType="1"/>
          </p:cNvSpPr>
          <p:nvPr/>
        </p:nvSpPr>
        <p:spPr bwMode="auto">
          <a:xfrm>
            <a:off x="5086350" y="3956050"/>
            <a:ext cx="11303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378" name="Line 18"/>
          <p:cNvSpPr>
            <a:spLocks noChangeShapeType="1"/>
          </p:cNvSpPr>
          <p:nvPr/>
        </p:nvSpPr>
        <p:spPr bwMode="auto">
          <a:xfrm>
            <a:off x="5086350" y="4248150"/>
            <a:ext cx="11303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379" name="Rectangle 19"/>
          <p:cNvSpPr>
            <a:spLocks noChangeArrowheads="1"/>
          </p:cNvSpPr>
          <p:nvPr/>
        </p:nvSpPr>
        <p:spPr bwMode="auto">
          <a:xfrm>
            <a:off x="5049412" y="3917950"/>
            <a:ext cx="708877" cy="36676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800" b="0">
                <a:solidFill>
                  <a:srgbClr val="000000"/>
                </a:solidFill>
              </a:rPr>
              <a:t>Push</a:t>
            </a:r>
          </a:p>
        </p:txBody>
      </p:sp>
      <p:sp>
        <p:nvSpPr>
          <p:cNvPr id="143380" name="Rectangle 20"/>
          <p:cNvSpPr>
            <a:spLocks noChangeArrowheads="1"/>
          </p:cNvSpPr>
          <p:nvPr/>
        </p:nvSpPr>
        <p:spPr bwMode="auto">
          <a:xfrm>
            <a:off x="5584861" y="3917950"/>
            <a:ext cx="336479" cy="64376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800" b="0">
                <a:solidFill>
                  <a:srgbClr val="000000"/>
                </a:solidFill>
              </a:rPr>
              <a:t>()</a:t>
            </a:r>
          </a:p>
          <a:p>
            <a:endParaRPr lang="en-US" sz="1800" b="0">
              <a:solidFill>
                <a:srgbClr val="000000"/>
              </a:solidFill>
            </a:endParaRPr>
          </a:p>
        </p:txBody>
      </p:sp>
      <p:sp>
        <p:nvSpPr>
          <p:cNvPr id="143381" name="Rectangle 21"/>
          <p:cNvSpPr>
            <a:spLocks noChangeArrowheads="1"/>
          </p:cNvSpPr>
          <p:nvPr/>
        </p:nvSpPr>
        <p:spPr bwMode="auto">
          <a:xfrm>
            <a:off x="5062001" y="4191000"/>
            <a:ext cx="747199" cy="36676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800" b="0">
                <a:solidFill>
                  <a:srgbClr val="000000"/>
                </a:solidFill>
              </a:rPr>
              <a:t>Pop()</a:t>
            </a:r>
          </a:p>
        </p:txBody>
      </p:sp>
      <p:sp>
        <p:nvSpPr>
          <p:cNvPr id="143382" name="Rectangle 22"/>
          <p:cNvSpPr>
            <a:spLocks noChangeArrowheads="1"/>
          </p:cNvSpPr>
          <p:nvPr/>
        </p:nvSpPr>
        <p:spPr bwMode="auto">
          <a:xfrm>
            <a:off x="5257550" y="3605213"/>
            <a:ext cx="708526" cy="33598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600">
                <a:solidFill>
                  <a:srgbClr val="000000"/>
                </a:solidFill>
              </a:rPr>
              <a:t>Stack</a:t>
            </a:r>
          </a:p>
        </p:txBody>
      </p:sp>
      <p:sp>
        <p:nvSpPr>
          <p:cNvPr id="143383" name="Line 23"/>
          <p:cNvSpPr>
            <a:spLocks noChangeShapeType="1"/>
          </p:cNvSpPr>
          <p:nvPr/>
        </p:nvSpPr>
        <p:spPr bwMode="auto">
          <a:xfrm>
            <a:off x="5105400" y="4533900"/>
            <a:ext cx="11303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43384" name="Rectangle 24"/>
          <p:cNvSpPr>
            <a:spLocks noChangeArrowheads="1"/>
          </p:cNvSpPr>
          <p:nvPr/>
        </p:nvSpPr>
        <p:spPr bwMode="auto">
          <a:xfrm>
            <a:off x="5087625" y="4483100"/>
            <a:ext cx="708651" cy="36676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800" b="0">
                <a:solidFill>
                  <a:srgbClr val="000000"/>
                </a:solidFill>
              </a:rPr>
              <a:t>Top()</a:t>
            </a:r>
          </a:p>
        </p:txBody>
      </p:sp>
      <p:sp>
        <p:nvSpPr>
          <p:cNvPr id="143385" name="AutoShape 25"/>
          <p:cNvSpPr>
            <a:spLocks noChangeArrowheads="1"/>
          </p:cNvSpPr>
          <p:nvPr/>
        </p:nvSpPr>
        <p:spPr bwMode="auto">
          <a:xfrm flipV="1">
            <a:off x="6392863" y="2527300"/>
            <a:ext cx="1874837" cy="1257300"/>
          </a:xfrm>
          <a:prstGeom prst="cloudCallout">
            <a:avLst>
              <a:gd name="adj1" fmla="val -57347"/>
              <a:gd name="adj2" fmla="val 56310"/>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a:r>
              <a:rPr lang="ja-JP" altLang="en-US" sz="1800">
                <a:latin typeface="Arial"/>
              </a:rPr>
              <a:t>“</a:t>
            </a:r>
            <a:r>
              <a:rPr lang="en-US" sz="1800">
                <a:latin typeface="Palatino" charset="0"/>
              </a:rPr>
              <a:t>Already</a:t>
            </a:r>
          </a:p>
          <a:p>
            <a:pPr algn="ctr"/>
            <a:r>
              <a:rPr lang="en-US" sz="1800">
                <a:latin typeface="Palatino" charset="0"/>
              </a:rPr>
              <a:t> implemented</a:t>
            </a:r>
            <a:r>
              <a:rPr lang="ja-JP" altLang="en-US" sz="1800">
                <a:latin typeface="Arial"/>
              </a:rPr>
              <a:t>”</a:t>
            </a:r>
            <a:endParaRPr lang="en-US" sz="1800">
              <a:latin typeface="Palatino" charset="0"/>
            </a:endParaRPr>
          </a:p>
        </p:txBody>
      </p:sp>
      <p:sp>
        <p:nvSpPr>
          <p:cNvPr id="143386" name="Rectangle 26"/>
          <p:cNvSpPr>
            <a:spLocks noGrp="1" noChangeArrowheads="1"/>
          </p:cNvSpPr>
          <p:nvPr>
            <p:ph type="title"/>
          </p:nvPr>
        </p:nvSpPr>
        <p:spPr/>
        <p:txBody>
          <a:bodyPr/>
          <a:lstStyle/>
          <a:p>
            <a:r>
              <a:rPr lang="en-US" dirty="0">
                <a:solidFill>
                  <a:srgbClr val="FF0000"/>
                </a:solidFill>
              </a:rPr>
              <a:t>Implementation</a:t>
            </a:r>
            <a:r>
              <a:rPr lang="en-US" sz="2000" dirty="0"/>
              <a:t> </a:t>
            </a:r>
            <a:r>
              <a:rPr lang="en-US" sz="2400" dirty="0">
                <a:solidFill>
                  <a:srgbClr val="0005C5"/>
                </a:solidFill>
              </a:rPr>
              <a:t>Inheritance</a:t>
            </a:r>
          </a:p>
        </p:txBody>
      </p:sp>
      <p:sp>
        <p:nvSpPr>
          <p:cNvPr id="143387" name="Rectangle 27"/>
          <p:cNvSpPr>
            <a:spLocks noGrp="1" noChangeArrowheads="1"/>
          </p:cNvSpPr>
          <p:nvPr>
            <p:ph type="body" idx="1"/>
          </p:nvPr>
        </p:nvSpPr>
        <p:spPr>
          <a:xfrm>
            <a:off x="431800" y="1072357"/>
            <a:ext cx="8229600" cy="5065712"/>
          </a:xfrm>
        </p:spPr>
        <p:txBody>
          <a:bodyPr/>
          <a:lstStyle/>
          <a:p>
            <a:r>
              <a:rPr lang="en-US" sz="2400" dirty="0"/>
              <a:t>A very similar class is already implemented that does almost the same as the desired class implementation.</a:t>
            </a:r>
          </a:p>
        </p:txBody>
      </p:sp>
      <p:sp>
        <p:nvSpPr>
          <p:cNvPr id="143388" name="Text Box 28"/>
          <p:cNvSpPr txBox="1">
            <a:spLocks noChangeArrowheads="1"/>
          </p:cNvSpPr>
          <p:nvPr/>
        </p:nvSpPr>
        <p:spPr bwMode="auto">
          <a:xfrm>
            <a:off x="1790507" y="6138069"/>
            <a:ext cx="3115373" cy="369332"/>
          </a:xfrm>
          <a:prstGeom prst="rect">
            <a:avLst/>
          </a:prstGeom>
          <a:solidFill>
            <a:srgbClr val="FFFF00"/>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800" i="1">
                <a:solidFill>
                  <a:srgbClr val="FF0066"/>
                </a:solidFill>
              </a:rPr>
              <a:t>An elephant becomes a car!</a:t>
            </a:r>
            <a:endParaRPr lang="en-US" sz="1800" i="1">
              <a:solidFill>
                <a:srgbClr val="FF0066"/>
              </a:solidFill>
            </a:endParaRPr>
          </a:p>
        </p:txBody>
      </p:sp>
    </p:spTree>
    <p:extLst>
      <p:ext uri="{BB962C8B-B14F-4D97-AF65-F5344CB8AC3E}">
        <p14:creationId xmlns:p14="http://schemas.microsoft.com/office/powerpoint/2010/main" val="425168158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1576388" y="4268788"/>
            <a:ext cx="842962" cy="9144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Palatino" charset="0"/>
              </a:rPr>
              <a:t>Client</a:t>
            </a:r>
          </a:p>
        </p:txBody>
      </p:sp>
      <p:sp>
        <p:nvSpPr>
          <p:cNvPr id="145411" name="Rectangle 3"/>
          <p:cNvSpPr>
            <a:spLocks noChangeArrowheads="1"/>
          </p:cNvSpPr>
          <p:nvPr/>
        </p:nvSpPr>
        <p:spPr bwMode="auto">
          <a:xfrm>
            <a:off x="3716338" y="4222750"/>
            <a:ext cx="1109662" cy="9144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Palatino" charset="0"/>
              </a:rPr>
              <a:t>Receiver</a:t>
            </a:r>
          </a:p>
        </p:txBody>
      </p:sp>
      <p:sp>
        <p:nvSpPr>
          <p:cNvPr id="145412" name="Rectangle 4"/>
          <p:cNvSpPr>
            <a:spLocks noChangeArrowheads="1"/>
          </p:cNvSpPr>
          <p:nvPr/>
        </p:nvSpPr>
        <p:spPr bwMode="auto">
          <a:xfrm>
            <a:off x="6408738" y="4149725"/>
            <a:ext cx="1338262" cy="9144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latin typeface="Palatino" charset="0"/>
              </a:rPr>
              <a:t>Delegate</a:t>
            </a:r>
          </a:p>
        </p:txBody>
      </p:sp>
      <p:sp>
        <p:nvSpPr>
          <p:cNvPr id="145413" name="Line 5"/>
          <p:cNvSpPr>
            <a:spLocks noChangeShapeType="1"/>
          </p:cNvSpPr>
          <p:nvPr/>
        </p:nvSpPr>
        <p:spPr bwMode="auto">
          <a:xfrm>
            <a:off x="2425700" y="4719638"/>
            <a:ext cx="127635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45414" name="Line 6"/>
          <p:cNvSpPr>
            <a:spLocks noChangeShapeType="1"/>
          </p:cNvSpPr>
          <p:nvPr/>
        </p:nvSpPr>
        <p:spPr bwMode="auto">
          <a:xfrm>
            <a:off x="4840288" y="4694238"/>
            <a:ext cx="157480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45415" name="Text Box 7"/>
          <p:cNvSpPr txBox="1">
            <a:spLocks noChangeArrowheads="1"/>
          </p:cNvSpPr>
          <p:nvPr/>
        </p:nvSpPr>
        <p:spPr bwMode="auto">
          <a:xfrm>
            <a:off x="5039798" y="4368800"/>
            <a:ext cx="1445653"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latin typeface="Palatino" charset="0"/>
              </a:rPr>
              <a:t>Delegates to </a:t>
            </a:r>
          </a:p>
        </p:txBody>
      </p:sp>
      <p:sp>
        <p:nvSpPr>
          <p:cNvPr id="145416" name="Text Box 8"/>
          <p:cNvSpPr txBox="1">
            <a:spLocks noChangeArrowheads="1"/>
          </p:cNvSpPr>
          <p:nvPr/>
        </p:nvSpPr>
        <p:spPr bwMode="auto">
          <a:xfrm>
            <a:off x="2841281" y="4348163"/>
            <a:ext cx="622987"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latin typeface="Palatino" charset="0"/>
              </a:rPr>
              <a:t>calls</a:t>
            </a:r>
          </a:p>
        </p:txBody>
      </p:sp>
      <p:sp>
        <p:nvSpPr>
          <p:cNvPr id="145417" name="Rectangle 9"/>
          <p:cNvSpPr>
            <a:spLocks noGrp="1" noChangeArrowheads="1"/>
          </p:cNvSpPr>
          <p:nvPr>
            <p:ph type="title"/>
          </p:nvPr>
        </p:nvSpPr>
        <p:spPr>
          <a:xfrm>
            <a:off x="1905070" y="10556"/>
            <a:ext cx="7206805" cy="704850"/>
          </a:xfrm>
        </p:spPr>
        <p:txBody>
          <a:bodyPr/>
          <a:lstStyle/>
          <a:p>
            <a:r>
              <a:rPr lang="en-US" dirty="0" smtClean="0">
                <a:solidFill>
                  <a:srgbClr val="FF0000"/>
                </a:solidFill>
              </a:rPr>
              <a:t>(3) Delegation</a:t>
            </a:r>
            <a:r>
              <a:rPr lang="en-US" sz="2400" dirty="0" smtClean="0">
                <a:solidFill>
                  <a:srgbClr val="FF0000"/>
                </a:solidFill>
              </a:rPr>
              <a:t> </a:t>
            </a:r>
            <a:r>
              <a:rPr lang="en-US" sz="2400" dirty="0">
                <a:solidFill>
                  <a:srgbClr val="0005C5"/>
                </a:solidFill>
              </a:rPr>
              <a:t>as alternative to Implementation Inheritance</a:t>
            </a:r>
          </a:p>
        </p:txBody>
      </p:sp>
      <p:sp>
        <p:nvSpPr>
          <p:cNvPr id="145418" name="Rectangle 10"/>
          <p:cNvSpPr>
            <a:spLocks noGrp="1" noChangeArrowheads="1"/>
          </p:cNvSpPr>
          <p:nvPr>
            <p:ph type="body" idx="1"/>
          </p:nvPr>
        </p:nvSpPr>
        <p:spPr>
          <a:xfrm>
            <a:off x="435249" y="990664"/>
            <a:ext cx="8229600" cy="5065712"/>
          </a:xfrm>
        </p:spPr>
        <p:txBody>
          <a:bodyPr/>
          <a:lstStyle/>
          <a:p>
            <a:r>
              <a:rPr lang="en-US" sz="2400" b="1" dirty="0"/>
              <a:t>In  Delegation two objects are involved in handling a request</a:t>
            </a:r>
          </a:p>
          <a:p>
            <a:pPr lvl="1"/>
            <a:r>
              <a:rPr lang="en-US" sz="2000" dirty="0"/>
              <a:t>A receiving object </a:t>
            </a:r>
            <a:r>
              <a:rPr lang="en-US" sz="2000" dirty="0">
                <a:solidFill>
                  <a:srgbClr val="FF0000"/>
                </a:solidFill>
              </a:rPr>
              <a:t>delegate</a:t>
            </a:r>
            <a:r>
              <a:rPr lang="en-US" sz="2000" dirty="0"/>
              <a:t>s operations to its delegate. </a:t>
            </a:r>
          </a:p>
          <a:p>
            <a:pPr lvl="1"/>
            <a:r>
              <a:rPr lang="en-US" sz="2000" dirty="0"/>
              <a:t>The developer can make sure that the receiving object does not allow the client to misuse the delegate object</a:t>
            </a:r>
          </a:p>
        </p:txBody>
      </p:sp>
    </p:spTree>
    <p:extLst>
      <p:ext uri="{BB962C8B-B14F-4D97-AF65-F5344CB8AC3E}">
        <p14:creationId xmlns:p14="http://schemas.microsoft.com/office/powerpoint/2010/main" val="20571090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2286060" y="73095"/>
            <a:ext cx="6719238" cy="688975"/>
          </a:xfrm>
          <a:noFill/>
          <a:ln/>
        </p:spPr>
        <p:txBody>
          <a:bodyPr/>
          <a:lstStyle/>
          <a:p>
            <a:r>
              <a:rPr lang="en-US" dirty="0">
                <a:solidFill>
                  <a:srgbClr val="FF00FF"/>
                </a:solidFill>
              </a:rPr>
              <a:t>Delegation</a:t>
            </a:r>
            <a:r>
              <a:rPr lang="en-US" sz="2400" dirty="0"/>
              <a:t> instead of Implementation Inheritance</a:t>
            </a:r>
          </a:p>
        </p:txBody>
      </p:sp>
      <p:sp>
        <p:nvSpPr>
          <p:cNvPr id="148483" name="Rectangle 3"/>
          <p:cNvSpPr>
            <a:spLocks noGrp="1" noChangeArrowheads="1"/>
          </p:cNvSpPr>
          <p:nvPr>
            <p:ph type="body" idx="1"/>
          </p:nvPr>
        </p:nvSpPr>
        <p:spPr>
          <a:xfrm>
            <a:off x="355600" y="1127125"/>
            <a:ext cx="8255000" cy="4921250"/>
          </a:xfrm>
          <a:noFill/>
          <a:ln/>
        </p:spPr>
        <p:txBody>
          <a:bodyPr/>
          <a:lstStyle/>
          <a:p>
            <a:r>
              <a:rPr lang="en-US" sz="2000" b="1" dirty="0"/>
              <a:t>Inheritance</a:t>
            </a:r>
            <a:r>
              <a:rPr lang="en-US" sz="2000" dirty="0"/>
              <a:t>: Extending a Base class by a new operation or overwriting an operation. </a:t>
            </a:r>
          </a:p>
          <a:p>
            <a:r>
              <a:rPr lang="en-US" sz="2000" b="1" dirty="0"/>
              <a:t>Delegation</a:t>
            </a:r>
            <a:r>
              <a:rPr lang="en-US" sz="2000" dirty="0"/>
              <a:t>: Catching an operation and sending it to another object.</a:t>
            </a:r>
          </a:p>
          <a:p>
            <a:r>
              <a:rPr lang="en-US" sz="2000" dirty="0"/>
              <a:t>Which of the following models is better for implementing a stack?</a:t>
            </a:r>
          </a:p>
        </p:txBody>
      </p:sp>
      <p:grpSp>
        <p:nvGrpSpPr>
          <p:cNvPr id="148484" name="Group 4"/>
          <p:cNvGrpSpPr>
            <a:grpSpLocks/>
          </p:cNvGrpSpPr>
          <p:nvPr/>
        </p:nvGrpSpPr>
        <p:grpSpPr bwMode="auto">
          <a:xfrm>
            <a:off x="4295775" y="3770313"/>
            <a:ext cx="711200" cy="788987"/>
            <a:chOff x="2720" y="2200"/>
            <a:chExt cx="486" cy="497"/>
          </a:xfrm>
        </p:grpSpPr>
        <p:sp>
          <p:nvSpPr>
            <p:cNvPr id="148485" name="Freeform 5"/>
            <p:cNvSpPr>
              <a:spLocks/>
            </p:cNvSpPr>
            <p:nvPr/>
          </p:nvSpPr>
          <p:spPr bwMode="auto">
            <a:xfrm>
              <a:off x="2815" y="2200"/>
              <a:ext cx="391" cy="497"/>
            </a:xfrm>
            <a:custGeom>
              <a:avLst/>
              <a:gdLst>
                <a:gd name="T0" fmla="*/ 0 w 361"/>
                <a:gd name="T1" fmla="*/ 208 h 497"/>
                <a:gd name="T2" fmla="*/ 16 w 361"/>
                <a:gd name="T3" fmla="*/ 192 h 497"/>
                <a:gd name="T4" fmla="*/ 56 w 361"/>
                <a:gd name="T5" fmla="*/ 192 h 497"/>
                <a:gd name="T6" fmla="*/ 96 w 361"/>
                <a:gd name="T7" fmla="*/ 168 h 497"/>
                <a:gd name="T8" fmla="*/ 136 w 361"/>
                <a:gd name="T9" fmla="*/ 136 h 497"/>
                <a:gd name="T10" fmla="*/ 192 w 361"/>
                <a:gd name="T11" fmla="*/ 104 h 497"/>
                <a:gd name="T12" fmla="*/ 232 w 361"/>
                <a:gd name="T13" fmla="*/ 64 h 497"/>
                <a:gd name="T14" fmla="*/ 256 w 361"/>
                <a:gd name="T15" fmla="*/ 24 h 497"/>
                <a:gd name="T16" fmla="*/ 280 w 361"/>
                <a:gd name="T17" fmla="*/ 0 h 497"/>
                <a:gd name="T18" fmla="*/ 296 w 361"/>
                <a:gd name="T19" fmla="*/ 24 h 497"/>
                <a:gd name="T20" fmla="*/ 296 w 361"/>
                <a:gd name="T21" fmla="*/ 64 h 497"/>
                <a:gd name="T22" fmla="*/ 280 w 361"/>
                <a:gd name="T23" fmla="*/ 104 h 497"/>
                <a:gd name="T24" fmla="*/ 256 w 361"/>
                <a:gd name="T25" fmla="*/ 144 h 497"/>
                <a:gd name="T26" fmla="*/ 272 w 361"/>
                <a:gd name="T27" fmla="*/ 176 h 497"/>
                <a:gd name="T28" fmla="*/ 312 w 361"/>
                <a:gd name="T29" fmla="*/ 184 h 497"/>
                <a:gd name="T30" fmla="*/ 344 w 361"/>
                <a:gd name="T31" fmla="*/ 192 h 497"/>
                <a:gd name="T32" fmla="*/ 352 w 361"/>
                <a:gd name="T33" fmla="*/ 224 h 497"/>
                <a:gd name="T34" fmla="*/ 352 w 361"/>
                <a:gd name="T35" fmla="*/ 256 h 497"/>
                <a:gd name="T36" fmla="*/ 352 w 361"/>
                <a:gd name="T37" fmla="*/ 296 h 497"/>
                <a:gd name="T38" fmla="*/ 352 w 361"/>
                <a:gd name="T39" fmla="*/ 328 h 497"/>
                <a:gd name="T40" fmla="*/ 344 w 361"/>
                <a:gd name="T41" fmla="*/ 352 h 497"/>
                <a:gd name="T42" fmla="*/ 344 w 361"/>
                <a:gd name="T43" fmla="*/ 376 h 497"/>
                <a:gd name="T44" fmla="*/ 344 w 361"/>
                <a:gd name="T45" fmla="*/ 400 h 497"/>
                <a:gd name="T46" fmla="*/ 336 w 361"/>
                <a:gd name="T47" fmla="*/ 424 h 497"/>
                <a:gd name="T48" fmla="*/ 328 w 361"/>
                <a:gd name="T49" fmla="*/ 456 h 497"/>
                <a:gd name="T50" fmla="*/ 320 w 361"/>
                <a:gd name="T51" fmla="*/ 480 h 497"/>
                <a:gd name="T52" fmla="*/ 280 w 361"/>
                <a:gd name="T53" fmla="*/ 496 h 497"/>
                <a:gd name="T54" fmla="*/ 232 w 361"/>
                <a:gd name="T55" fmla="*/ 496 h 497"/>
                <a:gd name="T56" fmla="*/ 176 w 361"/>
                <a:gd name="T57" fmla="*/ 488 h 497"/>
                <a:gd name="T58" fmla="*/ 112 w 361"/>
                <a:gd name="T59" fmla="*/ 472 h 497"/>
                <a:gd name="T60" fmla="*/ 64 w 361"/>
                <a:gd name="T61" fmla="*/ 456 h 497"/>
                <a:gd name="T62" fmla="*/ 32 w 361"/>
                <a:gd name="T63" fmla="*/ 440 h 497"/>
                <a:gd name="T64" fmla="*/ 8 w 361"/>
                <a:gd name="T65" fmla="*/ 432 h 497"/>
                <a:gd name="T66" fmla="*/ 0 w 361"/>
                <a:gd name="T67" fmla="*/ 312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1" h="497">
                  <a:moveTo>
                    <a:pt x="0" y="312"/>
                  </a:moveTo>
                  <a:lnTo>
                    <a:pt x="0" y="208"/>
                  </a:lnTo>
                  <a:lnTo>
                    <a:pt x="8" y="192"/>
                  </a:lnTo>
                  <a:lnTo>
                    <a:pt x="16" y="192"/>
                  </a:lnTo>
                  <a:lnTo>
                    <a:pt x="40" y="192"/>
                  </a:lnTo>
                  <a:lnTo>
                    <a:pt x="56" y="192"/>
                  </a:lnTo>
                  <a:lnTo>
                    <a:pt x="80" y="184"/>
                  </a:lnTo>
                  <a:lnTo>
                    <a:pt x="96" y="168"/>
                  </a:lnTo>
                  <a:lnTo>
                    <a:pt x="112" y="152"/>
                  </a:lnTo>
                  <a:lnTo>
                    <a:pt x="136" y="136"/>
                  </a:lnTo>
                  <a:lnTo>
                    <a:pt x="168" y="120"/>
                  </a:lnTo>
                  <a:lnTo>
                    <a:pt x="192" y="104"/>
                  </a:lnTo>
                  <a:lnTo>
                    <a:pt x="216" y="80"/>
                  </a:lnTo>
                  <a:lnTo>
                    <a:pt x="232" y="64"/>
                  </a:lnTo>
                  <a:lnTo>
                    <a:pt x="248" y="48"/>
                  </a:lnTo>
                  <a:lnTo>
                    <a:pt x="256" y="24"/>
                  </a:lnTo>
                  <a:lnTo>
                    <a:pt x="272" y="8"/>
                  </a:lnTo>
                  <a:lnTo>
                    <a:pt x="280" y="0"/>
                  </a:lnTo>
                  <a:lnTo>
                    <a:pt x="296" y="0"/>
                  </a:lnTo>
                  <a:lnTo>
                    <a:pt x="296" y="24"/>
                  </a:lnTo>
                  <a:lnTo>
                    <a:pt x="304" y="40"/>
                  </a:lnTo>
                  <a:lnTo>
                    <a:pt x="296" y="64"/>
                  </a:lnTo>
                  <a:lnTo>
                    <a:pt x="288" y="88"/>
                  </a:lnTo>
                  <a:lnTo>
                    <a:pt x="280" y="104"/>
                  </a:lnTo>
                  <a:lnTo>
                    <a:pt x="264" y="120"/>
                  </a:lnTo>
                  <a:lnTo>
                    <a:pt x="256" y="144"/>
                  </a:lnTo>
                  <a:lnTo>
                    <a:pt x="256" y="168"/>
                  </a:lnTo>
                  <a:lnTo>
                    <a:pt x="272" y="176"/>
                  </a:lnTo>
                  <a:lnTo>
                    <a:pt x="296" y="184"/>
                  </a:lnTo>
                  <a:lnTo>
                    <a:pt x="312" y="184"/>
                  </a:lnTo>
                  <a:lnTo>
                    <a:pt x="336" y="192"/>
                  </a:lnTo>
                  <a:lnTo>
                    <a:pt x="344" y="192"/>
                  </a:lnTo>
                  <a:lnTo>
                    <a:pt x="352" y="200"/>
                  </a:lnTo>
                  <a:lnTo>
                    <a:pt x="352" y="224"/>
                  </a:lnTo>
                  <a:lnTo>
                    <a:pt x="352" y="240"/>
                  </a:lnTo>
                  <a:lnTo>
                    <a:pt x="352" y="256"/>
                  </a:lnTo>
                  <a:lnTo>
                    <a:pt x="344" y="272"/>
                  </a:lnTo>
                  <a:lnTo>
                    <a:pt x="352" y="296"/>
                  </a:lnTo>
                  <a:lnTo>
                    <a:pt x="360" y="312"/>
                  </a:lnTo>
                  <a:lnTo>
                    <a:pt x="352" y="328"/>
                  </a:lnTo>
                  <a:lnTo>
                    <a:pt x="352" y="344"/>
                  </a:lnTo>
                  <a:lnTo>
                    <a:pt x="344" y="352"/>
                  </a:lnTo>
                  <a:lnTo>
                    <a:pt x="344" y="360"/>
                  </a:lnTo>
                  <a:lnTo>
                    <a:pt x="344" y="376"/>
                  </a:lnTo>
                  <a:lnTo>
                    <a:pt x="344" y="392"/>
                  </a:lnTo>
                  <a:lnTo>
                    <a:pt x="344" y="400"/>
                  </a:lnTo>
                  <a:lnTo>
                    <a:pt x="344" y="416"/>
                  </a:lnTo>
                  <a:lnTo>
                    <a:pt x="336" y="424"/>
                  </a:lnTo>
                  <a:lnTo>
                    <a:pt x="328" y="440"/>
                  </a:lnTo>
                  <a:lnTo>
                    <a:pt x="328" y="456"/>
                  </a:lnTo>
                  <a:lnTo>
                    <a:pt x="328" y="472"/>
                  </a:lnTo>
                  <a:lnTo>
                    <a:pt x="320" y="480"/>
                  </a:lnTo>
                  <a:lnTo>
                    <a:pt x="304" y="488"/>
                  </a:lnTo>
                  <a:lnTo>
                    <a:pt x="280" y="496"/>
                  </a:lnTo>
                  <a:lnTo>
                    <a:pt x="248" y="496"/>
                  </a:lnTo>
                  <a:lnTo>
                    <a:pt x="232" y="496"/>
                  </a:lnTo>
                  <a:lnTo>
                    <a:pt x="208" y="496"/>
                  </a:lnTo>
                  <a:lnTo>
                    <a:pt x="176" y="488"/>
                  </a:lnTo>
                  <a:lnTo>
                    <a:pt x="144" y="480"/>
                  </a:lnTo>
                  <a:lnTo>
                    <a:pt x="112" y="472"/>
                  </a:lnTo>
                  <a:lnTo>
                    <a:pt x="80" y="464"/>
                  </a:lnTo>
                  <a:lnTo>
                    <a:pt x="64" y="456"/>
                  </a:lnTo>
                  <a:lnTo>
                    <a:pt x="48" y="448"/>
                  </a:lnTo>
                  <a:lnTo>
                    <a:pt x="32" y="440"/>
                  </a:lnTo>
                  <a:lnTo>
                    <a:pt x="16" y="440"/>
                  </a:lnTo>
                  <a:lnTo>
                    <a:pt x="8" y="432"/>
                  </a:lnTo>
                  <a:lnTo>
                    <a:pt x="0" y="416"/>
                  </a:lnTo>
                  <a:lnTo>
                    <a:pt x="0" y="312"/>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2000"/>
            </a:p>
          </p:txBody>
        </p:sp>
        <p:sp>
          <p:nvSpPr>
            <p:cNvPr id="148486" name="Freeform 6"/>
            <p:cNvSpPr>
              <a:spLocks/>
            </p:cNvSpPr>
            <p:nvPr/>
          </p:nvSpPr>
          <p:spPr bwMode="auto">
            <a:xfrm>
              <a:off x="3057" y="2336"/>
              <a:ext cx="45" cy="33"/>
            </a:xfrm>
            <a:custGeom>
              <a:avLst/>
              <a:gdLst>
                <a:gd name="T0" fmla="*/ 16 w 41"/>
                <a:gd name="T1" fmla="*/ 0 h 33"/>
                <a:gd name="T2" fmla="*/ 8 w 41"/>
                <a:gd name="T3" fmla="*/ 16 h 33"/>
                <a:gd name="T4" fmla="*/ 0 w 41"/>
                <a:gd name="T5" fmla="*/ 24 h 33"/>
                <a:gd name="T6" fmla="*/ 8 w 41"/>
                <a:gd name="T7" fmla="*/ 24 h 33"/>
                <a:gd name="T8" fmla="*/ 40 w 41"/>
                <a:gd name="T9" fmla="*/ 32 h 33"/>
                <a:gd name="T10" fmla="*/ 16 w 41"/>
                <a:gd name="T11" fmla="*/ 0 h 33"/>
              </a:gdLst>
              <a:ahLst/>
              <a:cxnLst>
                <a:cxn ang="0">
                  <a:pos x="T0" y="T1"/>
                </a:cxn>
                <a:cxn ang="0">
                  <a:pos x="T2" y="T3"/>
                </a:cxn>
                <a:cxn ang="0">
                  <a:pos x="T4" y="T5"/>
                </a:cxn>
                <a:cxn ang="0">
                  <a:pos x="T6" y="T7"/>
                </a:cxn>
                <a:cxn ang="0">
                  <a:pos x="T8" y="T9"/>
                </a:cxn>
                <a:cxn ang="0">
                  <a:pos x="T10" y="T11"/>
                </a:cxn>
              </a:cxnLst>
              <a:rect l="0" t="0" r="r" b="b"/>
              <a:pathLst>
                <a:path w="41" h="33">
                  <a:moveTo>
                    <a:pt x="16" y="0"/>
                  </a:moveTo>
                  <a:lnTo>
                    <a:pt x="8" y="16"/>
                  </a:lnTo>
                  <a:lnTo>
                    <a:pt x="0" y="24"/>
                  </a:lnTo>
                  <a:lnTo>
                    <a:pt x="8" y="24"/>
                  </a:lnTo>
                  <a:lnTo>
                    <a:pt x="40" y="32"/>
                  </a:lnTo>
                  <a:lnTo>
                    <a:pt x="16" y="0"/>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2000"/>
            </a:p>
          </p:txBody>
        </p:sp>
        <p:sp>
          <p:nvSpPr>
            <p:cNvPr id="148487" name="Freeform 7"/>
            <p:cNvSpPr>
              <a:spLocks/>
            </p:cNvSpPr>
            <p:nvPr/>
          </p:nvSpPr>
          <p:spPr bwMode="auto">
            <a:xfrm>
              <a:off x="3092" y="2216"/>
              <a:ext cx="27" cy="25"/>
            </a:xfrm>
            <a:custGeom>
              <a:avLst/>
              <a:gdLst>
                <a:gd name="T0" fmla="*/ 0 w 25"/>
                <a:gd name="T1" fmla="*/ 24 h 25"/>
                <a:gd name="T2" fmla="*/ 16 w 25"/>
                <a:gd name="T3" fmla="*/ 24 h 25"/>
                <a:gd name="T4" fmla="*/ 24 w 25"/>
                <a:gd name="T5" fmla="*/ 0 h 25"/>
                <a:gd name="T6" fmla="*/ 0 w 25"/>
                <a:gd name="T7" fmla="*/ 24 h 25"/>
              </a:gdLst>
              <a:ahLst/>
              <a:cxnLst>
                <a:cxn ang="0">
                  <a:pos x="T0" y="T1"/>
                </a:cxn>
                <a:cxn ang="0">
                  <a:pos x="T2" y="T3"/>
                </a:cxn>
                <a:cxn ang="0">
                  <a:pos x="T4" y="T5"/>
                </a:cxn>
                <a:cxn ang="0">
                  <a:pos x="T6" y="T7"/>
                </a:cxn>
              </a:cxnLst>
              <a:rect l="0" t="0" r="r" b="b"/>
              <a:pathLst>
                <a:path w="25" h="25">
                  <a:moveTo>
                    <a:pt x="0" y="24"/>
                  </a:moveTo>
                  <a:lnTo>
                    <a:pt x="16" y="24"/>
                  </a:lnTo>
                  <a:lnTo>
                    <a:pt x="24" y="0"/>
                  </a:lnTo>
                  <a:lnTo>
                    <a:pt x="0" y="24"/>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2000"/>
            </a:p>
          </p:txBody>
        </p:sp>
        <p:sp>
          <p:nvSpPr>
            <p:cNvPr id="148488" name="Freeform 8"/>
            <p:cNvSpPr>
              <a:spLocks/>
            </p:cNvSpPr>
            <p:nvPr/>
          </p:nvSpPr>
          <p:spPr bwMode="auto">
            <a:xfrm>
              <a:off x="3153" y="2440"/>
              <a:ext cx="44" cy="25"/>
            </a:xfrm>
            <a:custGeom>
              <a:avLst/>
              <a:gdLst>
                <a:gd name="T0" fmla="*/ 40 w 41"/>
                <a:gd name="T1" fmla="*/ 0 h 25"/>
                <a:gd name="T2" fmla="*/ 32 w 41"/>
                <a:gd name="T3" fmla="*/ 16 h 25"/>
                <a:gd name="T4" fmla="*/ 24 w 41"/>
                <a:gd name="T5" fmla="*/ 24 h 25"/>
                <a:gd name="T6" fmla="*/ 16 w 41"/>
                <a:gd name="T7" fmla="*/ 24 h 25"/>
                <a:gd name="T8" fmla="*/ 0 w 41"/>
                <a:gd name="T9" fmla="*/ 16 h 25"/>
                <a:gd name="T10" fmla="*/ 40 w 41"/>
                <a:gd name="T11" fmla="*/ 0 h 25"/>
              </a:gdLst>
              <a:ahLst/>
              <a:cxnLst>
                <a:cxn ang="0">
                  <a:pos x="T0" y="T1"/>
                </a:cxn>
                <a:cxn ang="0">
                  <a:pos x="T2" y="T3"/>
                </a:cxn>
                <a:cxn ang="0">
                  <a:pos x="T4" y="T5"/>
                </a:cxn>
                <a:cxn ang="0">
                  <a:pos x="T6" y="T7"/>
                </a:cxn>
                <a:cxn ang="0">
                  <a:pos x="T8" y="T9"/>
                </a:cxn>
                <a:cxn ang="0">
                  <a:pos x="T10" y="T11"/>
                </a:cxn>
              </a:cxnLst>
              <a:rect l="0" t="0" r="r" b="b"/>
              <a:pathLst>
                <a:path w="41" h="25">
                  <a:moveTo>
                    <a:pt x="40" y="0"/>
                  </a:moveTo>
                  <a:lnTo>
                    <a:pt x="32" y="16"/>
                  </a:lnTo>
                  <a:lnTo>
                    <a:pt x="24" y="24"/>
                  </a:lnTo>
                  <a:lnTo>
                    <a:pt x="16" y="24"/>
                  </a:lnTo>
                  <a:lnTo>
                    <a:pt x="0" y="16"/>
                  </a:lnTo>
                  <a:lnTo>
                    <a:pt x="40" y="0"/>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2000"/>
            </a:p>
          </p:txBody>
        </p:sp>
        <p:sp>
          <p:nvSpPr>
            <p:cNvPr id="148489" name="Freeform 9"/>
            <p:cNvSpPr>
              <a:spLocks/>
            </p:cNvSpPr>
            <p:nvPr/>
          </p:nvSpPr>
          <p:spPr bwMode="auto">
            <a:xfrm>
              <a:off x="3144" y="2528"/>
              <a:ext cx="53" cy="17"/>
            </a:xfrm>
            <a:custGeom>
              <a:avLst/>
              <a:gdLst>
                <a:gd name="T0" fmla="*/ 48 w 49"/>
                <a:gd name="T1" fmla="*/ 0 h 17"/>
                <a:gd name="T2" fmla="*/ 40 w 49"/>
                <a:gd name="T3" fmla="*/ 16 h 17"/>
                <a:gd name="T4" fmla="*/ 24 w 49"/>
                <a:gd name="T5" fmla="*/ 16 h 17"/>
                <a:gd name="T6" fmla="*/ 16 w 49"/>
                <a:gd name="T7" fmla="*/ 16 h 17"/>
                <a:gd name="T8" fmla="*/ 0 w 49"/>
                <a:gd name="T9" fmla="*/ 16 h 17"/>
                <a:gd name="T10" fmla="*/ 48 w 49"/>
                <a:gd name="T11" fmla="*/ 0 h 17"/>
              </a:gdLst>
              <a:ahLst/>
              <a:cxnLst>
                <a:cxn ang="0">
                  <a:pos x="T0" y="T1"/>
                </a:cxn>
                <a:cxn ang="0">
                  <a:pos x="T2" y="T3"/>
                </a:cxn>
                <a:cxn ang="0">
                  <a:pos x="T4" y="T5"/>
                </a:cxn>
                <a:cxn ang="0">
                  <a:pos x="T6" y="T7"/>
                </a:cxn>
                <a:cxn ang="0">
                  <a:pos x="T8" y="T9"/>
                </a:cxn>
                <a:cxn ang="0">
                  <a:pos x="T10" y="T11"/>
                </a:cxn>
              </a:cxnLst>
              <a:rect l="0" t="0" r="r" b="b"/>
              <a:pathLst>
                <a:path w="49" h="17">
                  <a:moveTo>
                    <a:pt x="48" y="0"/>
                  </a:moveTo>
                  <a:lnTo>
                    <a:pt x="40" y="16"/>
                  </a:lnTo>
                  <a:lnTo>
                    <a:pt x="24" y="16"/>
                  </a:lnTo>
                  <a:lnTo>
                    <a:pt x="16" y="16"/>
                  </a:lnTo>
                  <a:lnTo>
                    <a:pt x="0" y="16"/>
                  </a:lnTo>
                  <a:lnTo>
                    <a:pt x="48" y="0"/>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2000"/>
            </a:p>
          </p:txBody>
        </p:sp>
        <p:sp>
          <p:nvSpPr>
            <p:cNvPr id="148490" name="Freeform 10"/>
            <p:cNvSpPr>
              <a:spLocks/>
            </p:cNvSpPr>
            <p:nvPr/>
          </p:nvSpPr>
          <p:spPr bwMode="auto">
            <a:xfrm>
              <a:off x="3135" y="2616"/>
              <a:ext cx="36" cy="9"/>
            </a:xfrm>
            <a:custGeom>
              <a:avLst/>
              <a:gdLst>
                <a:gd name="T0" fmla="*/ 32 w 33"/>
                <a:gd name="T1" fmla="*/ 8 h 9"/>
                <a:gd name="T2" fmla="*/ 16 w 33"/>
                <a:gd name="T3" fmla="*/ 8 h 9"/>
                <a:gd name="T4" fmla="*/ 0 w 33"/>
                <a:gd name="T5" fmla="*/ 0 h 9"/>
                <a:gd name="T6" fmla="*/ 32 w 33"/>
                <a:gd name="T7" fmla="*/ 8 h 9"/>
              </a:gdLst>
              <a:ahLst/>
              <a:cxnLst>
                <a:cxn ang="0">
                  <a:pos x="T0" y="T1"/>
                </a:cxn>
                <a:cxn ang="0">
                  <a:pos x="T2" y="T3"/>
                </a:cxn>
                <a:cxn ang="0">
                  <a:pos x="T4" y="T5"/>
                </a:cxn>
                <a:cxn ang="0">
                  <a:pos x="T6" y="T7"/>
                </a:cxn>
              </a:cxnLst>
              <a:rect l="0" t="0" r="r" b="b"/>
              <a:pathLst>
                <a:path w="33" h="9">
                  <a:moveTo>
                    <a:pt x="32" y="8"/>
                  </a:moveTo>
                  <a:lnTo>
                    <a:pt x="16" y="8"/>
                  </a:lnTo>
                  <a:lnTo>
                    <a:pt x="0" y="0"/>
                  </a:lnTo>
                  <a:lnTo>
                    <a:pt x="32" y="8"/>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2000"/>
            </a:p>
          </p:txBody>
        </p:sp>
        <p:sp>
          <p:nvSpPr>
            <p:cNvPr id="148491" name="Freeform 11"/>
            <p:cNvSpPr>
              <a:spLocks/>
            </p:cNvSpPr>
            <p:nvPr/>
          </p:nvSpPr>
          <p:spPr bwMode="auto">
            <a:xfrm>
              <a:off x="3092" y="2680"/>
              <a:ext cx="53" cy="9"/>
            </a:xfrm>
            <a:custGeom>
              <a:avLst/>
              <a:gdLst>
                <a:gd name="T0" fmla="*/ 48 w 49"/>
                <a:gd name="T1" fmla="*/ 0 h 9"/>
                <a:gd name="T2" fmla="*/ 32 w 49"/>
                <a:gd name="T3" fmla="*/ 8 h 9"/>
                <a:gd name="T4" fmla="*/ 24 w 49"/>
                <a:gd name="T5" fmla="*/ 0 h 9"/>
                <a:gd name="T6" fmla="*/ 16 w 49"/>
                <a:gd name="T7" fmla="*/ 0 h 9"/>
                <a:gd name="T8" fmla="*/ 0 w 49"/>
                <a:gd name="T9" fmla="*/ 0 h 9"/>
                <a:gd name="T10" fmla="*/ 48 w 49"/>
                <a:gd name="T11" fmla="*/ 0 h 9"/>
              </a:gdLst>
              <a:ahLst/>
              <a:cxnLst>
                <a:cxn ang="0">
                  <a:pos x="T0" y="T1"/>
                </a:cxn>
                <a:cxn ang="0">
                  <a:pos x="T2" y="T3"/>
                </a:cxn>
                <a:cxn ang="0">
                  <a:pos x="T4" y="T5"/>
                </a:cxn>
                <a:cxn ang="0">
                  <a:pos x="T6" y="T7"/>
                </a:cxn>
                <a:cxn ang="0">
                  <a:pos x="T8" y="T9"/>
                </a:cxn>
                <a:cxn ang="0">
                  <a:pos x="T10" y="T11"/>
                </a:cxn>
              </a:cxnLst>
              <a:rect l="0" t="0" r="r" b="b"/>
              <a:pathLst>
                <a:path w="49" h="9">
                  <a:moveTo>
                    <a:pt x="48" y="0"/>
                  </a:moveTo>
                  <a:lnTo>
                    <a:pt x="32" y="8"/>
                  </a:lnTo>
                  <a:lnTo>
                    <a:pt x="24" y="0"/>
                  </a:lnTo>
                  <a:lnTo>
                    <a:pt x="16" y="0"/>
                  </a:lnTo>
                  <a:lnTo>
                    <a:pt x="0" y="0"/>
                  </a:lnTo>
                  <a:lnTo>
                    <a:pt x="48" y="0"/>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2000"/>
            </a:p>
          </p:txBody>
        </p:sp>
        <p:sp>
          <p:nvSpPr>
            <p:cNvPr id="148492" name="Freeform 12"/>
            <p:cNvSpPr>
              <a:spLocks/>
            </p:cNvSpPr>
            <p:nvPr/>
          </p:nvSpPr>
          <p:spPr bwMode="auto">
            <a:xfrm>
              <a:off x="2824" y="2624"/>
              <a:ext cx="44" cy="9"/>
            </a:xfrm>
            <a:custGeom>
              <a:avLst/>
              <a:gdLst>
                <a:gd name="T0" fmla="*/ 0 w 41"/>
                <a:gd name="T1" fmla="*/ 0 h 9"/>
                <a:gd name="T2" fmla="*/ 16 w 41"/>
                <a:gd name="T3" fmla="*/ 8 h 9"/>
                <a:gd name="T4" fmla="*/ 40 w 41"/>
                <a:gd name="T5" fmla="*/ 0 h 9"/>
                <a:gd name="T6" fmla="*/ 0 w 41"/>
                <a:gd name="T7" fmla="*/ 0 h 9"/>
              </a:gdLst>
              <a:ahLst/>
              <a:cxnLst>
                <a:cxn ang="0">
                  <a:pos x="T0" y="T1"/>
                </a:cxn>
                <a:cxn ang="0">
                  <a:pos x="T2" y="T3"/>
                </a:cxn>
                <a:cxn ang="0">
                  <a:pos x="T4" y="T5"/>
                </a:cxn>
                <a:cxn ang="0">
                  <a:pos x="T6" y="T7"/>
                </a:cxn>
              </a:cxnLst>
              <a:rect l="0" t="0" r="r" b="b"/>
              <a:pathLst>
                <a:path w="41" h="9">
                  <a:moveTo>
                    <a:pt x="0" y="0"/>
                  </a:moveTo>
                  <a:lnTo>
                    <a:pt x="16" y="8"/>
                  </a:lnTo>
                  <a:lnTo>
                    <a:pt x="40" y="0"/>
                  </a:lnTo>
                  <a:lnTo>
                    <a:pt x="0" y="0"/>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2000"/>
            </a:p>
          </p:txBody>
        </p:sp>
        <p:sp>
          <p:nvSpPr>
            <p:cNvPr id="148493" name="Freeform 13"/>
            <p:cNvSpPr>
              <a:spLocks/>
            </p:cNvSpPr>
            <p:nvPr/>
          </p:nvSpPr>
          <p:spPr bwMode="auto">
            <a:xfrm>
              <a:off x="3127" y="2408"/>
              <a:ext cx="70" cy="9"/>
            </a:xfrm>
            <a:custGeom>
              <a:avLst/>
              <a:gdLst>
                <a:gd name="T0" fmla="*/ 64 w 65"/>
                <a:gd name="T1" fmla="*/ 0 h 9"/>
                <a:gd name="T2" fmla="*/ 40 w 65"/>
                <a:gd name="T3" fmla="*/ 0 h 9"/>
                <a:gd name="T4" fmla="*/ 32 w 65"/>
                <a:gd name="T5" fmla="*/ 0 h 9"/>
                <a:gd name="T6" fmla="*/ 24 w 65"/>
                <a:gd name="T7" fmla="*/ 0 h 9"/>
                <a:gd name="T8" fmla="*/ 0 w 65"/>
                <a:gd name="T9" fmla="*/ 8 h 9"/>
                <a:gd name="T10" fmla="*/ 64 w 65"/>
                <a:gd name="T11" fmla="*/ 0 h 9"/>
              </a:gdLst>
              <a:ahLst/>
              <a:cxnLst>
                <a:cxn ang="0">
                  <a:pos x="T0" y="T1"/>
                </a:cxn>
                <a:cxn ang="0">
                  <a:pos x="T2" y="T3"/>
                </a:cxn>
                <a:cxn ang="0">
                  <a:pos x="T4" y="T5"/>
                </a:cxn>
                <a:cxn ang="0">
                  <a:pos x="T6" y="T7"/>
                </a:cxn>
                <a:cxn ang="0">
                  <a:pos x="T8" y="T9"/>
                </a:cxn>
                <a:cxn ang="0">
                  <a:pos x="T10" y="T11"/>
                </a:cxn>
              </a:cxnLst>
              <a:rect l="0" t="0" r="r" b="b"/>
              <a:pathLst>
                <a:path w="65" h="9">
                  <a:moveTo>
                    <a:pt x="64" y="0"/>
                  </a:moveTo>
                  <a:lnTo>
                    <a:pt x="40" y="0"/>
                  </a:lnTo>
                  <a:lnTo>
                    <a:pt x="32" y="0"/>
                  </a:lnTo>
                  <a:lnTo>
                    <a:pt x="24" y="0"/>
                  </a:lnTo>
                  <a:lnTo>
                    <a:pt x="0" y="8"/>
                  </a:lnTo>
                  <a:lnTo>
                    <a:pt x="64" y="0"/>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2000"/>
            </a:p>
          </p:txBody>
        </p:sp>
        <p:sp>
          <p:nvSpPr>
            <p:cNvPr id="148494" name="Freeform 14"/>
            <p:cNvSpPr>
              <a:spLocks/>
            </p:cNvSpPr>
            <p:nvPr/>
          </p:nvSpPr>
          <p:spPr bwMode="auto">
            <a:xfrm>
              <a:off x="2720" y="2384"/>
              <a:ext cx="113" cy="273"/>
            </a:xfrm>
            <a:custGeom>
              <a:avLst/>
              <a:gdLst>
                <a:gd name="T0" fmla="*/ 104 w 105"/>
                <a:gd name="T1" fmla="*/ 0 h 273"/>
                <a:gd name="T2" fmla="*/ 96 w 105"/>
                <a:gd name="T3" fmla="*/ 64 h 273"/>
                <a:gd name="T4" fmla="*/ 88 w 105"/>
                <a:gd name="T5" fmla="*/ 136 h 273"/>
                <a:gd name="T6" fmla="*/ 96 w 105"/>
                <a:gd name="T7" fmla="*/ 216 h 273"/>
                <a:gd name="T8" fmla="*/ 104 w 105"/>
                <a:gd name="T9" fmla="*/ 272 h 273"/>
                <a:gd name="T10" fmla="*/ 24 w 105"/>
                <a:gd name="T11" fmla="*/ 272 h 273"/>
                <a:gd name="T12" fmla="*/ 8 w 105"/>
                <a:gd name="T13" fmla="*/ 216 h 273"/>
                <a:gd name="T14" fmla="*/ 0 w 105"/>
                <a:gd name="T15" fmla="*/ 136 h 273"/>
                <a:gd name="T16" fmla="*/ 0 w 105"/>
                <a:gd name="T17" fmla="*/ 56 h 273"/>
                <a:gd name="T18" fmla="*/ 16 w 105"/>
                <a:gd name="T19" fmla="*/ 0 h 273"/>
                <a:gd name="T20" fmla="*/ 104 w 105"/>
                <a:gd name="T21"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273">
                  <a:moveTo>
                    <a:pt x="104" y="0"/>
                  </a:moveTo>
                  <a:lnTo>
                    <a:pt x="96" y="64"/>
                  </a:lnTo>
                  <a:lnTo>
                    <a:pt x="88" y="136"/>
                  </a:lnTo>
                  <a:lnTo>
                    <a:pt x="96" y="216"/>
                  </a:lnTo>
                  <a:lnTo>
                    <a:pt x="104" y="272"/>
                  </a:lnTo>
                  <a:lnTo>
                    <a:pt x="24" y="272"/>
                  </a:lnTo>
                  <a:lnTo>
                    <a:pt x="8" y="216"/>
                  </a:lnTo>
                  <a:lnTo>
                    <a:pt x="0" y="136"/>
                  </a:lnTo>
                  <a:lnTo>
                    <a:pt x="0" y="56"/>
                  </a:lnTo>
                  <a:lnTo>
                    <a:pt x="16" y="0"/>
                  </a:lnTo>
                  <a:lnTo>
                    <a:pt x="104" y="0"/>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2000"/>
            </a:p>
          </p:txBody>
        </p:sp>
      </p:grpSp>
      <p:grpSp>
        <p:nvGrpSpPr>
          <p:cNvPr id="148495" name="Group 15"/>
          <p:cNvGrpSpPr>
            <a:grpSpLocks/>
          </p:cNvGrpSpPr>
          <p:nvPr/>
        </p:nvGrpSpPr>
        <p:grpSpPr bwMode="auto">
          <a:xfrm>
            <a:off x="935038" y="4121150"/>
            <a:ext cx="712787" cy="674688"/>
            <a:chOff x="441" y="2344"/>
            <a:chExt cx="486" cy="425"/>
          </a:xfrm>
        </p:grpSpPr>
        <p:sp>
          <p:nvSpPr>
            <p:cNvPr id="148496" name="Freeform 16"/>
            <p:cNvSpPr>
              <a:spLocks/>
            </p:cNvSpPr>
            <p:nvPr/>
          </p:nvSpPr>
          <p:spPr bwMode="auto">
            <a:xfrm>
              <a:off x="536" y="2344"/>
              <a:ext cx="391" cy="425"/>
            </a:xfrm>
            <a:custGeom>
              <a:avLst/>
              <a:gdLst>
                <a:gd name="T0" fmla="*/ 0 w 361"/>
                <a:gd name="T1" fmla="*/ 248 h 425"/>
                <a:gd name="T2" fmla="*/ 40 w 361"/>
                <a:gd name="T3" fmla="*/ 264 h 425"/>
                <a:gd name="T4" fmla="*/ 80 w 361"/>
                <a:gd name="T5" fmla="*/ 272 h 425"/>
                <a:gd name="T6" fmla="*/ 112 w 361"/>
                <a:gd name="T7" fmla="*/ 296 h 425"/>
                <a:gd name="T8" fmla="*/ 168 w 361"/>
                <a:gd name="T9" fmla="*/ 320 h 425"/>
                <a:gd name="T10" fmla="*/ 216 w 361"/>
                <a:gd name="T11" fmla="*/ 360 h 425"/>
                <a:gd name="T12" fmla="*/ 248 w 361"/>
                <a:gd name="T13" fmla="*/ 384 h 425"/>
                <a:gd name="T14" fmla="*/ 272 w 361"/>
                <a:gd name="T15" fmla="*/ 424 h 425"/>
                <a:gd name="T16" fmla="*/ 296 w 361"/>
                <a:gd name="T17" fmla="*/ 424 h 425"/>
                <a:gd name="T18" fmla="*/ 304 w 361"/>
                <a:gd name="T19" fmla="*/ 392 h 425"/>
                <a:gd name="T20" fmla="*/ 288 w 361"/>
                <a:gd name="T21" fmla="*/ 352 h 425"/>
                <a:gd name="T22" fmla="*/ 264 w 361"/>
                <a:gd name="T23" fmla="*/ 328 h 425"/>
                <a:gd name="T24" fmla="*/ 256 w 361"/>
                <a:gd name="T25" fmla="*/ 288 h 425"/>
                <a:gd name="T26" fmla="*/ 296 w 361"/>
                <a:gd name="T27" fmla="*/ 272 h 425"/>
                <a:gd name="T28" fmla="*/ 328 w 361"/>
                <a:gd name="T29" fmla="*/ 264 h 425"/>
                <a:gd name="T30" fmla="*/ 352 w 361"/>
                <a:gd name="T31" fmla="*/ 256 h 425"/>
                <a:gd name="T32" fmla="*/ 352 w 361"/>
                <a:gd name="T33" fmla="*/ 224 h 425"/>
                <a:gd name="T34" fmla="*/ 344 w 361"/>
                <a:gd name="T35" fmla="*/ 200 h 425"/>
                <a:gd name="T36" fmla="*/ 360 w 361"/>
                <a:gd name="T37" fmla="*/ 160 h 425"/>
                <a:gd name="T38" fmla="*/ 352 w 361"/>
                <a:gd name="T39" fmla="*/ 128 h 425"/>
                <a:gd name="T40" fmla="*/ 336 w 361"/>
                <a:gd name="T41" fmla="*/ 120 h 425"/>
                <a:gd name="T42" fmla="*/ 344 w 361"/>
                <a:gd name="T43" fmla="*/ 96 h 425"/>
                <a:gd name="T44" fmla="*/ 344 w 361"/>
                <a:gd name="T45" fmla="*/ 72 h 425"/>
                <a:gd name="T46" fmla="*/ 328 w 361"/>
                <a:gd name="T47" fmla="*/ 56 h 425"/>
                <a:gd name="T48" fmla="*/ 328 w 361"/>
                <a:gd name="T49" fmla="*/ 24 h 425"/>
                <a:gd name="T50" fmla="*/ 304 w 361"/>
                <a:gd name="T51" fmla="*/ 8 h 425"/>
                <a:gd name="T52" fmla="*/ 248 w 361"/>
                <a:gd name="T53" fmla="*/ 0 h 425"/>
                <a:gd name="T54" fmla="*/ 208 w 361"/>
                <a:gd name="T55" fmla="*/ 8 h 425"/>
                <a:gd name="T56" fmla="*/ 144 w 361"/>
                <a:gd name="T57" fmla="*/ 16 h 425"/>
                <a:gd name="T58" fmla="*/ 80 w 361"/>
                <a:gd name="T59" fmla="*/ 32 h 425"/>
                <a:gd name="T60" fmla="*/ 48 w 361"/>
                <a:gd name="T61" fmla="*/ 48 h 425"/>
                <a:gd name="T62" fmla="*/ 8 w 361"/>
                <a:gd name="T63" fmla="*/ 56 h 425"/>
                <a:gd name="T64" fmla="*/ 0 w 361"/>
                <a:gd name="T65" fmla="*/ 16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1" h="425">
                  <a:moveTo>
                    <a:pt x="0" y="160"/>
                  </a:moveTo>
                  <a:lnTo>
                    <a:pt x="0" y="248"/>
                  </a:lnTo>
                  <a:lnTo>
                    <a:pt x="16" y="264"/>
                  </a:lnTo>
                  <a:lnTo>
                    <a:pt x="40" y="264"/>
                  </a:lnTo>
                  <a:lnTo>
                    <a:pt x="56" y="264"/>
                  </a:lnTo>
                  <a:lnTo>
                    <a:pt x="80" y="272"/>
                  </a:lnTo>
                  <a:lnTo>
                    <a:pt x="96" y="280"/>
                  </a:lnTo>
                  <a:lnTo>
                    <a:pt x="112" y="296"/>
                  </a:lnTo>
                  <a:lnTo>
                    <a:pt x="136" y="312"/>
                  </a:lnTo>
                  <a:lnTo>
                    <a:pt x="168" y="320"/>
                  </a:lnTo>
                  <a:lnTo>
                    <a:pt x="192" y="344"/>
                  </a:lnTo>
                  <a:lnTo>
                    <a:pt x="216" y="360"/>
                  </a:lnTo>
                  <a:lnTo>
                    <a:pt x="232" y="376"/>
                  </a:lnTo>
                  <a:lnTo>
                    <a:pt x="248" y="384"/>
                  </a:lnTo>
                  <a:lnTo>
                    <a:pt x="256" y="408"/>
                  </a:lnTo>
                  <a:lnTo>
                    <a:pt x="272" y="424"/>
                  </a:lnTo>
                  <a:lnTo>
                    <a:pt x="280" y="424"/>
                  </a:lnTo>
                  <a:lnTo>
                    <a:pt x="296" y="424"/>
                  </a:lnTo>
                  <a:lnTo>
                    <a:pt x="296" y="408"/>
                  </a:lnTo>
                  <a:lnTo>
                    <a:pt x="304" y="392"/>
                  </a:lnTo>
                  <a:lnTo>
                    <a:pt x="296" y="368"/>
                  </a:lnTo>
                  <a:lnTo>
                    <a:pt x="288" y="352"/>
                  </a:lnTo>
                  <a:lnTo>
                    <a:pt x="280" y="336"/>
                  </a:lnTo>
                  <a:lnTo>
                    <a:pt x="264" y="328"/>
                  </a:lnTo>
                  <a:lnTo>
                    <a:pt x="256" y="304"/>
                  </a:lnTo>
                  <a:lnTo>
                    <a:pt x="256" y="288"/>
                  </a:lnTo>
                  <a:lnTo>
                    <a:pt x="272" y="280"/>
                  </a:lnTo>
                  <a:lnTo>
                    <a:pt x="296" y="272"/>
                  </a:lnTo>
                  <a:lnTo>
                    <a:pt x="312" y="272"/>
                  </a:lnTo>
                  <a:lnTo>
                    <a:pt x="328" y="264"/>
                  </a:lnTo>
                  <a:lnTo>
                    <a:pt x="344" y="264"/>
                  </a:lnTo>
                  <a:lnTo>
                    <a:pt x="352" y="256"/>
                  </a:lnTo>
                  <a:lnTo>
                    <a:pt x="352" y="240"/>
                  </a:lnTo>
                  <a:lnTo>
                    <a:pt x="352" y="224"/>
                  </a:lnTo>
                  <a:lnTo>
                    <a:pt x="352" y="208"/>
                  </a:lnTo>
                  <a:lnTo>
                    <a:pt x="344" y="200"/>
                  </a:lnTo>
                  <a:lnTo>
                    <a:pt x="352" y="176"/>
                  </a:lnTo>
                  <a:lnTo>
                    <a:pt x="360" y="160"/>
                  </a:lnTo>
                  <a:lnTo>
                    <a:pt x="352" y="144"/>
                  </a:lnTo>
                  <a:lnTo>
                    <a:pt x="352" y="128"/>
                  </a:lnTo>
                  <a:lnTo>
                    <a:pt x="344" y="128"/>
                  </a:lnTo>
                  <a:lnTo>
                    <a:pt x="336" y="120"/>
                  </a:lnTo>
                  <a:lnTo>
                    <a:pt x="344" y="104"/>
                  </a:lnTo>
                  <a:lnTo>
                    <a:pt x="344" y="96"/>
                  </a:lnTo>
                  <a:lnTo>
                    <a:pt x="344" y="80"/>
                  </a:lnTo>
                  <a:lnTo>
                    <a:pt x="344" y="72"/>
                  </a:lnTo>
                  <a:lnTo>
                    <a:pt x="336" y="64"/>
                  </a:lnTo>
                  <a:lnTo>
                    <a:pt x="328" y="56"/>
                  </a:lnTo>
                  <a:lnTo>
                    <a:pt x="328" y="40"/>
                  </a:lnTo>
                  <a:lnTo>
                    <a:pt x="328" y="24"/>
                  </a:lnTo>
                  <a:lnTo>
                    <a:pt x="312" y="16"/>
                  </a:lnTo>
                  <a:lnTo>
                    <a:pt x="304" y="8"/>
                  </a:lnTo>
                  <a:lnTo>
                    <a:pt x="280" y="0"/>
                  </a:lnTo>
                  <a:lnTo>
                    <a:pt x="248" y="0"/>
                  </a:lnTo>
                  <a:lnTo>
                    <a:pt x="232" y="0"/>
                  </a:lnTo>
                  <a:lnTo>
                    <a:pt x="208" y="8"/>
                  </a:lnTo>
                  <a:lnTo>
                    <a:pt x="176" y="8"/>
                  </a:lnTo>
                  <a:lnTo>
                    <a:pt x="144" y="16"/>
                  </a:lnTo>
                  <a:lnTo>
                    <a:pt x="112" y="24"/>
                  </a:lnTo>
                  <a:lnTo>
                    <a:pt x="80" y="32"/>
                  </a:lnTo>
                  <a:lnTo>
                    <a:pt x="64" y="40"/>
                  </a:lnTo>
                  <a:lnTo>
                    <a:pt x="48" y="48"/>
                  </a:lnTo>
                  <a:lnTo>
                    <a:pt x="32" y="48"/>
                  </a:lnTo>
                  <a:lnTo>
                    <a:pt x="8" y="56"/>
                  </a:lnTo>
                  <a:lnTo>
                    <a:pt x="0" y="72"/>
                  </a:lnTo>
                  <a:lnTo>
                    <a:pt x="0" y="160"/>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2000"/>
            </a:p>
          </p:txBody>
        </p:sp>
        <p:sp>
          <p:nvSpPr>
            <p:cNvPr id="148497" name="Freeform 17"/>
            <p:cNvSpPr>
              <a:spLocks/>
            </p:cNvSpPr>
            <p:nvPr/>
          </p:nvSpPr>
          <p:spPr bwMode="auto">
            <a:xfrm>
              <a:off x="788" y="2624"/>
              <a:ext cx="35" cy="33"/>
            </a:xfrm>
            <a:custGeom>
              <a:avLst/>
              <a:gdLst>
                <a:gd name="T0" fmla="*/ 16 w 33"/>
                <a:gd name="T1" fmla="*/ 32 h 33"/>
                <a:gd name="T2" fmla="*/ 0 w 33"/>
                <a:gd name="T3" fmla="*/ 16 h 33"/>
                <a:gd name="T4" fmla="*/ 0 w 33"/>
                <a:gd name="T5" fmla="*/ 8 h 33"/>
                <a:gd name="T6" fmla="*/ 32 w 33"/>
                <a:gd name="T7" fmla="*/ 0 h 33"/>
                <a:gd name="T8" fmla="*/ 16 w 33"/>
                <a:gd name="T9" fmla="*/ 32 h 33"/>
              </a:gdLst>
              <a:ahLst/>
              <a:cxnLst>
                <a:cxn ang="0">
                  <a:pos x="T0" y="T1"/>
                </a:cxn>
                <a:cxn ang="0">
                  <a:pos x="T2" y="T3"/>
                </a:cxn>
                <a:cxn ang="0">
                  <a:pos x="T4" y="T5"/>
                </a:cxn>
                <a:cxn ang="0">
                  <a:pos x="T6" y="T7"/>
                </a:cxn>
                <a:cxn ang="0">
                  <a:pos x="T8" y="T9"/>
                </a:cxn>
              </a:cxnLst>
              <a:rect l="0" t="0" r="r" b="b"/>
              <a:pathLst>
                <a:path w="33" h="33">
                  <a:moveTo>
                    <a:pt x="16" y="32"/>
                  </a:moveTo>
                  <a:lnTo>
                    <a:pt x="0" y="16"/>
                  </a:lnTo>
                  <a:lnTo>
                    <a:pt x="0" y="8"/>
                  </a:lnTo>
                  <a:lnTo>
                    <a:pt x="32" y="0"/>
                  </a:lnTo>
                  <a:lnTo>
                    <a:pt x="16" y="32"/>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2000"/>
            </a:p>
          </p:txBody>
        </p:sp>
        <p:sp>
          <p:nvSpPr>
            <p:cNvPr id="148498" name="Freeform 18"/>
            <p:cNvSpPr>
              <a:spLocks/>
            </p:cNvSpPr>
            <p:nvPr/>
          </p:nvSpPr>
          <p:spPr bwMode="auto">
            <a:xfrm>
              <a:off x="814" y="2736"/>
              <a:ext cx="27" cy="25"/>
            </a:xfrm>
            <a:custGeom>
              <a:avLst/>
              <a:gdLst>
                <a:gd name="T0" fmla="*/ 0 w 25"/>
                <a:gd name="T1" fmla="*/ 0 h 25"/>
                <a:gd name="T2" fmla="*/ 16 w 25"/>
                <a:gd name="T3" fmla="*/ 8 h 25"/>
                <a:gd name="T4" fmla="*/ 24 w 25"/>
                <a:gd name="T5" fmla="*/ 24 h 25"/>
                <a:gd name="T6" fmla="*/ 0 w 25"/>
                <a:gd name="T7" fmla="*/ 0 h 25"/>
              </a:gdLst>
              <a:ahLst/>
              <a:cxnLst>
                <a:cxn ang="0">
                  <a:pos x="T0" y="T1"/>
                </a:cxn>
                <a:cxn ang="0">
                  <a:pos x="T2" y="T3"/>
                </a:cxn>
                <a:cxn ang="0">
                  <a:pos x="T4" y="T5"/>
                </a:cxn>
                <a:cxn ang="0">
                  <a:pos x="T6" y="T7"/>
                </a:cxn>
              </a:cxnLst>
              <a:rect l="0" t="0" r="r" b="b"/>
              <a:pathLst>
                <a:path w="25" h="25">
                  <a:moveTo>
                    <a:pt x="0" y="0"/>
                  </a:moveTo>
                  <a:lnTo>
                    <a:pt x="16" y="8"/>
                  </a:lnTo>
                  <a:lnTo>
                    <a:pt x="24" y="24"/>
                  </a:lnTo>
                  <a:lnTo>
                    <a:pt x="0" y="0"/>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2000"/>
            </a:p>
          </p:txBody>
        </p:sp>
        <p:sp>
          <p:nvSpPr>
            <p:cNvPr id="148499" name="Freeform 19"/>
            <p:cNvSpPr>
              <a:spLocks/>
            </p:cNvSpPr>
            <p:nvPr/>
          </p:nvSpPr>
          <p:spPr bwMode="auto">
            <a:xfrm>
              <a:off x="814" y="2360"/>
              <a:ext cx="53" cy="1"/>
            </a:xfrm>
            <a:custGeom>
              <a:avLst/>
              <a:gdLst>
                <a:gd name="T0" fmla="*/ 48 w 49"/>
                <a:gd name="T1" fmla="*/ 0 h 1"/>
                <a:gd name="T2" fmla="*/ 32 w 49"/>
                <a:gd name="T3" fmla="*/ 0 h 1"/>
                <a:gd name="T4" fmla="*/ 24 w 49"/>
                <a:gd name="T5" fmla="*/ 0 h 1"/>
                <a:gd name="T6" fmla="*/ 8 w 49"/>
                <a:gd name="T7" fmla="*/ 0 h 1"/>
                <a:gd name="T8" fmla="*/ 0 w 49"/>
                <a:gd name="T9" fmla="*/ 0 h 1"/>
                <a:gd name="T10" fmla="*/ 48 w 49"/>
                <a:gd name="T11" fmla="*/ 0 h 1"/>
              </a:gdLst>
              <a:ahLst/>
              <a:cxnLst>
                <a:cxn ang="0">
                  <a:pos x="T0" y="T1"/>
                </a:cxn>
                <a:cxn ang="0">
                  <a:pos x="T2" y="T3"/>
                </a:cxn>
                <a:cxn ang="0">
                  <a:pos x="T4" y="T5"/>
                </a:cxn>
                <a:cxn ang="0">
                  <a:pos x="T6" y="T7"/>
                </a:cxn>
                <a:cxn ang="0">
                  <a:pos x="T8" y="T9"/>
                </a:cxn>
                <a:cxn ang="0">
                  <a:pos x="T10" y="T11"/>
                </a:cxn>
              </a:cxnLst>
              <a:rect l="0" t="0" r="r" b="b"/>
              <a:pathLst>
                <a:path w="49" h="1">
                  <a:moveTo>
                    <a:pt x="48" y="0"/>
                  </a:moveTo>
                  <a:lnTo>
                    <a:pt x="32" y="0"/>
                  </a:lnTo>
                  <a:lnTo>
                    <a:pt x="24" y="0"/>
                  </a:lnTo>
                  <a:lnTo>
                    <a:pt x="8" y="0"/>
                  </a:lnTo>
                  <a:lnTo>
                    <a:pt x="0" y="0"/>
                  </a:lnTo>
                  <a:lnTo>
                    <a:pt x="48" y="0"/>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2000"/>
            </a:p>
          </p:txBody>
        </p:sp>
        <p:sp>
          <p:nvSpPr>
            <p:cNvPr id="148500" name="Freeform 20"/>
            <p:cNvSpPr>
              <a:spLocks/>
            </p:cNvSpPr>
            <p:nvPr/>
          </p:nvSpPr>
          <p:spPr bwMode="auto">
            <a:xfrm>
              <a:off x="545" y="2400"/>
              <a:ext cx="44" cy="9"/>
            </a:xfrm>
            <a:custGeom>
              <a:avLst/>
              <a:gdLst>
                <a:gd name="T0" fmla="*/ 0 w 41"/>
                <a:gd name="T1" fmla="*/ 8 h 9"/>
                <a:gd name="T2" fmla="*/ 16 w 41"/>
                <a:gd name="T3" fmla="*/ 0 h 9"/>
                <a:gd name="T4" fmla="*/ 40 w 41"/>
                <a:gd name="T5" fmla="*/ 8 h 9"/>
                <a:gd name="T6" fmla="*/ 0 w 41"/>
                <a:gd name="T7" fmla="*/ 8 h 9"/>
              </a:gdLst>
              <a:ahLst/>
              <a:cxnLst>
                <a:cxn ang="0">
                  <a:pos x="T0" y="T1"/>
                </a:cxn>
                <a:cxn ang="0">
                  <a:pos x="T2" y="T3"/>
                </a:cxn>
                <a:cxn ang="0">
                  <a:pos x="T4" y="T5"/>
                </a:cxn>
                <a:cxn ang="0">
                  <a:pos x="T6" y="T7"/>
                </a:cxn>
              </a:cxnLst>
              <a:rect l="0" t="0" r="r" b="b"/>
              <a:pathLst>
                <a:path w="41" h="9">
                  <a:moveTo>
                    <a:pt x="0" y="8"/>
                  </a:moveTo>
                  <a:lnTo>
                    <a:pt x="16" y="0"/>
                  </a:lnTo>
                  <a:lnTo>
                    <a:pt x="40" y="8"/>
                  </a:lnTo>
                  <a:lnTo>
                    <a:pt x="0" y="8"/>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2000"/>
            </a:p>
          </p:txBody>
        </p:sp>
        <p:sp>
          <p:nvSpPr>
            <p:cNvPr id="148501" name="Freeform 21"/>
            <p:cNvSpPr>
              <a:spLocks/>
            </p:cNvSpPr>
            <p:nvPr/>
          </p:nvSpPr>
          <p:spPr bwMode="auto">
            <a:xfrm>
              <a:off x="441" y="2392"/>
              <a:ext cx="114" cy="233"/>
            </a:xfrm>
            <a:custGeom>
              <a:avLst/>
              <a:gdLst>
                <a:gd name="T0" fmla="*/ 104 w 105"/>
                <a:gd name="T1" fmla="*/ 0 h 233"/>
                <a:gd name="T2" fmla="*/ 96 w 105"/>
                <a:gd name="T3" fmla="*/ 56 h 233"/>
                <a:gd name="T4" fmla="*/ 88 w 105"/>
                <a:gd name="T5" fmla="*/ 120 h 233"/>
                <a:gd name="T6" fmla="*/ 96 w 105"/>
                <a:gd name="T7" fmla="*/ 184 h 233"/>
                <a:gd name="T8" fmla="*/ 104 w 105"/>
                <a:gd name="T9" fmla="*/ 232 h 233"/>
                <a:gd name="T10" fmla="*/ 24 w 105"/>
                <a:gd name="T11" fmla="*/ 232 h 233"/>
                <a:gd name="T12" fmla="*/ 0 w 105"/>
                <a:gd name="T13" fmla="*/ 184 h 233"/>
                <a:gd name="T14" fmla="*/ 0 w 105"/>
                <a:gd name="T15" fmla="*/ 120 h 233"/>
                <a:gd name="T16" fmla="*/ 0 w 105"/>
                <a:gd name="T17" fmla="*/ 48 h 233"/>
                <a:gd name="T18" fmla="*/ 16 w 105"/>
                <a:gd name="T19" fmla="*/ 0 h 233"/>
                <a:gd name="T20" fmla="*/ 104 w 105"/>
                <a:gd name="T2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233">
                  <a:moveTo>
                    <a:pt x="104" y="0"/>
                  </a:moveTo>
                  <a:lnTo>
                    <a:pt x="96" y="56"/>
                  </a:lnTo>
                  <a:lnTo>
                    <a:pt x="88" y="120"/>
                  </a:lnTo>
                  <a:lnTo>
                    <a:pt x="96" y="184"/>
                  </a:lnTo>
                  <a:lnTo>
                    <a:pt x="104" y="232"/>
                  </a:lnTo>
                  <a:lnTo>
                    <a:pt x="24" y="232"/>
                  </a:lnTo>
                  <a:lnTo>
                    <a:pt x="0" y="184"/>
                  </a:lnTo>
                  <a:lnTo>
                    <a:pt x="0" y="120"/>
                  </a:lnTo>
                  <a:lnTo>
                    <a:pt x="0" y="48"/>
                  </a:lnTo>
                  <a:lnTo>
                    <a:pt x="16" y="0"/>
                  </a:lnTo>
                  <a:lnTo>
                    <a:pt x="104" y="0"/>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2000"/>
            </a:p>
          </p:txBody>
        </p:sp>
      </p:grpSp>
      <p:grpSp>
        <p:nvGrpSpPr>
          <p:cNvPr id="148502" name="Group 22"/>
          <p:cNvGrpSpPr>
            <a:grpSpLocks/>
          </p:cNvGrpSpPr>
          <p:nvPr/>
        </p:nvGrpSpPr>
        <p:grpSpPr bwMode="auto">
          <a:xfrm>
            <a:off x="1760538" y="3052763"/>
            <a:ext cx="1401762" cy="3413125"/>
            <a:chOff x="1004" y="1671"/>
            <a:chExt cx="956" cy="2150"/>
          </a:xfrm>
        </p:grpSpPr>
        <p:sp>
          <p:nvSpPr>
            <p:cNvPr id="148503" name="Rectangle 23"/>
            <p:cNvSpPr>
              <a:spLocks noChangeArrowheads="1"/>
            </p:cNvSpPr>
            <p:nvPr/>
          </p:nvSpPr>
          <p:spPr bwMode="auto">
            <a:xfrm>
              <a:off x="1004" y="1696"/>
              <a:ext cx="771" cy="608"/>
            </a:xfrm>
            <a:prstGeom prst="rect">
              <a:avLst/>
            </a:prstGeom>
            <a:solidFill>
              <a:srgbClr val="FFFFFF"/>
            </a:solidFill>
            <a:ln>
              <a:noFill/>
            </a:ln>
            <a:effectLst/>
            <a:extLst>
              <a:ext uri="{91240B29-F687-4f45-9708-019B960494DF}">
                <a14:hiddenLine xmlns="" xmlns:a14="http://schemas.microsoft.com/office/drawing/2010/main" w="1270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48504" name="Rectangle 24"/>
            <p:cNvSpPr>
              <a:spLocks noChangeArrowheads="1"/>
            </p:cNvSpPr>
            <p:nvPr/>
          </p:nvSpPr>
          <p:spPr bwMode="auto">
            <a:xfrm>
              <a:off x="1008" y="1700"/>
              <a:ext cx="952" cy="797"/>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48505" name="Line 25"/>
            <p:cNvSpPr>
              <a:spLocks noChangeShapeType="1"/>
            </p:cNvSpPr>
            <p:nvPr/>
          </p:nvSpPr>
          <p:spPr bwMode="auto">
            <a:xfrm>
              <a:off x="1008" y="1884"/>
              <a:ext cx="952"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48506" name="Line 26"/>
            <p:cNvSpPr>
              <a:spLocks noChangeShapeType="1"/>
            </p:cNvSpPr>
            <p:nvPr/>
          </p:nvSpPr>
          <p:spPr bwMode="auto">
            <a:xfrm>
              <a:off x="1008" y="2068"/>
              <a:ext cx="952"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48507" name="Rectangle 27"/>
            <p:cNvSpPr>
              <a:spLocks noChangeArrowheads="1"/>
            </p:cNvSpPr>
            <p:nvPr/>
          </p:nvSpPr>
          <p:spPr bwMode="auto">
            <a:xfrm>
              <a:off x="1024" y="2086"/>
              <a:ext cx="602"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800" b="0">
                  <a:solidFill>
                    <a:srgbClr val="000000"/>
                  </a:solidFill>
                </a:rPr>
                <a:t>+Add()</a:t>
              </a:r>
            </a:p>
          </p:txBody>
        </p:sp>
        <p:sp>
          <p:nvSpPr>
            <p:cNvPr id="148508" name="Rectangle 28"/>
            <p:cNvSpPr>
              <a:spLocks noChangeArrowheads="1"/>
            </p:cNvSpPr>
            <p:nvPr/>
          </p:nvSpPr>
          <p:spPr bwMode="auto">
            <a:xfrm>
              <a:off x="1021" y="2230"/>
              <a:ext cx="908"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800" b="0">
                  <a:solidFill>
                    <a:srgbClr val="000000"/>
                  </a:solidFill>
                </a:rPr>
                <a:t>+Remove()</a:t>
              </a:r>
            </a:p>
          </p:txBody>
        </p:sp>
        <p:sp>
          <p:nvSpPr>
            <p:cNvPr id="148509" name="Rectangle 29"/>
            <p:cNvSpPr>
              <a:spLocks noChangeArrowheads="1"/>
            </p:cNvSpPr>
            <p:nvPr/>
          </p:nvSpPr>
          <p:spPr bwMode="auto">
            <a:xfrm>
              <a:off x="1200" y="1671"/>
              <a:ext cx="397" cy="2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a:solidFill>
                    <a:srgbClr val="000000"/>
                  </a:solidFill>
                </a:rPr>
                <a:t>List</a:t>
              </a:r>
            </a:p>
          </p:txBody>
        </p:sp>
        <p:sp>
          <p:nvSpPr>
            <p:cNvPr id="148510" name="Line 30"/>
            <p:cNvSpPr>
              <a:spLocks noChangeShapeType="1"/>
            </p:cNvSpPr>
            <p:nvPr/>
          </p:nvSpPr>
          <p:spPr bwMode="auto">
            <a:xfrm flipV="1">
              <a:off x="1457" y="2513"/>
              <a:ext cx="0" cy="85"/>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48511" name="Freeform 31"/>
            <p:cNvSpPr>
              <a:spLocks/>
            </p:cNvSpPr>
            <p:nvPr/>
          </p:nvSpPr>
          <p:spPr bwMode="auto">
            <a:xfrm>
              <a:off x="1297" y="2604"/>
              <a:ext cx="313" cy="121"/>
            </a:xfrm>
            <a:custGeom>
              <a:avLst/>
              <a:gdLst>
                <a:gd name="T0" fmla="*/ 144 w 289"/>
                <a:gd name="T1" fmla="*/ 0 h 121"/>
                <a:gd name="T2" fmla="*/ 0 w 289"/>
                <a:gd name="T3" fmla="*/ 120 h 121"/>
                <a:gd name="T4" fmla="*/ 288 w 289"/>
                <a:gd name="T5" fmla="*/ 120 h 121"/>
                <a:gd name="T6" fmla="*/ 144 w 289"/>
                <a:gd name="T7" fmla="*/ 0 h 121"/>
              </a:gdLst>
              <a:ahLst/>
              <a:cxnLst>
                <a:cxn ang="0">
                  <a:pos x="T0" y="T1"/>
                </a:cxn>
                <a:cxn ang="0">
                  <a:pos x="T2" y="T3"/>
                </a:cxn>
                <a:cxn ang="0">
                  <a:pos x="T4" y="T5"/>
                </a:cxn>
                <a:cxn ang="0">
                  <a:pos x="T6" y="T7"/>
                </a:cxn>
              </a:cxnLst>
              <a:rect l="0" t="0" r="r" b="b"/>
              <a:pathLst>
                <a:path w="289" h="121">
                  <a:moveTo>
                    <a:pt x="144" y="0"/>
                  </a:moveTo>
                  <a:lnTo>
                    <a:pt x="0" y="120"/>
                  </a:lnTo>
                  <a:lnTo>
                    <a:pt x="288" y="120"/>
                  </a:lnTo>
                  <a:lnTo>
                    <a:pt x="144"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2000"/>
            </a:p>
          </p:txBody>
        </p:sp>
        <p:sp>
          <p:nvSpPr>
            <p:cNvPr id="148512" name="Line 32"/>
            <p:cNvSpPr>
              <a:spLocks noChangeShapeType="1"/>
            </p:cNvSpPr>
            <p:nvPr/>
          </p:nvSpPr>
          <p:spPr bwMode="auto">
            <a:xfrm>
              <a:off x="1457" y="2719"/>
              <a:ext cx="0" cy="131"/>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48513" name="Rectangle 33"/>
            <p:cNvSpPr>
              <a:spLocks noChangeArrowheads="1"/>
            </p:cNvSpPr>
            <p:nvPr/>
          </p:nvSpPr>
          <p:spPr bwMode="auto">
            <a:xfrm>
              <a:off x="1063" y="2854"/>
              <a:ext cx="771" cy="608"/>
            </a:xfrm>
            <a:prstGeom prst="rect">
              <a:avLst/>
            </a:prstGeom>
            <a:solidFill>
              <a:srgbClr val="FFFF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48514" name="Rectangle 34"/>
            <p:cNvSpPr>
              <a:spLocks noChangeArrowheads="1"/>
            </p:cNvSpPr>
            <p:nvPr/>
          </p:nvSpPr>
          <p:spPr bwMode="auto">
            <a:xfrm>
              <a:off x="1067" y="2858"/>
              <a:ext cx="771" cy="963"/>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48515" name="Line 35"/>
            <p:cNvSpPr>
              <a:spLocks noChangeShapeType="1"/>
            </p:cNvSpPr>
            <p:nvPr/>
          </p:nvSpPr>
          <p:spPr bwMode="auto">
            <a:xfrm>
              <a:off x="1067" y="3042"/>
              <a:ext cx="771"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48516" name="Line 36"/>
            <p:cNvSpPr>
              <a:spLocks noChangeShapeType="1"/>
            </p:cNvSpPr>
            <p:nvPr/>
          </p:nvSpPr>
          <p:spPr bwMode="auto">
            <a:xfrm>
              <a:off x="1067" y="3226"/>
              <a:ext cx="771"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48517" name="Rectangle 37"/>
            <p:cNvSpPr>
              <a:spLocks noChangeArrowheads="1"/>
            </p:cNvSpPr>
            <p:nvPr/>
          </p:nvSpPr>
          <p:spPr bwMode="auto">
            <a:xfrm>
              <a:off x="1186" y="2821"/>
              <a:ext cx="562" cy="2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a:solidFill>
                    <a:srgbClr val="000000"/>
                  </a:solidFill>
                </a:rPr>
                <a:t>Stack</a:t>
              </a:r>
            </a:p>
          </p:txBody>
        </p:sp>
        <p:sp>
          <p:nvSpPr>
            <p:cNvPr id="148518" name="Rectangle 38"/>
            <p:cNvSpPr>
              <a:spLocks noChangeArrowheads="1"/>
            </p:cNvSpPr>
            <p:nvPr/>
          </p:nvSpPr>
          <p:spPr bwMode="auto">
            <a:xfrm>
              <a:off x="1101" y="3179"/>
              <a:ext cx="680" cy="5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800" b="0">
                  <a:solidFill>
                    <a:srgbClr val="000000"/>
                  </a:solidFill>
                </a:rPr>
                <a:t>+Push()</a:t>
              </a:r>
            </a:p>
            <a:p>
              <a:r>
                <a:rPr lang="en-US" sz="1800" b="0">
                  <a:solidFill>
                    <a:srgbClr val="000000"/>
                  </a:solidFill>
                </a:rPr>
                <a:t>+Pop()</a:t>
              </a:r>
            </a:p>
            <a:p>
              <a:r>
                <a:rPr lang="en-US" sz="1800" b="0">
                  <a:solidFill>
                    <a:srgbClr val="000000"/>
                  </a:solidFill>
                </a:rPr>
                <a:t>+Top()</a:t>
              </a:r>
            </a:p>
          </p:txBody>
        </p:sp>
      </p:grpSp>
      <p:grpSp>
        <p:nvGrpSpPr>
          <p:cNvPr id="148519" name="Group 39"/>
          <p:cNvGrpSpPr>
            <a:grpSpLocks/>
          </p:cNvGrpSpPr>
          <p:nvPr/>
        </p:nvGrpSpPr>
        <p:grpSpPr bwMode="auto">
          <a:xfrm>
            <a:off x="5214938" y="3427413"/>
            <a:ext cx="3314700" cy="2170112"/>
            <a:chOff x="3361" y="1984"/>
            <a:chExt cx="2261" cy="1367"/>
          </a:xfrm>
        </p:grpSpPr>
        <p:sp>
          <p:nvSpPr>
            <p:cNvPr id="148520" name="Rectangle 40"/>
            <p:cNvSpPr>
              <a:spLocks noChangeArrowheads="1"/>
            </p:cNvSpPr>
            <p:nvPr/>
          </p:nvSpPr>
          <p:spPr bwMode="auto">
            <a:xfrm>
              <a:off x="3361" y="1984"/>
              <a:ext cx="797" cy="1144"/>
            </a:xfrm>
            <a:prstGeom prst="rect">
              <a:avLst/>
            </a:prstGeom>
            <a:solidFill>
              <a:srgbClr val="FFFFFF"/>
            </a:solidFill>
            <a:ln>
              <a:noFill/>
            </a:ln>
            <a:effectLst/>
            <a:extLst>
              <a:ext uri="{91240B29-F687-4f45-9708-019B960494DF}">
                <a14:hiddenLine xmlns="" xmlns:a14="http://schemas.microsoft.com/office/drawing/2010/main" w="1270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48521" name="Rectangle 41"/>
            <p:cNvSpPr>
              <a:spLocks noChangeArrowheads="1"/>
            </p:cNvSpPr>
            <p:nvPr/>
          </p:nvSpPr>
          <p:spPr bwMode="auto">
            <a:xfrm>
              <a:off x="3365" y="1988"/>
              <a:ext cx="797" cy="1363"/>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48522" name="Line 42"/>
            <p:cNvSpPr>
              <a:spLocks noChangeShapeType="1"/>
            </p:cNvSpPr>
            <p:nvPr/>
          </p:nvSpPr>
          <p:spPr bwMode="auto">
            <a:xfrm>
              <a:off x="3365" y="2332"/>
              <a:ext cx="797"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48523" name="Rectangle 43"/>
            <p:cNvSpPr>
              <a:spLocks noChangeArrowheads="1"/>
            </p:cNvSpPr>
            <p:nvPr/>
          </p:nvSpPr>
          <p:spPr bwMode="auto">
            <a:xfrm>
              <a:off x="3387" y="2655"/>
              <a:ext cx="680" cy="58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800" b="0">
                  <a:solidFill>
                    <a:srgbClr val="000000"/>
                  </a:solidFill>
                </a:rPr>
                <a:t>+Push()</a:t>
              </a:r>
            </a:p>
            <a:p>
              <a:r>
                <a:rPr lang="en-US" sz="1800" b="0">
                  <a:solidFill>
                    <a:srgbClr val="000000"/>
                  </a:solidFill>
                </a:rPr>
                <a:t>+Pop()</a:t>
              </a:r>
            </a:p>
            <a:p>
              <a:r>
                <a:rPr lang="en-US" sz="1800" b="0">
                  <a:solidFill>
                    <a:srgbClr val="000000"/>
                  </a:solidFill>
                </a:rPr>
                <a:t>+Top()</a:t>
              </a:r>
            </a:p>
          </p:txBody>
        </p:sp>
        <p:sp>
          <p:nvSpPr>
            <p:cNvPr id="148524" name="Rectangle 44"/>
            <p:cNvSpPr>
              <a:spLocks noChangeArrowheads="1"/>
            </p:cNvSpPr>
            <p:nvPr/>
          </p:nvSpPr>
          <p:spPr bwMode="auto">
            <a:xfrm>
              <a:off x="3489" y="2047"/>
              <a:ext cx="562" cy="2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a:solidFill>
                    <a:srgbClr val="000000"/>
                  </a:solidFill>
                </a:rPr>
                <a:t>Stack</a:t>
              </a:r>
            </a:p>
          </p:txBody>
        </p:sp>
        <p:sp>
          <p:nvSpPr>
            <p:cNvPr id="148525" name="Rectangle 45"/>
            <p:cNvSpPr>
              <a:spLocks noChangeArrowheads="1"/>
            </p:cNvSpPr>
            <p:nvPr/>
          </p:nvSpPr>
          <p:spPr bwMode="auto">
            <a:xfrm>
              <a:off x="4712" y="2106"/>
              <a:ext cx="797" cy="712"/>
            </a:xfrm>
            <a:prstGeom prst="rect">
              <a:avLst/>
            </a:prstGeom>
            <a:solidFill>
              <a:srgbClr val="FFFFFF"/>
            </a:solidFill>
            <a:ln>
              <a:noFill/>
            </a:ln>
            <a:effectLst/>
            <a:extLst>
              <a:ext uri="{91240B29-F687-4f45-9708-019B960494DF}">
                <a14:hiddenLine xmlns="" xmlns:a14="http://schemas.microsoft.com/office/drawing/2010/main" w="1270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48526" name="Rectangle 46"/>
            <p:cNvSpPr>
              <a:spLocks noChangeArrowheads="1"/>
            </p:cNvSpPr>
            <p:nvPr/>
          </p:nvSpPr>
          <p:spPr bwMode="auto">
            <a:xfrm>
              <a:off x="4753" y="2734"/>
              <a:ext cx="518"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800" b="0">
                  <a:solidFill>
                    <a:srgbClr val="000000"/>
                  </a:solidFill>
                </a:rPr>
                <a:t>Add()</a:t>
              </a:r>
            </a:p>
          </p:txBody>
        </p:sp>
        <p:sp>
          <p:nvSpPr>
            <p:cNvPr id="148527" name="Rectangle 47"/>
            <p:cNvSpPr>
              <a:spLocks noChangeArrowheads="1"/>
            </p:cNvSpPr>
            <p:nvPr/>
          </p:nvSpPr>
          <p:spPr bwMode="auto">
            <a:xfrm>
              <a:off x="4721" y="2558"/>
              <a:ext cx="825"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87" tIns="44450" rIns="90487" bIns="44450">
              <a:spAutoFit/>
            </a:bodyPr>
            <a:lstStyle/>
            <a:p>
              <a:r>
                <a:rPr lang="en-US" sz="1800" b="0">
                  <a:solidFill>
                    <a:srgbClr val="000000"/>
                  </a:solidFill>
                </a:rPr>
                <a:t>Remove()</a:t>
              </a:r>
            </a:p>
          </p:txBody>
        </p:sp>
        <p:sp>
          <p:nvSpPr>
            <p:cNvPr id="148528" name="Rectangle 48"/>
            <p:cNvSpPr>
              <a:spLocks noChangeArrowheads="1"/>
            </p:cNvSpPr>
            <p:nvPr/>
          </p:nvSpPr>
          <p:spPr bwMode="auto">
            <a:xfrm>
              <a:off x="4918" y="2105"/>
              <a:ext cx="397" cy="2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2000">
                  <a:solidFill>
                    <a:srgbClr val="000000"/>
                  </a:solidFill>
                </a:rPr>
                <a:t>List</a:t>
              </a:r>
            </a:p>
          </p:txBody>
        </p:sp>
        <p:sp>
          <p:nvSpPr>
            <p:cNvPr id="148529" name="Line 49"/>
            <p:cNvSpPr>
              <a:spLocks noChangeShapeType="1"/>
            </p:cNvSpPr>
            <p:nvPr/>
          </p:nvSpPr>
          <p:spPr bwMode="auto">
            <a:xfrm>
              <a:off x="4198" y="2492"/>
              <a:ext cx="488"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48530" name="Line 50"/>
            <p:cNvSpPr>
              <a:spLocks noChangeShapeType="1"/>
            </p:cNvSpPr>
            <p:nvPr/>
          </p:nvSpPr>
          <p:spPr bwMode="auto">
            <a:xfrm>
              <a:off x="3365" y="2561"/>
              <a:ext cx="797"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grpSp>
          <p:nvGrpSpPr>
            <p:cNvPr id="148531" name="Group 51"/>
            <p:cNvGrpSpPr>
              <a:grpSpLocks/>
            </p:cNvGrpSpPr>
            <p:nvPr/>
          </p:nvGrpSpPr>
          <p:grpSpPr bwMode="auto">
            <a:xfrm>
              <a:off x="4717" y="2110"/>
              <a:ext cx="905" cy="889"/>
              <a:chOff x="4355" y="2110"/>
              <a:chExt cx="836" cy="889"/>
            </a:xfrm>
          </p:grpSpPr>
          <p:sp>
            <p:nvSpPr>
              <p:cNvPr id="148532" name="Rectangle 52"/>
              <p:cNvSpPr>
                <a:spLocks noChangeArrowheads="1"/>
              </p:cNvSpPr>
              <p:nvPr/>
            </p:nvSpPr>
            <p:spPr bwMode="auto">
              <a:xfrm>
                <a:off x="4355" y="2110"/>
                <a:ext cx="836" cy="889"/>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48533" name="Line 53"/>
              <p:cNvSpPr>
                <a:spLocks noChangeShapeType="1"/>
              </p:cNvSpPr>
              <p:nvPr/>
            </p:nvSpPr>
            <p:spPr bwMode="auto">
              <a:xfrm>
                <a:off x="4355" y="2542"/>
                <a:ext cx="83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48534" name="Line 54"/>
              <p:cNvSpPr>
                <a:spLocks noChangeShapeType="1"/>
              </p:cNvSpPr>
              <p:nvPr/>
            </p:nvSpPr>
            <p:spPr bwMode="auto">
              <a:xfrm>
                <a:off x="4355" y="2361"/>
                <a:ext cx="83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grpSp>
      </p:grpSp>
    </p:spTree>
    <p:extLst>
      <p:ext uri="{BB962C8B-B14F-4D97-AF65-F5344CB8AC3E}">
        <p14:creationId xmlns:p14="http://schemas.microsoft.com/office/powerpoint/2010/main" val="15293832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84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84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4850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4851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4849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48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846" name="Group 62"/>
          <p:cNvGrpSpPr>
            <a:grpSpLocks/>
          </p:cNvGrpSpPr>
          <p:nvPr/>
        </p:nvGrpSpPr>
        <p:grpSpPr bwMode="auto">
          <a:xfrm>
            <a:off x="379413" y="2187575"/>
            <a:ext cx="3560762" cy="471488"/>
            <a:chOff x="239" y="1408"/>
            <a:chExt cx="2243" cy="297"/>
          </a:xfrm>
        </p:grpSpPr>
        <p:sp>
          <p:nvSpPr>
            <p:cNvPr id="118790" name="Rectangle 6"/>
            <p:cNvSpPr>
              <a:spLocks noChangeArrowheads="1"/>
            </p:cNvSpPr>
            <p:nvPr/>
          </p:nvSpPr>
          <p:spPr bwMode="auto">
            <a:xfrm>
              <a:off x="239" y="1408"/>
              <a:ext cx="2243" cy="297"/>
            </a:xfrm>
            <a:prstGeom prst="rect">
              <a:avLst/>
            </a:prstGeom>
            <a:noFill/>
            <a:ln w="2381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8791" name="Rectangle 7"/>
            <p:cNvSpPr>
              <a:spLocks noChangeArrowheads="1"/>
            </p:cNvSpPr>
            <p:nvPr/>
          </p:nvSpPr>
          <p:spPr bwMode="auto">
            <a:xfrm>
              <a:off x="1037" y="1485"/>
              <a:ext cx="648"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0">
                  <a:solidFill>
                    <a:srgbClr val="000000"/>
                  </a:solidFill>
                  <a:latin typeface="Lucida Sans Typewriter" charset="0"/>
                </a:rPr>
                <a:t>Hashtable</a:t>
              </a:r>
              <a:endParaRPr lang="en-US" b="0">
                <a:latin typeface="Lucida Sans Typewriter" charset="0"/>
              </a:endParaRPr>
            </a:p>
          </p:txBody>
        </p:sp>
      </p:grpSp>
      <p:grpSp>
        <p:nvGrpSpPr>
          <p:cNvPr id="118847" name="Group 63"/>
          <p:cNvGrpSpPr>
            <a:grpSpLocks/>
          </p:cNvGrpSpPr>
          <p:nvPr/>
        </p:nvGrpSpPr>
        <p:grpSpPr bwMode="auto">
          <a:xfrm>
            <a:off x="379413" y="4394200"/>
            <a:ext cx="3560762" cy="471488"/>
            <a:chOff x="239" y="2804"/>
            <a:chExt cx="2243" cy="297"/>
          </a:xfrm>
        </p:grpSpPr>
        <p:sp>
          <p:nvSpPr>
            <p:cNvPr id="118793" name="Rectangle 9"/>
            <p:cNvSpPr>
              <a:spLocks noChangeArrowheads="1"/>
            </p:cNvSpPr>
            <p:nvPr/>
          </p:nvSpPr>
          <p:spPr bwMode="auto">
            <a:xfrm>
              <a:off x="239" y="2804"/>
              <a:ext cx="2243" cy="297"/>
            </a:xfrm>
            <a:prstGeom prst="rect">
              <a:avLst/>
            </a:prstGeom>
            <a:noFill/>
            <a:ln w="2381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8794" name="Rectangle 10"/>
            <p:cNvSpPr>
              <a:spLocks noChangeArrowheads="1"/>
            </p:cNvSpPr>
            <p:nvPr/>
          </p:nvSpPr>
          <p:spPr bwMode="auto">
            <a:xfrm>
              <a:off x="1180" y="2881"/>
              <a:ext cx="36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0">
                  <a:solidFill>
                    <a:srgbClr val="000000"/>
                  </a:solidFill>
                  <a:latin typeface="Lucida Sans Typewriter" charset="0"/>
                </a:rPr>
                <a:t>MySet</a:t>
              </a:r>
              <a:endParaRPr lang="en-US" b="0">
                <a:latin typeface="Lucida Sans Typewriter" charset="0"/>
              </a:endParaRPr>
            </a:p>
          </p:txBody>
        </p:sp>
      </p:grpSp>
      <p:sp>
        <p:nvSpPr>
          <p:cNvPr id="118795" name="Freeform 11"/>
          <p:cNvSpPr>
            <a:spLocks/>
          </p:cNvSpPr>
          <p:nvPr/>
        </p:nvSpPr>
        <p:spPr bwMode="auto">
          <a:xfrm>
            <a:off x="1982788" y="3746500"/>
            <a:ext cx="306387" cy="282575"/>
          </a:xfrm>
          <a:custGeom>
            <a:avLst/>
            <a:gdLst>
              <a:gd name="T0" fmla="*/ 104 w 193"/>
              <a:gd name="T1" fmla="*/ 178 h 178"/>
              <a:gd name="T2" fmla="*/ 0 w 193"/>
              <a:gd name="T3" fmla="*/ 178 h 178"/>
              <a:gd name="T4" fmla="*/ 104 w 193"/>
              <a:gd name="T5" fmla="*/ 0 h 178"/>
              <a:gd name="T6" fmla="*/ 193 w 193"/>
              <a:gd name="T7" fmla="*/ 178 h 178"/>
              <a:gd name="T8" fmla="*/ 104 w 193"/>
              <a:gd name="T9" fmla="*/ 178 h 178"/>
            </a:gdLst>
            <a:ahLst/>
            <a:cxnLst>
              <a:cxn ang="0">
                <a:pos x="T0" y="T1"/>
              </a:cxn>
              <a:cxn ang="0">
                <a:pos x="T2" y="T3"/>
              </a:cxn>
              <a:cxn ang="0">
                <a:pos x="T4" y="T5"/>
              </a:cxn>
              <a:cxn ang="0">
                <a:pos x="T6" y="T7"/>
              </a:cxn>
              <a:cxn ang="0">
                <a:pos x="T8" y="T9"/>
              </a:cxn>
            </a:cxnLst>
            <a:rect l="0" t="0" r="r" b="b"/>
            <a:pathLst>
              <a:path w="193" h="178">
                <a:moveTo>
                  <a:pt x="104" y="178"/>
                </a:moveTo>
                <a:lnTo>
                  <a:pt x="0" y="178"/>
                </a:lnTo>
                <a:lnTo>
                  <a:pt x="104" y="0"/>
                </a:lnTo>
                <a:lnTo>
                  <a:pt x="193" y="178"/>
                </a:lnTo>
                <a:lnTo>
                  <a:pt x="104" y="178"/>
                </a:lnTo>
                <a:close/>
              </a:path>
            </a:pathLst>
          </a:custGeom>
          <a:noFill/>
          <a:ln w="2381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8796" name="Line 12"/>
          <p:cNvSpPr>
            <a:spLocks noChangeShapeType="1"/>
          </p:cNvSpPr>
          <p:nvPr/>
        </p:nvSpPr>
        <p:spPr bwMode="auto">
          <a:xfrm flipV="1">
            <a:off x="2147888" y="4029075"/>
            <a:ext cx="1587" cy="365125"/>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8800" name="Rectangle 16"/>
          <p:cNvSpPr>
            <a:spLocks noChangeArrowheads="1"/>
          </p:cNvSpPr>
          <p:nvPr/>
        </p:nvSpPr>
        <p:spPr bwMode="auto">
          <a:xfrm>
            <a:off x="379413" y="4870450"/>
            <a:ext cx="3560762" cy="260350"/>
          </a:xfrm>
          <a:prstGeom prst="rect">
            <a:avLst/>
          </a:prstGeom>
          <a:noFill/>
          <a:ln w="2381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118854" name="Group 70"/>
          <p:cNvGrpSpPr>
            <a:grpSpLocks/>
          </p:cNvGrpSpPr>
          <p:nvPr/>
        </p:nvGrpSpPr>
        <p:grpSpPr bwMode="auto">
          <a:xfrm>
            <a:off x="379413" y="5135563"/>
            <a:ext cx="3560762" cy="471487"/>
            <a:chOff x="239" y="3235"/>
            <a:chExt cx="2243" cy="297"/>
          </a:xfrm>
        </p:grpSpPr>
        <p:sp>
          <p:nvSpPr>
            <p:cNvPr id="118798" name="Rectangle 14"/>
            <p:cNvSpPr>
              <a:spLocks noChangeArrowheads="1"/>
            </p:cNvSpPr>
            <p:nvPr/>
          </p:nvSpPr>
          <p:spPr bwMode="auto">
            <a:xfrm>
              <a:off x="239" y="3235"/>
              <a:ext cx="2243" cy="297"/>
            </a:xfrm>
            <a:prstGeom prst="rect">
              <a:avLst/>
            </a:prstGeom>
            <a:noFill/>
            <a:ln w="2381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118852" name="Group 68"/>
            <p:cNvGrpSpPr>
              <a:grpSpLocks/>
            </p:cNvGrpSpPr>
            <p:nvPr/>
          </p:nvGrpSpPr>
          <p:grpSpPr bwMode="auto">
            <a:xfrm>
              <a:off x="275" y="3252"/>
              <a:ext cx="2160" cy="263"/>
              <a:chOff x="275" y="3257"/>
              <a:chExt cx="2160" cy="263"/>
            </a:xfrm>
          </p:grpSpPr>
          <p:sp>
            <p:nvSpPr>
              <p:cNvPr id="118801" name="Rectangle 17"/>
              <p:cNvSpPr>
                <a:spLocks noChangeArrowheads="1"/>
              </p:cNvSpPr>
              <p:nvPr/>
            </p:nvSpPr>
            <p:spPr bwMode="auto">
              <a:xfrm>
                <a:off x="275" y="3257"/>
                <a:ext cx="864"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0">
                    <a:solidFill>
                      <a:srgbClr val="000000"/>
                    </a:solidFill>
                    <a:latin typeface="Lucida Sans Typewriter" charset="0"/>
                  </a:rPr>
                  <a:t>put(element)</a:t>
                </a:r>
                <a:endParaRPr lang="en-US" b="0">
                  <a:latin typeface="Lucida Sans Typewriter" charset="0"/>
                </a:endParaRPr>
              </a:p>
            </p:txBody>
          </p:sp>
          <p:sp>
            <p:nvSpPr>
              <p:cNvPr id="118802" name="Rectangle 18"/>
              <p:cNvSpPr>
                <a:spLocks noChangeArrowheads="1"/>
              </p:cNvSpPr>
              <p:nvPr/>
            </p:nvSpPr>
            <p:spPr bwMode="auto">
              <a:xfrm>
                <a:off x="275" y="3376"/>
                <a:ext cx="216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0">
                    <a:solidFill>
                      <a:srgbClr val="000000"/>
                    </a:solidFill>
                    <a:latin typeface="Lucida Sans Typewriter" charset="0"/>
                  </a:rPr>
                  <a:t>containsValue(element):boolean</a:t>
                </a:r>
                <a:endParaRPr lang="en-US" b="0">
                  <a:latin typeface="Lucida Sans Typewriter" charset="0"/>
                </a:endParaRPr>
              </a:p>
            </p:txBody>
          </p:sp>
        </p:grpSp>
      </p:grpSp>
      <p:sp>
        <p:nvSpPr>
          <p:cNvPr id="118806" name="Rectangle 22"/>
          <p:cNvSpPr>
            <a:spLocks noChangeArrowheads="1"/>
          </p:cNvSpPr>
          <p:nvPr/>
        </p:nvSpPr>
        <p:spPr bwMode="auto">
          <a:xfrm>
            <a:off x="379413" y="2659063"/>
            <a:ext cx="3560762" cy="231775"/>
          </a:xfrm>
          <a:prstGeom prst="rect">
            <a:avLst/>
          </a:prstGeom>
          <a:noFill/>
          <a:ln w="2381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118851" name="Group 67"/>
          <p:cNvGrpSpPr>
            <a:grpSpLocks/>
          </p:cNvGrpSpPr>
          <p:nvPr/>
        </p:nvGrpSpPr>
        <p:grpSpPr bwMode="auto">
          <a:xfrm>
            <a:off x="379413" y="2897188"/>
            <a:ext cx="3560762" cy="849312"/>
            <a:chOff x="239" y="1825"/>
            <a:chExt cx="2243" cy="535"/>
          </a:xfrm>
        </p:grpSpPr>
        <p:sp>
          <p:nvSpPr>
            <p:cNvPr id="118804" name="Rectangle 20"/>
            <p:cNvSpPr>
              <a:spLocks noChangeArrowheads="1"/>
            </p:cNvSpPr>
            <p:nvPr/>
          </p:nvSpPr>
          <p:spPr bwMode="auto">
            <a:xfrm>
              <a:off x="239" y="1825"/>
              <a:ext cx="2243" cy="535"/>
            </a:xfrm>
            <a:prstGeom prst="rect">
              <a:avLst/>
            </a:prstGeom>
            <a:noFill/>
            <a:ln w="2381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118850" name="Group 66"/>
            <p:cNvGrpSpPr>
              <a:grpSpLocks/>
            </p:cNvGrpSpPr>
            <p:nvPr/>
          </p:nvGrpSpPr>
          <p:grpSpPr bwMode="auto">
            <a:xfrm>
              <a:off x="280" y="1842"/>
              <a:ext cx="2160" cy="501"/>
              <a:chOff x="280" y="1860"/>
              <a:chExt cx="2160" cy="501"/>
            </a:xfrm>
          </p:grpSpPr>
          <p:sp>
            <p:nvSpPr>
              <p:cNvPr id="118807" name="Rectangle 23"/>
              <p:cNvSpPr>
                <a:spLocks noChangeArrowheads="1"/>
              </p:cNvSpPr>
              <p:nvPr/>
            </p:nvSpPr>
            <p:spPr bwMode="auto">
              <a:xfrm>
                <a:off x="280" y="1860"/>
                <a:ext cx="1152"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0">
                    <a:solidFill>
                      <a:srgbClr val="000000"/>
                    </a:solidFill>
                    <a:latin typeface="Lucida Sans Typewriter" charset="0"/>
                  </a:rPr>
                  <a:t>put(key,element)</a:t>
                </a:r>
                <a:endParaRPr lang="en-US" b="0">
                  <a:latin typeface="Lucida Sans Typewriter" charset="0"/>
                </a:endParaRPr>
              </a:p>
            </p:txBody>
          </p:sp>
          <p:sp>
            <p:nvSpPr>
              <p:cNvPr id="118808" name="Rectangle 24"/>
              <p:cNvSpPr>
                <a:spLocks noChangeArrowheads="1"/>
              </p:cNvSpPr>
              <p:nvPr/>
            </p:nvSpPr>
            <p:spPr bwMode="auto">
              <a:xfrm>
                <a:off x="280" y="1979"/>
                <a:ext cx="108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0">
                    <a:solidFill>
                      <a:srgbClr val="000000"/>
                    </a:solidFill>
                    <a:latin typeface="Lucida Sans Typewriter" charset="0"/>
                  </a:rPr>
                  <a:t>get(key):Object</a:t>
                </a:r>
                <a:endParaRPr lang="en-US" b="0">
                  <a:latin typeface="Lucida Sans Typewriter" charset="0"/>
                </a:endParaRPr>
              </a:p>
            </p:txBody>
          </p:sp>
          <p:sp>
            <p:nvSpPr>
              <p:cNvPr id="118809" name="Rectangle 25"/>
              <p:cNvSpPr>
                <a:spLocks noChangeArrowheads="1"/>
              </p:cNvSpPr>
              <p:nvPr/>
            </p:nvSpPr>
            <p:spPr bwMode="auto">
              <a:xfrm>
                <a:off x="280" y="2098"/>
                <a:ext cx="1728"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0">
                    <a:solidFill>
                      <a:srgbClr val="000000"/>
                    </a:solidFill>
                    <a:latin typeface="Lucida Sans Typewriter" charset="0"/>
                  </a:rPr>
                  <a:t>containsKey(key):boolean</a:t>
                </a:r>
                <a:endParaRPr lang="en-US" b="0">
                  <a:latin typeface="Lucida Sans Typewriter" charset="0"/>
                </a:endParaRPr>
              </a:p>
            </p:txBody>
          </p:sp>
          <p:sp>
            <p:nvSpPr>
              <p:cNvPr id="118810" name="Rectangle 26"/>
              <p:cNvSpPr>
                <a:spLocks noChangeArrowheads="1"/>
              </p:cNvSpPr>
              <p:nvPr/>
            </p:nvSpPr>
            <p:spPr bwMode="auto">
              <a:xfrm>
                <a:off x="280" y="2217"/>
                <a:ext cx="216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0">
                    <a:solidFill>
                      <a:srgbClr val="000000"/>
                    </a:solidFill>
                    <a:latin typeface="Lucida Sans Typewriter" charset="0"/>
                  </a:rPr>
                  <a:t>containsValue(element):boolean</a:t>
                </a:r>
                <a:endParaRPr lang="en-US" b="0">
                  <a:latin typeface="Lucida Sans Typewriter" charset="0"/>
                </a:endParaRPr>
              </a:p>
            </p:txBody>
          </p:sp>
        </p:grpSp>
      </p:grpSp>
      <p:sp>
        <p:nvSpPr>
          <p:cNvPr id="118812" name="Line 28"/>
          <p:cNvSpPr>
            <a:spLocks noChangeShapeType="1"/>
          </p:cNvSpPr>
          <p:nvPr/>
        </p:nvSpPr>
        <p:spPr bwMode="auto">
          <a:xfrm flipV="1">
            <a:off x="5072063" y="3979863"/>
            <a:ext cx="1587" cy="95250"/>
          </a:xfrm>
          <a:prstGeom prst="line">
            <a:avLst/>
          </a:prstGeom>
          <a:noFill/>
          <a:ln/>
          <a:extLst>
            <a:ext uri="{909E8E84-426E-40dd-AFC4-6F175D3DCCD1}">
              <a14:hiddenFill xmlns="" xmlns:a14="http://schemas.microsoft.com/office/drawing/2010/main">
                <a:noFill/>
              </a14:hiddenFill>
            </a:ext>
          </a:extLst>
        </p:spPr>
        <p:txBody>
          <a:bodyPr/>
          <a:lstStyle/>
          <a:p>
            <a:endParaRPr lang="en-US"/>
          </a:p>
        </p:txBody>
      </p:sp>
      <p:sp>
        <p:nvSpPr>
          <p:cNvPr id="118813" name="Freeform 29"/>
          <p:cNvSpPr>
            <a:spLocks/>
          </p:cNvSpPr>
          <p:nvPr/>
        </p:nvSpPr>
        <p:spPr bwMode="auto">
          <a:xfrm>
            <a:off x="5072063" y="3979863"/>
            <a:ext cx="354012" cy="188912"/>
          </a:xfrm>
          <a:custGeom>
            <a:avLst/>
            <a:gdLst>
              <a:gd name="T0" fmla="*/ 0 w 223"/>
              <a:gd name="T1" fmla="*/ 0 h 119"/>
              <a:gd name="T2" fmla="*/ 223 w 223"/>
              <a:gd name="T3" fmla="*/ 60 h 119"/>
              <a:gd name="T4" fmla="*/ 0 w 223"/>
              <a:gd name="T5" fmla="*/ 119 h 119"/>
            </a:gdLst>
            <a:ahLst/>
            <a:cxnLst>
              <a:cxn ang="0">
                <a:pos x="T0" y="T1"/>
              </a:cxn>
              <a:cxn ang="0">
                <a:pos x="T2" y="T3"/>
              </a:cxn>
              <a:cxn ang="0">
                <a:pos x="T4" y="T5"/>
              </a:cxn>
            </a:cxnLst>
            <a:rect l="0" t="0" r="r" b="b"/>
            <a:pathLst>
              <a:path w="223" h="119">
                <a:moveTo>
                  <a:pt x="0" y="0"/>
                </a:moveTo>
                <a:lnTo>
                  <a:pt x="223" y="60"/>
                </a:lnTo>
                <a:lnTo>
                  <a:pt x="0" y="119"/>
                </a:lnTo>
              </a:path>
            </a:pathLst>
          </a:custGeom>
          <a:noFill/>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8819" name="Rectangle 35"/>
          <p:cNvSpPr>
            <a:spLocks noChangeArrowheads="1"/>
          </p:cNvSpPr>
          <p:nvPr/>
        </p:nvSpPr>
        <p:spPr bwMode="auto">
          <a:xfrm>
            <a:off x="528638" y="1916113"/>
            <a:ext cx="3273425"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0">
                <a:solidFill>
                  <a:srgbClr val="000000"/>
                </a:solidFill>
                <a:latin typeface="Times New Roman" charset="0"/>
              </a:rPr>
              <a:t>Object design model before transformation</a:t>
            </a:r>
            <a:endParaRPr lang="en-US"/>
          </a:p>
        </p:txBody>
      </p:sp>
      <p:sp>
        <p:nvSpPr>
          <p:cNvPr id="118820" name="Rectangle 36"/>
          <p:cNvSpPr>
            <a:spLocks noChangeArrowheads="1"/>
          </p:cNvSpPr>
          <p:nvPr/>
        </p:nvSpPr>
        <p:spPr bwMode="auto">
          <a:xfrm>
            <a:off x="5268913" y="1916113"/>
            <a:ext cx="3135312"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0">
                <a:solidFill>
                  <a:srgbClr val="000000"/>
                </a:solidFill>
                <a:latin typeface="Times New Roman" charset="0"/>
              </a:rPr>
              <a:t>Object design model after transformation</a:t>
            </a:r>
            <a:endParaRPr lang="en-US"/>
          </a:p>
        </p:txBody>
      </p:sp>
      <p:grpSp>
        <p:nvGrpSpPr>
          <p:cNvPr id="118848" name="Group 64"/>
          <p:cNvGrpSpPr>
            <a:grpSpLocks/>
          </p:cNvGrpSpPr>
          <p:nvPr/>
        </p:nvGrpSpPr>
        <p:grpSpPr bwMode="auto">
          <a:xfrm>
            <a:off x="5049838" y="2187575"/>
            <a:ext cx="3560762" cy="471488"/>
            <a:chOff x="3181" y="1408"/>
            <a:chExt cx="2243" cy="297"/>
          </a:xfrm>
        </p:grpSpPr>
        <p:sp>
          <p:nvSpPr>
            <p:cNvPr id="118822" name="Rectangle 38"/>
            <p:cNvSpPr>
              <a:spLocks noChangeArrowheads="1"/>
            </p:cNvSpPr>
            <p:nvPr/>
          </p:nvSpPr>
          <p:spPr bwMode="auto">
            <a:xfrm>
              <a:off x="3181" y="1408"/>
              <a:ext cx="2243" cy="297"/>
            </a:xfrm>
            <a:prstGeom prst="rect">
              <a:avLst/>
            </a:prstGeom>
            <a:noFill/>
            <a:ln w="2381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8823" name="Rectangle 39"/>
            <p:cNvSpPr>
              <a:spLocks noChangeArrowheads="1"/>
            </p:cNvSpPr>
            <p:nvPr/>
          </p:nvSpPr>
          <p:spPr bwMode="auto">
            <a:xfrm>
              <a:off x="3979" y="1485"/>
              <a:ext cx="648"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0">
                  <a:solidFill>
                    <a:srgbClr val="000000"/>
                  </a:solidFill>
                  <a:latin typeface="Lucida Sans Typewriter" charset="0"/>
                </a:rPr>
                <a:t>Hashtable</a:t>
              </a:r>
              <a:endParaRPr lang="en-US" b="0">
                <a:latin typeface="Lucida Sans Typewriter" charset="0"/>
              </a:endParaRPr>
            </a:p>
          </p:txBody>
        </p:sp>
      </p:grpSp>
      <p:grpSp>
        <p:nvGrpSpPr>
          <p:cNvPr id="118849" name="Group 65"/>
          <p:cNvGrpSpPr>
            <a:grpSpLocks/>
          </p:cNvGrpSpPr>
          <p:nvPr/>
        </p:nvGrpSpPr>
        <p:grpSpPr bwMode="auto">
          <a:xfrm>
            <a:off x="5049838" y="4394200"/>
            <a:ext cx="3560762" cy="471488"/>
            <a:chOff x="3181" y="2804"/>
            <a:chExt cx="2243" cy="297"/>
          </a:xfrm>
        </p:grpSpPr>
        <p:sp>
          <p:nvSpPr>
            <p:cNvPr id="118825" name="Rectangle 41"/>
            <p:cNvSpPr>
              <a:spLocks noChangeArrowheads="1"/>
            </p:cNvSpPr>
            <p:nvPr/>
          </p:nvSpPr>
          <p:spPr bwMode="auto">
            <a:xfrm>
              <a:off x="3181" y="2804"/>
              <a:ext cx="2243" cy="297"/>
            </a:xfrm>
            <a:prstGeom prst="rect">
              <a:avLst/>
            </a:prstGeom>
            <a:noFill/>
            <a:ln w="2381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118826" name="Rectangle 42"/>
            <p:cNvSpPr>
              <a:spLocks noChangeArrowheads="1"/>
            </p:cNvSpPr>
            <p:nvPr/>
          </p:nvSpPr>
          <p:spPr bwMode="auto">
            <a:xfrm>
              <a:off x="4122" y="2881"/>
              <a:ext cx="36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0">
                  <a:solidFill>
                    <a:srgbClr val="000000"/>
                  </a:solidFill>
                  <a:latin typeface="Lucida Sans Typewriter" charset="0"/>
                </a:rPr>
                <a:t>MySet</a:t>
              </a:r>
              <a:endParaRPr lang="en-US" b="0">
                <a:latin typeface="Lucida Sans Typewriter" charset="0"/>
              </a:endParaRPr>
            </a:p>
          </p:txBody>
        </p:sp>
      </p:grpSp>
      <p:sp>
        <p:nvSpPr>
          <p:cNvPr id="118827" name="Line 43"/>
          <p:cNvSpPr>
            <a:spLocks noChangeShapeType="1"/>
          </p:cNvSpPr>
          <p:nvPr/>
        </p:nvSpPr>
        <p:spPr bwMode="auto">
          <a:xfrm flipV="1">
            <a:off x="6818313" y="3746500"/>
            <a:ext cx="1587" cy="647700"/>
          </a:xfrm>
          <a:prstGeom prst="line">
            <a:avLst/>
          </a:prstGeom>
          <a:noFill/>
          <a:ln w="238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8831" name="Rectangle 47"/>
          <p:cNvSpPr>
            <a:spLocks noChangeArrowheads="1"/>
          </p:cNvSpPr>
          <p:nvPr/>
        </p:nvSpPr>
        <p:spPr bwMode="auto">
          <a:xfrm>
            <a:off x="5049838" y="4870450"/>
            <a:ext cx="3560762" cy="260350"/>
          </a:xfrm>
          <a:prstGeom prst="rect">
            <a:avLst/>
          </a:prstGeom>
          <a:noFill/>
          <a:ln w="2381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118858" name="Group 74"/>
          <p:cNvGrpSpPr>
            <a:grpSpLocks/>
          </p:cNvGrpSpPr>
          <p:nvPr/>
        </p:nvGrpSpPr>
        <p:grpSpPr bwMode="auto">
          <a:xfrm>
            <a:off x="5049838" y="5135563"/>
            <a:ext cx="3560762" cy="471487"/>
            <a:chOff x="3181" y="3235"/>
            <a:chExt cx="2243" cy="297"/>
          </a:xfrm>
        </p:grpSpPr>
        <p:sp>
          <p:nvSpPr>
            <p:cNvPr id="118829" name="Rectangle 45"/>
            <p:cNvSpPr>
              <a:spLocks noChangeArrowheads="1"/>
            </p:cNvSpPr>
            <p:nvPr/>
          </p:nvSpPr>
          <p:spPr bwMode="auto">
            <a:xfrm>
              <a:off x="3181" y="3235"/>
              <a:ext cx="2243" cy="297"/>
            </a:xfrm>
            <a:prstGeom prst="rect">
              <a:avLst/>
            </a:prstGeom>
            <a:noFill/>
            <a:ln w="2381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118857" name="Group 73"/>
            <p:cNvGrpSpPr>
              <a:grpSpLocks/>
            </p:cNvGrpSpPr>
            <p:nvPr/>
          </p:nvGrpSpPr>
          <p:grpSpPr bwMode="auto">
            <a:xfrm>
              <a:off x="3217" y="3252"/>
              <a:ext cx="2160" cy="263"/>
              <a:chOff x="3217" y="3257"/>
              <a:chExt cx="2160" cy="263"/>
            </a:xfrm>
          </p:grpSpPr>
          <p:sp>
            <p:nvSpPr>
              <p:cNvPr id="118832" name="Rectangle 48"/>
              <p:cNvSpPr>
                <a:spLocks noChangeArrowheads="1"/>
              </p:cNvSpPr>
              <p:nvPr/>
            </p:nvSpPr>
            <p:spPr bwMode="auto">
              <a:xfrm>
                <a:off x="3217" y="3257"/>
                <a:ext cx="864"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0">
                    <a:solidFill>
                      <a:srgbClr val="000000"/>
                    </a:solidFill>
                    <a:latin typeface="Lucida Sans Typewriter" charset="0"/>
                  </a:rPr>
                  <a:t>put(element)</a:t>
                </a:r>
                <a:endParaRPr lang="en-US" b="0">
                  <a:latin typeface="Lucida Sans Typewriter" charset="0"/>
                </a:endParaRPr>
              </a:p>
            </p:txBody>
          </p:sp>
          <p:sp>
            <p:nvSpPr>
              <p:cNvPr id="118833" name="Rectangle 49"/>
              <p:cNvSpPr>
                <a:spLocks noChangeArrowheads="1"/>
              </p:cNvSpPr>
              <p:nvPr/>
            </p:nvSpPr>
            <p:spPr bwMode="auto">
              <a:xfrm>
                <a:off x="3217" y="3376"/>
                <a:ext cx="216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0">
                    <a:solidFill>
                      <a:srgbClr val="000000"/>
                    </a:solidFill>
                    <a:latin typeface="Lucida Sans Typewriter" charset="0"/>
                  </a:rPr>
                  <a:t>containsValue(element):boolean</a:t>
                </a:r>
                <a:endParaRPr lang="en-US" b="0">
                  <a:latin typeface="Lucida Sans Typewriter" charset="0"/>
                </a:endParaRPr>
              </a:p>
            </p:txBody>
          </p:sp>
        </p:grpSp>
      </p:grpSp>
      <p:sp>
        <p:nvSpPr>
          <p:cNvPr id="118837" name="Rectangle 53"/>
          <p:cNvSpPr>
            <a:spLocks noChangeArrowheads="1"/>
          </p:cNvSpPr>
          <p:nvPr/>
        </p:nvSpPr>
        <p:spPr bwMode="auto">
          <a:xfrm>
            <a:off x="5049838" y="2659063"/>
            <a:ext cx="3560762" cy="231775"/>
          </a:xfrm>
          <a:prstGeom prst="rect">
            <a:avLst/>
          </a:prstGeom>
          <a:noFill/>
          <a:ln w="2381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118856" name="Group 72"/>
          <p:cNvGrpSpPr>
            <a:grpSpLocks/>
          </p:cNvGrpSpPr>
          <p:nvPr/>
        </p:nvGrpSpPr>
        <p:grpSpPr bwMode="auto">
          <a:xfrm>
            <a:off x="5049838" y="2897188"/>
            <a:ext cx="3560762" cy="849312"/>
            <a:chOff x="3181" y="1825"/>
            <a:chExt cx="2243" cy="535"/>
          </a:xfrm>
        </p:grpSpPr>
        <p:sp>
          <p:nvSpPr>
            <p:cNvPr id="118835" name="Rectangle 51"/>
            <p:cNvSpPr>
              <a:spLocks noChangeArrowheads="1"/>
            </p:cNvSpPr>
            <p:nvPr/>
          </p:nvSpPr>
          <p:spPr bwMode="auto">
            <a:xfrm>
              <a:off x="3181" y="1825"/>
              <a:ext cx="2243" cy="535"/>
            </a:xfrm>
            <a:prstGeom prst="rect">
              <a:avLst/>
            </a:prstGeom>
            <a:noFill/>
            <a:ln w="2381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nvGrpSpPr>
            <p:cNvPr id="118855" name="Group 71"/>
            <p:cNvGrpSpPr>
              <a:grpSpLocks/>
            </p:cNvGrpSpPr>
            <p:nvPr/>
          </p:nvGrpSpPr>
          <p:grpSpPr bwMode="auto">
            <a:xfrm>
              <a:off x="3222" y="1842"/>
              <a:ext cx="2160" cy="501"/>
              <a:chOff x="3222" y="1860"/>
              <a:chExt cx="2160" cy="501"/>
            </a:xfrm>
          </p:grpSpPr>
          <p:sp>
            <p:nvSpPr>
              <p:cNvPr id="118838" name="Rectangle 54"/>
              <p:cNvSpPr>
                <a:spLocks noChangeArrowheads="1"/>
              </p:cNvSpPr>
              <p:nvPr/>
            </p:nvSpPr>
            <p:spPr bwMode="auto">
              <a:xfrm>
                <a:off x="3222" y="1860"/>
                <a:ext cx="1152"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0">
                    <a:solidFill>
                      <a:srgbClr val="000000"/>
                    </a:solidFill>
                    <a:latin typeface="Lucida Sans Typewriter" charset="0"/>
                  </a:rPr>
                  <a:t>put(key,element)</a:t>
                </a:r>
                <a:endParaRPr lang="en-US" b="0">
                  <a:latin typeface="Lucida Sans Typewriter" charset="0"/>
                </a:endParaRPr>
              </a:p>
            </p:txBody>
          </p:sp>
          <p:sp>
            <p:nvSpPr>
              <p:cNvPr id="118839" name="Rectangle 55"/>
              <p:cNvSpPr>
                <a:spLocks noChangeArrowheads="1"/>
              </p:cNvSpPr>
              <p:nvPr/>
            </p:nvSpPr>
            <p:spPr bwMode="auto">
              <a:xfrm>
                <a:off x="3222" y="1979"/>
                <a:ext cx="108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0">
                    <a:solidFill>
                      <a:srgbClr val="000000"/>
                    </a:solidFill>
                    <a:latin typeface="Lucida Sans Typewriter" charset="0"/>
                  </a:rPr>
                  <a:t>get(key):Object</a:t>
                </a:r>
                <a:endParaRPr lang="en-US" b="0">
                  <a:latin typeface="Lucida Sans Typewriter" charset="0"/>
                </a:endParaRPr>
              </a:p>
            </p:txBody>
          </p:sp>
          <p:sp>
            <p:nvSpPr>
              <p:cNvPr id="118840" name="Rectangle 56"/>
              <p:cNvSpPr>
                <a:spLocks noChangeArrowheads="1"/>
              </p:cNvSpPr>
              <p:nvPr/>
            </p:nvSpPr>
            <p:spPr bwMode="auto">
              <a:xfrm>
                <a:off x="3222" y="2098"/>
                <a:ext cx="1728"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0">
                    <a:solidFill>
                      <a:srgbClr val="000000"/>
                    </a:solidFill>
                    <a:latin typeface="Lucida Sans Typewriter" charset="0"/>
                  </a:rPr>
                  <a:t>containsKey(key):boolean</a:t>
                </a:r>
                <a:endParaRPr lang="en-US" b="0">
                  <a:latin typeface="Lucida Sans Typewriter" charset="0"/>
                </a:endParaRPr>
              </a:p>
            </p:txBody>
          </p:sp>
          <p:sp>
            <p:nvSpPr>
              <p:cNvPr id="118841" name="Rectangle 57"/>
              <p:cNvSpPr>
                <a:spLocks noChangeArrowheads="1"/>
              </p:cNvSpPr>
              <p:nvPr/>
            </p:nvSpPr>
            <p:spPr bwMode="auto">
              <a:xfrm>
                <a:off x="3222" y="2217"/>
                <a:ext cx="216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0">
                    <a:solidFill>
                      <a:srgbClr val="000000"/>
                    </a:solidFill>
                    <a:latin typeface="Lucida Sans Typewriter" charset="0"/>
                  </a:rPr>
                  <a:t>containsValue(element):boolean</a:t>
                </a:r>
                <a:endParaRPr lang="en-US" b="0">
                  <a:latin typeface="Lucida Sans Typewriter" charset="0"/>
                </a:endParaRPr>
              </a:p>
            </p:txBody>
          </p:sp>
        </p:grpSp>
      </p:grpSp>
      <p:sp>
        <p:nvSpPr>
          <p:cNvPr id="118842" name="Rectangle 58"/>
          <p:cNvSpPr>
            <a:spLocks noChangeArrowheads="1"/>
          </p:cNvSpPr>
          <p:nvPr/>
        </p:nvSpPr>
        <p:spPr bwMode="auto">
          <a:xfrm>
            <a:off x="6153150" y="3778250"/>
            <a:ext cx="5715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0">
                <a:solidFill>
                  <a:srgbClr val="000000"/>
                </a:solidFill>
                <a:latin typeface="Lucida Sans Typewriter" charset="0"/>
              </a:rPr>
              <a:t>table</a:t>
            </a:r>
            <a:endParaRPr lang="en-US" b="0">
              <a:latin typeface="Lucida Sans Typewriter" charset="0"/>
            </a:endParaRPr>
          </a:p>
        </p:txBody>
      </p:sp>
      <p:sp>
        <p:nvSpPr>
          <p:cNvPr id="118843" name="Rectangle 59"/>
          <p:cNvSpPr>
            <a:spLocks noChangeArrowheads="1"/>
          </p:cNvSpPr>
          <p:nvPr/>
        </p:nvSpPr>
        <p:spPr bwMode="auto">
          <a:xfrm>
            <a:off x="6907213" y="3778250"/>
            <a:ext cx="1143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0">
                <a:solidFill>
                  <a:srgbClr val="000000"/>
                </a:solidFill>
                <a:latin typeface="Lucida Sans Typewriter" charset="0"/>
              </a:rPr>
              <a:t>1</a:t>
            </a:r>
            <a:endParaRPr lang="en-US" b="0">
              <a:latin typeface="Lucida Sans Typewriter" charset="0"/>
            </a:endParaRPr>
          </a:p>
        </p:txBody>
      </p:sp>
      <p:sp>
        <p:nvSpPr>
          <p:cNvPr id="118844" name="Rectangle 60"/>
          <p:cNvSpPr>
            <a:spLocks noChangeArrowheads="1"/>
          </p:cNvSpPr>
          <p:nvPr/>
        </p:nvSpPr>
        <p:spPr bwMode="auto">
          <a:xfrm>
            <a:off x="6907213" y="4173538"/>
            <a:ext cx="1143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b="0">
                <a:solidFill>
                  <a:srgbClr val="000000"/>
                </a:solidFill>
                <a:latin typeface="Lucida Sans Typewriter" charset="0"/>
              </a:rPr>
              <a:t>1</a:t>
            </a:r>
            <a:endParaRPr lang="en-US" b="0">
              <a:latin typeface="Lucida Sans Typewriter" charset="0"/>
            </a:endParaRPr>
          </a:p>
        </p:txBody>
      </p:sp>
      <p:sp>
        <p:nvSpPr>
          <p:cNvPr id="118859" name="Line 75"/>
          <p:cNvSpPr>
            <a:spLocks noChangeShapeType="1"/>
          </p:cNvSpPr>
          <p:nvPr/>
        </p:nvSpPr>
        <p:spPr bwMode="auto">
          <a:xfrm>
            <a:off x="3940175" y="4075113"/>
            <a:ext cx="1227138" cy="0"/>
          </a:xfrm>
          <a:prstGeom prst="line">
            <a:avLst/>
          </a:prstGeom>
          <a:noFill/>
          <a:ln w="57150">
            <a:solidFill>
              <a:srgbClr val="A2A2A2"/>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005368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body" sz="half" idx="1"/>
          </p:nvPr>
        </p:nvSpPr>
        <p:spPr/>
        <p:txBody>
          <a:bodyPr/>
          <a:lstStyle/>
          <a:p>
            <a:pPr defTabSz="568325">
              <a:buFont typeface="Symbol" charset="0"/>
              <a:buNone/>
            </a:pPr>
            <a:r>
              <a:rPr lang="en-US" sz="1400">
                <a:latin typeface="Lucida Sans Typewriter" charset="0"/>
              </a:rPr>
              <a:t>/* Implementation of MySet using inheritance */</a:t>
            </a:r>
          </a:p>
          <a:p>
            <a:pPr defTabSz="568325">
              <a:buFont typeface="Symbol" charset="0"/>
              <a:buNone/>
            </a:pPr>
            <a:r>
              <a:rPr lang="en-US" sz="1400" b="1">
                <a:latin typeface="Lucida Sans Typewriter" charset="0"/>
              </a:rPr>
              <a:t>class</a:t>
            </a:r>
            <a:r>
              <a:rPr lang="en-US" sz="1400">
                <a:latin typeface="Lucida Sans Typewriter" charset="0"/>
              </a:rPr>
              <a:t> MySet </a:t>
            </a:r>
            <a:r>
              <a:rPr lang="en-US" sz="1400" b="1">
                <a:latin typeface="Lucida Sans Typewriter" charset="0"/>
              </a:rPr>
              <a:t>extends</a:t>
            </a:r>
            <a:r>
              <a:rPr lang="en-US" sz="1400">
                <a:latin typeface="Lucida Sans Typewriter" charset="0"/>
              </a:rPr>
              <a:t> Hashtable {</a:t>
            </a:r>
          </a:p>
          <a:p>
            <a:pPr defTabSz="568325">
              <a:buFont typeface="Symbol" charset="0"/>
              <a:buNone/>
            </a:pPr>
            <a:r>
              <a:rPr lang="en-US" sz="1400">
                <a:latin typeface="Lucida Sans Typewriter" charset="0"/>
              </a:rPr>
              <a:t>	/* Constructor omitted */</a:t>
            </a:r>
          </a:p>
          <a:p>
            <a:pPr defTabSz="568325">
              <a:buFont typeface="Symbol" charset="0"/>
              <a:buNone/>
            </a:pPr>
            <a:r>
              <a:rPr lang="en-US" sz="1400">
                <a:latin typeface="Lucida Sans Typewriter" charset="0"/>
              </a:rPr>
              <a:t>	MySet() {</a:t>
            </a:r>
          </a:p>
          <a:p>
            <a:pPr defTabSz="568325">
              <a:buFont typeface="Symbol" charset="0"/>
              <a:buNone/>
            </a:pPr>
            <a:r>
              <a:rPr lang="en-US" sz="1400">
                <a:latin typeface="Lucida Sans Typewriter" charset="0"/>
              </a:rPr>
              <a:t>	}</a:t>
            </a:r>
          </a:p>
          <a:p>
            <a:pPr defTabSz="568325">
              <a:buFont typeface="Symbol" charset="0"/>
              <a:buNone/>
            </a:pPr>
            <a:endParaRPr lang="en-US" sz="1400">
              <a:latin typeface="Lucida Sans Typewriter" charset="0"/>
            </a:endParaRPr>
          </a:p>
          <a:p>
            <a:pPr defTabSz="568325">
              <a:buFont typeface="Symbol" charset="0"/>
              <a:buNone/>
            </a:pPr>
            <a:r>
              <a:rPr lang="en-US" sz="1400">
                <a:latin typeface="Lucida Sans Typewriter" charset="0"/>
              </a:rPr>
              <a:t>	</a:t>
            </a:r>
            <a:r>
              <a:rPr lang="en-US" sz="1400" b="1">
                <a:latin typeface="Lucida Sans Typewriter" charset="0"/>
              </a:rPr>
              <a:t>void</a:t>
            </a:r>
            <a:r>
              <a:rPr lang="en-US" sz="1400">
                <a:latin typeface="Lucida Sans Typewriter" charset="0"/>
              </a:rPr>
              <a:t> put(Object element) {</a:t>
            </a:r>
          </a:p>
          <a:p>
            <a:pPr defTabSz="568325">
              <a:buFont typeface="Symbol" charset="0"/>
              <a:buNone/>
            </a:pPr>
            <a:r>
              <a:rPr lang="en-US" sz="1400">
                <a:latin typeface="Lucida Sans Typewriter" charset="0"/>
              </a:rPr>
              <a:t>		</a:t>
            </a:r>
            <a:r>
              <a:rPr lang="en-US" sz="1400" b="1">
                <a:latin typeface="Lucida Sans Typewriter" charset="0"/>
              </a:rPr>
              <a:t>if</a:t>
            </a:r>
            <a:r>
              <a:rPr lang="en-US" sz="1400">
                <a:latin typeface="Lucida Sans Typewriter" charset="0"/>
              </a:rPr>
              <a:t> (!containsKey(element)){</a:t>
            </a:r>
          </a:p>
          <a:p>
            <a:pPr defTabSz="568325">
              <a:buFont typeface="Symbol" charset="0"/>
              <a:buNone/>
            </a:pPr>
            <a:r>
              <a:rPr lang="en-US" sz="1400">
                <a:latin typeface="Lucida Sans Typewriter" charset="0"/>
              </a:rPr>
              <a:t>			put(element, this);</a:t>
            </a:r>
          </a:p>
          <a:p>
            <a:pPr defTabSz="568325">
              <a:buFont typeface="Symbol" charset="0"/>
              <a:buNone/>
            </a:pPr>
            <a:r>
              <a:rPr lang="en-US" sz="1400">
                <a:latin typeface="Lucida Sans Typewriter" charset="0"/>
              </a:rPr>
              <a:t>		}</a:t>
            </a:r>
          </a:p>
          <a:p>
            <a:pPr defTabSz="568325">
              <a:buFont typeface="Symbol" charset="0"/>
              <a:buNone/>
            </a:pPr>
            <a:r>
              <a:rPr lang="en-US" sz="1400">
                <a:latin typeface="Lucida Sans Typewriter" charset="0"/>
              </a:rPr>
              <a:t>	}</a:t>
            </a:r>
          </a:p>
          <a:p>
            <a:pPr defTabSz="568325">
              <a:buFont typeface="Symbol" charset="0"/>
              <a:buNone/>
            </a:pPr>
            <a:r>
              <a:rPr lang="en-US" sz="1400">
                <a:latin typeface="Lucida Sans Typewriter" charset="0"/>
              </a:rPr>
              <a:t>	</a:t>
            </a:r>
            <a:r>
              <a:rPr lang="en-US" sz="1400" b="1">
                <a:latin typeface="Lucida Sans Typewriter" charset="0"/>
              </a:rPr>
              <a:t>boolean</a:t>
            </a:r>
            <a:r>
              <a:rPr lang="en-US" sz="1400">
                <a:latin typeface="Lucida Sans Typewriter" charset="0"/>
              </a:rPr>
              <a:t> containsValue(Object </a:t>
            </a:r>
          </a:p>
          <a:p>
            <a:pPr defTabSz="568325">
              <a:buFont typeface="Symbol" charset="0"/>
              <a:buNone/>
            </a:pPr>
            <a:r>
              <a:rPr lang="en-US" sz="1400">
                <a:latin typeface="Lucida Sans Typewriter" charset="0"/>
              </a:rPr>
              <a:t>			element){</a:t>
            </a:r>
          </a:p>
          <a:p>
            <a:pPr defTabSz="568325">
              <a:buFont typeface="Symbol" charset="0"/>
              <a:buNone/>
            </a:pPr>
            <a:r>
              <a:rPr lang="en-US" sz="1400">
                <a:latin typeface="Lucida Sans Typewriter" charset="0"/>
              </a:rPr>
              <a:t>		</a:t>
            </a:r>
            <a:r>
              <a:rPr lang="en-US" sz="1400" b="1">
                <a:latin typeface="Lucida Sans Typewriter" charset="0"/>
              </a:rPr>
              <a:t>return</a:t>
            </a:r>
            <a:r>
              <a:rPr lang="en-US" sz="1400">
                <a:latin typeface="Lucida Sans Typewriter" charset="0"/>
              </a:rPr>
              <a:t> containsKey(element);</a:t>
            </a:r>
          </a:p>
          <a:p>
            <a:pPr defTabSz="568325">
              <a:buFont typeface="Symbol" charset="0"/>
              <a:buNone/>
            </a:pPr>
            <a:r>
              <a:rPr lang="en-US" sz="1400">
                <a:latin typeface="Lucida Sans Typewriter" charset="0"/>
              </a:rPr>
              <a:t>	}</a:t>
            </a:r>
          </a:p>
          <a:p>
            <a:pPr defTabSz="568325">
              <a:buFont typeface="Symbol" charset="0"/>
              <a:buNone/>
            </a:pPr>
            <a:r>
              <a:rPr lang="en-US" sz="1400">
                <a:latin typeface="Lucida Sans Typewriter" charset="0"/>
              </a:rPr>
              <a:t>	/* Other methods omitted */</a:t>
            </a:r>
          </a:p>
          <a:p>
            <a:pPr defTabSz="568325">
              <a:buFont typeface="Symbol" charset="0"/>
              <a:buNone/>
            </a:pPr>
            <a:r>
              <a:rPr lang="en-US" sz="1400">
                <a:latin typeface="Lucida Sans Typewriter" charset="0"/>
              </a:rPr>
              <a:t>}</a:t>
            </a:r>
          </a:p>
        </p:txBody>
      </p:sp>
      <p:sp>
        <p:nvSpPr>
          <p:cNvPr id="119812" name="Rectangle 4"/>
          <p:cNvSpPr>
            <a:spLocks noGrp="1" noChangeArrowheads="1"/>
          </p:cNvSpPr>
          <p:nvPr>
            <p:ph type="body" sz="half" idx="2"/>
          </p:nvPr>
        </p:nvSpPr>
        <p:spPr>
          <a:xfrm>
            <a:off x="4559300" y="1295400"/>
            <a:ext cx="4584700" cy="4921250"/>
          </a:xfrm>
        </p:spPr>
        <p:txBody>
          <a:bodyPr/>
          <a:lstStyle/>
          <a:p>
            <a:pPr defTabSz="568325">
              <a:buFont typeface="Symbol" charset="0"/>
              <a:buNone/>
            </a:pPr>
            <a:r>
              <a:rPr lang="en-US" sz="1400">
                <a:latin typeface="Lucida Sans Typewriter" charset="0"/>
              </a:rPr>
              <a:t>/* Implementation of MySet using delegation */</a:t>
            </a:r>
          </a:p>
          <a:p>
            <a:pPr defTabSz="568325">
              <a:buFont typeface="Symbol" charset="0"/>
              <a:buNone/>
            </a:pPr>
            <a:r>
              <a:rPr lang="en-US" sz="1400" b="1">
                <a:latin typeface="Lucida Sans Typewriter" charset="0"/>
              </a:rPr>
              <a:t>class</a:t>
            </a:r>
            <a:r>
              <a:rPr lang="en-US" sz="1400">
                <a:latin typeface="Lucida Sans Typewriter" charset="0"/>
              </a:rPr>
              <a:t> MySet {</a:t>
            </a:r>
          </a:p>
          <a:p>
            <a:pPr defTabSz="568325">
              <a:buFont typeface="Symbol" charset="0"/>
              <a:buNone/>
            </a:pPr>
            <a:r>
              <a:rPr lang="en-US" sz="1400">
                <a:latin typeface="Lucida Sans Typewriter" charset="0"/>
              </a:rPr>
              <a:t>	</a:t>
            </a:r>
            <a:r>
              <a:rPr lang="en-US" sz="1400" b="1">
                <a:latin typeface="Lucida Sans Typewriter" charset="0"/>
              </a:rPr>
              <a:t>private</a:t>
            </a:r>
            <a:r>
              <a:rPr lang="en-US" sz="1400">
                <a:latin typeface="Lucida Sans Typewriter" charset="0"/>
              </a:rPr>
              <a:t> Hashtable table;</a:t>
            </a:r>
          </a:p>
          <a:p>
            <a:pPr defTabSz="568325">
              <a:buFont typeface="Symbol" charset="0"/>
              <a:buNone/>
            </a:pPr>
            <a:r>
              <a:rPr lang="en-US" sz="1400">
                <a:latin typeface="Lucida Sans Typewriter" charset="0"/>
              </a:rPr>
              <a:t>	MySet() {</a:t>
            </a:r>
          </a:p>
          <a:p>
            <a:pPr defTabSz="568325">
              <a:buFont typeface="Symbol" charset="0"/>
              <a:buNone/>
            </a:pPr>
            <a:r>
              <a:rPr lang="en-US" sz="1400">
                <a:latin typeface="Lucida Sans Typewriter" charset="0"/>
              </a:rPr>
              <a:t>		table = Hashtable();</a:t>
            </a:r>
          </a:p>
          <a:p>
            <a:pPr defTabSz="568325">
              <a:buFont typeface="Symbol" charset="0"/>
              <a:buNone/>
            </a:pPr>
            <a:r>
              <a:rPr lang="en-US" sz="1400">
                <a:latin typeface="Lucida Sans Typewriter" charset="0"/>
              </a:rPr>
              <a:t>	}</a:t>
            </a:r>
          </a:p>
          <a:p>
            <a:pPr defTabSz="568325">
              <a:buFont typeface="Symbol" charset="0"/>
              <a:buNone/>
            </a:pPr>
            <a:r>
              <a:rPr lang="en-US" sz="1400">
                <a:latin typeface="Lucida Sans Typewriter" charset="0"/>
              </a:rPr>
              <a:t>	</a:t>
            </a:r>
            <a:r>
              <a:rPr lang="en-US" sz="1400" b="1">
                <a:latin typeface="Lucida Sans Typewriter" charset="0"/>
              </a:rPr>
              <a:t>void</a:t>
            </a:r>
            <a:r>
              <a:rPr lang="en-US" sz="1400">
                <a:latin typeface="Lucida Sans Typewriter" charset="0"/>
              </a:rPr>
              <a:t> put(Object element) {</a:t>
            </a:r>
          </a:p>
          <a:p>
            <a:pPr defTabSz="568325">
              <a:buFont typeface="Symbol" charset="0"/>
              <a:buNone/>
            </a:pPr>
            <a:r>
              <a:rPr lang="en-US" sz="1400">
                <a:latin typeface="Lucida Sans Typewriter" charset="0"/>
              </a:rPr>
              <a:t>		</a:t>
            </a:r>
            <a:r>
              <a:rPr lang="en-US" sz="1400" b="1">
                <a:latin typeface="Lucida Sans Typewriter" charset="0"/>
              </a:rPr>
              <a:t>if</a:t>
            </a:r>
            <a:r>
              <a:rPr lang="en-US" sz="1400">
                <a:latin typeface="Lucida Sans Typewriter" charset="0"/>
              </a:rPr>
              <a:t> (!containsValue(element)){</a:t>
            </a:r>
          </a:p>
          <a:p>
            <a:pPr defTabSz="568325">
              <a:buFont typeface="Symbol" charset="0"/>
              <a:buNone/>
            </a:pPr>
            <a:r>
              <a:rPr lang="en-US" sz="1400">
                <a:latin typeface="Lucida Sans Typewriter" charset="0"/>
              </a:rPr>
              <a:t>			table.put(element,this);</a:t>
            </a:r>
          </a:p>
          <a:p>
            <a:pPr defTabSz="568325">
              <a:buFont typeface="Symbol" charset="0"/>
              <a:buNone/>
            </a:pPr>
            <a:r>
              <a:rPr lang="en-US" sz="1400">
                <a:latin typeface="Lucida Sans Typewriter" charset="0"/>
              </a:rPr>
              <a:t>		}</a:t>
            </a:r>
          </a:p>
          <a:p>
            <a:pPr defTabSz="568325">
              <a:buFont typeface="Symbol" charset="0"/>
              <a:buNone/>
            </a:pPr>
            <a:r>
              <a:rPr lang="en-US" sz="1400">
                <a:latin typeface="Lucida Sans Typewriter" charset="0"/>
              </a:rPr>
              <a:t>	}</a:t>
            </a:r>
          </a:p>
          <a:p>
            <a:pPr defTabSz="568325">
              <a:buFont typeface="Symbol" charset="0"/>
              <a:buNone/>
            </a:pPr>
            <a:r>
              <a:rPr lang="en-US" sz="1400">
                <a:latin typeface="Lucida Sans Typewriter" charset="0"/>
              </a:rPr>
              <a:t>	</a:t>
            </a:r>
            <a:r>
              <a:rPr lang="en-US" sz="1400" b="1">
                <a:latin typeface="Lucida Sans Typewriter" charset="0"/>
              </a:rPr>
              <a:t>boolean</a:t>
            </a:r>
            <a:r>
              <a:rPr lang="en-US" sz="1400">
                <a:latin typeface="Lucida Sans Typewriter" charset="0"/>
              </a:rPr>
              <a:t> containsValue(Object </a:t>
            </a:r>
          </a:p>
          <a:p>
            <a:pPr defTabSz="568325">
              <a:buFont typeface="Symbol" charset="0"/>
              <a:buNone/>
            </a:pPr>
            <a:r>
              <a:rPr lang="en-US" sz="1400">
                <a:latin typeface="Lucida Sans Typewriter" charset="0"/>
              </a:rPr>
              <a:t>			element) {</a:t>
            </a:r>
          </a:p>
          <a:p>
            <a:pPr defTabSz="568325">
              <a:buFont typeface="Symbol" charset="0"/>
              <a:buNone/>
            </a:pPr>
            <a:r>
              <a:rPr lang="en-US" sz="1400">
                <a:latin typeface="Lucida Sans Typewriter" charset="0"/>
              </a:rPr>
              <a:t>		</a:t>
            </a:r>
            <a:r>
              <a:rPr lang="en-US" sz="1400" b="1">
                <a:latin typeface="Lucida Sans Typewriter" charset="0"/>
              </a:rPr>
              <a:t>return</a:t>
            </a:r>
            <a:endParaRPr lang="en-US" sz="1400">
              <a:latin typeface="Lucida Sans Typewriter" charset="0"/>
            </a:endParaRPr>
          </a:p>
          <a:p>
            <a:pPr defTabSz="568325">
              <a:buFont typeface="Symbol" charset="0"/>
              <a:buNone/>
            </a:pPr>
            <a:r>
              <a:rPr lang="en-US" sz="1400">
                <a:latin typeface="Lucida Sans Typewriter" charset="0"/>
              </a:rPr>
              <a:t>		(table.containsKey(element));</a:t>
            </a:r>
          </a:p>
          <a:p>
            <a:pPr defTabSz="568325">
              <a:buFont typeface="Symbol" charset="0"/>
              <a:buNone/>
            </a:pPr>
            <a:r>
              <a:rPr lang="en-US" sz="1400">
                <a:latin typeface="Lucida Sans Typewriter" charset="0"/>
              </a:rPr>
              <a:t>	}</a:t>
            </a:r>
          </a:p>
          <a:p>
            <a:pPr defTabSz="568325">
              <a:buFont typeface="Symbol" charset="0"/>
              <a:buNone/>
            </a:pPr>
            <a:r>
              <a:rPr lang="en-US" sz="1400">
                <a:latin typeface="Lucida Sans Typewriter" charset="0"/>
              </a:rPr>
              <a:t>	/* Other methods omitted */</a:t>
            </a:r>
          </a:p>
          <a:p>
            <a:pPr defTabSz="568325">
              <a:buFont typeface="Symbol" charset="0"/>
              <a:buNone/>
            </a:pPr>
            <a:r>
              <a:rPr lang="en-US" sz="1400">
                <a:latin typeface="Lucida Sans Typewriter" charset="0"/>
              </a:rPr>
              <a:t>}</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1736597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6" name="Rectangle 4"/>
          <p:cNvSpPr>
            <a:spLocks noGrp="1" noChangeArrowheads="1"/>
          </p:cNvSpPr>
          <p:nvPr>
            <p:ph type="title"/>
          </p:nvPr>
        </p:nvSpPr>
        <p:spPr>
          <a:xfrm>
            <a:off x="1795422" y="90"/>
            <a:ext cx="7272260" cy="704850"/>
          </a:xfrm>
        </p:spPr>
        <p:txBody>
          <a:bodyPr/>
          <a:lstStyle/>
          <a:p>
            <a:r>
              <a:rPr lang="en-US" sz="2400" dirty="0">
                <a:solidFill>
                  <a:srgbClr val="0005C5"/>
                </a:solidFill>
              </a:rPr>
              <a:t>Comparison: </a:t>
            </a:r>
            <a:r>
              <a:rPr lang="en-US" sz="2400" dirty="0" smtClean="0">
                <a:solidFill>
                  <a:srgbClr val="0005C5"/>
                </a:solidFill>
              </a:rPr>
              <a:t>Delegation </a:t>
            </a:r>
            <a:r>
              <a:rPr lang="en-US" sz="2400" dirty="0" err="1">
                <a:solidFill>
                  <a:srgbClr val="0005C5"/>
                </a:solidFill>
              </a:rPr>
              <a:t>vs</a:t>
            </a:r>
            <a:r>
              <a:rPr lang="en-US" sz="2400" dirty="0">
                <a:solidFill>
                  <a:srgbClr val="0005C5"/>
                </a:solidFill>
              </a:rPr>
              <a:t> Implementation Inheritance </a:t>
            </a:r>
          </a:p>
        </p:txBody>
      </p:sp>
      <p:sp>
        <p:nvSpPr>
          <p:cNvPr id="146437" name="Rectangle 5"/>
          <p:cNvSpPr>
            <a:spLocks noGrp="1" noChangeArrowheads="1"/>
          </p:cNvSpPr>
          <p:nvPr>
            <p:ph type="body" idx="1"/>
          </p:nvPr>
        </p:nvSpPr>
        <p:spPr>
          <a:xfrm>
            <a:off x="431800" y="990664"/>
            <a:ext cx="8229600" cy="5065712"/>
          </a:xfrm>
        </p:spPr>
        <p:txBody>
          <a:bodyPr/>
          <a:lstStyle/>
          <a:p>
            <a:r>
              <a:rPr lang="en-US" sz="2000" dirty="0"/>
              <a:t>Delegation</a:t>
            </a:r>
          </a:p>
          <a:p>
            <a:pPr lvl="1"/>
            <a:r>
              <a:rPr lang="en-US" sz="1800" dirty="0"/>
              <a:t>Pro:</a:t>
            </a:r>
          </a:p>
          <a:p>
            <a:pPr lvl="2"/>
            <a:r>
              <a:rPr lang="en-US" sz="1800" dirty="0"/>
              <a:t>Flexibility: Any object can be replaced at run time by another one (as long as it has the same type)</a:t>
            </a:r>
          </a:p>
          <a:p>
            <a:pPr lvl="1"/>
            <a:r>
              <a:rPr lang="en-US" sz="1800" dirty="0"/>
              <a:t>Con:</a:t>
            </a:r>
          </a:p>
          <a:p>
            <a:pPr lvl="2"/>
            <a:r>
              <a:rPr lang="en-US" sz="1800" dirty="0"/>
              <a:t>Inefficiency: Objects are encapsulated. </a:t>
            </a:r>
          </a:p>
          <a:p>
            <a:pPr lvl="2">
              <a:buFont typeface="Wingdings" charset="0"/>
              <a:buNone/>
            </a:pPr>
            <a:endParaRPr lang="en-US" sz="1800" dirty="0"/>
          </a:p>
          <a:p>
            <a:r>
              <a:rPr lang="en-US" sz="2000" dirty="0"/>
              <a:t>Inheritance</a:t>
            </a:r>
          </a:p>
          <a:p>
            <a:pPr lvl="1"/>
            <a:r>
              <a:rPr lang="en-US" sz="1800" dirty="0"/>
              <a:t>Pro: </a:t>
            </a:r>
          </a:p>
          <a:p>
            <a:pPr lvl="2"/>
            <a:r>
              <a:rPr lang="en-US" sz="1800" dirty="0"/>
              <a:t>Straightforward to use</a:t>
            </a:r>
          </a:p>
          <a:p>
            <a:pPr lvl="2"/>
            <a:r>
              <a:rPr lang="en-US" sz="1800" dirty="0"/>
              <a:t>Supported by many programming languages</a:t>
            </a:r>
          </a:p>
          <a:p>
            <a:pPr lvl="2"/>
            <a:r>
              <a:rPr lang="en-US" sz="1800" dirty="0"/>
              <a:t>Easy to implement new functionality</a:t>
            </a:r>
          </a:p>
          <a:p>
            <a:pPr lvl="1"/>
            <a:r>
              <a:rPr lang="en-US" sz="1800" dirty="0"/>
              <a:t>Con:</a:t>
            </a:r>
          </a:p>
          <a:p>
            <a:pPr lvl="2"/>
            <a:r>
              <a:rPr lang="en-US" sz="1800" dirty="0"/>
              <a:t>Inheritance exposes a subclass to the details of its parent class</a:t>
            </a:r>
          </a:p>
          <a:p>
            <a:pPr lvl="2"/>
            <a:r>
              <a:rPr lang="en-US" sz="1800" dirty="0"/>
              <a:t>Any change in the parent class implementation forces the subclass to change (which requires recompilation of both)</a:t>
            </a:r>
          </a:p>
        </p:txBody>
      </p:sp>
      <p:sp>
        <p:nvSpPr>
          <p:cNvPr id="146438" name="Text Box 6"/>
          <p:cNvSpPr txBox="1">
            <a:spLocks noChangeArrowheads="1"/>
          </p:cNvSpPr>
          <p:nvPr/>
        </p:nvSpPr>
        <p:spPr bwMode="auto">
          <a:xfrm>
            <a:off x="6095960" y="2351087"/>
            <a:ext cx="679450" cy="366713"/>
          </a:xfrm>
          <a:prstGeom prst="rect">
            <a:avLst/>
          </a:prstGeom>
          <a:solidFill>
            <a:srgbClr val="FFFF99"/>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i="1" dirty="0">
                <a:solidFill>
                  <a:srgbClr val="FF0066"/>
                </a:solidFill>
              </a:rPr>
              <a:t>why</a:t>
            </a:r>
            <a:r>
              <a:rPr lang="en-US" i="1" dirty="0">
                <a:solidFill>
                  <a:srgbClr val="FF0066"/>
                </a:solidFill>
              </a:rPr>
              <a:t>?</a:t>
            </a:r>
          </a:p>
        </p:txBody>
      </p:sp>
    </p:spTree>
    <p:extLst>
      <p:ext uri="{BB962C8B-B14F-4D97-AF65-F5344CB8AC3E}">
        <p14:creationId xmlns:p14="http://schemas.microsoft.com/office/powerpoint/2010/main" val="1062237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3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643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643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643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643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643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643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4643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4643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46437">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46437">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46437">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4643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998" y="179388"/>
            <a:ext cx="8407288" cy="688975"/>
          </a:xfrm>
        </p:spPr>
        <p:txBody>
          <a:bodyPr/>
          <a:lstStyle/>
          <a:p>
            <a:r>
              <a:rPr lang="en-US" sz="2400" dirty="0" smtClean="0"/>
              <a:t>(4) The </a:t>
            </a:r>
            <a:r>
              <a:rPr lang="en-US" sz="2400" dirty="0" err="1" smtClean="0"/>
              <a:t>Liskov</a:t>
            </a:r>
            <a:r>
              <a:rPr lang="en-US" sz="2400" dirty="0" smtClean="0"/>
              <a:t> Substitution Principle</a:t>
            </a:r>
            <a:endParaRPr lang="en-US" sz="2400" dirty="0"/>
          </a:p>
        </p:txBody>
      </p:sp>
      <p:sp>
        <p:nvSpPr>
          <p:cNvPr id="3" name="Content Placeholder 2"/>
          <p:cNvSpPr>
            <a:spLocks noGrp="1"/>
          </p:cNvSpPr>
          <p:nvPr>
            <p:ph idx="1"/>
          </p:nvPr>
        </p:nvSpPr>
        <p:spPr/>
        <p:txBody>
          <a:bodyPr/>
          <a:lstStyle/>
          <a:p>
            <a:r>
              <a:rPr lang="en-US" dirty="0" smtClean="0"/>
              <a:t>If an object of type S can be substituted in all the places where an object of type T is expected, then S is a subtype of T</a:t>
            </a:r>
          </a:p>
          <a:p>
            <a:pPr lvl="1"/>
            <a:r>
              <a:rPr lang="en-US" dirty="0" smtClean="0"/>
              <a:t>100 Percentage </a:t>
            </a:r>
            <a:r>
              <a:rPr lang="en-US" dirty="0"/>
              <a:t>P</a:t>
            </a:r>
            <a:r>
              <a:rPr lang="en-US" dirty="0" smtClean="0"/>
              <a:t>rinciple</a:t>
            </a:r>
          </a:p>
          <a:p>
            <a:pPr lvl="1"/>
            <a:r>
              <a:rPr lang="en-US" dirty="0" smtClean="0"/>
              <a:t>IS-A Principle</a:t>
            </a:r>
            <a:endParaRPr lang="en-US" dirty="0"/>
          </a:p>
        </p:txBody>
      </p:sp>
    </p:spTree>
    <p:extLst>
      <p:ext uri="{BB962C8B-B14F-4D97-AF65-F5344CB8AC3E}">
        <p14:creationId xmlns:p14="http://schemas.microsoft.com/office/powerpoint/2010/main" val="12800028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000" dirty="0" smtClean="0"/>
              <a:t>3. Design Patterns</a:t>
            </a:r>
            <a:endParaRPr lang="en-US" sz="4000" dirty="0"/>
          </a:p>
        </p:txBody>
      </p:sp>
      <p:sp>
        <p:nvSpPr>
          <p:cNvPr id="5" name="Subtitle 4"/>
          <p:cNvSpPr>
            <a:spLocks noGrp="1"/>
          </p:cNvSpPr>
          <p:nvPr>
            <p:ph type="subTitle" idx="1"/>
          </p:nvPr>
        </p:nvSpPr>
        <p:spPr/>
        <p:txBody>
          <a:bodyPr/>
          <a:lstStyle/>
          <a:p>
            <a:endParaRPr lang="en-US"/>
          </a:p>
        </p:txBody>
      </p:sp>
      <p:pic>
        <p:nvPicPr>
          <p:cNvPr id="2" name="Picture 1"/>
          <p:cNvPicPr>
            <a:picLocks noChangeAspect="1"/>
          </p:cNvPicPr>
          <p:nvPr/>
        </p:nvPicPr>
        <p:blipFill>
          <a:blip r:embed="rId2"/>
          <a:stretch>
            <a:fillRect/>
          </a:stretch>
        </p:blipFill>
        <p:spPr>
          <a:xfrm>
            <a:off x="3200436" y="3241779"/>
            <a:ext cx="3124118" cy="2397021"/>
          </a:xfrm>
          <a:prstGeom prst="rect">
            <a:avLst/>
          </a:prstGeom>
        </p:spPr>
      </p:pic>
    </p:spTree>
    <p:extLst>
      <p:ext uri="{BB962C8B-B14F-4D97-AF65-F5344CB8AC3E}">
        <p14:creationId xmlns:p14="http://schemas.microsoft.com/office/powerpoint/2010/main" val="40300417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lstStyle/>
          <a:p>
            <a:r>
              <a:rPr lang="en-US" dirty="0" smtClean="0"/>
              <a:t>Finding </a:t>
            </a:r>
            <a:r>
              <a:rPr lang="en-US" dirty="0"/>
              <a:t>Objects</a:t>
            </a:r>
          </a:p>
        </p:txBody>
      </p:sp>
      <p:sp>
        <p:nvSpPr>
          <p:cNvPr id="6147" name="Rectangle 3"/>
          <p:cNvSpPr>
            <a:spLocks noGrp="1" noChangeArrowheads="1"/>
          </p:cNvSpPr>
          <p:nvPr>
            <p:ph type="body" idx="1"/>
          </p:nvPr>
        </p:nvSpPr>
        <p:spPr>
          <a:xfrm>
            <a:off x="431800" y="954818"/>
            <a:ext cx="8229600" cy="5065712"/>
          </a:xfrm>
          <a:noFill/>
          <a:ln/>
        </p:spPr>
        <p:txBody>
          <a:bodyPr/>
          <a:lstStyle/>
          <a:p>
            <a:r>
              <a:rPr lang="en-US" sz="2400" dirty="0"/>
              <a:t>The hardest problems in object-oriented system development are: </a:t>
            </a:r>
          </a:p>
          <a:p>
            <a:pPr lvl="1"/>
            <a:r>
              <a:rPr lang="en-US" sz="2000" dirty="0"/>
              <a:t>Identifying objects</a:t>
            </a:r>
          </a:p>
          <a:p>
            <a:pPr lvl="1"/>
            <a:r>
              <a:rPr lang="en-US" sz="2000" dirty="0"/>
              <a:t>Decomposing the system into objects</a:t>
            </a:r>
          </a:p>
          <a:p>
            <a:r>
              <a:rPr lang="en-US" sz="2400" dirty="0">
                <a:solidFill>
                  <a:srgbClr val="FF0000"/>
                </a:solidFill>
              </a:rPr>
              <a:t>Requirements Analysis </a:t>
            </a:r>
            <a:r>
              <a:rPr lang="en-US" sz="2400" dirty="0"/>
              <a:t>focuses on application domain:</a:t>
            </a:r>
          </a:p>
          <a:p>
            <a:pPr lvl="1"/>
            <a:r>
              <a:rPr lang="en-US" sz="2000" dirty="0"/>
              <a:t> Object identification</a:t>
            </a:r>
          </a:p>
          <a:p>
            <a:r>
              <a:rPr lang="en-US" sz="2400" dirty="0">
                <a:solidFill>
                  <a:srgbClr val="FF0000"/>
                </a:solidFill>
              </a:rPr>
              <a:t>System Design</a:t>
            </a:r>
            <a:r>
              <a:rPr lang="en-US" sz="2400" dirty="0"/>
              <a:t> addresses both,  application and implementation domain:</a:t>
            </a:r>
          </a:p>
          <a:p>
            <a:pPr lvl="1"/>
            <a:r>
              <a:rPr lang="en-US" sz="2000" dirty="0"/>
              <a:t>Subsystem Identification</a:t>
            </a:r>
          </a:p>
          <a:p>
            <a:r>
              <a:rPr lang="en-US" sz="2400" dirty="0">
                <a:solidFill>
                  <a:srgbClr val="FF0000"/>
                </a:solidFill>
              </a:rPr>
              <a:t>Object Design</a:t>
            </a:r>
            <a:r>
              <a:rPr lang="en-US" sz="2400" dirty="0"/>
              <a:t> focuses on implementation domain:</a:t>
            </a:r>
          </a:p>
          <a:p>
            <a:pPr lvl="1"/>
            <a:r>
              <a:rPr lang="en-US" sz="2000" dirty="0"/>
              <a:t>Additional solution objects</a:t>
            </a:r>
          </a:p>
        </p:txBody>
      </p:sp>
    </p:spTree>
    <p:extLst>
      <p:ext uri="{BB962C8B-B14F-4D97-AF65-F5344CB8AC3E}">
        <p14:creationId xmlns:p14="http://schemas.microsoft.com/office/powerpoint/2010/main" val="30310022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1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1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14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614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614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61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US" sz="2400" dirty="0"/>
              <a:t>Techniques for Finding Objects</a:t>
            </a:r>
          </a:p>
        </p:txBody>
      </p:sp>
      <p:sp>
        <p:nvSpPr>
          <p:cNvPr id="7171" name="Rectangle 3"/>
          <p:cNvSpPr>
            <a:spLocks noGrp="1" noChangeArrowheads="1"/>
          </p:cNvSpPr>
          <p:nvPr>
            <p:ph type="body" idx="1"/>
          </p:nvPr>
        </p:nvSpPr>
        <p:spPr>
          <a:xfrm>
            <a:off x="431800" y="1066862"/>
            <a:ext cx="8229600" cy="5065712"/>
          </a:xfrm>
          <a:noFill/>
          <a:ln/>
        </p:spPr>
        <p:txBody>
          <a:bodyPr/>
          <a:lstStyle/>
          <a:p>
            <a:r>
              <a:rPr lang="en-US" sz="2400" dirty="0"/>
              <a:t>Requirements Analysis</a:t>
            </a:r>
          </a:p>
          <a:p>
            <a:pPr lvl="1"/>
            <a:r>
              <a:rPr lang="en-US" sz="2000" dirty="0"/>
              <a:t>Start with Use Cases. Identify participating objects</a:t>
            </a:r>
          </a:p>
          <a:p>
            <a:pPr lvl="1"/>
            <a:r>
              <a:rPr lang="en-US" sz="2000" dirty="0"/>
              <a:t>Textual analysis of flow of events (find nouns, verbs, ...)</a:t>
            </a:r>
          </a:p>
          <a:p>
            <a:pPr lvl="1"/>
            <a:r>
              <a:rPr lang="en-US" sz="2000" dirty="0"/>
              <a:t>Extract  application domain objects by interviewing client (application domain knowledge)</a:t>
            </a:r>
          </a:p>
          <a:p>
            <a:pPr lvl="1"/>
            <a:r>
              <a:rPr lang="en-US" sz="2000" dirty="0"/>
              <a:t>Find objects by using general knowledge</a:t>
            </a:r>
          </a:p>
          <a:p>
            <a:r>
              <a:rPr lang="en-US" sz="2400" dirty="0"/>
              <a:t>System Design </a:t>
            </a:r>
          </a:p>
          <a:p>
            <a:pPr lvl="1"/>
            <a:r>
              <a:rPr lang="en-US" sz="2000" dirty="0"/>
              <a:t>Subsystem decomposition </a:t>
            </a:r>
          </a:p>
          <a:p>
            <a:pPr lvl="1"/>
            <a:r>
              <a:rPr lang="en-US" sz="2000" dirty="0"/>
              <a:t>Try to identify layers and partitions</a:t>
            </a:r>
          </a:p>
          <a:p>
            <a:r>
              <a:rPr lang="en-US" sz="2400" dirty="0"/>
              <a:t>Object Design</a:t>
            </a:r>
          </a:p>
          <a:p>
            <a:pPr lvl="1"/>
            <a:r>
              <a:rPr lang="en-US" sz="2000" dirty="0"/>
              <a:t>Find additional objects by applying implementation domain knowledge</a:t>
            </a:r>
          </a:p>
        </p:txBody>
      </p:sp>
    </p:spTree>
    <p:extLst>
      <p:ext uri="{BB962C8B-B14F-4D97-AF65-F5344CB8AC3E}">
        <p14:creationId xmlns:p14="http://schemas.microsoft.com/office/powerpoint/2010/main" val="8782042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1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1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17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1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17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17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71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200" dirty="0" smtClean="0"/>
              <a:t>1. An Overview of Object Design</a:t>
            </a:r>
            <a:endParaRPr lang="en-US" sz="3200"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stretch>
            <a:fillRect/>
          </a:stretch>
        </p:blipFill>
        <p:spPr>
          <a:xfrm>
            <a:off x="1828872" y="3276604"/>
            <a:ext cx="5806325" cy="2616196"/>
          </a:xfrm>
          <a:prstGeom prst="rect">
            <a:avLst/>
          </a:prstGeom>
        </p:spPr>
      </p:pic>
      <p:sp>
        <p:nvSpPr>
          <p:cNvPr id="7" name="Rectangle 6"/>
          <p:cNvSpPr/>
          <p:nvPr/>
        </p:nvSpPr>
        <p:spPr>
          <a:xfrm>
            <a:off x="26005" y="6313132"/>
            <a:ext cx="4572000" cy="523220"/>
          </a:xfrm>
          <a:prstGeom prst="rect">
            <a:avLst/>
          </a:prstGeom>
        </p:spPr>
        <p:txBody>
          <a:bodyPr>
            <a:spAutoFit/>
          </a:bodyPr>
          <a:lstStyle/>
          <a:p>
            <a:r>
              <a:rPr lang="en-US" sz="1400" dirty="0"/>
              <a:t>http://</a:t>
            </a:r>
            <a:r>
              <a:rPr lang="en-US" sz="1400" dirty="0" err="1"/>
              <a:t>www.trireme.com</a:t>
            </a:r>
            <a:r>
              <a:rPr lang="en-US" sz="1400" dirty="0"/>
              <a:t>/whitepapers/design/objects/</a:t>
            </a:r>
            <a:r>
              <a:rPr lang="en-US" sz="1400" dirty="0" err="1"/>
              <a:t>object_oriented_design_what.html</a:t>
            </a:r>
            <a:endParaRPr lang="en-US" sz="1400" dirty="0"/>
          </a:p>
        </p:txBody>
      </p:sp>
    </p:spTree>
    <p:extLst>
      <p:ext uri="{BB962C8B-B14F-4D97-AF65-F5344CB8AC3E}">
        <p14:creationId xmlns:p14="http://schemas.microsoft.com/office/powerpoint/2010/main" val="15147585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a:xfrm>
            <a:off x="2455923" y="0"/>
            <a:ext cx="6248236" cy="688975"/>
          </a:xfrm>
        </p:spPr>
        <p:txBody>
          <a:bodyPr/>
          <a:lstStyle/>
          <a:p>
            <a:r>
              <a:rPr lang="en-US" sz="2400" dirty="0"/>
              <a:t>Another Source for Finding Objects : Design Patterns</a:t>
            </a:r>
          </a:p>
        </p:txBody>
      </p:sp>
      <p:sp>
        <p:nvSpPr>
          <p:cNvPr id="8197" name="Rectangle 5"/>
          <p:cNvSpPr>
            <a:spLocks noGrp="1" noChangeArrowheads="1"/>
          </p:cNvSpPr>
          <p:nvPr>
            <p:ph type="body" idx="1"/>
          </p:nvPr>
        </p:nvSpPr>
        <p:spPr>
          <a:xfrm>
            <a:off x="393202" y="1143060"/>
            <a:ext cx="8330489" cy="4921250"/>
          </a:xfrm>
        </p:spPr>
        <p:txBody>
          <a:bodyPr/>
          <a:lstStyle/>
          <a:p>
            <a:r>
              <a:rPr lang="en-US" dirty="0"/>
              <a:t>What are Design Patterns?</a:t>
            </a:r>
          </a:p>
          <a:p>
            <a:pPr lvl="1" algn="just"/>
            <a:r>
              <a:rPr lang="en-US" dirty="0"/>
              <a:t>A  design pattern describes a problem which occurs over and over again in our environment</a:t>
            </a:r>
          </a:p>
          <a:p>
            <a:pPr lvl="1" algn="just"/>
            <a:r>
              <a:rPr lang="en-US" dirty="0"/>
              <a:t>Then it describes </a:t>
            </a:r>
            <a:r>
              <a:rPr lang="en-US" dirty="0">
                <a:solidFill>
                  <a:srgbClr val="FF0000"/>
                </a:solidFill>
              </a:rPr>
              <a:t>the core of the solution </a:t>
            </a:r>
            <a:r>
              <a:rPr lang="en-US" dirty="0"/>
              <a:t>to that problem, in such a way that you can use the this solution a million times over, without ever doing it the same twice</a:t>
            </a:r>
          </a:p>
        </p:txBody>
      </p:sp>
    </p:spTree>
    <p:extLst>
      <p:ext uri="{BB962C8B-B14F-4D97-AF65-F5344CB8AC3E}">
        <p14:creationId xmlns:p14="http://schemas.microsoft.com/office/powerpoint/2010/main" val="24789461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19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19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ln/>
        </p:spPr>
        <p:txBody>
          <a:bodyPr/>
          <a:lstStyle/>
          <a:p>
            <a:r>
              <a:rPr lang="en-US" altLang="zh-CN"/>
              <a:t>Patterns of Learning</a:t>
            </a:r>
          </a:p>
        </p:txBody>
      </p:sp>
      <p:sp>
        <p:nvSpPr>
          <p:cNvPr id="283651" name="Rectangle 3" descr="Rectangle: Click to edit Master text styles&#10;Second level&#10;Third level&#10;Fourth level&#10;Fifth level"/>
          <p:cNvSpPr>
            <a:spLocks noGrp="1" noChangeArrowheads="1"/>
          </p:cNvSpPr>
          <p:nvPr>
            <p:ph type="body" idx="1"/>
          </p:nvPr>
        </p:nvSpPr>
        <p:spPr>
          <a:xfrm>
            <a:off x="431800" y="1066862"/>
            <a:ext cx="8229600" cy="5065712"/>
          </a:xfrm>
          <a:ln/>
        </p:spPr>
        <p:txBody>
          <a:bodyPr/>
          <a:lstStyle/>
          <a:p>
            <a:pPr>
              <a:lnSpc>
                <a:spcPct val="100000"/>
              </a:lnSpc>
            </a:pPr>
            <a:r>
              <a:rPr lang="en-US" altLang="zh-CN" dirty="0"/>
              <a:t>Successful solutions to many areas of human endeavor are deeply rooted in patterns</a:t>
            </a:r>
          </a:p>
          <a:p>
            <a:pPr lvl="1">
              <a:lnSpc>
                <a:spcPct val="100000"/>
              </a:lnSpc>
            </a:pPr>
            <a:r>
              <a:rPr lang="en-US" altLang="zh-CN" dirty="0"/>
              <a:t>In fact, an important goal of education is transmitting patterns of leaning from generation to generation</a:t>
            </a:r>
          </a:p>
          <a:p>
            <a:pPr>
              <a:lnSpc>
                <a:spcPct val="100000"/>
              </a:lnSpc>
            </a:pPr>
            <a:r>
              <a:rPr lang="en-US" altLang="zh-CN" dirty="0"/>
              <a:t>Below, we</a:t>
            </a:r>
            <a:r>
              <a:rPr lang="zh-CN" altLang="en-US" dirty="0"/>
              <a:t>’</a:t>
            </a:r>
            <a:r>
              <a:rPr lang="en-US" altLang="zh-CN" dirty="0" err="1"/>
              <a:t>ll</a:t>
            </a:r>
            <a:r>
              <a:rPr lang="en-US" altLang="zh-CN" dirty="0"/>
              <a:t> explore how patterns are used to learn chess</a:t>
            </a:r>
          </a:p>
          <a:p>
            <a:pPr>
              <a:lnSpc>
                <a:spcPct val="100000"/>
              </a:lnSpc>
            </a:pPr>
            <a:r>
              <a:rPr lang="en-US" altLang="zh-CN" dirty="0"/>
              <a:t>Learning to develop good software is similar to leaning to play good chess</a:t>
            </a:r>
          </a:p>
          <a:p>
            <a:pPr lvl="1">
              <a:lnSpc>
                <a:spcPct val="100000"/>
              </a:lnSpc>
            </a:pPr>
            <a:r>
              <a:rPr lang="en-US" altLang="zh-CN" dirty="0"/>
              <a:t>Though the consequences of failure are often far less dramatic</a:t>
            </a:r>
          </a:p>
          <a:p>
            <a:pPr>
              <a:lnSpc>
                <a:spcPct val="100000"/>
              </a:lnSpc>
            </a:pPr>
            <a:endParaRPr lang="en-US" altLang="zh-CN" dirty="0"/>
          </a:p>
        </p:txBody>
      </p:sp>
    </p:spTree>
    <p:extLst>
      <p:ext uri="{BB962C8B-B14F-4D97-AF65-F5344CB8AC3E}">
        <p14:creationId xmlns:p14="http://schemas.microsoft.com/office/powerpoint/2010/main" val="4159082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ln/>
        </p:spPr>
        <p:txBody>
          <a:bodyPr/>
          <a:lstStyle/>
          <a:p>
            <a:r>
              <a:rPr lang="en-US" altLang="zh-CN"/>
              <a:t>Becoming a Chess Master</a:t>
            </a:r>
          </a:p>
        </p:txBody>
      </p:sp>
      <p:sp>
        <p:nvSpPr>
          <p:cNvPr id="284675" name="Rectangle 3" descr="Rectangle: Click to edit Master text styles&#10;Second level&#10;Third level&#10;Fourth level&#10;Fifth level"/>
          <p:cNvSpPr>
            <a:spLocks noGrp="1" noChangeArrowheads="1"/>
          </p:cNvSpPr>
          <p:nvPr>
            <p:ph type="body" idx="1"/>
          </p:nvPr>
        </p:nvSpPr>
        <p:spPr>
          <a:xfrm>
            <a:off x="431800" y="935312"/>
            <a:ext cx="8229600" cy="5065712"/>
          </a:xfrm>
          <a:ln/>
        </p:spPr>
        <p:txBody>
          <a:bodyPr/>
          <a:lstStyle/>
          <a:p>
            <a:r>
              <a:rPr lang="en-US" altLang="zh-CN" dirty="0"/>
              <a:t>First lean rules and physical requirements</a:t>
            </a:r>
          </a:p>
          <a:p>
            <a:pPr lvl="1"/>
            <a:r>
              <a:rPr lang="en-US" altLang="zh-CN" dirty="0"/>
              <a:t>e.g., names of pieces, legal movements, chess board geometry and orientation, etc.</a:t>
            </a:r>
          </a:p>
          <a:p>
            <a:r>
              <a:rPr lang="en-US" altLang="zh-CN" dirty="0"/>
              <a:t>Then lean principles</a:t>
            </a:r>
          </a:p>
          <a:p>
            <a:pPr lvl="1"/>
            <a:r>
              <a:rPr lang="en-US" altLang="zh-CN" dirty="0"/>
              <a:t>e.g., relative value of certain pieces, strategic value of center squares, power of a threat, etc.</a:t>
            </a:r>
          </a:p>
          <a:p>
            <a:r>
              <a:rPr lang="en-US" altLang="zh-CN" dirty="0"/>
              <a:t>However, to become a master of chess, one must study the games of other masters</a:t>
            </a:r>
          </a:p>
          <a:p>
            <a:pPr lvl="1"/>
            <a:r>
              <a:rPr lang="en-US" altLang="zh-CN" dirty="0"/>
              <a:t>These games contains patterns that must be understood, memorized, and applied repeatedly</a:t>
            </a:r>
          </a:p>
          <a:p>
            <a:r>
              <a:rPr lang="en-US" altLang="zh-CN" dirty="0"/>
              <a:t>There are hundreds of these patterns</a:t>
            </a:r>
          </a:p>
        </p:txBody>
      </p:sp>
    </p:spTree>
    <p:extLst>
      <p:ext uri="{BB962C8B-B14F-4D97-AF65-F5344CB8AC3E}">
        <p14:creationId xmlns:p14="http://schemas.microsoft.com/office/powerpoint/2010/main" val="1408205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1524080" y="179388"/>
            <a:ext cx="7467404" cy="688975"/>
          </a:xfrm>
          <a:ln/>
        </p:spPr>
        <p:txBody>
          <a:bodyPr/>
          <a:lstStyle/>
          <a:p>
            <a:r>
              <a:rPr lang="en-US" altLang="zh-CN"/>
              <a:t>Becoming a Software Design Master</a:t>
            </a:r>
          </a:p>
        </p:txBody>
      </p:sp>
      <p:sp>
        <p:nvSpPr>
          <p:cNvPr id="282627" name="Rectangle 3" descr="Rectangle: Click to edit Master text styles&#10;Second level&#10;Third level&#10;Fourth level&#10;Fifth level"/>
          <p:cNvSpPr>
            <a:spLocks noGrp="1" noChangeArrowheads="1"/>
          </p:cNvSpPr>
          <p:nvPr>
            <p:ph type="body" idx="1"/>
          </p:nvPr>
        </p:nvSpPr>
        <p:spPr>
          <a:xfrm>
            <a:off x="431800" y="1066862"/>
            <a:ext cx="8229600" cy="5065712"/>
          </a:xfrm>
          <a:ln/>
        </p:spPr>
        <p:txBody>
          <a:bodyPr/>
          <a:lstStyle/>
          <a:p>
            <a:r>
              <a:rPr lang="en-US" altLang="zh-CN" sz="2400" dirty="0"/>
              <a:t>First learn the rules</a:t>
            </a:r>
          </a:p>
          <a:p>
            <a:pPr lvl="1"/>
            <a:r>
              <a:rPr lang="en-US" altLang="zh-CN" sz="2000" dirty="0"/>
              <a:t>e.g., the algorithms, data structures and languages of software</a:t>
            </a:r>
          </a:p>
          <a:p>
            <a:r>
              <a:rPr lang="en-US" altLang="zh-CN" sz="2400" dirty="0"/>
              <a:t>Then learn the principles</a:t>
            </a:r>
          </a:p>
          <a:p>
            <a:pPr lvl="1"/>
            <a:r>
              <a:rPr lang="en-US" altLang="zh-CN" sz="2000" dirty="0"/>
              <a:t>e.g., structured programming, modular programming, object oriented programming, generic programming, etc.</a:t>
            </a:r>
          </a:p>
          <a:p>
            <a:r>
              <a:rPr lang="en-US" altLang="zh-CN" sz="2400" b="0" dirty="0">
                <a:latin typeface="Arial" charset="0"/>
              </a:rPr>
              <a:t> </a:t>
            </a:r>
            <a:r>
              <a:rPr lang="en-US" altLang="zh-CN" sz="2400" dirty="0"/>
              <a:t>However, to truly master software design, one must study the designs of other masters</a:t>
            </a:r>
          </a:p>
          <a:p>
            <a:pPr marL="628650" lvl="1" indent="0">
              <a:buNone/>
            </a:pPr>
            <a:r>
              <a:rPr lang="en-US" altLang="zh-CN" dirty="0"/>
              <a:t>– These designs contain patterns must be understood, memorized, and applied repeatedly</a:t>
            </a:r>
          </a:p>
          <a:p>
            <a:r>
              <a:rPr lang="en-US" altLang="zh-CN" sz="2400" dirty="0"/>
              <a:t> There are hundreds of these patterns</a:t>
            </a:r>
          </a:p>
          <a:p>
            <a:endParaRPr lang="en-US" altLang="zh-CN" sz="2400" dirty="0"/>
          </a:p>
        </p:txBody>
      </p:sp>
    </p:spTree>
    <p:extLst>
      <p:ext uri="{BB962C8B-B14F-4D97-AF65-F5344CB8AC3E}">
        <p14:creationId xmlns:p14="http://schemas.microsoft.com/office/powerpoint/2010/main" val="2759172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noFill/>
          <a:ln/>
        </p:spPr>
        <p:txBody>
          <a:bodyPr/>
          <a:lstStyle/>
          <a:p>
            <a:r>
              <a:rPr lang="en-US" dirty="0" smtClean="0"/>
              <a:t>Example</a:t>
            </a:r>
            <a:endParaRPr lang="en-US" dirty="0"/>
          </a:p>
        </p:txBody>
      </p:sp>
      <p:sp>
        <p:nvSpPr>
          <p:cNvPr id="146435" name="Rectangle 3"/>
          <p:cNvSpPr>
            <a:spLocks noGrp="1" noChangeArrowheads="1"/>
          </p:cNvSpPr>
          <p:nvPr>
            <p:ph type="body" sz="half" idx="1"/>
          </p:nvPr>
        </p:nvSpPr>
        <p:spPr>
          <a:xfrm>
            <a:off x="533506" y="1066862"/>
            <a:ext cx="8153186" cy="4190946"/>
          </a:xfrm>
          <a:noFill/>
          <a:ln/>
        </p:spPr>
        <p:txBody>
          <a:bodyPr/>
          <a:lstStyle/>
          <a:p>
            <a:pPr algn="just"/>
            <a:r>
              <a:rPr lang="en-US" dirty="0" smtClean="0"/>
              <a:t>T</a:t>
            </a:r>
            <a:r>
              <a:rPr lang="en-US" altLang="zh-CN" dirty="0" smtClean="0"/>
              <a:t>o represent a </a:t>
            </a:r>
            <a:r>
              <a:rPr lang="en-US" dirty="0" smtClean="0">
                <a:solidFill>
                  <a:srgbClr val="FF0000"/>
                </a:solidFill>
              </a:rPr>
              <a:t>Software </a:t>
            </a:r>
            <a:r>
              <a:rPr lang="en-US" dirty="0">
                <a:solidFill>
                  <a:srgbClr val="FF0000"/>
                </a:solidFill>
              </a:rPr>
              <a:t>System</a:t>
            </a:r>
            <a:endParaRPr lang="en-US" sz="2400" dirty="0">
              <a:solidFill>
                <a:srgbClr val="FF0000"/>
              </a:solidFill>
            </a:endParaRPr>
          </a:p>
          <a:p>
            <a:pPr lvl="1" algn="just"/>
            <a:r>
              <a:rPr lang="en-US" dirty="0"/>
              <a:t>A software system consists of subsystems which are either other subsystems or collection of </a:t>
            </a:r>
            <a:r>
              <a:rPr lang="en-US" dirty="0" smtClean="0"/>
              <a:t>classes</a:t>
            </a:r>
          </a:p>
          <a:p>
            <a:pPr algn="just"/>
            <a:r>
              <a:rPr lang="en-US" dirty="0" smtClean="0"/>
              <a:t>To represent the </a:t>
            </a:r>
            <a:r>
              <a:rPr lang="en-US" dirty="0" smtClean="0">
                <a:solidFill>
                  <a:srgbClr val="FF0000"/>
                </a:solidFill>
              </a:rPr>
              <a:t>Software </a:t>
            </a:r>
            <a:r>
              <a:rPr lang="en-US" dirty="0">
                <a:solidFill>
                  <a:srgbClr val="FF0000"/>
                </a:solidFill>
              </a:rPr>
              <a:t>Lifecycle</a:t>
            </a:r>
            <a:r>
              <a:rPr lang="en-US" dirty="0"/>
              <a:t>:</a:t>
            </a:r>
            <a:endParaRPr lang="en-US" sz="2400" dirty="0"/>
          </a:p>
          <a:p>
            <a:pPr lvl="1" algn="just"/>
            <a:r>
              <a:rPr lang="en-US" dirty="0"/>
              <a:t>The software lifecycle consists of a set of development activities which are either other </a:t>
            </a:r>
            <a:r>
              <a:rPr lang="en-US" dirty="0" smtClean="0"/>
              <a:t>activities </a:t>
            </a:r>
            <a:r>
              <a:rPr lang="en-US" dirty="0"/>
              <a:t>or collection </a:t>
            </a:r>
            <a:r>
              <a:rPr lang="en-US" dirty="0" smtClean="0"/>
              <a:t>of </a:t>
            </a:r>
            <a:r>
              <a:rPr lang="en-US" dirty="0"/>
              <a:t>tasks</a:t>
            </a:r>
          </a:p>
          <a:p>
            <a:endParaRPr lang="en-US" dirty="0" smtClean="0"/>
          </a:p>
          <a:p>
            <a:pPr lvl="1"/>
            <a:endParaRPr lang="en-US" dirty="0"/>
          </a:p>
          <a:p>
            <a:pPr lvl="1"/>
            <a:endParaRPr lang="en-US" dirty="0"/>
          </a:p>
        </p:txBody>
      </p:sp>
    </p:spTree>
    <p:extLst>
      <p:ext uri="{BB962C8B-B14F-4D97-AF65-F5344CB8AC3E}">
        <p14:creationId xmlns:p14="http://schemas.microsoft.com/office/powerpoint/2010/main" val="159219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714" y="179388"/>
            <a:ext cx="8915286" cy="688975"/>
          </a:xfrm>
          <a:noFill/>
          <a:ln/>
        </p:spPr>
        <p:txBody>
          <a:bodyPr/>
          <a:lstStyle/>
          <a:p>
            <a:r>
              <a:rPr lang="en-US" sz="2400" dirty="0"/>
              <a:t>Introducing the Composite Pattern</a:t>
            </a:r>
          </a:p>
        </p:txBody>
      </p:sp>
      <p:sp>
        <p:nvSpPr>
          <p:cNvPr id="14339" name="Rectangle 3"/>
          <p:cNvSpPr>
            <a:spLocks noGrp="1" noChangeArrowheads="1"/>
          </p:cNvSpPr>
          <p:nvPr>
            <p:ph type="body" idx="1"/>
          </p:nvPr>
        </p:nvSpPr>
        <p:spPr>
          <a:xfrm>
            <a:off x="439757" y="973138"/>
            <a:ext cx="8323122" cy="5427662"/>
          </a:xfrm>
          <a:noFill/>
          <a:ln/>
        </p:spPr>
        <p:txBody>
          <a:bodyPr/>
          <a:lstStyle/>
          <a:p>
            <a:r>
              <a:rPr lang="en-US" sz="2400" dirty="0"/>
              <a:t>Models tree structures that represent </a:t>
            </a:r>
            <a:r>
              <a:rPr lang="en-US" sz="2400" dirty="0">
                <a:solidFill>
                  <a:srgbClr val="FF0000"/>
                </a:solidFill>
              </a:rPr>
              <a:t>part-whole </a:t>
            </a:r>
            <a:r>
              <a:rPr lang="en-US" sz="2400" dirty="0"/>
              <a:t>hierarchies with arbitrary depth and width. </a:t>
            </a:r>
          </a:p>
          <a:p>
            <a:r>
              <a:rPr lang="en-US" sz="2400" dirty="0"/>
              <a:t>The </a:t>
            </a:r>
            <a:r>
              <a:rPr lang="en-US" sz="2400" dirty="0">
                <a:solidFill>
                  <a:srgbClr val="FF0000"/>
                </a:solidFill>
              </a:rPr>
              <a:t>Composite Pattern</a:t>
            </a:r>
            <a:r>
              <a:rPr lang="en-US" sz="2400" dirty="0"/>
              <a:t> lets client treat individual objects and compositions of these  objects uniformly</a:t>
            </a:r>
          </a:p>
        </p:txBody>
      </p:sp>
      <p:sp>
        <p:nvSpPr>
          <p:cNvPr id="14340" name="Rectangle 4"/>
          <p:cNvSpPr>
            <a:spLocks noChangeArrowheads="1"/>
          </p:cNvSpPr>
          <p:nvPr/>
        </p:nvSpPr>
        <p:spPr bwMode="auto">
          <a:xfrm>
            <a:off x="1259170" y="2878139"/>
            <a:ext cx="1307542" cy="630237"/>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a:t>Client</a:t>
            </a:r>
          </a:p>
        </p:txBody>
      </p:sp>
      <p:sp>
        <p:nvSpPr>
          <p:cNvPr id="14341" name="Rectangle 5"/>
          <p:cNvSpPr>
            <a:spLocks noChangeArrowheads="1"/>
          </p:cNvSpPr>
          <p:nvPr/>
        </p:nvSpPr>
        <p:spPr bwMode="auto">
          <a:xfrm>
            <a:off x="3935820" y="2827339"/>
            <a:ext cx="1577259" cy="731837"/>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i="1" dirty="0"/>
              <a:t>Component</a:t>
            </a:r>
          </a:p>
        </p:txBody>
      </p:sp>
      <p:sp>
        <p:nvSpPr>
          <p:cNvPr id="14342" name="Rectangle 6"/>
          <p:cNvSpPr>
            <a:spLocks noChangeArrowheads="1"/>
          </p:cNvSpPr>
          <p:nvPr/>
        </p:nvSpPr>
        <p:spPr bwMode="auto">
          <a:xfrm>
            <a:off x="2528600" y="4706939"/>
            <a:ext cx="1562601" cy="1323975"/>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a:t>Leaf</a:t>
            </a:r>
          </a:p>
          <a:p>
            <a:pPr algn="ctr"/>
            <a:endParaRPr lang="en-US"/>
          </a:p>
          <a:p>
            <a:pPr algn="ctr"/>
            <a:r>
              <a:rPr lang="en-US" sz="1600"/>
              <a:t>Operation()</a:t>
            </a:r>
          </a:p>
        </p:txBody>
      </p:sp>
      <p:sp>
        <p:nvSpPr>
          <p:cNvPr id="14343" name="Rectangle 7"/>
          <p:cNvSpPr>
            <a:spLocks noChangeArrowheads="1"/>
          </p:cNvSpPr>
          <p:nvPr/>
        </p:nvSpPr>
        <p:spPr bwMode="auto">
          <a:xfrm>
            <a:off x="4629168" y="4706939"/>
            <a:ext cx="2036072" cy="1679575"/>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dirty="0"/>
              <a:t>Composite</a:t>
            </a:r>
          </a:p>
          <a:p>
            <a:pPr algn="ctr"/>
            <a:endParaRPr lang="en-US" dirty="0"/>
          </a:p>
          <a:p>
            <a:pPr algn="ctr"/>
            <a:r>
              <a:rPr lang="en-US" sz="1600" dirty="0"/>
              <a:t>Operation()</a:t>
            </a:r>
          </a:p>
          <a:p>
            <a:pPr algn="ctr"/>
            <a:r>
              <a:rPr lang="en-US" sz="1600" dirty="0" err="1"/>
              <a:t>AddComponent</a:t>
            </a:r>
            <a:endParaRPr lang="en-US" sz="1600" dirty="0"/>
          </a:p>
          <a:p>
            <a:pPr algn="ctr"/>
            <a:r>
              <a:rPr lang="en-US" sz="1600" dirty="0" err="1"/>
              <a:t>RemoveComponent</a:t>
            </a:r>
            <a:r>
              <a:rPr lang="en-US" sz="1600" dirty="0"/>
              <a:t>()</a:t>
            </a:r>
          </a:p>
          <a:p>
            <a:pPr algn="ctr"/>
            <a:r>
              <a:rPr lang="en-US" sz="1600" dirty="0" err="1"/>
              <a:t>GetChild</a:t>
            </a:r>
            <a:r>
              <a:rPr lang="en-US" sz="1600" dirty="0"/>
              <a:t>()</a:t>
            </a:r>
          </a:p>
        </p:txBody>
      </p:sp>
      <p:sp>
        <p:nvSpPr>
          <p:cNvPr id="14344" name="AutoShape 8"/>
          <p:cNvSpPr>
            <a:spLocks noChangeArrowheads="1"/>
          </p:cNvSpPr>
          <p:nvPr/>
        </p:nvSpPr>
        <p:spPr bwMode="auto">
          <a:xfrm>
            <a:off x="4629169" y="3962400"/>
            <a:ext cx="326886" cy="274638"/>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45" name="Line 9"/>
          <p:cNvSpPr>
            <a:spLocks noChangeShapeType="1"/>
          </p:cNvSpPr>
          <p:nvPr/>
        </p:nvSpPr>
        <p:spPr bwMode="auto">
          <a:xfrm>
            <a:off x="4793344" y="3605214"/>
            <a:ext cx="0" cy="376237"/>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46" name="Line 10"/>
          <p:cNvSpPr>
            <a:spLocks noChangeShapeType="1"/>
          </p:cNvSpPr>
          <p:nvPr/>
        </p:nvSpPr>
        <p:spPr bwMode="auto">
          <a:xfrm>
            <a:off x="2597494" y="3176588"/>
            <a:ext cx="130754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47" name="Line 11"/>
          <p:cNvSpPr>
            <a:spLocks noChangeShapeType="1"/>
          </p:cNvSpPr>
          <p:nvPr/>
        </p:nvSpPr>
        <p:spPr bwMode="auto">
          <a:xfrm>
            <a:off x="3173575" y="4243388"/>
            <a:ext cx="298448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48" name="Line 12"/>
          <p:cNvSpPr>
            <a:spLocks noChangeShapeType="1"/>
          </p:cNvSpPr>
          <p:nvPr/>
        </p:nvSpPr>
        <p:spPr bwMode="auto">
          <a:xfrm>
            <a:off x="6163918" y="4249738"/>
            <a:ext cx="0" cy="4445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49" name="Line 13"/>
          <p:cNvSpPr>
            <a:spLocks noChangeShapeType="1"/>
          </p:cNvSpPr>
          <p:nvPr/>
        </p:nvSpPr>
        <p:spPr bwMode="auto">
          <a:xfrm>
            <a:off x="3167712" y="4232275"/>
            <a:ext cx="0" cy="47783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50" name="Line 14"/>
          <p:cNvSpPr>
            <a:spLocks noChangeShapeType="1"/>
          </p:cNvSpPr>
          <p:nvPr/>
        </p:nvSpPr>
        <p:spPr bwMode="auto">
          <a:xfrm>
            <a:off x="6914436" y="5089525"/>
            <a:ext cx="885376"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51" name="Line 15"/>
          <p:cNvSpPr>
            <a:spLocks noChangeShapeType="1"/>
          </p:cNvSpPr>
          <p:nvPr/>
        </p:nvSpPr>
        <p:spPr bwMode="auto">
          <a:xfrm flipV="1">
            <a:off x="7805675" y="3108326"/>
            <a:ext cx="0" cy="199866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52" name="Line 16"/>
          <p:cNvSpPr>
            <a:spLocks noChangeShapeType="1"/>
          </p:cNvSpPr>
          <p:nvPr/>
        </p:nvSpPr>
        <p:spPr bwMode="auto">
          <a:xfrm flipH="1">
            <a:off x="5536533" y="3108325"/>
            <a:ext cx="2269143"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53" name="Oval 17"/>
          <p:cNvSpPr>
            <a:spLocks noChangeArrowheads="1"/>
          </p:cNvSpPr>
          <p:nvPr/>
        </p:nvSpPr>
        <p:spPr bwMode="auto">
          <a:xfrm>
            <a:off x="5543862" y="3063875"/>
            <a:ext cx="71827" cy="122238"/>
          </a:xfrm>
          <a:prstGeom prst="ellipse">
            <a:avLst/>
          </a:prstGeom>
          <a:solidFill>
            <a:schemeClr val="bg2"/>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54" name="Line 18"/>
          <p:cNvSpPr>
            <a:spLocks noChangeShapeType="1"/>
          </p:cNvSpPr>
          <p:nvPr/>
        </p:nvSpPr>
        <p:spPr bwMode="auto">
          <a:xfrm flipV="1">
            <a:off x="6678433" y="4987925"/>
            <a:ext cx="71827" cy="8413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55" name="Line 19"/>
          <p:cNvSpPr>
            <a:spLocks noChangeShapeType="1"/>
          </p:cNvSpPr>
          <p:nvPr/>
        </p:nvSpPr>
        <p:spPr bwMode="auto">
          <a:xfrm>
            <a:off x="6813292" y="4994276"/>
            <a:ext cx="55702" cy="5556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56" name="Line 20"/>
          <p:cNvSpPr>
            <a:spLocks noChangeShapeType="1"/>
          </p:cNvSpPr>
          <p:nvPr/>
        </p:nvSpPr>
        <p:spPr bwMode="auto">
          <a:xfrm flipH="1">
            <a:off x="6825018" y="5113339"/>
            <a:ext cx="83554" cy="71437"/>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57" name="Line 21"/>
          <p:cNvSpPr>
            <a:spLocks noChangeShapeType="1"/>
          </p:cNvSpPr>
          <p:nvPr/>
        </p:nvSpPr>
        <p:spPr bwMode="auto">
          <a:xfrm flipH="1" flipV="1">
            <a:off x="6688695" y="5140326"/>
            <a:ext cx="67429" cy="6826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58" name="Rectangle 22"/>
          <p:cNvSpPr>
            <a:spLocks noChangeArrowheads="1"/>
          </p:cNvSpPr>
          <p:nvPr/>
        </p:nvSpPr>
        <p:spPr bwMode="auto">
          <a:xfrm>
            <a:off x="6935986" y="5119689"/>
            <a:ext cx="1328939" cy="4591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a:t>Children</a:t>
            </a:r>
          </a:p>
        </p:txBody>
      </p:sp>
      <p:sp>
        <p:nvSpPr>
          <p:cNvPr id="14359" name="Line 23"/>
          <p:cNvSpPr>
            <a:spLocks noChangeShapeType="1"/>
          </p:cNvSpPr>
          <p:nvPr/>
        </p:nvSpPr>
        <p:spPr bwMode="auto">
          <a:xfrm>
            <a:off x="2546189" y="5241925"/>
            <a:ext cx="1528886"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360" name="Line 24"/>
          <p:cNvSpPr>
            <a:spLocks noChangeShapeType="1"/>
          </p:cNvSpPr>
          <p:nvPr/>
        </p:nvSpPr>
        <p:spPr bwMode="auto">
          <a:xfrm>
            <a:off x="4646759" y="5056188"/>
            <a:ext cx="201848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78517933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Rectangle 4"/>
          <p:cNvSpPr>
            <a:spLocks noGrp="1" noChangeArrowheads="1"/>
          </p:cNvSpPr>
          <p:nvPr>
            <p:ph type="title"/>
          </p:nvPr>
        </p:nvSpPr>
        <p:spPr>
          <a:xfrm>
            <a:off x="1981268" y="179388"/>
            <a:ext cx="6680132" cy="688975"/>
          </a:xfrm>
        </p:spPr>
        <p:txBody>
          <a:bodyPr/>
          <a:lstStyle/>
          <a:p>
            <a:r>
              <a:rPr lang="en-US" sz="2400" dirty="0"/>
              <a:t>What is common between these definitions?</a:t>
            </a:r>
          </a:p>
        </p:txBody>
      </p:sp>
      <p:sp>
        <p:nvSpPr>
          <p:cNvPr id="147461" name="Rectangle 5"/>
          <p:cNvSpPr>
            <a:spLocks noGrp="1" noChangeArrowheads="1"/>
          </p:cNvSpPr>
          <p:nvPr>
            <p:ph type="body" idx="1"/>
          </p:nvPr>
        </p:nvSpPr>
        <p:spPr>
          <a:xfrm>
            <a:off x="431800" y="919536"/>
            <a:ext cx="8229600" cy="5404988"/>
          </a:xfrm>
        </p:spPr>
        <p:txBody>
          <a:bodyPr/>
          <a:lstStyle/>
          <a:p>
            <a:r>
              <a:rPr lang="en-US" sz="2400" dirty="0"/>
              <a:t>Software System:</a:t>
            </a:r>
          </a:p>
          <a:p>
            <a:pPr lvl="1"/>
            <a:r>
              <a:rPr lang="en-US" sz="2000" dirty="0"/>
              <a:t>Definition: A software system consists of subsystems which are either other </a:t>
            </a:r>
            <a:r>
              <a:rPr lang="en-US" sz="2000" dirty="0">
                <a:solidFill>
                  <a:srgbClr val="FF0000"/>
                </a:solidFill>
              </a:rPr>
              <a:t>subsystems </a:t>
            </a:r>
            <a:r>
              <a:rPr lang="en-US" sz="2000" dirty="0"/>
              <a:t>or collection of </a:t>
            </a:r>
            <a:r>
              <a:rPr lang="en-US" sz="2000" dirty="0">
                <a:solidFill>
                  <a:srgbClr val="FF0000"/>
                </a:solidFill>
              </a:rPr>
              <a:t>classes</a:t>
            </a:r>
          </a:p>
          <a:p>
            <a:pPr lvl="1"/>
            <a:r>
              <a:rPr lang="en-US" sz="2000" dirty="0"/>
              <a:t>Composite: Subsystem (A software system consists of subsystems which consists of subsystems , which consists of subsystems, which...)</a:t>
            </a:r>
          </a:p>
          <a:p>
            <a:pPr lvl="1"/>
            <a:r>
              <a:rPr lang="en-US" sz="2000" dirty="0"/>
              <a:t>Leaf node: </a:t>
            </a:r>
            <a:r>
              <a:rPr lang="en-US" sz="2000" dirty="0" smtClean="0"/>
              <a:t>Class</a:t>
            </a:r>
            <a:endParaRPr lang="en-US" sz="2000" dirty="0"/>
          </a:p>
          <a:p>
            <a:r>
              <a:rPr lang="en-US" sz="2400" dirty="0"/>
              <a:t>Software Lifecycle:</a:t>
            </a:r>
          </a:p>
          <a:p>
            <a:pPr lvl="1"/>
            <a:r>
              <a:rPr lang="en-US" sz="2000" dirty="0"/>
              <a:t>Definition: The software lifecycle consists of a set of development activities which are either other </a:t>
            </a:r>
            <a:r>
              <a:rPr lang="en-US" sz="2000" dirty="0" smtClean="0">
                <a:solidFill>
                  <a:srgbClr val="FF0000"/>
                </a:solidFill>
              </a:rPr>
              <a:t>activities</a:t>
            </a:r>
            <a:r>
              <a:rPr lang="en-US" sz="2000" dirty="0" smtClean="0"/>
              <a:t> </a:t>
            </a:r>
            <a:r>
              <a:rPr lang="en-US" sz="2000" dirty="0"/>
              <a:t>or collection of  </a:t>
            </a:r>
            <a:r>
              <a:rPr lang="en-US" sz="2000" dirty="0">
                <a:solidFill>
                  <a:srgbClr val="FF0000"/>
                </a:solidFill>
              </a:rPr>
              <a:t>tasks</a:t>
            </a:r>
          </a:p>
          <a:p>
            <a:pPr lvl="1"/>
            <a:r>
              <a:rPr lang="en-US" sz="2000" dirty="0"/>
              <a:t>Composite: Activity (The software lifecycle consists of activities which consist  of  activities, which consist of activities, which....)</a:t>
            </a:r>
          </a:p>
          <a:p>
            <a:pPr lvl="1"/>
            <a:r>
              <a:rPr lang="en-US" sz="2000" dirty="0"/>
              <a:t>Leaf node:  Task</a:t>
            </a:r>
          </a:p>
          <a:p>
            <a:endParaRPr lang="en-US" sz="2400" dirty="0"/>
          </a:p>
        </p:txBody>
      </p:sp>
    </p:spTree>
    <p:extLst>
      <p:ext uri="{BB962C8B-B14F-4D97-AF65-F5344CB8AC3E}">
        <p14:creationId xmlns:p14="http://schemas.microsoft.com/office/powerpoint/2010/main" val="12164824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981148" y="76288"/>
            <a:ext cx="7086534" cy="688975"/>
          </a:xfrm>
        </p:spPr>
        <p:txBody>
          <a:bodyPr/>
          <a:lstStyle/>
          <a:p>
            <a:r>
              <a:rPr lang="en-US" sz="2400" dirty="0"/>
              <a:t>Modeling a Software System with a Composite Pattern </a:t>
            </a:r>
          </a:p>
        </p:txBody>
      </p:sp>
      <p:sp>
        <p:nvSpPr>
          <p:cNvPr id="63493" name="Rectangle 5"/>
          <p:cNvSpPr>
            <a:spLocks noChangeArrowheads="1"/>
          </p:cNvSpPr>
          <p:nvPr/>
        </p:nvSpPr>
        <p:spPr bwMode="auto">
          <a:xfrm>
            <a:off x="4171822" y="1905040"/>
            <a:ext cx="1392562" cy="731838"/>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i="1"/>
              <a:t>Software</a:t>
            </a:r>
          </a:p>
          <a:p>
            <a:pPr algn="ctr"/>
            <a:r>
              <a:rPr lang="en-US" i="1"/>
              <a:t>System</a:t>
            </a:r>
          </a:p>
        </p:txBody>
      </p:sp>
      <p:sp>
        <p:nvSpPr>
          <p:cNvPr id="63494" name="Rectangle 6"/>
          <p:cNvSpPr>
            <a:spLocks noChangeArrowheads="1"/>
          </p:cNvSpPr>
          <p:nvPr/>
        </p:nvSpPr>
        <p:spPr bwMode="auto">
          <a:xfrm>
            <a:off x="2579904" y="3784641"/>
            <a:ext cx="1561135" cy="1323975"/>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a:t>Class</a:t>
            </a:r>
          </a:p>
          <a:p>
            <a:pPr algn="ctr"/>
            <a:endParaRPr lang="en-US"/>
          </a:p>
          <a:p>
            <a:pPr algn="ctr"/>
            <a:endParaRPr lang="en-US" sz="1600"/>
          </a:p>
        </p:txBody>
      </p:sp>
      <p:sp>
        <p:nvSpPr>
          <p:cNvPr id="63495" name="Rectangle 7"/>
          <p:cNvSpPr>
            <a:spLocks noChangeArrowheads="1"/>
          </p:cNvSpPr>
          <p:nvPr/>
        </p:nvSpPr>
        <p:spPr bwMode="auto">
          <a:xfrm>
            <a:off x="4680474" y="3784641"/>
            <a:ext cx="2036071" cy="1679575"/>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a:t>Subsystem</a:t>
            </a:r>
          </a:p>
          <a:p>
            <a:pPr algn="ctr"/>
            <a:endParaRPr lang="en-US" sz="1600"/>
          </a:p>
        </p:txBody>
      </p:sp>
      <p:sp>
        <p:nvSpPr>
          <p:cNvPr id="63496" name="AutoShape 8"/>
          <p:cNvSpPr>
            <a:spLocks noChangeArrowheads="1"/>
          </p:cNvSpPr>
          <p:nvPr/>
        </p:nvSpPr>
        <p:spPr bwMode="auto">
          <a:xfrm>
            <a:off x="4680474" y="3040104"/>
            <a:ext cx="326885" cy="2746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497" name="Line 9"/>
          <p:cNvSpPr>
            <a:spLocks noChangeShapeType="1"/>
          </p:cNvSpPr>
          <p:nvPr/>
        </p:nvSpPr>
        <p:spPr bwMode="auto">
          <a:xfrm>
            <a:off x="4843183" y="2682915"/>
            <a:ext cx="0" cy="37623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499" name="Line 11"/>
          <p:cNvSpPr>
            <a:spLocks noChangeShapeType="1"/>
          </p:cNvSpPr>
          <p:nvPr/>
        </p:nvSpPr>
        <p:spPr bwMode="auto">
          <a:xfrm>
            <a:off x="3236607" y="3321090"/>
            <a:ext cx="2971287"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500" name="Line 12"/>
          <p:cNvSpPr>
            <a:spLocks noChangeShapeType="1"/>
          </p:cNvSpPr>
          <p:nvPr/>
        </p:nvSpPr>
        <p:spPr bwMode="auto">
          <a:xfrm>
            <a:off x="6215223" y="3327440"/>
            <a:ext cx="0" cy="4445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501" name="Line 13"/>
          <p:cNvSpPr>
            <a:spLocks noChangeShapeType="1"/>
          </p:cNvSpPr>
          <p:nvPr/>
        </p:nvSpPr>
        <p:spPr bwMode="auto">
          <a:xfrm>
            <a:off x="3217551" y="3309979"/>
            <a:ext cx="0" cy="477837"/>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502" name="Line 14"/>
          <p:cNvSpPr>
            <a:spLocks noChangeShapeType="1"/>
          </p:cNvSpPr>
          <p:nvPr/>
        </p:nvSpPr>
        <p:spPr bwMode="auto">
          <a:xfrm>
            <a:off x="6965741" y="4167228"/>
            <a:ext cx="883911"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503" name="Line 15"/>
          <p:cNvSpPr>
            <a:spLocks noChangeShapeType="1"/>
          </p:cNvSpPr>
          <p:nvPr/>
        </p:nvSpPr>
        <p:spPr bwMode="auto">
          <a:xfrm flipV="1">
            <a:off x="7856980" y="2186028"/>
            <a:ext cx="0" cy="199866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504" name="Line 16"/>
          <p:cNvSpPr>
            <a:spLocks noChangeShapeType="1"/>
          </p:cNvSpPr>
          <p:nvPr/>
        </p:nvSpPr>
        <p:spPr bwMode="auto">
          <a:xfrm flipH="1">
            <a:off x="5587837" y="2186028"/>
            <a:ext cx="2269143"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510" name="Rectangle 22"/>
          <p:cNvSpPr>
            <a:spLocks noChangeArrowheads="1"/>
          </p:cNvSpPr>
          <p:nvPr/>
        </p:nvSpPr>
        <p:spPr bwMode="auto">
          <a:xfrm>
            <a:off x="6987292" y="4197390"/>
            <a:ext cx="1328939" cy="4591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a:t>Children</a:t>
            </a:r>
          </a:p>
        </p:txBody>
      </p:sp>
      <p:sp>
        <p:nvSpPr>
          <p:cNvPr id="63511" name="Line 23"/>
          <p:cNvSpPr>
            <a:spLocks noChangeShapeType="1"/>
          </p:cNvSpPr>
          <p:nvPr/>
        </p:nvSpPr>
        <p:spPr bwMode="auto">
          <a:xfrm>
            <a:off x="4696598" y="4133890"/>
            <a:ext cx="2019947"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512" name="Line 24"/>
          <p:cNvSpPr>
            <a:spLocks noChangeShapeType="1"/>
          </p:cNvSpPr>
          <p:nvPr/>
        </p:nvSpPr>
        <p:spPr bwMode="auto">
          <a:xfrm>
            <a:off x="2563780" y="4437103"/>
            <a:ext cx="1562601"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514" name="AutoShape 26"/>
          <p:cNvSpPr>
            <a:spLocks noChangeArrowheads="1"/>
          </p:cNvSpPr>
          <p:nvPr/>
        </p:nvSpPr>
        <p:spPr bwMode="auto">
          <a:xfrm>
            <a:off x="6719477" y="4035466"/>
            <a:ext cx="271184" cy="231775"/>
          </a:xfrm>
          <a:prstGeom prst="diamond">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515" name="Text Box 27"/>
          <p:cNvSpPr txBox="1">
            <a:spLocks noChangeArrowheads="1"/>
          </p:cNvSpPr>
          <p:nvPr/>
        </p:nvSpPr>
        <p:spPr bwMode="auto">
          <a:xfrm>
            <a:off x="5566079" y="1930441"/>
            <a:ext cx="304440"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de-DE"/>
              <a:t>*</a:t>
            </a:r>
          </a:p>
        </p:txBody>
      </p:sp>
      <p:sp>
        <p:nvSpPr>
          <p:cNvPr id="63517" name="Rectangle 29"/>
          <p:cNvSpPr>
            <a:spLocks noChangeArrowheads="1"/>
          </p:cNvSpPr>
          <p:nvPr/>
        </p:nvSpPr>
        <p:spPr bwMode="auto">
          <a:xfrm>
            <a:off x="1310474" y="1955840"/>
            <a:ext cx="1307542" cy="630238"/>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a:t>User</a:t>
            </a:r>
          </a:p>
        </p:txBody>
      </p:sp>
      <p:sp>
        <p:nvSpPr>
          <p:cNvPr id="63518" name="Line 30"/>
          <p:cNvSpPr>
            <a:spLocks noChangeShapeType="1"/>
          </p:cNvSpPr>
          <p:nvPr/>
        </p:nvSpPr>
        <p:spPr bwMode="auto">
          <a:xfrm>
            <a:off x="2647334" y="2254290"/>
            <a:ext cx="1493706"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9546276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981268" y="73095"/>
            <a:ext cx="6857940" cy="688975"/>
          </a:xfrm>
        </p:spPr>
        <p:txBody>
          <a:bodyPr/>
          <a:lstStyle/>
          <a:p>
            <a:r>
              <a:rPr lang="en-US" sz="2400" dirty="0"/>
              <a:t>Modeling the Software Lifecycle with a Composite Pattern</a:t>
            </a:r>
          </a:p>
        </p:txBody>
      </p:sp>
      <p:sp>
        <p:nvSpPr>
          <p:cNvPr id="62470" name="Rectangle 6"/>
          <p:cNvSpPr>
            <a:spLocks noChangeArrowheads="1"/>
          </p:cNvSpPr>
          <p:nvPr/>
        </p:nvSpPr>
        <p:spPr bwMode="auto">
          <a:xfrm>
            <a:off x="4171822" y="1981238"/>
            <a:ext cx="1392562" cy="731838"/>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i="1"/>
              <a:t>Software</a:t>
            </a:r>
          </a:p>
          <a:p>
            <a:pPr algn="ctr"/>
            <a:r>
              <a:rPr lang="en-US" i="1"/>
              <a:t>Lifecycle</a:t>
            </a:r>
          </a:p>
        </p:txBody>
      </p:sp>
      <p:sp>
        <p:nvSpPr>
          <p:cNvPr id="62471" name="Rectangle 7"/>
          <p:cNvSpPr>
            <a:spLocks noChangeArrowheads="1"/>
          </p:cNvSpPr>
          <p:nvPr/>
        </p:nvSpPr>
        <p:spPr bwMode="auto">
          <a:xfrm>
            <a:off x="2579904" y="3860839"/>
            <a:ext cx="1561135" cy="1323975"/>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a:t>Task</a:t>
            </a:r>
          </a:p>
          <a:p>
            <a:pPr algn="ctr"/>
            <a:endParaRPr lang="en-US"/>
          </a:p>
          <a:p>
            <a:pPr algn="ctr"/>
            <a:endParaRPr lang="en-US" sz="1600"/>
          </a:p>
        </p:txBody>
      </p:sp>
      <p:sp>
        <p:nvSpPr>
          <p:cNvPr id="62472" name="Rectangle 8"/>
          <p:cNvSpPr>
            <a:spLocks noChangeArrowheads="1"/>
          </p:cNvSpPr>
          <p:nvPr/>
        </p:nvSpPr>
        <p:spPr bwMode="auto">
          <a:xfrm>
            <a:off x="4680474" y="3860839"/>
            <a:ext cx="2036071" cy="1679575"/>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a:t>Activity</a:t>
            </a:r>
          </a:p>
          <a:p>
            <a:pPr algn="ctr"/>
            <a:endParaRPr lang="en-US" sz="1600"/>
          </a:p>
        </p:txBody>
      </p:sp>
      <p:sp>
        <p:nvSpPr>
          <p:cNvPr id="62473" name="AutoShape 9"/>
          <p:cNvSpPr>
            <a:spLocks noChangeArrowheads="1"/>
          </p:cNvSpPr>
          <p:nvPr/>
        </p:nvSpPr>
        <p:spPr bwMode="auto">
          <a:xfrm>
            <a:off x="4680474" y="3116302"/>
            <a:ext cx="326885" cy="2746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474" name="Line 10"/>
          <p:cNvSpPr>
            <a:spLocks noChangeShapeType="1"/>
          </p:cNvSpPr>
          <p:nvPr/>
        </p:nvSpPr>
        <p:spPr bwMode="auto">
          <a:xfrm>
            <a:off x="4843183" y="2759113"/>
            <a:ext cx="0" cy="37623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476" name="Line 12"/>
          <p:cNvSpPr>
            <a:spLocks noChangeShapeType="1"/>
          </p:cNvSpPr>
          <p:nvPr/>
        </p:nvSpPr>
        <p:spPr bwMode="auto">
          <a:xfrm>
            <a:off x="3236607" y="3397288"/>
            <a:ext cx="2971287"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477" name="Line 13"/>
          <p:cNvSpPr>
            <a:spLocks noChangeShapeType="1"/>
          </p:cNvSpPr>
          <p:nvPr/>
        </p:nvSpPr>
        <p:spPr bwMode="auto">
          <a:xfrm>
            <a:off x="6215223" y="3403638"/>
            <a:ext cx="0" cy="4445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478" name="Line 14"/>
          <p:cNvSpPr>
            <a:spLocks noChangeShapeType="1"/>
          </p:cNvSpPr>
          <p:nvPr/>
        </p:nvSpPr>
        <p:spPr bwMode="auto">
          <a:xfrm>
            <a:off x="3217551" y="3386177"/>
            <a:ext cx="0" cy="477837"/>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479" name="Line 15"/>
          <p:cNvSpPr>
            <a:spLocks noChangeShapeType="1"/>
          </p:cNvSpPr>
          <p:nvPr/>
        </p:nvSpPr>
        <p:spPr bwMode="auto">
          <a:xfrm>
            <a:off x="6965741" y="4243426"/>
            <a:ext cx="883911"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480" name="Line 16"/>
          <p:cNvSpPr>
            <a:spLocks noChangeShapeType="1"/>
          </p:cNvSpPr>
          <p:nvPr/>
        </p:nvSpPr>
        <p:spPr bwMode="auto">
          <a:xfrm flipV="1">
            <a:off x="7856980" y="2262226"/>
            <a:ext cx="0" cy="199866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481" name="Line 17"/>
          <p:cNvSpPr>
            <a:spLocks noChangeShapeType="1"/>
          </p:cNvSpPr>
          <p:nvPr/>
        </p:nvSpPr>
        <p:spPr bwMode="auto">
          <a:xfrm flipH="1">
            <a:off x="5587837" y="2262226"/>
            <a:ext cx="2269143"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487" name="Rectangle 23"/>
          <p:cNvSpPr>
            <a:spLocks noChangeArrowheads="1"/>
          </p:cNvSpPr>
          <p:nvPr/>
        </p:nvSpPr>
        <p:spPr bwMode="auto">
          <a:xfrm>
            <a:off x="6987292" y="4273588"/>
            <a:ext cx="1328939" cy="4591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a:t>Children</a:t>
            </a:r>
          </a:p>
        </p:txBody>
      </p:sp>
      <p:sp>
        <p:nvSpPr>
          <p:cNvPr id="62489" name="Line 25"/>
          <p:cNvSpPr>
            <a:spLocks noChangeShapeType="1"/>
          </p:cNvSpPr>
          <p:nvPr/>
        </p:nvSpPr>
        <p:spPr bwMode="auto">
          <a:xfrm>
            <a:off x="4696598" y="4210088"/>
            <a:ext cx="2019947"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492" name="Line 28"/>
          <p:cNvSpPr>
            <a:spLocks noChangeShapeType="1"/>
          </p:cNvSpPr>
          <p:nvPr/>
        </p:nvSpPr>
        <p:spPr bwMode="auto">
          <a:xfrm>
            <a:off x="2563780" y="4513301"/>
            <a:ext cx="1562601"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494" name="Text Box 30"/>
          <p:cNvSpPr txBox="1">
            <a:spLocks noChangeArrowheads="1"/>
          </p:cNvSpPr>
          <p:nvPr/>
        </p:nvSpPr>
        <p:spPr bwMode="auto">
          <a:xfrm>
            <a:off x="5566079" y="2006639"/>
            <a:ext cx="304440"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de-DE"/>
              <a:t>*</a:t>
            </a:r>
          </a:p>
        </p:txBody>
      </p:sp>
      <p:sp>
        <p:nvSpPr>
          <p:cNvPr id="62495" name="AutoShape 31"/>
          <p:cNvSpPr>
            <a:spLocks noChangeArrowheads="1"/>
          </p:cNvSpPr>
          <p:nvPr/>
        </p:nvSpPr>
        <p:spPr bwMode="auto">
          <a:xfrm>
            <a:off x="6719477" y="4111664"/>
            <a:ext cx="271184" cy="231775"/>
          </a:xfrm>
          <a:prstGeom prst="diamond">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496" name="Rectangle 32"/>
          <p:cNvSpPr>
            <a:spLocks noChangeArrowheads="1"/>
          </p:cNvSpPr>
          <p:nvPr/>
        </p:nvSpPr>
        <p:spPr bwMode="auto">
          <a:xfrm>
            <a:off x="1310474" y="2032038"/>
            <a:ext cx="1307542" cy="630238"/>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a:t>Manager</a:t>
            </a:r>
          </a:p>
        </p:txBody>
      </p:sp>
      <p:sp>
        <p:nvSpPr>
          <p:cNvPr id="62497" name="Line 33"/>
          <p:cNvSpPr>
            <a:spLocks noChangeShapeType="1"/>
          </p:cNvSpPr>
          <p:nvPr/>
        </p:nvSpPr>
        <p:spPr bwMode="auto">
          <a:xfrm>
            <a:off x="2647334" y="2330488"/>
            <a:ext cx="1493706"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8635086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676476" y="-3103"/>
            <a:ext cx="7295048" cy="688975"/>
          </a:xfrm>
          <a:noFill/>
          <a:ln/>
        </p:spPr>
        <p:txBody>
          <a:bodyPr/>
          <a:lstStyle/>
          <a:p>
            <a:r>
              <a:rPr lang="en-US" sz="2400" dirty="0"/>
              <a:t>The Composite Patterns models dynamic aggregates </a:t>
            </a:r>
          </a:p>
        </p:txBody>
      </p:sp>
      <p:sp>
        <p:nvSpPr>
          <p:cNvPr id="10243" name="Rectangle 3"/>
          <p:cNvSpPr>
            <a:spLocks noChangeArrowheads="1"/>
          </p:cNvSpPr>
          <p:nvPr/>
        </p:nvSpPr>
        <p:spPr bwMode="auto">
          <a:xfrm>
            <a:off x="1860170" y="3206750"/>
            <a:ext cx="977724" cy="4064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4" name="Rectangle 4"/>
          <p:cNvSpPr>
            <a:spLocks noChangeArrowheads="1"/>
          </p:cNvSpPr>
          <p:nvPr/>
        </p:nvSpPr>
        <p:spPr bwMode="auto">
          <a:xfrm>
            <a:off x="1848952" y="3275014"/>
            <a:ext cx="970843" cy="305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b="0">
                <a:solidFill>
                  <a:srgbClr val="000000"/>
                </a:solidFill>
                <a:latin typeface="Helvetica" charset="0"/>
              </a:rPr>
              <a:t>University</a:t>
            </a:r>
          </a:p>
        </p:txBody>
      </p:sp>
      <p:grpSp>
        <p:nvGrpSpPr>
          <p:cNvPr id="10247" name="Group 7"/>
          <p:cNvGrpSpPr>
            <a:grpSpLocks/>
          </p:cNvGrpSpPr>
          <p:nvPr/>
        </p:nvGrpSpPr>
        <p:grpSpPr bwMode="auto">
          <a:xfrm>
            <a:off x="4375576" y="3206750"/>
            <a:ext cx="977724" cy="406400"/>
            <a:chOff x="2756" y="2020"/>
            <a:chExt cx="616" cy="256"/>
          </a:xfrm>
        </p:grpSpPr>
        <p:sp>
          <p:nvSpPr>
            <p:cNvPr id="10245" name="Rectangle 5"/>
            <p:cNvSpPr>
              <a:spLocks noChangeArrowheads="1"/>
            </p:cNvSpPr>
            <p:nvPr/>
          </p:nvSpPr>
          <p:spPr bwMode="auto">
            <a:xfrm>
              <a:off x="2756" y="2020"/>
              <a:ext cx="616" cy="256"/>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6" name="Rectangle 6"/>
            <p:cNvSpPr>
              <a:spLocks noChangeArrowheads="1"/>
            </p:cNvSpPr>
            <p:nvPr/>
          </p:nvSpPr>
          <p:spPr bwMode="auto">
            <a:xfrm>
              <a:off x="2787" y="2063"/>
              <a:ext cx="461" cy="1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b="0">
                  <a:solidFill>
                    <a:srgbClr val="000000"/>
                  </a:solidFill>
                  <a:latin typeface="Helvetica" charset="0"/>
                </a:rPr>
                <a:t>School</a:t>
              </a:r>
            </a:p>
          </p:txBody>
        </p:sp>
      </p:grpSp>
      <p:sp>
        <p:nvSpPr>
          <p:cNvPr id="10248" name="Rectangle 8"/>
          <p:cNvSpPr>
            <a:spLocks noChangeArrowheads="1"/>
          </p:cNvSpPr>
          <p:nvPr/>
        </p:nvSpPr>
        <p:spPr bwMode="auto">
          <a:xfrm>
            <a:off x="6775179" y="3206750"/>
            <a:ext cx="1067142" cy="4064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9" name="Rectangle 9"/>
          <p:cNvSpPr>
            <a:spLocks noChangeArrowheads="1"/>
          </p:cNvSpPr>
          <p:nvPr/>
        </p:nvSpPr>
        <p:spPr bwMode="auto">
          <a:xfrm>
            <a:off x="6768166" y="3262314"/>
            <a:ext cx="1120749" cy="305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b="0">
                <a:solidFill>
                  <a:srgbClr val="000000"/>
                </a:solidFill>
                <a:latin typeface="Helvetica" charset="0"/>
              </a:rPr>
              <a:t>Department</a:t>
            </a:r>
          </a:p>
        </p:txBody>
      </p:sp>
      <p:sp>
        <p:nvSpPr>
          <p:cNvPr id="10250" name="Line 10"/>
          <p:cNvSpPr>
            <a:spLocks noChangeShapeType="1"/>
          </p:cNvSpPr>
          <p:nvPr/>
        </p:nvSpPr>
        <p:spPr bwMode="auto">
          <a:xfrm>
            <a:off x="2990343" y="3409950"/>
            <a:ext cx="1358848"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1" name="Freeform 11"/>
          <p:cNvSpPr>
            <a:spLocks/>
          </p:cNvSpPr>
          <p:nvPr/>
        </p:nvSpPr>
        <p:spPr bwMode="auto">
          <a:xfrm>
            <a:off x="5359164" y="3352800"/>
            <a:ext cx="167107" cy="141288"/>
          </a:xfrm>
          <a:custGeom>
            <a:avLst/>
            <a:gdLst>
              <a:gd name="T0" fmla="*/ 0 w 105"/>
              <a:gd name="T1" fmla="*/ 40 h 89"/>
              <a:gd name="T2" fmla="*/ 48 w 105"/>
              <a:gd name="T3" fmla="*/ 88 h 89"/>
              <a:gd name="T4" fmla="*/ 104 w 105"/>
              <a:gd name="T5" fmla="*/ 40 h 89"/>
              <a:gd name="T6" fmla="*/ 48 w 105"/>
              <a:gd name="T7" fmla="*/ 0 h 89"/>
              <a:gd name="T8" fmla="*/ 8 w 105"/>
              <a:gd name="T9" fmla="*/ 40 h 89"/>
            </a:gdLst>
            <a:ahLst/>
            <a:cxnLst>
              <a:cxn ang="0">
                <a:pos x="T0" y="T1"/>
              </a:cxn>
              <a:cxn ang="0">
                <a:pos x="T2" y="T3"/>
              </a:cxn>
              <a:cxn ang="0">
                <a:pos x="T4" y="T5"/>
              </a:cxn>
              <a:cxn ang="0">
                <a:pos x="T6" y="T7"/>
              </a:cxn>
              <a:cxn ang="0">
                <a:pos x="T8" y="T9"/>
              </a:cxn>
            </a:cxnLst>
            <a:rect l="0" t="0" r="r" b="b"/>
            <a:pathLst>
              <a:path w="105" h="89">
                <a:moveTo>
                  <a:pt x="0" y="40"/>
                </a:moveTo>
                <a:lnTo>
                  <a:pt x="48" y="88"/>
                </a:lnTo>
                <a:lnTo>
                  <a:pt x="104" y="40"/>
                </a:lnTo>
                <a:lnTo>
                  <a:pt x="48" y="0"/>
                </a:lnTo>
                <a:lnTo>
                  <a:pt x="8" y="4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252" name="Freeform 12"/>
          <p:cNvSpPr>
            <a:spLocks/>
          </p:cNvSpPr>
          <p:nvPr/>
        </p:nvSpPr>
        <p:spPr bwMode="auto">
          <a:xfrm>
            <a:off x="2818839" y="3352800"/>
            <a:ext cx="167107" cy="115888"/>
          </a:xfrm>
          <a:custGeom>
            <a:avLst/>
            <a:gdLst>
              <a:gd name="T0" fmla="*/ 0 w 105"/>
              <a:gd name="T1" fmla="*/ 32 h 73"/>
              <a:gd name="T2" fmla="*/ 48 w 105"/>
              <a:gd name="T3" fmla="*/ 72 h 73"/>
              <a:gd name="T4" fmla="*/ 104 w 105"/>
              <a:gd name="T5" fmla="*/ 32 h 73"/>
              <a:gd name="T6" fmla="*/ 48 w 105"/>
              <a:gd name="T7" fmla="*/ 0 h 73"/>
              <a:gd name="T8" fmla="*/ 8 w 105"/>
              <a:gd name="T9" fmla="*/ 32 h 73"/>
            </a:gdLst>
            <a:ahLst/>
            <a:cxnLst>
              <a:cxn ang="0">
                <a:pos x="T0" y="T1"/>
              </a:cxn>
              <a:cxn ang="0">
                <a:pos x="T2" y="T3"/>
              </a:cxn>
              <a:cxn ang="0">
                <a:pos x="T4" y="T5"/>
              </a:cxn>
              <a:cxn ang="0">
                <a:pos x="T6" y="T7"/>
              </a:cxn>
              <a:cxn ang="0">
                <a:pos x="T8" y="T9"/>
              </a:cxn>
            </a:cxnLst>
            <a:rect l="0" t="0" r="r" b="b"/>
            <a:pathLst>
              <a:path w="105" h="73">
                <a:moveTo>
                  <a:pt x="0" y="32"/>
                </a:moveTo>
                <a:lnTo>
                  <a:pt x="48" y="72"/>
                </a:lnTo>
                <a:lnTo>
                  <a:pt x="104" y="32"/>
                </a:lnTo>
                <a:lnTo>
                  <a:pt x="48" y="0"/>
                </a:lnTo>
                <a:lnTo>
                  <a:pt x="8" y="32"/>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253" name="Line 13"/>
          <p:cNvSpPr>
            <a:spLocks noChangeShapeType="1"/>
          </p:cNvSpPr>
          <p:nvPr/>
        </p:nvSpPr>
        <p:spPr bwMode="auto">
          <a:xfrm>
            <a:off x="5530670" y="3422650"/>
            <a:ext cx="1156559"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7" name="Rectangle 17"/>
          <p:cNvSpPr>
            <a:spLocks noChangeArrowheads="1"/>
          </p:cNvSpPr>
          <p:nvPr/>
        </p:nvSpPr>
        <p:spPr bwMode="auto">
          <a:xfrm>
            <a:off x="925067" y="2754314"/>
            <a:ext cx="3396161" cy="305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a:solidFill>
                  <a:srgbClr val="000000"/>
                </a:solidFill>
                <a:latin typeface="Helvetica" charset="0"/>
              </a:rPr>
              <a:t>Organization Chart (variable aggregate):</a:t>
            </a:r>
          </a:p>
        </p:txBody>
      </p:sp>
      <p:sp>
        <p:nvSpPr>
          <p:cNvPr id="10258" name="Rectangle 18"/>
          <p:cNvSpPr>
            <a:spLocks noChangeArrowheads="1"/>
          </p:cNvSpPr>
          <p:nvPr/>
        </p:nvSpPr>
        <p:spPr bwMode="auto">
          <a:xfrm>
            <a:off x="945998" y="4024314"/>
            <a:ext cx="3046468" cy="305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a:solidFill>
                  <a:srgbClr val="000000"/>
                </a:solidFill>
                <a:latin typeface="Helvetica" charset="0"/>
              </a:rPr>
              <a:t>Dynamic tree (recursive aggregate):</a:t>
            </a:r>
          </a:p>
        </p:txBody>
      </p:sp>
      <p:sp>
        <p:nvSpPr>
          <p:cNvPr id="10259" name="Rectangle 19"/>
          <p:cNvSpPr>
            <a:spLocks noChangeArrowheads="1"/>
          </p:cNvSpPr>
          <p:nvPr/>
        </p:nvSpPr>
        <p:spPr bwMode="auto">
          <a:xfrm>
            <a:off x="4108791" y="1212850"/>
            <a:ext cx="964532" cy="3429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0" name="Rectangle 20"/>
          <p:cNvSpPr>
            <a:spLocks noChangeArrowheads="1"/>
          </p:cNvSpPr>
          <p:nvPr/>
        </p:nvSpPr>
        <p:spPr bwMode="auto">
          <a:xfrm>
            <a:off x="4369801" y="1268414"/>
            <a:ext cx="477694" cy="305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b="0">
                <a:solidFill>
                  <a:srgbClr val="000000"/>
                </a:solidFill>
                <a:latin typeface="Helvetica" charset="0"/>
              </a:rPr>
              <a:t>Car</a:t>
            </a:r>
          </a:p>
        </p:txBody>
      </p:sp>
      <p:sp>
        <p:nvSpPr>
          <p:cNvPr id="10261" name="Line 21"/>
          <p:cNvSpPr>
            <a:spLocks noChangeShapeType="1"/>
          </p:cNvSpPr>
          <p:nvPr/>
        </p:nvSpPr>
        <p:spPr bwMode="auto">
          <a:xfrm>
            <a:off x="3498996" y="1822450"/>
            <a:ext cx="1345654"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2" name="Freeform 22"/>
          <p:cNvSpPr>
            <a:spLocks/>
          </p:cNvSpPr>
          <p:nvPr/>
        </p:nvSpPr>
        <p:spPr bwMode="auto">
          <a:xfrm>
            <a:off x="4547081" y="1562100"/>
            <a:ext cx="153915" cy="103188"/>
          </a:xfrm>
          <a:custGeom>
            <a:avLst/>
            <a:gdLst>
              <a:gd name="T0" fmla="*/ 0 w 97"/>
              <a:gd name="T1" fmla="*/ 24 h 65"/>
              <a:gd name="T2" fmla="*/ 48 w 97"/>
              <a:gd name="T3" fmla="*/ 64 h 65"/>
              <a:gd name="T4" fmla="*/ 96 w 97"/>
              <a:gd name="T5" fmla="*/ 24 h 65"/>
              <a:gd name="T6" fmla="*/ 48 w 97"/>
              <a:gd name="T7" fmla="*/ 0 h 65"/>
              <a:gd name="T8" fmla="*/ 8 w 97"/>
              <a:gd name="T9" fmla="*/ 24 h 65"/>
            </a:gdLst>
            <a:ahLst/>
            <a:cxnLst>
              <a:cxn ang="0">
                <a:pos x="T0" y="T1"/>
              </a:cxn>
              <a:cxn ang="0">
                <a:pos x="T2" y="T3"/>
              </a:cxn>
              <a:cxn ang="0">
                <a:pos x="T4" y="T5"/>
              </a:cxn>
              <a:cxn ang="0">
                <a:pos x="T6" y="T7"/>
              </a:cxn>
              <a:cxn ang="0">
                <a:pos x="T8" y="T9"/>
              </a:cxn>
            </a:cxnLst>
            <a:rect l="0" t="0" r="r" b="b"/>
            <a:pathLst>
              <a:path w="97" h="65">
                <a:moveTo>
                  <a:pt x="0" y="24"/>
                </a:moveTo>
                <a:lnTo>
                  <a:pt x="48" y="64"/>
                </a:lnTo>
                <a:lnTo>
                  <a:pt x="96" y="24"/>
                </a:lnTo>
                <a:lnTo>
                  <a:pt x="48" y="0"/>
                </a:lnTo>
                <a:lnTo>
                  <a:pt x="8" y="24"/>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263" name="Rectangle 23"/>
          <p:cNvSpPr>
            <a:spLocks noChangeArrowheads="1"/>
          </p:cNvSpPr>
          <p:nvPr/>
        </p:nvSpPr>
        <p:spPr bwMode="auto">
          <a:xfrm>
            <a:off x="1013541" y="1179514"/>
            <a:ext cx="1449928" cy="305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a:solidFill>
                  <a:srgbClr val="000000"/>
                </a:solidFill>
                <a:latin typeface="Helvetica" charset="0"/>
              </a:rPr>
              <a:t>Fixed Structure:</a:t>
            </a:r>
          </a:p>
        </p:txBody>
      </p:sp>
      <p:sp>
        <p:nvSpPr>
          <p:cNvPr id="10264" name="Line 24"/>
          <p:cNvSpPr>
            <a:spLocks noChangeShapeType="1"/>
          </p:cNvSpPr>
          <p:nvPr/>
        </p:nvSpPr>
        <p:spPr bwMode="auto">
          <a:xfrm>
            <a:off x="4629168" y="1670050"/>
            <a:ext cx="0" cy="1397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5" name="Rectangle 25"/>
          <p:cNvSpPr>
            <a:spLocks noChangeArrowheads="1"/>
          </p:cNvSpPr>
          <p:nvPr/>
        </p:nvSpPr>
        <p:spPr bwMode="auto">
          <a:xfrm>
            <a:off x="2812975" y="2063750"/>
            <a:ext cx="762244" cy="3429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6" name="Rectangle 26"/>
          <p:cNvSpPr>
            <a:spLocks noChangeArrowheads="1"/>
          </p:cNvSpPr>
          <p:nvPr/>
        </p:nvSpPr>
        <p:spPr bwMode="auto">
          <a:xfrm>
            <a:off x="2864738" y="2119314"/>
            <a:ext cx="661651" cy="305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b="0">
                <a:solidFill>
                  <a:srgbClr val="000000"/>
                </a:solidFill>
                <a:latin typeface="Helvetica" charset="0"/>
              </a:rPr>
              <a:t>Doors</a:t>
            </a:r>
          </a:p>
        </p:txBody>
      </p:sp>
      <p:sp>
        <p:nvSpPr>
          <p:cNvPr id="10268" name="Line 28"/>
          <p:cNvSpPr>
            <a:spLocks noChangeShapeType="1"/>
          </p:cNvSpPr>
          <p:nvPr/>
        </p:nvSpPr>
        <p:spPr bwMode="auto">
          <a:xfrm>
            <a:off x="3232210" y="1847851"/>
            <a:ext cx="0" cy="212725"/>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9" name="Line 29"/>
          <p:cNvSpPr>
            <a:spLocks noChangeShapeType="1"/>
          </p:cNvSpPr>
          <p:nvPr/>
        </p:nvSpPr>
        <p:spPr bwMode="auto">
          <a:xfrm flipH="1">
            <a:off x="3213154" y="1822450"/>
            <a:ext cx="291705"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0" name="Rectangle 30"/>
          <p:cNvSpPr>
            <a:spLocks noChangeArrowheads="1"/>
          </p:cNvSpPr>
          <p:nvPr/>
        </p:nvSpPr>
        <p:spPr bwMode="auto">
          <a:xfrm>
            <a:off x="3702748" y="2063750"/>
            <a:ext cx="773971" cy="3429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1" name="Rectangle 31"/>
          <p:cNvSpPr>
            <a:spLocks noChangeArrowheads="1"/>
          </p:cNvSpPr>
          <p:nvPr/>
        </p:nvSpPr>
        <p:spPr bwMode="auto">
          <a:xfrm>
            <a:off x="3749607" y="2119314"/>
            <a:ext cx="781400" cy="305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b="0">
                <a:solidFill>
                  <a:srgbClr val="000000"/>
                </a:solidFill>
                <a:latin typeface="Helvetica" charset="0"/>
              </a:rPr>
              <a:t>Wheels</a:t>
            </a:r>
          </a:p>
        </p:txBody>
      </p:sp>
      <p:sp>
        <p:nvSpPr>
          <p:cNvPr id="10274" name="Line 34"/>
          <p:cNvSpPr>
            <a:spLocks noChangeShapeType="1"/>
          </p:cNvSpPr>
          <p:nvPr/>
        </p:nvSpPr>
        <p:spPr bwMode="auto">
          <a:xfrm flipH="1">
            <a:off x="4558807" y="1822450"/>
            <a:ext cx="293171"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0277" name="Group 37"/>
          <p:cNvGrpSpPr>
            <a:grpSpLocks/>
          </p:cNvGrpSpPr>
          <p:nvPr/>
        </p:nvGrpSpPr>
        <p:grpSpPr bwMode="auto">
          <a:xfrm>
            <a:off x="4629167" y="2051050"/>
            <a:ext cx="786064" cy="360363"/>
            <a:chOff x="2916" y="1292"/>
            <a:chExt cx="495" cy="227"/>
          </a:xfrm>
        </p:grpSpPr>
        <p:sp>
          <p:nvSpPr>
            <p:cNvPr id="10275" name="Rectangle 35"/>
            <p:cNvSpPr>
              <a:spLocks noChangeArrowheads="1"/>
            </p:cNvSpPr>
            <p:nvPr/>
          </p:nvSpPr>
          <p:spPr bwMode="auto">
            <a:xfrm>
              <a:off x="2916" y="1292"/>
              <a:ext cx="480" cy="216"/>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6" name="Rectangle 36"/>
            <p:cNvSpPr>
              <a:spLocks noChangeArrowheads="1"/>
            </p:cNvSpPr>
            <p:nvPr/>
          </p:nvSpPr>
          <p:spPr bwMode="auto">
            <a:xfrm>
              <a:off x="2938" y="1327"/>
              <a:ext cx="473" cy="1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b="0">
                  <a:solidFill>
                    <a:srgbClr val="000000"/>
                  </a:solidFill>
                  <a:latin typeface="Helvetica" charset="0"/>
                </a:rPr>
                <a:t>Battery</a:t>
              </a:r>
            </a:p>
          </p:txBody>
        </p:sp>
      </p:grpSp>
      <p:sp>
        <p:nvSpPr>
          <p:cNvPr id="10278" name="Line 38"/>
          <p:cNvSpPr>
            <a:spLocks noChangeShapeType="1"/>
          </p:cNvSpPr>
          <p:nvPr/>
        </p:nvSpPr>
        <p:spPr bwMode="auto">
          <a:xfrm>
            <a:off x="5035210" y="1835150"/>
            <a:ext cx="0" cy="2032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9" name="Line 39"/>
          <p:cNvSpPr>
            <a:spLocks noChangeShapeType="1"/>
          </p:cNvSpPr>
          <p:nvPr/>
        </p:nvSpPr>
        <p:spPr bwMode="auto">
          <a:xfrm>
            <a:off x="4832923" y="1822450"/>
            <a:ext cx="116828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0282" name="Group 42"/>
          <p:cNvGrpSpPr>
            <a:grpSpLocks/>
          </p:cNvGrpSpPr>
          <p:nvPr/>
        </p:nvGrpSpPr>
        <p:grpSpPr bwMode="auto">
          <a:xfrm>
            <a:off x="5593700" y="2051050"/>
            <a:ext cx="789168" cy="360363"/>
            <a:chOff x="3524" y="1292"/>
            <a:chExt cx="496" cy="227"/>
          </a:xfrm>
        </p:grpSpPr>
        <p:sp>
          <p:nvSpPr>
            <p:cNvPr id="10280" name="Rectangle 40"/>
            <p:cNvSpPr>
              <a:spLocks noChangeArrowheads="1"/>
            </p:cNvSpPr>
            <p:nvPr/>
          </p:nvSpPr>
          <p:spPr bwMode="auto">
            <a:xfrm>
              <a:off x="3524" y="1292"/>
              <a:ext cx="480" cy="216"/>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81" name="Rectangle 41"/>
            <p:cNvSpPr>
              <a:spLocks noChangeArrowheads="1"/>
            </p:cNvSpPr>
            <p:nvPr/>
          </p:nvSpPr>
          <p:spPr bwMode="auto">
            <a:xfrm>
              <a:off x="3554" y="1327"/>
              <a:ext cx="466" cy="1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b="0">
                  <a:solidFill>
                    <a:srgbClr val="000000"/>
                  </a:solidFill>
                  <a:latin typeface="Helvetica" charset="0"/>
                </a:rPr>
                <a:t>Engine</a:t>
              </a:r>
            </a:p>
          </p:txBody>
        </p:sp>
      </p:grpSp>
      <p:sp>
        <p:nvSpPr>
          <p:cNvPr id="10283" name="Line 43"/>
          <p:cNvSpPr>
            <a:spLocks noChangeShapeType="1"/>
          </p:cNvSpPr>
          <p:nvPr/>
        </p:nvSpPr>
        <p:spPr bwMode="auto">
          <a:xfrm>
            <a:off x="6012935" y="1835150"/>
            <a:ext cx="0" cy="1905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84" name="Rectangle 44"/>
          <p:cNvSpPr>
            <a:spLocks noChangeArrowheads="1"/>
          </p:cNvSpPr>
          <p:nvPr/>
        </p:nvSpPr>
        <p:spPr bwMode="auto">
          <a:xfrm>
            <a:off x="3981261" y="5708650"/>
            <a:ext cx="1194672" cy="4953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85" name="Rectangle 45"/>
          <p:cNvSpPr>
            <a:spLocks noChangeArrowheads="1"/>
          </p:cNvSpPr>
          <p:nvPr/>
        </p:nvSpPr>
        <p:spPr bwMode="auto">
          <a:xfrm>
            <a:off x="4091316" y="5751514"/>
            <a:ext cx="1061049" cy="305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b="0">
                <a:solidFill>
                  <a:srgbClr val="000000"/>
                </a:solidFill>
                <a:latin typeface="Helvetica" charset="0"/>
              </a:rPr>
              <a:t>Compound</a:t>
            </a:r>
          </a:p>
        </p:txBody>
      </p:sp>
      <p:sp>
        <p:nvSpPr>
          <p:cNvPr id="10286" name="Rectangle 46"/>
          <p:cNvSpPr>
            <a:spLocks noChangeArrowheads="1"/>
          </p:cNvSpPr>
          <p:nvPr/>
        </p:nvSpPr>
        <p:spPr bwMode="auto">
          <a:xfrm>
            <a:off x="5017865" y="5751514"/>
            <a:ext cx="182741" cy="305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b="0">
                <a:solidFill>
                  <a:srgbClr val="000000"/>
                </a:solidFill>
                <a:latin typeface="Helvetica" charset="0"/>
              </a:rPr>
              <a:t> </a:t>
            </a:r>
          </a:p>
        </p:txBody>
      </p:sp>
      <p:sp>
        <p:nvSpPr>
          <p:cNvPr id="10287" name="Rectangle 47"/>
          <p:cNvSpPr>
            <a:spLocks noChangeArrowheads="1"/>
          </p:cNvSpPr>
          <p:nvPr/>
        </p:nvSpPr>
        <p:spPr bwMode="auto">
          <a:xfrm>
            <a:off x="4094177" y="5954714"/>
            <a:ext cx="1001087" cy="305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b="0">
                <a:solidFill>
                  <a:srgbClr val="000000"/>
                </a:solidFill>
                <a:latin typeface="Helvetica" charset="0"/>
              </a:rPr>
              <a:t>Statement</a:t>
            </a:r>
          </a:p>
        </p:txBody>
      </p:sp>
      <p:sp>
        <p:nvSpPr>
          <p:cNvPr id="10288" name="Rectangle 48"/>
          <p:cNvSpPr>
            <a:spLocks noChangeArrowheads="1"/>
          </p:cNvSpPr>
          <p:nvPr/>
        </p:nvSpPr>
        <p:spPr bwMode="auto">
          <a:xfrm>
            <a:off x="6102353" y="5708650"/>
            <a:ext cx="1181479" cy="4953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89" name="Rectangle 49"/>
          <p:cNvSpPr>
            <a:spLocks noChangeArrowheads="1"/>
          </p:cNvSpPr>
          <p:nvPr/>
        </p:nvSpPr>
        <p:spPr bwMode="auto">
          <a:xfrm>
            <a:off x="6303879" y="5738814"/>
            <a:ext cx="731519" cy="305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b="0">
                <a:solidFill>
                  <a:srgbClr val="000000"/>
                </a:solidFill>
                <a:latin typeface="Helvetica" charset="0"/>
              </a:rPr>
              <a:t>Simple</a:t>
            </a:r>
          </a:p>
        </p:txBody>
      </p:sp>
      <p:sp>
        <p:nvSpPr>
          <p:cNvPr id="10290" name="Rectangle 50"/>
          <p:cNvSpPr>
            <a:spLocks noChangeArrowheads="1"/>
          </p:cNvSpPr>
          <p:nvPr/>
        </p:nvSpPr>
        <p:spPr bwMode="auto">
          <a:xfrm>
            <a:off x="6897091" y="5738814"/>
            <a:ext cx="182741" cy="305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b="0">
                <a:solidFill>
                  <a:srgbClr val="000000"/>
                </a:solidFill>
                <a:latin typeface="Helvetica" charset="0"/>
              </a:rPr>
              <a:t> </a:t>
            </a:r>
          </a:p>
        </p:txBody>
      </p:sp>
      <p:sp>
        <p:nvSpPr>
          <p:cNvPr id="10291" name="Rectangle 51"/>
          <p:cNvSpPr>
            <a:spLocks noChangeArrowheads="1"/>
          </p:cNvSpPr>
          <p:nvPr/>
        </p:nvSpPr>
        <p:spPr bwMode="auto">
          <a:xfrm>
            <a:off x="6291494" y="5942014"/>
            <a:ext cx="1001087" cy="305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b="0">
                <a:solidFill>
                  <a:srgbClr val="000000"/>
                </a:solidFill>
                <a:latin typeface="Helvetica" charset="0"/>
              </a:rPr>
              <a:t>Statement</a:t>
            </a:r>
          </a:p>
        </p:txBody>
      </p:sp>
      <p:sp>
        <p:nvSpPr>
          <p:cNvPr id="10292" name="Line 52"/>
          <p:cNvSpPr>
            <a:spLocks noChangeShapeType="1"/>
          </p:cNvSpPr>
          <p:nvPr/>
        </p:nvSpPr>
        <p:spPr bwMode="auto">
          <a:xfrm>
            <a:off x="4615976" y="5492750"/>
            <a:ext cx="0" cy="2032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93" name="Line 53"/>
          <p:cNvSpPr>
            <a:spLocks noChangeShapeType="1"/>
          </p:cNvSpPr>
          <p:nvPr/>
        </p:nvSpPr>
        <p:spPr bwMode="auto">
          <a:xfrm>
            <a:off x="4629168" y="5492750"/>
            <a:ext cx="2159204"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94" name="Line 54"/>
          <p:cNvSpPr>
            <a:spLocks noChangeShapeType="1"/>
          </p:cNvSpPr>
          <p:nvPr/>
        </p:nvSpPr>
        <p:spPr bwMode="auto">
          <a:xfrm>
            <a:off x="6801565" y="5480050"/>
            <a:ext cx="0" cy="2159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95" name="Freeform 55"/>
          <p:cNvSpPr>
            <a:spLocks/>
          </p:cNvSpPr>
          <p:nvPr/>
        </p:nvSpPr>
        <p:spPr bwMode="auto">
          <a:xfrm>
            <a:off x="3746724" y="5892800"/>
            <a:ext cx="230140" cy="115888"/>
          </a:xfrm>
          <a:custGeom>
            <a:avLst/>
            <a:gdLst>
              <a:gd name="T0" fmla="*/ 0 w 145"/>
              <a:gd name="T1" fmla="*/ 32 h 73"/>
              <a:gd name="T2" fmla="*/ 56 w 145"/>
              <a:gd name="T3" fmla="*/ 72 h 73"/>
              <a:gd name="T4" fmla="*/ 144 w 145"/>
              <a:gd name="T5" fmla="*/ 32 h 73"/>
              <a:gd name="T6" fmla="*/ 56 w 145"/>
              <a:gd name="T7" fmla="*/ 0 h 73"/>
              <a:gd name="T8" fmla="*/ 16 w 145"/>
              <a:gd name="T9" fmla="*/ 32 h 73"/>
            </a:gdLst>
            <a:ahLst/>
            <a:cxnLst>
              <a:cxn ang="0">
                <a:pos x="T0" y="T1"/>
              </a:cxn>
              <a:cxn ang="0">
                <a:pos x="T2" y="T3"/>
              </a:cxn>
              <a:cxn ang="0">
                <a:pos x="T4" y="T5"/>
              </a:cxn>
              <a:cxn ang="0">
                <a:pos x="T6" y="T7"/>
              </a:cxn>
              <a:cxn ang="0">
                <a:pos x="T8" y="T9"/>
              </a:cxn>
            </a:cxnLst>
            <a:rect l="0" t="0" r="r" b="b"/>
            <a:pathLst>
              <a:path w="145" h="73">
                <a:moveTo>
                  <a:pt x="0" y="32"/>
                </a:moveTo>
                <a:lnTo>
                  <a:pt x="56" y="72"/>
                </a:lnTo>
                <a:lnTo>
                  <a:pt x="144" y="32"/>
                </a:lnTo>
                <a:lnTo>
                  <a:pt x="56" y="0"/>
                </a:lnTo>
                <a:lnTo>
                  <a:pt x="16" y="32"/>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296" name="Line 56"/>
          <p:cNvSpPr>
            <a:spLocks noChangeShapeType="1"/>
          </p:cNvSpPr>
          <p:nvPr/>
        </p:nvSpPr>
        <p:spPr bwMode="auto">
          <a:xfrm flipH="1">
            <a:off x="3441826" y="5962650"/>
            <a:ext cx="329818"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98" name="Rectangle 58"/>
          <p:cNvSpPr>
            <a:spLocks noChangeArrowheads="1"/>
          </p:cNvSpPr>
          <p:nvPr/>
        </p:nvSpPr>
        <p:spPr bwMode="auto">
          <a:xfrm>
            <a:off x="5315188" y="4133850"/>
            <a:ext cx="851662" cy="3429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99" name="Rectangle 59"/>
          <p:cNvSpPr>
            <a:spLocks noChangeArrowheads="1"/>
          </p:cNvSpPr>
          <p:nvPr/>
        </p:nvSpPr>
        <p:spPr bwMode="auto">
          <a:xfrm>
            <a:off x="5357474" y="4189414"/>
            <a:ext cx="871168" cy="305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b="0">
                <a:solidFill>
                  <a:srgbClr val="000000"/>
                </a:solidFill>
                <a:latin typeface="Helvetica" charset="0"/>
              </a:rPr>
              <a:t>Program</a:t>
            </a:r>
          </a:p>
        </p:txBody>
      </p:sp>
      <p:sp>
        <p:nvSpPr>
          <p:cNvPr id="10300" name="Freeform 60"/>
          <p:cNvSpPr>
            <a:spLocks/>
          </p:cNvSpPr>
          <p:nvPr/>
        </p:nvSpPr>
        <p:spPr bwMode="auto">
          <a:xfrm>
            <a:off x="5690447" y="4483100"/>
            <a:ext cx="153915" cy="115888"/>
          </a:xfrm>
          <a:custGeom>
            <a:avLst/>
            <a:gdLst>
              <a:gd name="T0" fmla="*/ 0 w 97"/>
              <a:gd name="T1" fmla="*/ 32 h 73"/>
              <a:gd name="T2" fmla="*/ 48 w 97"/>
              <a:gd name="T3" fmla="*/ 72 h 73"/>
              <a:gd name="T4" fmla="*/ 96 w 97"/>
              <a:gd name="T5" fmla="*/ 32 h 73"/>
              <a:gd name="T6" fmla="*/ 48 w 97"/>
              <a:gd name="T7" fmla="*/ 0 h 73"/>
              <a:gd name="T8" fmla="*/ 8 w 97"/>
              <a:gd name="T9" fmla="*/ 32 h 73"/>
            </a:gdLst>
            <a:ahLst/>
            <a:cxnLst>
              <a:cxn ang="0">
                <a:pos x="T0" y="T1"/>
              </a:cxn>
              <a:cxn ang="0">
                <a:pos x="T2" y="T3"/>
              </a:cxn>
              <a:cxn ang="0">
                <a:pos x="T4" y="T5"/>
              </a:cxn>
              <a:cxn ang="0">
                <a:pos x="T6" y="T7"/>
              </a:cxn>
              <a:cxn ang="0">
                <a:pos x="T8" y="T9"/>
              </a:cxn>
            </a:cxnLst>
            <a:rect l="0" t="0" r="r" b="b"/>
            <a:pathLst>
              <a:path w="97" h="73">
                <a:moveTo>
                  <a:pt x="0" y="32"/>
                </a:moveTo>
                <a:lnTo>
                  <a:pt x="48" y="72"/>
                </a:lnTo>
                <a:lnTo>
                  <a:pt x="96" y="32"/>
                </a:lnTo>
                <a:lnTo>
                  <a:pt x="48" y="0"/>
                </a:lnTo>
                <a:lnTo>
                  <a:pt x="8" y="32"/>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301" name="Line 61"/>
          <p:cNvSpPr>
            <a:spLocks noChangeShapeType="1"/>
          </p:cNvSpPr>
          <p:nvPr/>
        </p:nvSpPr>
        <p:spPr bwMode="auto">
          <a:xfrm>
            <a:off x="5772535" y="4603750"/>
            <a:ext cx="0" cy="1524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02" name="Rectangle 62"/>
          <p:cNvSpPr>
            <a:spLocks noChangeArrowheads="1"/>
          </p:cNvSpPr>
          <p:nvPr/>
        </p:nvSpPr>
        <p:spPr bwMode="auto">
          <a:xfrm>
            <a:off x="5404606" y="4870450"/>
            <a:ext cx="686020" cy="342900"/>
          </a:xfrm>
          <a:prstGeom prst="rect">
            <a:avLst/>
          </a:prstGeom>
          <a:noFill/>
          <a:ln w="12700">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03" name="Rectangle 63"/>
          <p:cNvSpPr>
            <a:spLocks noChangeArrowheads="1"/>
          </p:cNvSpPr>
          <p:nvPr/>
        </p:nvSpPr>
        <p:spPr bwMode="auto">
          <a:xfrm>
            <a:off x="5433802" y="4926014"/>
            <a:ext cx="621764" cy="305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b="0">
                <a:solidFill>
                  <a:srgbClr val="000000"/>
                </a:solidFill>
                <a:latin typeface="Helvetica" charset="0"/>
              </a:rPr>
              <a:t>Block</a:t>
            </a:r>
          </a:p>
        </p:txBody>
      </p:sp>
      <p:sp>
        <p:nvSpPr>
          <p:cNvPr id="10305" name="Line 65"/>
          <p:cNvSpPr>
            <a:spLocks noChangeShapeType="1"/>
          </p:cNvSpPr>
          <p:nvPr/>
        </p:nvSpPr>
        <p:spPr bwMode="auto">
          <a:xfrm>
            <a:off x="5772535" y="4641850"/>
            <a:ext cx="0" cy="249238"/>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06" name="Freeform 66"/>
          <p:cNvSpPr>
            <a:spLocks/>
          </p:cNvSpPr>
          <p:nvPr/>
        </p:nvSpPr>
        <p:spPr bwMode="auto">
          <a:xfrm>
            <a:off x="5614223" y="5207000"/>
            <a:ext cx="127530" cy="280988"/>
          </a:xfrm>
          <a:custGeom>
            <a:avLst/>
            <a:gdLst>
              <a:gd name="T0" fmla="*/ 80 w 81"/>
              <a:gd name="T1" fmla="*/ 0 h 177"/>
              <a:gd name="T2" fmla="*/ 80 w 81"/>
              <a:gd name="T3" fmla="*/ 80 h 177"/>
              <a:gd name="T4" fmla="*/ 0 w 81"/>
              <a:gd name="T5" fmla="*/ 176 h 177"/>
            </a:gdLst>
            <a:ahLst/>
            <a:cxnLst>
              <a:cxn ang="0">
                <a:pos x="T0" y="T1"/>
              </a:cxn>
              <a:cxn ang="0">
                <a:pos x="T2" y="T3"/>
              </a:cxn>
              <a:cxn ang="0">
                <a:pos x="T4" y="T5"/>
              </a:cxn>
            </a:cxnLst>
            <a:rect l="0" t="0" r="r" b="b"/>
            <a:pathLst>
              <a:path w="81" h="177">
                <a:moveTo>
                  <a:pt x="80" y="0"/>
                </a:moveTo>
                <a:lnTo>
                  <a:pt x="80" y="80"/>
                </a:lnTo>
                <a:lnTo>
                  <a:pt x="0" y="176"/>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307" name="Line 67"/>
          <p:cNvSpPr>
            <a:spLocks noChangeShapeType="1"/>
          </p:cNvSpPr>
          <p:nvPr/>
        </p:nvSpPr>
        <p:spPr bwMode="auto">
          <a:xfrm>
            <a:off x="5747616" y="5340350"/>
            <a:ext cx="139256" cy="1524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11" name="Line 71"/>
          <p:cNvSpPr>
            <a:spLocks noChangeShapeType="1"/>
          </p:cNvSpPr>
          <p:nvPr/>
        </p:nvSpPr>
        <p:spPr bwMode="auto">
          <a:xfrm>
            <a:off x="4104392" y="1852614"/>
            <a:ext cx="0" cy="212725"/>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12" name="Text Box 72"/>
          <p:cNvSpPr txBox="1">
            <a:spLocks noChangeArrowheads="1"/>
          </p:cNvSpPr>
          <p:nvPr/>
        </p:nvSpPr>
        <p:spPr bwMode="auto">
          <a:xfrm>
            <a:off x="2949299" y="1822451"/>
            <a:ext cx="170039"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de-DE"/>
              <a:t>*</a:t>
            </a:r>
          </a:p>
        </p:txBody>
      </p:sp>
      <p:sp>
        <p:nvSpPr>
          <p:cNvPr id="10313" name="Text Box 73"/>
          <p:cNvSpPr txBox="1">
            <a:spLocks noChangeArrowheads="1"/>
          </p:cNvSpPr>
          <p:nvPr/>
        </p:nvSpPr>
        <p:spPr bwMode="auto">
          <a:xfrm>
            <a:off x="3890378" y="1863726"/>
            <a:ext cx="170039"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de-DE"/>
              <a:t>*</a:t>
            </a:r>
          </a:p>
        </p:txBody>
      </p:sp>
      <p:sp>
        <p:nvSpPr>
          <p:cNvPr id="10314" name="Text Box 74"/>
          <p:cNvSpPr txBox="1">
            <a:spLocks noChangeArrowheads="1"/>
          </p:cNvSpPr>
          <p:nvPr/>
        </p:nvSpPr>
        <p:spPr bwMode="auto">
          <a:xfrm>
            <a:off x="4165958" y="3127376"/>
            <a:ext cx="170039"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de-DE"/>
              <a:t>*</a:t>
            </a:r>
          </a:p>
        </p:txBody>
      </p:sp>
      <p:sp>
        <p:nvSpPr>
          <p:cNvPr id="10315" name="Text Box 75"/>
          <p:cNvSpPr txBox="1">
            <a:spLocks noChangeArrowheads="1"/>
          </p:cNvSpPr>
          <p:nvPr/>
        </p:nvSpPr>
        <p:spPr bwMode="auto">
          <a:xfrm>
            <a:off x="6559699" y="3182938"/>
            <a:ext cx="170039"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de-DE"/>
              <a:t>*</a:t>
            </a:r>
          </a:p>
        </p:txBody>
      </p:sp>
      <p:sp>
        <p:nvSpPr>
          <p:cNvPr id="10316" name="Text Box 76"/>
          <p:cNvSpPr txBox="1">
            <a:spLocks noChangeArrowheads="1"/>
          </p:cNvSpPr>
          <p:nvPr/>
        </p:nvSpPr>
        <p:spPr bwMode="auto">
          <a:xfrm>
            <a:off x="5165671" y="4776788"/>
            <a:ext cx="170039"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de-DE"/>
              <a:t>*</a:t>
            </a:r>
          </a:p>
        </p:txBody>
      </p:sp>
      <p:sp>
        <p:nvSpPr>
          <p:cNvPr id="10317" name="Text Box 77"/>
          <p:cNvSpPr txBox="1">
            <a:spLocks noChangeArrowheads="1"/>
          </p:cNvSpPr>
          <p:nvPr/>
        </p:nvSpPr>
        <p:spPr bwMode="auto">
          <a:xfrm>
            <a:off x="5787193" y="4643438"/>
            <a:ext cx="170039"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de-DE"/>
              <a:t>*</a:t>
            </a:r>
          </a:p>
        </p:txBody>
      </p:sp>
      <p:sp>
        <p:nvSpPr>
          <p:cNvPr id="10323" name="Rectangle 83"/>
          <p:cNvSpPr>
            <a:spLocks noChangeArrowheads="1"/>
          </p:cNvSpPr>
          <p:nvPr/>
        </p:nvSpPr>
        <p:spPr bwMode="auto">
          <a:xfrm>
            <a:off x="4479668" y="5154613"/>
            <a:ext cx="184666"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en-US"/>
          </a:p>
        </p:txBody>
      </p:sp>
      <p:grpSp>
        <p:nvGrpSpPr>
          <p:cNvPr id="10318" name="Group 78"/>
          <p:cNvGrpSpPr>
            <a:grpSpLocks/>
          </p:cNvGrpSpPr>
          <p:nvPr/>
        </p:nvGrpSpPr>
        <p:grpSpPr bwMode="auto">
          <a:xfrm>
            <a:off x="222452" y="3790950"/>
            <a:ext cx="3805716" cy="1817688"/>
            <a:chOff x="140" y="2388"/>
            <a:chExt cx="2397" cy="1145"/>
          </a:xfrm>
        </p:grpSpPr>
        <p:sp>
          <p:nvSpPr>
            <p:cNvPr id="10319" name="Rectangle 79"/>
            <p:cNvSpPr>
              <a:spLocks noChangeArrowheads="1"/>
            </p:cNvSpPr>
            <p:nvPr/>
          </p:nvSpPr>
          <p:spPr bwMode="auto">
            <a:xfrm>
              <a:off x="140" y="2815"/>
              <a:ext cx="1919" cy="1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400">
                  <a:solidFill>
                    <a:srgbClr val="000000"/>
                  </a:solidFill>
                  <a:latin typeface="Helvetica" charset="0"/>
                </a:rPr>
                <a:t>Dynamic tree (recursive aggregate):</a:t>
              </a:r>
            </a:p>
          </p:txBody>
        </p:sp>
        <p:sp>
          <p:nvSpPr>
            <p:cNvPr id="10320" name="Rectangle 80"/>
            <p:cNvSpPr>
              <a:spLocks noChangeArrowheads="1"/>
            </p:cNvSpPr>
            <p:nvPr/>
          </p:nvSpPr>
          <p:spPr bwMode="auto">
            <a:xfrm>
              <a:off x="256" y="2388"/>
              <a:ext cx="1624" cy="640"/>
            </a:xfrm>
            <a:prstGeom prst="rect">
              <a:avLst/>
            </a:prstGeom>
            <a:solidFill>
              <a:srgbClr val="FF8000"/>
            </a:solidFill>
            <a:ln w="254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a:solidFill>
                    <a:schemeClr val="bg1"/>
                  </a:solidFill>
                </a:rPr>
                <a:t>Composite</a:t>
              </a:r>
            </a:p>
            <a:p>
              <a:pPr algn="ctr"/>
              <a:r>
                <a:rPr lang="en-US">
                  <a:solidFill>
                    <a:schemeClr val="bg1"/>
                  </a:solidFill>
                </a:rPr>
                <a:t>Pattern</a:t>
              </a:r>
            </a:p>
          </p:txBody>
        </p:sp>
        <p:sp>
          <p:nvSpPr>
            <p:cNvPr id="10321" name="Freeform 81"/>
            <p:cNvSpPr>
              <a:spLocks/>
            </p:cNvSpPr>
            <p:nvPr/>
          </p:nvSpPr>
          <p:spPr bwMode="auto">
            <a:xfrm>
              <a:off x="1888" y="2388"/>
              <a:ext cx="649" cy="1145"/>
            </a:xfrm>
            <a:custGeom>
              <a:avLst/>
              <a:gdLst>
                <a:gd name="T0" fmla="*/ 0 w 649"/>
                <a:gd name="T1" fmla="*/ 0 h 1145"/>
                <a:gd name="T2" fmla="*/ 648 w 649"/>
                <a:gd name="T3" fmla="*/ 1144 h 1145"/>
                <a:gd name="T4" fmla="*/ 0 w 649"/>
                <a:gd name="T5" fmla="*/ 648 h 1145"/>
                <a:gd name="T6" fmla="*/ 0 w 649"/>
                <a:gd name="T7" fmla="*/ 0 h 1145"/>
              </a:gdLst>
              <a:ahLst/>
              <a:cxnLst>
                <a:cxn ang="0">
                  <a:pos x="T0" y="T1"/>
                </a:cxn>
                <a:cxn ang="0">
                  <a:pos x="T2" y="T3"/>
                </a:cxn>
                <a:cxn ang="0">
                  <a:pos x="T4" y="T5"/>
                </a:cxn>
                <a:cxn ang="0">
                  <a:pos x="T6" y="T7"/>
                </a:cxn>
              </a:cxnLst>
              <a:rect l="0" t="0" r="r" b="b"/>
              <a:pathLst>
                <a:path w="649" h="1145">
                  <a:moveTo>
                    <a:pt x="0" y="0"/>
                  </a:moveTo>
                  <a:lnTo>
                    <a:pt x="648" y="1144"/>
                  </a:lnTo>
                  <a:lnTo>
                    <a:pt x="0" y="648"/>
                  </a:lnTo>
                  <a:lnTo>
                    <a:pt x="0" y="0"/>
                  </a:lnTo>
                </a:path>
              </a:pathLst>
            </a:custGeom>
            <a:solidFill>
              <a:srgbClr val="804000"/>
            </a:solidFill>
            <a:ln w="254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322" name="Freeform 82"/>
            <p:cNvSpPr>
              <a:spLocks/>
            </p:cNvSpPr>
            <p:nvPr/>
          </p:nvSpPr>
          <p:spPr bwMode="auto">
            <a:xfrm>
              <a:off x="248" y="3036"/>
              <a:ext cx="2289" cy="497"/>
            </a:xfrm>
            <a:custGeom>
              <a:avLst/>
              <a:gdLst>
                <a:gd name="T0" fmla="*/ 0 w 2289"/>
                <a:gd name="T1" fmla="*/ 0 h 497"/>
                <a:gd name="T2" fmla="*/ 1640 w 2289"/>
                <a:gd name="T3" fmla="*/ 0 h 497"/>
                <a:gd name="T4" fmla="*/ 2288 w 2289"/>
                <a:gd name="T5" fmla="*/ 496 h 497"/>
                <a:gd name="T6" fmla="*/ 0 w 2289"/>
                <a:gd name="T7" fmla="*/ 0 h 497"/>
              </a:gdLst>
              <a:ahLst/>
              <a:cxnLst>
                <a:cxn ang="0">
                  <a:pos x="T0" y="T1"/>
                </a:cxn>
                <a:cxn ang="0">
                  <a:pos x="T2" y="T3"/>
                </a:cxn>
                <a:cxn ang="0">
                  <a:pos x="T4" y="T5"/>
                </a:cxn>
                <a:cxn ang="0">
                  <a:pos x="T6" y="T7"/>
                </a:cxn>
              </a:cxnLst>
              <a:rect l="0" t="0" r="r" b="b"/>
              <a:pathLst>
                <a:path w="2289" h="497">
                  <a:moveTo>
                    <a:pt x="0" y="0"/>
                  </a:moveTo>
                  <a:lnTo>
                    <a:pt x="1640" y="0"/>
                  </a:lnTo>
                  <a:lnTo>
                    <a:pt x="2288" y="496"/>
                  </a:lnTo>
                  <a:lnTo>
                    <a:pt x="0" y="0"/>
                  </a:lnTo>
                </a:path>
              </a:pathLst>
            </a:custGeom>
            <a:solidFill>
              <a:srgbClr val="402000"/>
            </a:solidFill>
            <a:ln w="254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10329" name="Line 89"/>
          <p:cNvSpPr>
            <a:spLocks noChangeShapeType="1"/>
          </p:cNvSpPr>
          <p:nvPr/>
        </p:nvSpPr>
        <p:spPr bwMode="auto">
          <a:xfrm flipH="1">
            <a:off x="3438895" y="5054600"/>
            <a:ext cx="1956916"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30" name="Line 90"/>
          <p:cNvSpPr>
            <a:spLocks noChangeShapeType="1"/>
          </p:cNvSpPr>
          <p:nvPr/>
        </p:nvSpPr>
        <p:spPr bwMode="auto">
          <a:xfrm>
            <a:off x="3422771" y="5054600"/>
            <a:ext cx="0" cy="90963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33034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a:lstStyle/>
          <a:p>
            <a:r>
              <a:rPr lang="en-US" sz="3200" dirty="0" smtClean="0">
                <a:solidFill>
                  <a:srgbClr val="0005C5"/>
                </a:solidFill>
              </a:rPr>
              <a:t>1.1 Object </a:t>
            </a:r>
            <a:r>
              <a:rPr lang="en-US" sz="3200" dirty="0">
                <a:solidFill>
                  <a:srgbClr val="0005C5"/>
                </a:solidFill>
              </a:rPr>
              <a:t>Design</a:t>
            </a:r>
          </a:p>
        </p:txBody>
      </p:sp>
      <p:sp>
        <p:nvSpPr>
          <p:cNvPr id="10243" name="Rectangle 3"/>
          <p:cNvSpPr>
            <a:spLocks noGrp="1" noChangeArrowheads="1"/>
          </p:cNvSpPr>
          <p:nvPr>
            <p:ph type="body" idx="1"/>
          </p:nvPr>
        </p:nvSpPr>
        <p:spPr>
          <a:xfrm>
            <a:off x="431800" y="954818"/>
            <a:ext cx="8229600" cy="5065712"/>
          </a:xfrm>
          <a:noFill/>
          <a:ln/>
        </p:spPr>
        <p:txBody>
          <a:bodyPr/>
          <a:lstStyle/>
          <a:p>
            <a:r>
              <a:rPr lang="en-US" sz="2400" dirty="0"/>
              <a:t>Object design is the process of </a:t>
            </a:r>
            <a:r>
              <a:rPr lang="en-US" sz="2400" dirty="0">
                <a:solidFill>
                  <a:srgbClr val="FF0000"/>
                </a:solidFill>
              </a:rPr>
              <a:t>adding details</a:t>
            </a:r>
            <a:r>
              <a:rPr lang="en-US" sz="2400" dirty="0"/>
              <a:t> to the requirements analysis and </a:t>
            </a:r>
            <a:r>
              <a:rPr lang="en-US" sz="2400" dirty="0">
                <a:solidFill>
                  <a:srgbClr val="FF0000"/>
                </a:solidFill>
              </a:rPr>
              <a:t>making implementation decisions</a:t>
            </a:r>
          </a:p>
          <a:p>
            <a:r>
              <a:rPr lang="en-US" sz="2400" dirty="0"/>
              <a:t>The object designer must choose among different ways to implement the analysis model </a:t>
            </a:r>
            <a:r>
              <a:rPr lang="en-US" sz="2400" dirty="0">
                <a:solidFill>
                  <a:srgbClr val="FF0000"/>
                </a:solidFill>
              </a:rPr>
              <a:t>with the goal to minimize execution time, memory and other measures of cost</a:t>
            </a:r>
            <a:r>
              <a:rPr lang="en-US" sz="2400" dirty="0" smtClean="0">
                <a:solidFill>
                  <a:srgbClr val="FF0000"/>
                </a:solidFill>
              </a:rPr>
              <a:t>.</a:t>
            </a:r>
            <a:endParaRPr lang="en-US" sz="2400" dirty="0">
              <a:solidFill>
                <a:srgbClr val="FF0000"/>
              </a:solidFill>
            </a:endParaRPr>
          </a:p>
          <a:p>
            <a:pPr>
              <a:buFont typeface="Symbol" charset="0"/>
              <a:buNone/>
            </a:pPr>
            <a:endParaRPr lang="en-US" sz="2400" dirty="0"/>
          </a:p>
        </p:txBody>
      </p:sp>
      <p:sp>
        <p:nvSpPr>
          <p:cNvPr id="3" name="TextBox 2"/>
          <p:cNvSpPr txBox="1"/>
          <p:nvPr/>
        </p:nvSpPr>
        <p:spPr>
          <a:xfrm>
            <a:off x="431800" y="4131587"/>
            <a:ext cx="4038494" cy="1938992"/>
          </a:xfrm>
          <a:prstGeom prst="rect">
            <a:avLst/>
          </a:prstGeom>
          <a:noFill/>
          <a:ln>
            <a:solidFill>
              <a:schemeClr val="tx1"/>
            </a:solidFill>
          </a:ln>
        </p:spPr>
        <p:txBody>
          <a:bodyPr wrap="square" rtlCol="0">
            <a:spAutoFit/>
          </a:bodyPr>
          <a:lstStyle/>
          <a:p>
            <a:pPr algn="l"/>
            <a:r>
              <a:rPr lang="en-US" sz="2000" b="1" dirty="0">
                <a:solidFill>
                  <a:srgbClr val="FF0000"/>
                </a:solidFill>
              </a:rPr>
              <a:t>Requirements Analysis</a:t>
            </a:r>
            <a:r>
              <a:rPr lang="en-US" sz="2000" dirty="0"/>
              <a:t>: </a:t>
            </a:r>
            <a:endParaRPr lang="en-US" sz="2000" dirty="0" smtClean="0"/>
          </a:p>
          <a:p>
            <a:pPr algn="l"/>
            <a:endParaRPr lang="en-US" sz="2000" dirty="0" smtClean="0"/>
          </a:p>
          <a:p>
            <a:pPr algn="l"/>
            <a:r>
              <a:rPr lang="en-US" sz="2000" dirty="0" smtClean="0"/>
              <a:t>Use </a:t>
            </a:r>
            <a:r>
              <a:rPr lang="en-US" sz="2000" dirty="0"/>
              <a:t>cases, functional and dynamic model deliver operations for object model</a:t>
            </a:r>
          </a:p>
          <a:p>
            <a:endParaRPr lang="en-US" sz="2000" dirty="0"/>
          </a:p>
        </p:txBody>
      </p:sp>
      <p:sp>
        <p:nvSpPr>
          <p:cNvPr id="4" name="TextBox 3"/>
          <p:cNvSpPr txBox="1"/>
          <p:nvPr/>
        </p:nvSpPr>
        <p:spPr>
          <a:xfrm>
            <a:off x="4648198" y="4114782"/>
            <a:ext cx="4190890" cy="1938992"/>
          </a:xfrm>
          <a:prstGeom prst="rect">
            <a:avLst/>
          </a:prstGeom>
          <a:noFill/>
          <a:ln>
            <a:solidFill>
              <a:srgbClr val="000000"/>
            </a:solidFill>
          </a:ln>
        </p:spPr>
        <p:txBody>
          <a:bodyPr wrap="square" rtlCol="0">
            <a:spAutoFit/>
          </a:bodyPr>
          <a:lstStyle/>
          <a:p>
            <a:pPr algn="l"/>
            <a:r>
              <a:rPr lang="en-US" sz="2000" b="1" dirty="0">
                <a:solidFill>
                  <a:srgbClr val="FF0000"/>
                </a:solidFill>
              </a:rPr>
              <a:t>Object Design</a:t>
            </a:r>
            <a:r>
              <a:rPr lang="en-US" sz="2000" dirty="0"/>
              <a:t>: </a:t>
            </a:r>
          </a:p>
          <a:p>
            <a:pPr marL="342900" indent="-342900" algn="l">
              <a:buFontTx/>
              <a:buChar char="-"/>
            </a:pPr>
            <a:r>
              <a:rPr lang="en-US" sz="2000" dirty="0" smtClean="0"/>
              <a:t>Iterates </a:t>
            </a:r>
            <a:r>
              <a:rPr lang="en-US" sz="2000" dirty="0"/>
              <a:t>on  the models, in particular the object model and refine the models;</a:t>
            </a:r>
          </a:p>
          <a:p>
            <a:pPr marL="342900" indent="-342900" algn="l">
              <a:buFontTx/>
              <a:buChar char="-"/>
            </a:pPr>
            <a:r>
              <a:rPr lang="en-US" sz="2000" dirty="0" smtClean="0"/>
              <a:t>- </a:t>
            </a:r>
            <a:r>
              <a:rPr lang="en-US" sz="2000" dirty="0"/>
              <a:t>Serves as the basis of </a:t>
            </a:r>
            <a:r>
              <a:rPr lang="en-US" sz="2000" dirty="0" smtClean="0"/>
              <a:t>implementation</a:t>
            </a:r>
            <a:endParaRPr lang="en-US" sz="2000" dirty="0"/>
          </a:p>
        </p:txBody>
      </p:sp>
      <p:sp>
        <p:nvSpPr>
          <p:cNvPr id="5" name="Curved Down Arrow 4"/>
          <p:cNvSpPr/>
          <p:nvPr/>
        </p:nvSpPr>
        <p:spPr bwMode="auto">
          <a:xfrm>
            <a:off x="3429030" y="3581396"/>
            <a:ext cx="1866851" cy="533386"/>
          </a:xfrm>
          <a:prstGeom prst="curvedDownArrow">
            <a:avLst/>
          </a:prstGeom>
          <a:solidFill>
            <a:srgbClr val="DDDDDD"/>
          </a:solidFill>
          <a:ln w="28575" cap="flat" cmpd="sng" algn="ctr">
            <a:solidFill>
              <a:srgbClr val="00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黑体" pitchFamily="49" charset="-122"/>
            </a:endParaRPr>
          </a:p>
        </p:txBody>
      </p:sp>
      <p:sp>
        <p:nvSpPr>
          <p:cNvPr id="8" name="Curved Down Arrow 7"/>
          <p:cNvSpPr/>
          <p:nvPr/>
        </p:nvSpPr>
        <p:spPr bwMode="auto">
          <a:xfrm rot="10800000">
            <a:off x="3429030" y="6020530"/>
            <a:ext cx="1817891" cy="533386"/>
          </a:xfrm>
          <a:prstGeom prst="curvedDownArrow">
            <a:avLst/>
          </a:prstGeom>
          <a:solidFill>
            <a:srgbClr val="DDDDDD"/>
          </a:solidFill>
          <a:ln w="28575" cap="flat" cmpd="sng" algn="ctr">
            <a:solidFill>
              <a:srgbClr val="00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黑体" pitchFamily="49" charset="-122"/>
            </a:endParaRPr>
          </a:p>
        </p:txBody>
      </p:sp>
    </p:spTree>
    <p:extLst>
      <p:ext uri="{BB962C8B-B14F-4D97-AF65-F5344CB8AC3E}">
        <p14:creationId xmlns:p14="http://schemas.microsoft.com/office/powerpoint/2010/main" val="17223252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04950" y="76288"/>
            <a:ext cx="7162732" cy="688975"/>
          </a:xfrm>
          <a:noFill/>
          <a:ln/>
        </p:spPr>
        <p:txBody>
          <a:bodyPr/>
          <a:lstStyle/>
          <a:p>
            <a:r>
              <a:rPr lang="en-US" sz="2400" dirty="0"/>
              <a:t>Graphic Applications also use Composite Patterns</a:t>
            </a:r>
          </a:p>
        </p:txBody>
      </p:sp>
      <p:grpSp>
        <p:nvGrpSpPr>
          <p:cNvPr id="15388" name="Group 28"/>
          <p:cNvGrpSpPr>
            <a:grpSpLocks/>
          </p:cNvGrpSpPr>
          <p:nvPr/>
        </p:nvGrpSpPr>
        <p:grpSpPr bwMode="auto">
          <a:xfrm>
            <a:off x="801824" y="2387600"/>
            <a:ext cx="7513430" cy="3559175"/>
            <a:chOff x="505" y="1504"/>
            <a:chExt cx="4733" cy="2242"/>
          </a:xfrm>
        </p:grpSpPr>
        <p:sp>
          <p:nvSpPr>
            <p:cNvPr id="15363" name="Rectangle 3"/>
            <p:cNvSpPr>
              <a:spLocks noChangeArrowheads="1"/>
            </p:cNvSpPr>
            <p:nvPr/>
          </p:nvSpPr>
          <p:spPr bwMode="auto">
            <a:xfrm>
              <a:off x="825" y="1536"/>
              <a:ext cx="824" cy="397"/>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a:t>Client</a:t>
              </a:r>
            </a:p>
          </p:txBody>
        </p:sp>
        <p:sp>
          <p:nvSpPr>
            <p:cNvPr id="15364" name="Rectangle 4"/>
            <p:cNvSpPr>
              <a:spLocks noChangeArrowheads="1"/>
            </p:cNvSpPr>
            <p:nvPr/>
          </p:nvSpPr>
          <p:spPr bwMode="auto">
            <a:xfrm>
              <a:off x="2628" y="1504"/>
              <a:ext cx="877" cy="461"/>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i="1"/>
                <a:t>Graphic</a:t>
              </a:r>
            </a:p>
          </p:txBody>
        </p:sp>
        <p:sp>
          <p:nvSpPr>
            <p:cNvPr id="15365" name="Rectangle 5"/>
            <p:cNvSpPr>
              <a:spLocks noChangeArrowheads="1"/>
            </p:cNvSpPr>
            <p:nvPr/>
          </p:nvSpPr>
          <p:spPr bwMode="auto">
            <a:xfrm>
              <a:off x="1625" y="2688"/>
              <a:ext cx="984" cy="834"/>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a:t>Circle</a:t>
              </a:r>
            </a:p>
            <a:p>
              <a:pPr algn="ctr"/>
              <a:endParaRPr lang="en-US"/>
            </a:p>
            <a:p>
              <a:pPr algn="ctr"/>
              <a:r>
                <a:rPr lang="en-US" sz="1600"/>
                <a:t>Draw()</a:t>
              </a:r>
            </a:p>
          </p:txBody>
        </p:sp>
        <p:sp>
          <p:nvSpPr>
            <p:cNvPr id="15366" name="Rectangle 6"/>
            <p:cNvSpPr>
              <a:spLocks noChangeArrowheads="1"/>
            </p:cNvSpPr>
            <p:nvPr/>
          </p:nvSpPr>
          <p:spPr bwMode="auto">
            <a:xfrm>
              <a:off x="2948" y="2688"/>
              <a:ext cx="1283" cy="1058"/>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a:t>Picture</a:t>
              </a:r>
            </a:p>
            <a:p>
              <a:pPr algn="ctr"/>
              <a:endParaRPr lang="en-US"/>
            </a:p>
            <a:p>
              <a:pPr algn="ctr"/>
              <a:r>
                <a:rPr lang="en-US" sz="1600"/>
                <a:t>Draw()</a:t>
              </a:r>
            </a:p>
            <a:p>
              <a:pPr algn="ctr"/>
              <a:r>
                <a:rPr lang="en-US" sz="1600"/>
                <a:t>Add(Graphic g)</a:t>
              </a:r>
            </a:p>
            <a:p>
              <a:pPr algn="ctr"/>
              <a:r>
                <a:rPr lang="en-US" sz="1600"/>
                <a:t>RemoveGraphic)</a:t>
              </a:r>
            </a:p>
            <a:p>
              <a:pPr algn="ctr"/>
              <a:r>
                <a:rPr lang="en-US" sz="1600"/>
                <a:t>GetChild(int)</a:t>
              </a:r>
            </a:p>
          </p:txBody>
        </p:sp>
        <p:sp>
          <p:nvSpPr>
            <p:cNvPr id="15367" name="AutoShape 7"/>
            <p:cNvSpPr>
              <a:spLocks noChangeArrowheads="1"/>
            </p:cNvSpPr>
            <p:nvPr/>
          </p:nvSpPr>
          <p:spPr bwMode="auto">
            <a:xfrm>
              <a:off x="2948" y="2219"/>
              <a:ext cx="206" cy="173"/>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8" name="Line 8"/>
            <p:cNvSpPr>
              <a:spLocks noChangeShapeType="1"/>
            </p:cNvSpPr>
            <p:nvPr/>
          </p:nvSpPr>
          <p:spPr bwMode="auto">
            <a:xfrm>
              <a:off x="3051" y="1994"/>
              <a:ext cx="0" cy="237"/>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9" name="Line 9"/>
            <p:cNvSpPr>
              <a:spLocks noChangeShapeType="1"/>
            </p:cNvSpPr>
            <p:nvPr/>
          </p:nvSpPr>
          <p:spPr bwMode="auto">
            <a:xfrm>
              <a:off x="1668" y="1724"/>
              <a:ext cx="941"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0" name="Line 10"/>
            <p:cNvSpPr>
              <a:spLocks noChangeShapeType="1"/>
            </p:cNvSpPr>
            <p:nvPr/>
          </p:nvSpPr>
          <p:spPr bwMode="auto">
            <a:xfrm>
              <a:off x="943" y="2396"/>
              <a:ext cx="2968"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1" name="Line 11"/>
            <p:cNvSpPr>
              <a:spLocks noChangeShapeType="1"/>
            </p:cNvSpPr>
            <p:nvPr/>
          </p:nvSpPr>
          <p:spPr bwMode="auto">
            <a:xfrm>
              <a:off x="3915" y="2400"/>
              <a:ext cx="0" cy="28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2" name="Line 12"/>
            <p:cNvSpPr>
              <a:spLocks noChangeShapeType="1"/>
            </p:cNvSpPr>
            <p:nvPr/>
          </p:nvSpPr>
          <p:spPr bwMode="auto">
            <a:xfrm>
              <a:off x="2027" y="2389"/>
              <a:ext cx="0" cy="30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3" name="Line 13"/>
            <p:cNvSpPr>
              <a:spLocks noChangeShapeType="1"/>
            </p:cNvSpPr>
            <p:nvPr/>
          </p:nvSpPr>
          <p:spPr bwMode="auto">
            <a:xfrm>
              <a:off x="4388" y="2929"/>
              <a:ext cx="557"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4" name="Line 14"/>
            <p:cNvSpPr>
              <a:spLocks noChangeShapeType="1"/>
            </p:cNvSpPr>
            <p:nvPr/>
          </p:nvSpPr>
          <p:spPr bwMode="auto">
            <a:xfrm flipV="1">
              <a:off x="4949" y="1681"/>
              <a:ext cx="0" cy="1259"/>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5" name="Line 15"/>
            <p:cNvSpPr>
              <a:spLocks noChangeShapeType="1"/>
            </p:cNvSpPr>
            <p:nvPr/>
          </p:nvSpPr>
          <p:spPr bwMode="auto">
            <a:xfrm flipH="1">
              <a:off x="3520" y="1681"/>
              <a:ext cx="1429"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6" name="Oval 16"/>
            <p:cNvSpPr>
              <a:spLocks noChangeArrowheads="1"/>
            </p:cNvSpPr>
            <p:nvPr/>
          </p:nvSpPr>
          <p:spPr bwMode="auto">
            <a:xfrm>
              <a:off x="3524" y="1653"/>
              <a:ext cx="45" cy="77"/>
            </a:xfrm>
            <a:prstGeom prst="ellipse">
              <a:avLst/>
            </a:prstGeom>
            <a:solidFill>
              <a:schemeClr val="bg2"/>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7" name="Line 17"/>
            <p:cNvSpPr>
              <a:spLocks noChangeShapeType="1"/>
            </p:cNvSpPr>
            <p:nvPr/>
          </p:nvSpPr>
          <p:spPr bwMode="auto">
            <a:xfrm flipV="1">
              <a:off x="4239" y="2865"/>
              <a:ext cx="45" cy="5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8" name="Line 18"/>
            <p:cNvSpPr>
              <a:spLocks noChangeShapeType="1"/>
            </p:cNvSpPr>
            <p:nvPr/>
          </p:nvSpPr>
          <p:spPr bwMode="auto">
            <a:xfrm>
              <a:off x="4324" y="2869"/>
              <a:ext cx="35" cy="35"/>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79" name="Line 19"/>
            <p:cNvSpPr>
              <a:spLocks noChangeShapeType="1"/>
            </p:cNvSpPr>
            <p:nvPr/>
          </p:nvSpPr>
          <p:spPr bwMode="auto">
            <a:xfrm flipH="1">
              <a:off x="4331" y="2944"/>
              <a:ext cx="53" cy="45"/>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0" name="Line 20"/>
            <p:cNvSpPr>
              <a:spLocks noChangeShapeType="1"/>
            </p:cNvSpPr>
            <p:nvPr/>
          </p:nvSpPr>
          <p:spPr bwMode="auto">
            <a:xfrm flipH="1" flipV="1">
              <a:off x="4245" y="2961"/>
              <a:ext cx="43" cy="4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1" name="Rectangle 21"/>
            <p:cNvSpPr>
              <a:spLocks noChangeArrowheads="1"/>
            </p:cNvSpPr>
            <p:nvPr/>
          </p:nvSpPr>
          <p:spPr bwMode="auto">
            <a:xfrm>
              <a:off x="4401" y="2948"/>
              <a:ext cx="837" cy="28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a:t>Children</a:t>
              </a:r>
            </a:p>
          </p:txBody>
        </p:sp>
        <p:sp>
          <p:nvSpPr>
            <p:cNvPr id="15382" name="Line 22"/>
            <p:cNvSpPr>
              <a:spLocks noChangeShapeType="1"/>
            </p:cNvSpPr>
            <p:nvPr/>
          </p:nvSpPr>
          <p:spPr bwMode="auto">
            <a:xfrm>
              <a:off x="537" y="3025"/>
              <a:ext cx="963"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3" name="Line 23"/>
            <p:cNvSpPr>
              <a:spLocks noChangeShapeType="1"/>
            </p:cNvSpPr>
            <p:nvPr/>
          </p:nvSpPr>
          <p:spPr bwMode="auto">
            <a:xfrm>
              <a:off x="2959" y="2908"/>
              <a:ext cx="12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4" name="Rectangle 24"/>
            <p:cNvSpPr>
              <a:spLocks noChangeArrowheads="1"/>
            </p:cNvSpPr>
            <p:nvPr/>
          </p:nvSpPr>
          <p:spPr bwMode="auto">
            <a:xfrm>
              <a:off x="505" y="2699"/>
              <a:ext cx="984" cy="834"/>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a:t>Line</a:t>
              </a:r>
            </a:p>
            <a:p>
              <a:pPr algn="ctr"/>
              <a:endParaRPr lang="en-US"/>
            </a:p>
            <a:p>
              <a:pPr algn="ctr"/>
              <a:r>
                <a:rPr lang="en-US" sz="1600"/>
                <a:t>Draw()</a:t>
              </a:r>
            </a:p>
          </p:txBody>
        </p:sp>
        <p:sp>
          <p:nvSpPr>
            <p:cNvPr id="15385" name="Line 25"/>
            <p:cNvSpPr>
              <a:spLocks noChangeShapeType="1"/>
            </p:cNvSpPr>
            <p:nvPr/>
          </p:nvSpPr>
          <p:spPr bwMode="auto">
            <a:xfrm>
              <a:off x="505" y="3088"/>
              <a:ext cx="974"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6" name="Line 26"/>
            <p:cNvSpPr>
              <a:spLocks noChangeShapeType="1"/>
            </p:cNvSpPr>
            <p:nvPr/>
          </p:nvSpPr>
          <p:spPr bwMode="auto">
            <a:xfrm>
              <a:off x="1615" y="3099"/>
              <a:ext cx="984"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87" name="Line 27"/>
            <p:cNvSpPr>
              <a:spLocks noChangeShapeType="1"/>
            </p:cNvSpPr>
            <p:nvPr/>
          </p:nvSpPr>
          <p:spPr bwMode="auto">
            <a:xfrm>
              <a:off x="939" y="2399"/>
              <a:ext cx="0" cy="29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5389" name="Rectangle 29"/>
          <p:cNvSpPr>
            <a:spLocks noChangeArrowheads="1"/>
          </p:cNvSpPr>
          <p:nvPr/>
        </p:nvSpPr>
        <p:spPr bwMode="auto">
          <a:xfrm>
            <a:off x="518913" y="952501"/>
            <a:ext cx="4541217" cy="119776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87" tIns="44450" rIns="90487" bIns="44450">
            <a:spAutoFit/>
          </a:bodyPr>
          <a:lstStyle/>
          <a:p>
            <a:pPr>
              <a:buFontTx/>
              <a:buChar char="•"/>
            </a:pPr>
            <a:r>
              <a:rPr lang="en-US" sz="2400" b="0"/>
              <a:t> The </a:t>
            </a:r>
            <a:r>
              <a:rPr lang="en-US" sz="2400" b="0" i="1"/>
              <a:t>Graphic</a:t>
            </a:r>
            <a:r>
              <a:rPr lang="en-US" sz="2400" b="0"/>
              <a:t>  Class represents both primitives (Line, Circle) and their containers (Picture)</a:t>
            </a:r>
          </a:p>
        </p:txBody>
      </p:sp>
      <p:sp>
        <p:nvSpPr>
          <p:cNvPr id="15391" name="Rectangle 31"/>
          <p:cNvSpPr>
            <a:spLocks noChangeArrowheads="1"/>
          </p:cNvSpPr>
          <p:nvPr/>
        </p:nvSpPr>
        <p:spPr bwMode="auto">
          <a:xfrm>
            <a:off x="6184441" y="798514"/>
            <a:ext cx="2571109" cy="1393825"/>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5395" name="Group 35"/>
          <p:cNvGrpSpPr>
            <a:grpSpLocks/>
          </p:cNvGrpSpPr>
          <p:nvPr/>
        </p:nvGrpSpPr>
        <p:grpSpPr bwMode="auto">
          <a:xfrm>
            <a:off x="7233992" y="969964"/>
            <a:ext cx="1241578" cy="833437"/>
            <a:chOff x="4920" y="611"/>
            <a:chExt cx="847" cy="525"/>
          </a:xfrm>
        </p:grpSpPr>
        <p:sp>
          <p:nvSpPr>
            <p:cNvPr id="15390" name="Line 30"/>
            <p:cNvSpPr>
              <a:spLocks noChangeShapeType="1"/>
            </p:cNvSpPr>
            <p:nvPr/>
          </p:nvSpPr>
          <p:spPr bwMode="auto">
            <a:xfrm flipV="1">
              <a:off x="4920" y="611"/>
              <a:ext cx="286" cy="219"/>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92" name="Oval 32"/>
            <p:cNvSpPr>
              <a:spLocks noChangeArrowheads="1"/>
            </p:cNvSpPr>
            <p:nvPr/>
          </p:nvSpPr>
          <p:spPr bwMode="auto">
            <a:xfrm>
              <a:off x="5317" y="816"/>
              <a:ext cx="450" cy="320"/>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5394" name="Line 34"/>
          <p:cNvSpPr>
            <a:spLocks noChangeShapeType="1"/>
          </p:cNvSpPr>
          <p:nvPr/>
        </p:nvSpPr>
        <p:spPr bwMode="auto">
          <a:xfrm flipV="1">
            <a:off x="6467350" y="1625601"/>
            <a:ext cx="419234" cy="34766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84030708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77219" y="2257974"/>
            <a:ext cx="7984181" cy="2565364"/>
          </a:xfrm>
          <a:prstGeom prst="rect">
            <a:avLst/>
          </a:prstGeom>
        </p:spPr>
      </p:pic>
    </p:spTree>
    <p:extLst>
      <p:ext uri="{BB962C8B-B14F-4D97-AF65-F5344CB8AC3E}">
        <p14:creationId xmlns:p14="http://schemas.microsoft.com/office/powerpoint/2010/main" val="35101986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62" y="1033464"/>
            <a:ext cx="8635349" cy="503713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60771" name="Rectangle 3"/>
          <p:cNvSpPr>
            <a:spLocks noGrp="1" noChangeArrowheads="1"/>
          </p:cNvSpPr>
          <p:nvPr>
            <p:ph type="title"/>
          </p:nvPr>
        </p:nvSpPr>
        <p:spPr>
          <a:xfrm>
            <a:off x="2209862" y="-18978"/>
            <a:ext cx="6602856" cy="704850"/>
          </a:xfrm>
        </p:spPr>
        <p:txBody>
          <a:bodyPr/>
          <a:lstStyle/>
          <a:p>
            <a:r>
              <a:rPr lang="en-US" sz="2400" dirty="0"/>
              <a:t>Example: A More Complex Model of a Software Project</a:t>
            </a:r>
          </a:p>
        </p:txBody>
      </p:sp>
      <p:grpSp>
        <p:nvGrpSpPr>
          <p:cNvPr id="160772" name="Group 4"/>
          <p:cNvGrpSpPr>
            <a:grpSpLocks/>
          </p:cNvGrpSpPr>
          <p:nvPr/>
        </p:nvGrpSpPr>
        <p:grpSpPr bwMode="auto">
          <a:xfrm>
            <a:off x="-49632" y="2360613"/>
            <a:ext cx="9193633" cy="3316288"/>
            <a:chOff x="-31" y="1487"/>
            <a:chExt cx="5791" cy="2089"/>
          </a:xfrm>
        </p:grpSpPr>
        <p:grpSp>
          <p:nvGrpSpPr>
            <p:cNvPr id="160773" name="Group 5"/>
            <p:cNvGrpSpPr>
              <a:grpSpLocks/>
            </p:cNvGrpSpPr>
            <p:nvPr/>
          </p:nvGrpSpPr>
          <p:grpSpPr bwMode="auto">
            <a:xfrm>
              <a:off x="160" y="1920"/>
              <a:ext cx="5600" cy="1656"/>
              <a:chOff x="160" y="1920"/>
              <a:chExt cx="5600" cy="1656"/>
            </a:xfrm>
          </p:grpSpPr>
          <p:sp>
            <p:nvSpPr>
              <p:cNvPr id="160774" name="Oval 6"/>
              <p:cNvSpPr>
                <a:spLocks noChangeArrowheads="1"/>
              </p:cNvSpPr>
              <p:nvPr/>
            </p:nvSpPr>
            <p:spPr bwMode="auto">
              <a:xfrm>
                <a:off x="160" y="1928"/>
                <a:ext cx="1904" cy="1624"/>
              </a:xfrm>
              <a:prstGeom prst="ellipse">
                <a:avLst/>
              </a:prstGeom>
              <a:noFill/>
              <a:ln w="28575">
                <a:solidFill>
                  <a:srgbClr val="00FF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75" name="Oval 7"/>
              <p:cNvSpPr>
                <a:spLocks noChangeArrowheads="1"/>
              </p:cNvSpPr>
              <p:nvPr/>
            </p:nvSpPr>
            <p:spPr bwMode="auto">
              <a:xfrm>
                <a:off x="1936" y="1952"/>
                <a:ext cx="1904" cy="1624"/>
              </a:xfrm>
              <a:prstGeom prst="ellipse">
                <a:avLst/>
              </a:prstGeom>
              <a:noFill/>
              <a:ln w="28575">
                <a:solidFill>
                  <a:srgbClr val="00FF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76" name="Oval 8"/>
              <p:cNvSpPr>
                <a:spLocks noChangeArrowheads="1"/>
              </p:cNvSpPr>
              <p:nvPr/>
            </p:nvSpPr>
            <p:spPr bwMode="auto">
              <a:xfrm>
                <a:off x="3856" y="1920"/>
                <a:ext cx="1904" cy="1624"/>
              </a:xfrm>
              <a:prstGeom prst="ellipse">
                <a:avLst/>
              </a:prstGeom>
              <a:noFill/>
              <a:ln w="28575">
                <a:solidFill>
                  <a:srgbClr val="00FF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60777" name="Group 9"/>
            <p:cNvGrpSpPr>
              <a:grpSpLocks/>
            </p:cNvGrpSpPr>
            <p:nvPr/>
          </p:nvGrpSpPr>
          <p:grpSpPr bwMode="auto">
            <a:xfrm>
              <a:off x="-31" y="1487"/>
              <a:ext cx="4143" cy="681"/>
              <a:chOff x="-31" y="1487"/>
              <a:chExt cx="4143" cy="681"/>
            </a:xfrm>
          </p:grpSpPr>
          <p:sp>
            <p:nvSpPr>
              <p:cNvPr id="160778" name="Text Box 10"/>
              <p:cNvSpPr txBox="1">
                <a:spLocks noChangeArrowheads="1"/>
              </p:cNvSpPr>
              <p:nvPr/>
            </p:nvSpPr>
            <p:spPr bwMode="auto">
              <a:xfrm>
                <a:off x="-31" y="1487"/>
                <a:ext cx="1629" cy="291"/>
              </a:xfrm>
              <a:prstGeom prst="rect">
                <a:avLst/>
              </a:prstGeom>
              <a:noFill/>
              <a:ln w="3175">
                <a:solidFill>
                  <a:srgbClr val="00D564"/>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solidFill>
                      <a:srgbClr val="00FF00"/>
                    </a:solidFill>
                    <a:latin typeface="Times" charset="0"/>
                  </a:rPr>
                  <a:t>Composite Patterns</a:t>
                </a:r>
              </a:p>
            </p:txBody>
          </p:sp>
          <p:sp>
            <p:nvSpPr>
              <p:cNvPr id="160779" name="Line 11"/>
              <p:cNvSpPr>
                <a:spLocks noChangeShapeType="1"/>
              </p:cNvSpPr>
              <p:nvPr/>
            </p:nvSpPr>
            <p:spPr bwMode="auto">
              <a:xfrm>
                <a:off x="752" y="1760"/>
                <a:ext cx="72" cy="184"/>
              </a:xfrm>
              <a:prstGeom prst="line">
                <a:avLst/>
              </a:prstGeom>
              <a:noFill/>
              <a:ln w="12700">
                <a:solidFill>
                  <a:srgbClr val="00D564"/>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80" name="Line 12"/>
              <p:cNvSpPr>
                <a:spLocks noChangeShapeType="1"/>
              </p:cNvSpPr>
              <p:nvPr/>
            </p:nvSpPr>
            <p:spPr bwMode="auto">
              <a:xfrm>
                <a:off x="824" y="1752"/>
                <a:ext cx="1448" cy="416"/>
              </a:xfrm>
              <a:prstGeom prst="line">
                <a:avLst/>
              </a:prstGeom>
              <a:noFill/>
              <a:ln w="12700">
                <a:solidFill>
                  <a:srgbClr val="00D564"/>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81" name="Line 13"/>
              <p:cNvSpPr>
                <a:spLocks noChangeShapeType="1"/>
              </p:cNvSpPr>
              <p:nvPr/>
            </p:nvSpPr>
            <p:spPr bwMode="auto">
              <a:xfrm>
                <a:off x="1040" y="1752"/>
                <a:ext cx="3072" cy="368"/>
              </a:xfrm>
              <a:prstGeom prst="line">
                <a:avLst/>
              </a:prstGeom>
              <a:noFill/>
              <a:ln w="12700">
                <a:solidFill>
                  <a:srgbClr val="00D564"/>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grpSp>
        <p:nvGrpSpPr>
          <p:cNvPr id="160782" name="Group 14"/>
          <p:cNvGrpSpPr>
            <a:grpSpLocks/>
          </p:cNvGrpSpPr>
          <p:nvPr/>
        </p:nvGrpSpPr>
        <p:grpSpPr bwMode="auto">
          <a:xfrm>
            <a:off x="699213" y="735013"/>
            <a:ext cx="8444787" cy="5703887"/>
            <a:chOff x="440" y="463"/>
            <a:chExt cx="5320" cy="3593"/>
          </a:xfrm>
        </p:grpSpPr>
        <p:sp>
          <p:nvSpPr>
            <p:cNvPr id="160783" name="Oval 15"/>
            <p:cNvSpPr>
              <a:spLocks noChangeArrowheads="1"/>
            </p:cNvSpPr>
            <p:nvPr/>
          </p:nvSpPr>
          <p:spPr bwMode="auto">
            <a:xfrm>
              <a:off x="440" y="3168"/>
              <a:ext cx="1944" cy="888"/>
            </a:xfrm>
            <a:prstGeom prst="ellipse">
              <a:avLst/>
            </a:prstGeom>
            <a:noFill/>
            <a:ln w="57150">
              <a:solidFill>
                <a:srgbClr val="8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solidFill>
                  <a:srgbClr val="800000"/>
                </a:solidFill>
                <a:latin typeface="Times" charset="0"/>
              </a:endParaRPr>
            </a:p>
          </p:txBody>
        </p:sp>
        <p:sp>
          <p:nvSpPr>
            <p:cNvPr id="160784" name="Oval 16"/>
            <p:cNvSpPr>
              <a:spLocks noChangeArrowheads="1"/>
            </p:cNvSpPr>
            <p:nvPr/>
          </p:nvSpPr>
          <p:spPr bwMode="auto">
            <a:xfrm>
              <a:off x="2376" y="3128"/>
              <a:ext cx="1400" cy="840"/>
            </a:xfrm>
            <a:prstGeom prst="ellipse">
              <a:avLst/>
            </a:prstGeom>
            <a:noFill/>
            <a:ln w="57150">
              <a:solidFill>
                <a:srgbClr val="8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solidFill>
                  <a:srgbClr val="800000"/>
                </a:solidFill>
                <a:latin typeface="Times" charset="0"/>
              </a:endParaRPr>
            </a:p>
          </p:txBody>
        </p:sp>
        <p:sp>
          <p:nvSpPr>
            <p:cNvPr id="160785" name="Oval 17"/>
            <p:cNvSpPr>
              <a:spLocks noChangeArrowheads="1"/>
            </p:cNvSpPr>
            <p:nvPr/>
          </p:nvSpPr>
          <p:spPr bwMode="auto">
            <a:xfrm>
              <a:off x="4136" y="3112"/>
              <a:ext cx="1624" cy="888"/>
            </a:xfrm>
            <a:prstGeom prst="ellipse">
              <a:avLst/>
            </a:prstGeom>
            <a:noFill/>
            <a:ln w="57150">
              <a:solidFill>
                <a:srgbClr val="8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solidFill>
                  <a:srgbClr val="800000"/>
                </a:solidFill>
                <a:latin typeface="Times" charset="0"/>
              </a:endParaRPr>
            </a:p>
          </p:txBody>
        </p:sp>
        <p:sp>
          <p:nvSpPr>
            <p:cNvPr id="160786" name="Oval 18"/>
            <p:cNvSpPr>
              <a:spLocks noChangeArrowheads="1"/>
            </p:cNvSpPr>
            <p:nvPr/>
          </p:nvSpPr>
          <p:spPr bwMode="auto">
            <a:xfrm>
              <a:off x="4032" y="512"/>
              <a:ext cx="1624" cy="1288"/>
            </a:xfrm>
            <a:prstGeom prst="ellipse">
              <a:avLst/>
            </a:prstGeom>
            <a:noFill/>
            <a:ln w="57150">
              <a:solidFill>
                <a:srgbClr val="800000"/>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solidFill>
                  <a:srgbClr val="800000"/>
                </a:solidFill>
                <a:latin typeface="Times" charset="0"/>
              </a:endParaRPr>
            </a:p>
          </p:txBody>
        </p:sp>
        <p:sp>
          <p:nvSpPr>
            <p:cNvPr id="160787" name="Text Box 19"/>
            <p:cNvSpPr txBox="1">
              <a:spLocks noChangeArrowheads="1"/>
            </p:cNvSpPr>
            <p:nvPr/>
          </p:nvSpPr>
          <p:spPr bwMode="auto">
            <a:xfrm>
              <a:off x="837" y="463"/>
              <a:ext cx="1061" cy="291"/>
            </a:xfrm>
            <a:prstGeom prst="rect">
              <a:avLst/>
            </a:prstGeom>
            <a:noFill/>
            <a:ln w="12700">
              <a:solidFill>
                <a:srgbClr val="8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solidFill>
                    <a:srgbClr val="800000"/>
                  </a:solidFill>
                  <a:latin typeface="Times" charset="0"/>
                </a:rPr>
                <a:t>Taxonomies</a:t>
              </a:r>
            </a:p>
          </p:txBody>
        </p:sp>
        <p:sp>
          <p:nvSpPr>
            <p:cNvPr id="160788" name="Line 20"/>
            <p:cNvSpPr>
              <a:spLocks noChangeShapeType="1"/>
            </p:cNvSpPr>
            <p:nvPr/>
          </p:nvSpPr>
          <p:spPr bwMode="auto">
            <a:xfrm>
              <a:off x="1808" y="568"/>
              <a:ext cx="2344" cy="248"/>
            </a:xfrm>
            <a:prstGeom prst="line">
              <a:avLst/>
            </a:prstGeom>
            <a:noFill/>
            <a:ln w="38100">
              <a:solidFill>
                <a:srgbClr val="8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89" name="Line 21"/>
            <p:cNvSpPr>
              <a:spLocks noChangeShapeType="1"/>
            </p:cNvSpPr>
            <p:nvPr/>
          </p:nvSpPr>
          <p:spPr bwMode="auto">
            <a:xfrm>
              <a:off x="1744" y="728"/>
              <a:ext cx="2880" cy="2408"/>
            </a:xfrm>
            <a:prstGeom prst="line">
              <a:avLst/>
            </a:prstGeom>
            <a:noFill/>
            <a:ln w="38100">
              <a:solidFill>
                <a:srgbClr val="8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90" name="Line 22"/>
            <p:cNvSpPr>
              <a:spLocks noChangeShapeType="1"/>
            </p:cNvSpPr>
            <p:nvPr/>
          </p:nvSpPr>
          <p:spPr bwMode="auto">
            <a:xfrm>
              <a:off x="1448" y="744"/>
              <a:ext cx="1528" cy="2416"/>
            </a:xfrm>
            <a:prstGeom prst="line">
              <a:avLst/>
            </a:prstGeom>
            <a:noFill/>
            <a:ln w="38100">
              <a:solidFill>
                <a:srgbClr val="8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91" name="Line 23"/>
            <p:cNvSpPr>
              <a:spLocks noChangeShapeType="1"/>
            </p:cNvSpPr>
            <p:nvPr/>
          </p:nvSpPr>
          <p:spPr bwMode="auto">
            <a:xfrm>
              <a:off x="1304" y="736"/>
              <a:ext cx="56" cy="2424"/>
            </a:xfrm>
            <a:prstGeom prst="line">
              <a:avLst/>
            </a:prstGeom>
            <a:noFill/>
            <a:ln w="38100">
              <a:solidFill>
                <a:srgbClr val="8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60792" name="Group 24"/>
          <p:cNvGrpSpPr>
            <a:grpSpLocks/>
          </p:cNvGrpSpPr>
          <p:nvPr/>
        </p:nvGrpSpPr>
        <p:grpSpPr bwMode="auto">
          <a:xfrm>
            <a:off x="40777" y="760413"/>
            <a:ext cx="7616847" cy="4294187"/>
            <a:chOff x="26" y="479"/>
            <a:chExt cx="4798" cy="2705"/>
          </a:xfrm>
        </p:grpSpPr>
        <p:sp>
          <p:nvSpPr>
            <p:cNvPr id="160793" name="Rectangle 25"/>
            <p:cNvSpPr>
              <a:spLocks noChangeArrowheads="1"/>
            </p:cNvSpPr>
            <p:nvPr/>
          </p:nvSpPr>
          <p:spPr bwMode="auto">
            <a:xfrm>
              <a:off x="3944" y="2856"/>
              <a:ext cx="880" cy="296"/>
            </a:xfrm>
            <a:prstGeom prst="rect">
              <a:avLst/>
            </a:prstGeom>
            <a:noFill/>
            <a:ln w="38100">
              <a:solidFill>
                <a:srgbClr val="D5000A"/>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94" name="Rectangle 26"/>
            <p:cNvSpPr>
              <a:spLocks noChangeArrowheads="1"/>
            </p:cNvSpPr>
            <p:nvPr/>
          </p:nvSpPr>
          <p:spPr bwMode="auto">
            <a:xfrm>
              <a:off x="3128" y="2856"/>
              <a:ext cx="448" cy="296"/>
            </a:xfrm>
            <a:prstGeom prst="rect">
              <a:avLst/>
            </a:prstGeom>
            <a:noFill/>
            <a:ln w="38100">
              <a:solidFill>
                <a:srgbClr val="D5000A"/>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95" name="Rectangle 27"/>
            <p:cNvSpPr>
              <a:spLocks noChangeArrowheads="1"/>
            </p:cNvSpPr>
            <p:nvPr/>
          </p:nvSpPr>
          <p:spPr bwMode="auto">
            <a:xfrm>
              <a:off x="1952" y="744"/>
              <a:ext cx="1184" cy="296"/>
            </a:xfrm>
            <a:prstGeom prst="rect">
              <a:avLst/>
            </a:prstGeom>
            <a:noFill/>
            <a:ln w="38100">
              <a:solidFill>
                <a:srgbClr val="D5000A"/>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96" name="Rectangle 28"/>
            <p:cNvSpPr>
              <a:spLocks noChangeArrowheads="1"/>
            </p:cNvSpPr>
            <p:nvPr/>
          </p:nvSpPr>
          <p:spPr bwMode="auto">
            <a:xfrm>
              <a:off x="1704" y="1640"/>
              <a:ext cx="800" cy="320"/>
            </a:xfrm>
            <a:prstGeom prst="rect">
              <a:avLst/>
            </a:prstGeom>
            <a:noFill/>
            <a:ln w="38100">
              <a:solidFill>
                <a:srgbClr val="D5000A"/>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97" name="Rectangle 29"/>
            <p:cNvSpPr>
              <a:spLocks noChangeArrowheads="1"/>
            </p:cNvSpPr>
            <p:nvPr/>
          </p:nvSpPr>
          <p:spPr bwMode="auto">
            <a:xfrm>
              <a:off x="1248" y="2816"/>
              <a:ext cx="664" cy="368"/>
            </a:xfrm>
            <a:prstGeom prst="rect">
              <a:avLst/>
            </a:prstGeom>
            <a:noFill/>
            <a:ln w="38100">
              <a:solidFill>
                <a:srgbClr val="D5000A"/>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0798" name="Text Box 30"/>
            <p:cNvSpPr txBox="1">
              <a:spLocks noChangeArrowheads="1"/>
            </p:cNvSpPr>
            <p:nvPr/>
          </p:nvSpPr>
          <p:spPr bwMode="auto">
            <a:xfrm>
              <a:off x="26" y="479"/>
              <a:ext cx="1565" cy="291"/>
            </a:xfrm>
            <a:prstGeom prst="rect">
              <a:avLst/>
            </a:prstGeom>
            <a:noFill/>
            <a:ln w="12700">
              <a:solidFill>
                <a:srgbClr val="D5000A"/>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a:solidFill>
                    <a:srgbClr val="D5000A"/>
                  </a:solidFill>
                  <a:latin typeface="Times" charset="0"/>
                </a:rPr>
                <a:t>Basic Abstractions</a:t>
              </a:r>
            </a:p>
          </p:txBody>
        </p:sp>
      </p:grpSp>
    </p:spTree>
    <p:extLst>
      <p:ext uri="{BB962C8B-B14F-4D97-AF65-F5344CB8AC3E}">
        <p14:creationId xmlns:p14="http://schemas.microsoft.com/office/powerpoint/2010/main" val="28089277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07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499"/>
                                          </p:stCondLst>
                                        </p:cTn>
                                        <p:tgtEl>
                                          <p:spTgt spid="160792"/>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07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nodeType="clickEffect">
                                  <p:stCondLst>
                                    <p:cond delay="0"/>
                                  </p:stCondLst>
                                  <p:childTnLst>
                                    <p:set>
                                      <p:cBhvr>
                                        <p:cTn id="18" dur="1" fill="hold">
                                          <p:stCondLst>
                                            <p:cond delay="499"/>
                                          </p:stCondLst>
                                        </p:cTn>
                                        <p:tgtEl>
                                          <p:spTgt spid="160772"/>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6078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499"/>
                                          </p:stCondLst>
                                        </p:cTn>
                                        <p:tgtEl>
                                          <p:spTgt spid="1607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ln/>
        </p:spPr>
        <p:txBody>
          <a:bodyPr/>
          <a:lstStyle/>
          <a:p>
            <a:r>
              <a:rPr lang="en-US" altLang="zh-CN"/>
              <a:t>Benefits</a:t>
            </a:r>
          </a:p>
        </p:txBody>
      </p:sp>
      <p:sp>
        <p:nvSpPr>
          <p:cNvPr id="287747" name="Rectangle 3" descr="Rectangle: Click to edit Master text styles&#10;Second level&#10;Third level&#10;Fourth level&#10;Fifth level"/>
          <p:cNvSpPr>
            <a:spLocks noGrp="1" noChangeArrowheads="1"/>
          </p:cNvSpPr>
          <p:nvPr>
            <p:ph type="body" idx="1"/>
          </p:nvPr>
        </p:nvSpPr>
        <p:spPr>
          <a:xfrm>
            <a:off x="431800" y="912038"/>
            <a:ext cx="8229600" cy="5065712"/>
          </a:xfrm>
          <a:ln/>
        </p:spPr>
        <p:txBody>
          <a:bodyPr/>
          <a:lstStyle/>
          <a:p>
            <a:r>
              <a:rPr lang="en-US" altLang="zh-CN" b="0" dirty="0">
                <a:latin typeface="Arial" charset="0"/>
              </a:rPr>
              <a:t>Patterns explicitly capture expert knowledge and design tradeoffs, and make this expertise more widely available.</a:t>
            </a:r>
          </a:p>
          <a:p>
            <a:r>
              <a:rPr lang="en-US" altLang="zh-CN" b="0" dirty="0">
                <a:latin typeface="Arial" charset="0"/>
              </a:rPr>
              <a:t>Patterns help improve developer communication. </a:t>
            </a:r>
          </a:p>
          <a:p>
            <a:pPr marL="628650" lvl="1" indent="0">
              <a:buNone/>
            </a:pPr>
            <a:r>
              <a:rPr lang="en-US" altLang="zh-CN" dirty="0">
                <a:latin typeface="Arial" charset="0"/>
              </a:rPr>
              <a:t>– </a:t>
            </a:r>
            <a:r>
              <a:rPr lang="en-US" altLang="zh-CN" b="0" dirty="0">
                <a:latin typeface="Arial" charset="0"/>
              </a:rPr>
              <a:t>Pattern names form a vocabulary</a:t>
            </a:r>
          </a:p>
          <a:p>
            <a:r>
              <a:rPr lang="en-US" altLang="zh-CN" b="0" dirty="0">
                <a:latin typeface="Arial" charset="0"/>
              </a:rPr>
              <a:t>Patterns help ease the transition to object-oriented technology.</a:t>
            </a:r>
          </a:p>
        </p:txBody>
      </p:sp>
    </p:spTree>
    <p:extLst>
      <p:ext uri="{BB962C8B-B14F-4D97-AF65-F5344CB8AC3E}">
        <p14:creationId xmlns:p14="http://schemas.microsoft.com/office/powerpoint/2010/main" val="4222283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ln/>
        </p:spPr>
        <p:txBody>
          <a:bodyPr/>
          <a:lstStyle/>
          <a:p>
            <a:r>
              <a:rPr lang="en-US" altLang="zh-CN" dirty="0"/>
              <a:t>Some </a:t>
            </a:r>
            <a:r>
              <a:rPr lang="en-US" altLang="zh-CN" dirty="0" smtClean="0"/>
              <a:t>Points</a:t>
            </a:r>
            <a:endParaRPr lang="en-US" altLang="zh-CN" dirty="0"/>
          </a:p>
        </p:txBody>
      </p:sp>
      <p:sp>
        <p:nvSpPr>
          <p:cNvPr id="288771" name="Rectangle 3" descr="Rectangle: Click to edit Master text styles&#10;Second level&#10;Third level&#10;Fourth level&#10;Fifth level"/>
          <p:cNvSpPr>
            <a:spLocks noGrp="1" noChangeArrowheads="1"/>
          </p:cNvSpPr>
          <p:nvPr>
            <p:ph type="body" idx="1"/>
          </p:nvPr>
        </p:nvSpPr>
        <p:spPr>
          <a:xfrm>
            <a:off x="464606" y="1066862"/>
            <a:ext cx="8229600" cy="5065712"/>
          </a:xfrm>
          <a:ln/>
        </p:spPr>
        <p:txBody>
          <a:bodyPr/>
          <a:lstStyle/>
          <a:p>
            <a:r>
              <a:rPr lang="en-US" altLang="zh-CN" b="0" dirty="0">
                <a:latin typeface="Arial" charset="0"/>
              </a:rPr>
              <a:t>Do not recast everything as a pattern.</a:t>
            </a:r>
          </a:p>
          <a:p>
            <a:pPr marL="628650" lvl="1" indent="0">
              <a:buNone/>
            </a:pPr>
            <a:r>
              <a:rPr lang="en-US" altLang="zh-CN" dirty="0">
                <a:latin typeface="Arial" charset="0"/>
              </a:rPr>
              <a:t>– </a:t>
            </a:r>
            <a:r>
              <a:rPr lang="en-US" altLang="zh-CN" b="0" dirty="0">
                <a:latin typeface="Arial" charset="0"/>
              </a:rPr>
              <a:t>Instead, develop strategic domain patterns and reuse existing tactical patterns.</a:t>
            </a:r>
          </a:p>
          <a:p>
            <a:r>
              <a:rPr lang="en-US" altLang="zh-CN" b="0" dirty="0">
                <a:latin typeface="Arial" charset="0"/>
              </a:rPr>
              <a:t>Directly involve </a:t>
            </a:r>
            <a:r>
              <a:rPr lang="en-US" altLang="zh-CN" b="0" dirty="0" smtClean="0">
                <a:solidFill>
                  <a:srgbClr val="FF0000"/>
                </a:solidFill>
                <a:latin typeface="Arial" charset="0"/>
              </a:rPr>
              <a:t>Pattern </a:t>
            </a:r>
            <a:r>
              <a:rPr lang="en-US" altLang="zh-CN" b="0" dirty="0">
                <a:solidFill>
                  <a:srgbClr val="FF0000"/>
                </a:solidFill>
                <a:latin typeface="Arial" charset="0"/>
              </a:rPr>
              <a:t>Authors </a:t>
            </a:r>
            <a:r>
              <a:rPr lang="en-US" altLang="zh-CN" b="0" dirty="0" smtClean="0">
                <a:latin typeface="Arial" charset="0"/>
              </a:rPr>
              <a:t>with </a:t>
            </a:r>
            <a:r>
              <a:rPr lang="en-US" altLang="zh-CN" b="0" dirty="0">
                <a:solidFill>
                  <a:srgbClr val="FF0000"/>
                </a:solidFill>
                <a:latin typeface="Arial" charset="0"/>
              </a:rPr>
              <a:t>Application Developers</a:t>
            </a:r>
            <a:r>
              <a:rPr lang="en-US" altLang="zh-CN" b="0" dirty="0">
                <a:latin typeface="Arial" charset="0"/>
              </a:rPr>
              <a:t> </a:t>
            </a:r>
            <a:r>
              <a:rPr lang="en-US" altLang="zh-CN" b="0" dirty="0" smtClean="0">
                <a:latin typeface="Arial" charset="0"/>
              </a:rPr>
              <a:t>and </a:t>
            </a:r>
            <a:r>
              <a:rPr lang="en-US" altLang="zh-CN" b="0" dirty="0" smtClean="0">
                <a:solidFill>
                  <a:srgbClr val="FF0000"/>
                </a:solidFill>
                <a:latin typeface="Arial" charset="0"/>
              </a:rPr>
              <a:t>Domain Experts</a:t>
            </a:r>
            <a:r>
              <a:rPr lang="en-US" altLang="zh-CN" b="0" dirty="0">
                <a:latin typeface="Arial" charset="0"/>
              </a:rPr>
              <a:t>.</a:t>
            </a:r>
          </a:p>
          <a:p>
            <a:r>
              <a:rPr lang="en-US" altLang="zh-CN" b="0" dirty="0">
                <a:latin typeface="Arial" charset="0"/>
              </a:rPr>
              <a:t>Clearly document when patterns apply and do not apply.</a:t>
            </a:r>
          </a:p>
          <a:p>
            <a:pPr marL="0" indent="0">
              <a:buNone/>
            </a:pPr>
            <a:endParaRPr lang="en-US" altLang="zh-CN" b="0" dirty="0">
              <a:latin typeface="Arial" charset="0"/>
            </a:endParaRPr>
          </a:p>
        </p:txBody>
      </p:sp>
    </p:spTree>
    <p:extLst>
      <p:ext uri="{BB962C8B-B14F-4D97-AF65-F5344CB8AC3E}">
        <p14:creationId xmlns:p14="http://schemas.microsoft.com/office/powerpoint/2010/main" val="1216985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atin typeface="Times" charset="0"/>
              </a:rPr>
              <a:t>Towards a Pattern Taxonomy</a:t>
            </a:r>
          </a:p>
        </p:txBody>
      </p:sp>
      <p:sp>
        <p:nvSpPr>
          <p:cNvPr id="26627" name="Rectangle 3"/>
          <p:cNvSpPr>
            <a:spLocks noGrp="1" noChangeArrowheads="1"/>
          </p:cNvSpPr>
          <p:nvPr>
            <p:ph type="body" idx="1"/>
          </p:nvPr>
        </p:nvSpPr>
        <p:spPr>
          <a:xfrm>
            <a:off x="355600" y="869950"/>
            <a:ext cx="8255000" cy="4921250"/>
          </a:xfrm>
        </p:spPr>
        <p:txBody>
          <a:bodyPr/>
          <a:lstStyle/>
          <a:p>
            <a:pPr>
              <a:lnSpc>
                <a:spcPct val="90000"/>
              </a:lnSpc>
            </a:pPr>
            <a:r>
              <a:rPr lang="en-US" sz="2400" dirty="0">
                <a:latin typeface="Times" charset="0"/>
              </a:rPr>
              <a:t>Structural Patterns</a:t>
            </a:r>
          </a:p>
          <a:p>
            <a:pPr lvl="1">
              <a:lnSpc>
                <a:spcPct val="90000"/>
              </a:lnSpc>
            </a:pPr>
            <a:r>
              <a:rPr lang="en-US" sz="2000" dirty="0">
                <a:latin typeface="Times" charset="0"/>
              </a:rPr>
              <a:t>Adapters, Bridges, Facades, and  Proxies are variations on a single theme: </a:t>
            </a:r>
          </a:p>
          <a:p>
            <a:pPr lvl="2">
              <a:lnSpc>
                <a:spcPct val="90000"/>
              </a:lnSpc>
            </a:pPr>
            <a:r>
              <a:rPr lang="en-US" sz="2000" dirty="0">
                <a:latin typeface="Times" charset="0"/>
              </a:rPr>
              <a:t>They reduce the coupling between two or more classes </a:t>
            </a:r>
          </a:p>
          <a:p>
            <a:pPr lvl="2">
              <a:lnSpc>
                <a:spcPct val="90000"/>
              </a:lnSpc>
            </a:pPr>
            <a:r>
              <a:rPr lang="en-US" sz="2000" dirty="0">
                <a:latin typeface="Times" charset="0"/>
              </a:rPr>
              <a:t>They introduce an abstract class to enable future extensions</a:t>
            </a:r>
          </a:p>
          <a:p>
            <a:pPr lvl="2">
              <a:lnSpc>
                <a:spcPct val="90000"/>
              </a:lnSpc>
            </a:pPr>
            <a:r>
              <a:rPr lang="en-US" sz="2000" dirty="0">
                <a:latin typeface="Times" charset="0"/>
              </a:rPr>
              <a:t>They encapsulate complex structures</a:t>
            </a:r>
          </a:p>
          <a:p>
            <a:pPr>
              <a:lnSpc>
                <a:spcPct val="90000"/>
              </a:lnSpc>
            </a:pPr>
            <a:r>
              <a:rPr lang="en-US" sz="2400" dirty="0">
                <a:latin typeface="Times" charset="0"/>
              </a:rPr>
              <a:t>Behavioral Patterns</a:t>
            </a:r>
          </a:p>
          <a:p>
            <a:pPr lvl="1">
              <a:lnSpc>
                <a:spcPct val="90000"/>
              </a:lnSpc>
            </a:pPr>
            <a:r>
              <a:rPr lang="en-US" sz="2000" dirty="0">
                <a:latin typeface="Times" charset="0"/>
              </a:rPr>
              <a:t>Here we are concerned with algorithms and the assignment of </a:t>
            </a:r>
            <a:r>
              <a:rPr lang="en-US" sz="2000" dirty="0" smtClean="0">
                <a:latin typeface="Times" charset="0"/>
              </a:rPr>
              <a:t>responsibilities </a:t>
            </a:r>
            <a:r>
              <a:rPr lang="en-US" sz="2000" dirty="0">
                <a:latin typeface="Times" charset="0"/>
              </a:rPr>
              <a:t>between objects: Who does what?</a:t>
            </a:r>
          </a:p>
          <a:p>
            <a:pPr lvl="1">
              <a:lnSpc>
                <a:spcPct val="90000"/>
              </a:lnSpc>
            </a:pPr>
            <a:r>
              <a:rPr lang="en-US" sz="2000" dirty="0" smtClean="0">
                <a:latin typeface="Times" charset="0"/>
              </a:rPr>
              <a:t>Behavioral </a:t>
            </a:r>
            <a:r>
              <a:rPr lang="en-US" sz="2000" dirty="0">
                <a:latin typeface="Times" charset="0"/>
              </a:rPr>
              <a:t>patterns allow us to characterize complex control flows that are difficult to follow at runtime. </a:t>
            </a:r>
          </a:p>
          <a:p>
            <a:pPr>
              <a:lnSpc>
                <a:spcPct val="90000"/>
              </a:lnSpc>
            </a:pPr>
            <a:r>
              <a:rPr lang="en-US" sz="2400" dirty="0">
                <a:latin typeface="Times" charset="0"/>
              </a:rPr>
              <a:t>Creational Patterns</a:t>
            </a:r>
          </a:p>
          <a:p>
            <a:pPr lvl="1">
              <a:lnSpc>
                <a:spcPct val="90000"/>
              </a:lnSpc>
            </a:pPr>
            <a:r>
              <a:rPr lang="en-US" sz="2000" dirty="0">
                <a:latin typeface="Times" charset="0"/>
              </a:rPr>
              <a:t>Here </a:t>
            </a:r>
            <a:r>
              <a:rPr lang="en-US" sz="2000" dirty="0" smtClean="0">
                <a:latin typeface="Times" charset="0"/>
              </a:rPr>
              <a:t>our </a:t>
            </a:r>
            <a:r>
              <a:rPr lang="en-US" sz="2000" dirty="0">
                <a:latin typeface="Times" charset="0"/>
              </a:rPr>
              <a:t>goal is to provide a simple abstraction for  a complex </a:t>
            </a:r>
            <a:r>
              <a:rPr lang="en-US" sz="2000" dirty="0">
                <a:solidFill>
                  <a:srgbClr val="FF0000"/>
                </a:solidFill>
                <a:latin typeface="Times" charset="0"/>
              </a:rPr>
              <a:t>instantiation</a:t>
            </a:r>
            <a:r>
              <a:rPr lang="en-US" sz="2000" dirty="0">
                <a:latin typeface="Times" charset="0"/>
              </a:rPr>
              <a:t> process. </a:t>
            </a:r>
          </a:p>
          <a:p>
            <a:pPr lvl="1">
              <a:lnSpc>
                <a:spcPct val="90000"/>
              </a:lnSpc>
            </a:pPr>
            <a:r>
              <a:rPr lang="en-US" sz="2000" dirty="0">
                <a:latin typeface="Times" charset="0"/>
              </a:rPr>
              <a:t>We want to make the system independent from the way its objects are created, composed and represented.</a:t>
            </a:r>
          </a:p>
        </p:txBody>
      </p:sp>
    </p:spTree>
    <p:extLst>
      <p:ext uri="{BB962C8B-B14F-4D97-AF65-F5344CB8AC3E}">
        <p14:creationId xmlns:p14="http://schemas.microsoft.com/office/powerpoint/2010/main" val="6087697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19100" y="184150"/>
            <a:ext cx="8153400" cy="704850"/>
          </a:xfrm>
        </p:spPr>
        <p:txBody>
          <a:bodyPr/>
          <a:lstStyle/>
          <a:p>
            <a:r>
              <a:rPr lang="en-US">
                <a:latin typeface="Times" charset="0"/>
              </a:rPr>
              <a:t>A Pattern Taxonomy</a:t>
            </a:r>
          </a:p>
        </p:txBody>
      </p:sp>
      <p:grpSp>
        <p:nvGrpSpPr>
          <p:cNvPr id="27651" name="Group 3"/>
          <p:cNvGrpSpPr>
            <a:grpSpLocks/>
          </p:cNvGrpSpPr>
          <p:nvPr/>
        </p:nvGrpSpPr>
        <p:grpSpPr bwMode="auto">
          <a:xfrm>
            <a:off x="731838" y="857250"/>
            <a:ext cx="7589837" cy="2201863"/>
            <a:chOff x="461" y="540"/>
            <a:chExt cx="4781" cy="1387"/>
          </a:xfrm>
        </p:grpSpPr>
        <p:sp>
          <p:nvSpPr>
            <p:cNvPr id="27681" name="Rectangle 4"/>
            <p:cNvSpPr>
              <a:spLocks noChangeArrowheads="1"/>
            </p:cNvSpPr>
            <p:nvPr/>
          </p:nvSpPr>
          <p:spPr bwMode="auto">
            <a:xfrm>
              <a:off x="2125" y="540"/>
              <a:ext cx="1104" cy="380"/>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Pattern</a:t>
              </a:r>
            </a:p>
          </p:txBody>
        </p:sp>
        <p:sp>
          <p:nvSpPr>
            <p:cNvPr id="27682" name="Rectangle 5"/>
            <p:cNvSpPr>
              <a:spLocks noChangeArrowheads="1"/>
            </p:cNvSpPr>
            <p:nvPr/>
          </p:nvSpPr>
          <p:spPr bwMode="auto">
            <a:xfrm>
              <a:off x="461" y="1085"/>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Structural</a:t>
              </a:r>
            </a:p>
            <a:p>
              <a:pPr algn="ctr"/>
              <a:r>
                <a:rPr lang="en-US" sz="2000">
                  <a:latin typeface="Palatino" charset="0"/>
                </a:rPr>
                <a:t>Pattern</a:t>
              </a:r>
            </a:p>
          </p:txBody>
        </p:sp>
        <p:sp>
          <p:nvSpPr>
            <p:cNvPr id="27683" name="Rectangle 6"/>
            <p:cNvSpPr>
              <a:spLocks noChangeArrowheads="1"/>
            </p:cNvSpPr>
            <p:nvPr/>
          </p:nvSpPr>
          <p:spPr bwMode="auto">
            <a:xfrm>
              <a:off x="2235" y="1351"/>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Behavioral</a:t>
              </a:r>
            </a:p>
            <a:p>
              <a:pPr algn="ctr"/>
              <a:r>
                <a:rPr lang="en-US" sz="2000">
                  <a:latin typeface="Palatino" charset="0"/>
                </a:rPr>
                <a:t>Pattern</a:t>
              </a:r>
            </a:p>
          </p:txBody>
        </p:sp>
        <p:sp>
          <p:nvSpPr>
            <p:cNvPr id="27684" name="Rectangle 7"/>
            <p:cNvSpPr>
              <a:spLocks noChangeArrowheads="1"/>
            </p:cNvSpPr>
            <p:nvPr/>
          </p:nvSpPr>
          <p:spPr bwMode="auto">
            <a:xfrm>
              <a:off x="4474" y="967"/>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Creational</a:t>
              </a:r>
            </a:p>
            <a:p>
              <a:pPr algn="ctr"/>
              <a:r>
                <a:rPr lang="en-US" sz="2000">
                  <a:latin typeface="Palatino" charset="0"/>
                </a:rPr>
                <a:t>Pattern</a:t>
              </a:r>
            </a:p>
          </p:txBody>
        </p:sp>
        <p:sp>
          <p:nvSpPr>
            <p:cNvPr id="27685" name="AutoShape 8"/>
            <p:cNvSpPr>
              <a:spLocks noChangeArrowheads="1"/>
            </p:cNvSpPr>
            <p:nvPr/>
          </p:nvSpPr>
          <p:spPr bwMode="auto">
            <a:xfrm>
              <a:off x="2565" y="1065"/>
              <a:ext cx="192" cy="96"/>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p>
          </p:txBody>
        </p:sp>
        <p:cxnSp>
          <p:nvCxnSpPr>
            <p:cNvPr id="27686" name="AutoShape 9"/>
            <p:cNvCxnSpPr>
              <a:cxnSpLocks noChangeShapeType="1"/>
              <a:stCxn id="27685" idx="2"/>
              <a:endCxn id="27682" idx="3"/>
            </p:cNvCxnSpPr>
            <p:nvPr/>
          </p:nvCxnSpPr>
          <p:spPr bwMode="auto">
            <a:xfrm flipH="1">
              <a:off x="1229" y="1161"/>
              <a:ext cx="1336" cy="212"/>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87" name="AutoShape 10"/>
            <p:cNvCxnSpPr>
              <a:cxnSpLocks noChangeShapeType="1"/>
              <a:stCxn id="27685" idx="3"/>
              <a:endCxn id="27683" idx="0"/>
            </p:cNvCxnSpPr>
            <p:nvPr/>
          </p:nvCxnSpPr>
          <p:spPr bwMode="auto">
            <a:xfrm flipH="1">
              <a:off x="2619" y="1161"/>
              <a:ext cx="42" cy="190"/>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88" name="AutoShape 11"/>
            <p:cNvCxnSpPr>
              <a:cxnSpLocks noChangeShapeType="1"/>
              <a:stCxn id="27685" idx="4"/>
              <a:endCxn id="27684" idx="1"/>
            </p:cNvCxnSpPr>
            <p:nvPr/>
          </p:nvCxnSpPr>
          <p:spPr bwMode="auto">
            <a:xfrm>
              <a:off x="2757" y="1161"/>
              <a:ext cx="1717" cy="94"/>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89" name="AutoShape 12"/>
            <p:cNvCxnSpPr>
              <a:cxnSpLocks noChangeShapeType="1"/>
              <a:stCxn id="27685" idx="0"/>
              <a:endCxn id="27681" idx="2"/>
            </p:cNvCxnSpPr>
            <p:nvPr/>
          </p:nvCxnSpPr>
          <p:spPr bwMode="auto">
            <a:xfrm flipV="1">
              <a:off x="2661" y="920"/>
              <a:ext cx="16" cy="145"/>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grpSp>
      <p:sp>
        <p:nvSpPr>
          <p:cNvPr id="27670" name="AutoShape 14"/>
          <p:cNvSpPr>
            <a:spLocks noChangeArrowheads="1"/>
          </p:cNvSpPr>
          <p:nvPr/>
        </p:nvSpPr>
        <p:spPr bwMode="auto">
          <a:xfrm>
            <a:off x="1707792" y="4643438"/>
            <a:ext cx="303971" cy="152400"/>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p>
        </p:txBody>
      </p:sp>
      <p:grpSp>
        <p:nvGrpSpPr>
          <p:cNvPr id="27671" name="Group 15"/>
          <p:cNvGrpSpPr>
            <a:grpSpLocks/>
          </p:cNvGrpSpPr>
          <p:nvPr/>
        </p:nvGrpSpPr>
        <p:grpSpPr bwMode="auto">
          <a:xfrm>
            <a:off x="411164" y="2636838"/>
            <a:ext cx="5822950" cy="3903662"/>
            <a:chOff x="259" y="1661"/>
            <a:chExt cx="3678" cy="2459"/>
          </a:xfrm>
        </p:grpSpPr>
        <p:sp>
          <p:nvSpPr>
            <p:cNvPr id="27672" name="Rectangle 16"/>
            <p:cNvSpPr>
              <a:spLocks noChangeArrowheads="1"/>
            </p:cNvSpPr>
            <p:nvPr/>
          </p:nvSpPr>
          <p:spPr bwMode="auto">
            <a:xfrm>
              <a:off x="259" y="3527"/>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n>
                    <a:solidFill>
                      <a:srgbClr val="FF0000"/>
                    </a:solidFill>
                  </a:ln>
                  <a:latin typeface="Palatino" charset="0"/>
                </a:rPr>
                <a:t>Adapter</a:t>
              </a:r>
            </a:p>
          </p:txBody>
        </p:sp>
        <p:sp>
          <p:nvSpPr>
            <p:cNvPr id="27673" name="Rectangle 17"/>
            <p:cNvSpPr>
              <a:spLocks noChangeArrowheads="1"/>
            </p:cNvSpPr>
            <p:nvPr/>
          </p:nvSpPr>
          <p:spPr bwMode="auto">
            <a:xfrm>
              <a:off x="1219" y="3527"/>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Bridge</a:t>
              </a:r>
            </a:p>
          </p:txBody>
        </p:sp>
        <p:sp>
          <p:nvSpPr>
            <p:cNvPr id="27674" name="Rectangle 18"/>
            <p:cNvSpPr>
              <a:spLocks noChangeArrowheads="1"/>
            </p:cNvSpPr>
            <p:nvPr/>
          </p:nvSpPr>
          <p:spPr bwMode="auto">
            <a:xfrm>
              <a:off x="2179" y="3527"/>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Facade</a:t>
              </a:r>
            </a:p>
          </p:txBody>
        </p:sp>
        <p:cxnSp>
          <p:nvCxnSpPr>
            <p:cNvPr id="27675" name="AutoShape 19"/>
            <p:cNvCxnSpPr>
              <a:cxnSpLocks noChangeShapeType="1"/>
              <a:stCxn id="27670" idx="2"/>
              <a:endCxn id="27672" idx="0"/>
            </p:cNvCxnSpPr>
            <p:nvPr/>
          </p:nvCxnSpPr>
          <p:spPr bwMode="auto">
            <a:xfrm flipH="1">
              <a:off x="643" y="3021"/>
              <a:ext cx="435" cy="506"/>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76" name="AutoShape 20"/>
            <p:cNvCxnSpPr>
              <a:cxnSpLocks noChangeShapeType="1"/>
              <a:stCxn id="27670" idx="3"/>
              <a:endCxn id="27673" idx="0"/>
            </p:cNvCxnSpPr>
            <p:nvPr/>
          </p:nvCxnSpPr>
          <p:spPr bwMode="auto">
            <a:xfrm>
              <a:off x="1174" y="3021"/>
              <a:ext cx="429" cy="506"/>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77" name="AutoShape 21"/>
            <p:cNvCxnSpPr>
              <a:cxnSpLocks noChangeShapeType="1"/>
              <a:stCxn id="27670" idx="4"/>
              <a:endCxn id="27674" idx="0"/>
            </p:cNvCxnSpPr>
            <p:nvPr/>
          </p:nvCxnSpPr>
          <p:spPr bwMode="auto">
            <a:xfrm>
              <a:off x="1270" y="3021"/>
              <a:ext cx="1293" cy="506"/>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78" name="AutoShape 22"/>
            <p:cNvCxnSpPr>
              <a:cxnSpLocks noChangeShapeType="1"/>
              <a:stCxn id="27670" idx="0"/>
              <a:endCxn id="27682" idx="2"/>
            </p:cNvCxnSpPr>
            <p:nvPr/>
          </p:nvCxnSpPr>
          <p:spPr bwMode="auto">
            <a:xfrm flipH="1" flipV="1">
              <a:off x="845" y="1661"/>
              <a:ext cx="329" cy="1264"/>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27679" name="Rectangle 23"/>
            <p:cNvSpPr>
              <a:spLocks noChangeArrowheads="1"/>
            </p:cNvSpPr>
            <p:nvPr/>
          </p:nvSpPr>
          <p:spPr bwMode="auto">
            <a:xfrm>
              <a:off x="3169" y="3544"/>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Proxy</a:t>
              </a:r>
            </a:p>
          </p:txBody>
        </p:sp>
        <p:cxnSp>
          <p:nvCxnSpPr>
            <p:cNvPr id="27680" name="AutoShape 24"/>
            <p:cNvCxnSpPr>
              <a:cxnSpLocks noChangeShapeType="1"/>
              <a:stCxn id="27670" idx="4"/>
              <a:endCxn id="27679" idx="0"/>
            </p:cNvCxnSpPr>
            <p:nvPr/>
          </p:nvCxnSpPr>
          <p:spPr bwMode="auto">
            <a:xfrm>
              <a:off x="1270" y="3021"/>
              <a:ext cx="2283" cy="523"/>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grpSp>
      <p:grpSp>
        <p:nvGrpSpPr>
          <p:cNvPr id="5" name="Group 25"/>
          <p:cNvGrpSpPr>
            <a:grpSpLocks/>
          </p:cNvGrpSpPr>
          <p:nvPr/>
        </p:nvGrpSpPr>
        <p:grpSpPr bwMode="auto">
          <a:xfrm>
            <a:off x="2276475" y="3059113"/>
            <a:ext cx="3754438" cy="1533525"/>
            <a:chOff x="1434" y="1927"/>
            <a:chExt cx="2365" cy="966"/>
          </a:xfrm>
        </p:grpSpPr>
        <p:sp>
          <p:nvSpPr>
            <p:cNvPr id="27662" name="Rectangle 26"/>
            <p:cNvSpPr>
              <a:spLocks noChangeArrowheads="1"/>
            </p:cNvSpPr>
            <p:nvPr/>
          </p:nvSpPr>
          <p:spPr bwMode="auto">
            <a:xfrm>
              <a:off x="1434" y="2342"/>
              <a:ext cx="705" cy="53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Command</a:t>
              </a:r>
            </a:p>
            <a:p>
              <a:pPr algn="ctr"/>
              <a:endParaRPr lang="en-US" sz="2000">
                <a:latin typeface="Palatino" charset="0"/>
              </a:endParaRPr>
            </a:p>
          </p:txBody>
        </p:sp>
        <p:sp>
          <p:nvSpPr>
            <p:cNvPr id="27663" name="Rectangle 27"/>
            <p:cNvSpPr>
              <a:spLocks noChangeArrowheads="1"/>
            </p:cNvSpPr>
            <p:nvPr/>
          </p:nvSpPr>
          <p:spPr bwMode="auto">
            <a:xfrm>
              <a:off x="2300" y="2357"/>
              <a:ext cx="705" cy="536"/>
            </a:xfrm>
            <a:prstGeom prst="rect">
              <a:avLst/>
            </a:prstGeom>
            <a:solidFill>
              <a:schemeClr val="bg1"/>
            </a:solidFill>
            <a:ln w="12700">
              <a:solidFill>
                <a:schemeClr val="tx1"/>
              </a:solidFill>
              <a:miter lim="800000"/>
              <a:headEnd/>
              <a:tailEnd/>
            </a:ln>
          </p:spPr>
          <p:txBody>
            <a:bodyPr wrap="none" anchor="ctr"/>
            <a:lstStyle/>
            <a:p>
              <a:pPr algn="ctr"/>
              <a:r>
                <a:rPr lang="en-US" sz="2000" dirty="0">
                  <a:latin typeface="Palatino" charset="0"/>
                </a:rPr>
                <a:t>Observer</a:t>
              </a:r>
            </a:p>
            <a:p>
              <a:pPr algn="ctr"/>
              <a:endParaRPr lang="en-US" sz="2000" dirty="0">
                <a:latin typeface="Palatino" charset="0"/>
              </a:endParaRPr>
            </a:p>
          </p:txBody>
        </p:sp>
        <p:sp>
          <p:nvSpPr>
            <p:cNvPr id="27664" name="Rectangle 28"/>
            <p:cNvSpPr>
              <a:spLocks noChangeArrowheads="1"/>
            </p:cNvSpPr>
            <p:nvPr/>
          </p:nvSpPr>
          <p:spPr bwMode="auto">
            <a:xfrm>
              <a:off x="3110" y="2357"/>
              <a:ext cx="689" cy="53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Strategy</a:t>
              </a:r>
            </a:p>
            <a:p>
              <a:pPr algn="ctr"/>
              <a:endParaRPr lang="en-US" sz="2000">
                <a:latin typeface="Palatino" charset="0"/>
              </a:endParaRPr>
            </a:p>
          </p:txBody>
        </p:sp>
        <p:sp>
          <p:nvSpPr>
            <p:cNvPr id="27665" name="AutoShape 29"/>
            <p:cNvSpPr>
              <a:spLocks noChangeArrowheads="1"/>
            </p:cNvSpPr>
            <p:nvPr/>
          </p:nvSpPr>
          <p:spPr bwMode="auto">
            <a:xfrm>
              <a:off x="2558" y="2046"/>
              <a:ext cx="192" cy="89"/>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p>
          </p:txBody>
        </p:sp>
        <p:cxnSp>
          <p:nvCxnSpPr>
            <p:cNvPr id="27666" name="AutoShape 30"/>
            <p:cNvCxnSpPr>
              <a:cxnSpLocks noChangeShapeType="1"/>
              <a:stCxn id="27665" idx="2"/>
              <a:endCxn id="27662" idx="0"/>
            </p:cNvCxnSpPr>
            <p:nvPr/>
          </p:nvCxnSpPr>
          <p:spPr bwMode="auto">
            <a:xfrm flipH="1">
              <a:off x="1787" y="2135"/>
              <a:ext cx="771" cy="207"/>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67" name="AutoShape 31"/>
            <p:cNvCxnSpPr>
              <a:cxnSpLocks noChangeShapeType="1"/>
              <a:stCxn id="27665" idx="3"/>
              <a:endCxn id="27663" idx="0"/>
            </p:cNvCxnSpPr>
            <p:nvPr/>
          </p:nvCxnSpPr>
          <p:spPr bwMode="auto">
            <a:xfrm flipH="1">
              <a:off x="2653" y="2135"/>
              <a:ext cx="1" cy="222"/>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68" name="AutoShape 32"/>
            <p:cNvCxnSpPr>
              <a:cxnSpLocks noChangeShapeType="1"/>
              <a:stCxn id="27665" idx="4"/>
              <a:endCxn id="27664" idx="0"/>
            </p:cNvCxnSpPr>
            <p:nvPr/>
          </p:nvCxnSpPr>
          <p:spPr bwMode="auto">
            <a:xfrm>
              <a:off x="2750" y="2135"/>
              <a:ext cx="705" cy="222"/>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69" name="AutoShape 33"/>
            <p:cNvCxnSpPr>
              <a:cxnSpLocks noChangeShapeType="1"/>
              <a:stCxn id="27665" idx="0"/>
              <a:endCxn id="27683" idx="2"/>
            </p:cNvCxnSpPr>
            <p:nvPr/>
          </p:nvCxnSpPr>
          <p:spPr bwMode="auto">
            <a:xfrm flipH="1" flipV="1">
              <a:off x="2619" y="1927"/>
              <a:ext cx="35" cy="119"/>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grpSp>
      <p:grpSp>
        <p:nvGrpSpPr>
          <p:cNvPr id="6" name="Group 34"/>
          <p:cNvGrpSpPr>
            <a:grpSpLocks/>
          </p:cNvGrpSpPr>
          <p:nvPr/>
        </p:nvGrpSpPr>
        <p:grpSpPr bwMode="auto">
          <a:xfrm>
            <a:off x="6234113" y="2449513"/>
            <a:ext cx="2743200" cy="1762125"/>
            <a:chOff x="3927" y="1543"/>
            <a:chExt cx="1728" cy="1110"/>
          </a:xfrm>
        </p:grpSpPr>
        <p:sp>
          <p:nvSpPr>
            <p:cNvPr id="27656" name="Rectangle 35"/>
            <p:cNvSpPr>
              <a:spLocks noChangeArrowheads="1"/>
            </p:cNvSpPr>
            <p:nvPr/>
          </p:nvSpPr>
          <p:spPr bwMode="auto">
            <a:xfrm>
              <a:off x="3927" y="2077"/>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Abstract</a:t>
              </a:r>
            </a:p>
            <a:p>
              <a:pPr algn="ctr"/>
              <a:r>
                <a:rPr lang="en-US" sz="2000">
                  <a:latin typeface="Palatino" charset="0"/>
                </a:rPr>
                <a:t>Factory</a:t>
              </a:r>
            </a:p>
          </p:txBody>
        </p:sp>
        <p:sp>
          <p:nvSpPr>
            <p:cNvPr id="27657" name="Rectangle 36"/>
            <p:cNvSpPr>
              <a:spLocks noChangeArrowheads="1"/>
            </p:cNvSpPr>
            <p:nvPr/>
          </p:nvSpPr>
          <p:spPr bwMode="auto">
            <a:xfrm>
              <a:off x="4887" y="2077"/>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Builder</a:t>
              </a:r>
            </a:p>
            <a:p>
              <a:pPr algn="ctr"/>
              <a:r>
                <a:rPr lang="en-US" sz="2000">
                  <a:latin typeface="Palatino" charset="0"/>
                </a:rPr>
                <a:t>Pattern</a:t>
              </a:r>
            </a:p>
          </p:txBody>
        </p:sp>
        <p:cxnSp>
          <p:nvCxnSpPr>
            <p:cNvPr id="27658" name="AutoShape 37"/>
            <p:cNvCxnSpPr>
              <a:cxnSpLocks noChangeShapeType="1"/>
              <a:stCxn id="27660" idx="2"/>
              <a:endCxn id="27656" idx="0"/>
            </p:cNvCxnSpPr>
            <p:nvPr/>
          </p:nvCxnSpPr>
          <p:spPr bwMode="auto">
            <a:xfrm flipH="1">
              <a:off x="4311" y="1902"/>
              <a:ext cx="463" cy="175"/>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59" name="AutoShape 38"/>
            <p:cNvCxnSpPr>
              <a:cxnSpLocks noChangeShapeType="1"/>
              <a:stCxn id="27660" idx="4"/>
              <a:endCxn id="27657" idx="0"/>
            </p:cNvCxnSpPr>
            <p:nvPr/>
          </p:nvCxnSpPr>
          <p:spPr bwMode="auto">
            <a:xfrm>
              <a:off x="4966" y="1902"/>
              <a:ext cx="305" cy="175"/>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27660" name="AutoShape 39"/>
            <p:cNvSpPr>
              <a:spLocks noChangeArrowheads="1"/>
            </p:cNvSpPr>
            <p:nvPr/>
          </p:nvSpPr>
          <p:spPr bwMode="auto">
            <a:xfrm>
              <a:off x="4774" y="1806"/>
              <a:ext cx="192" cy="96"/>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p>
          </p:txBody>
        </p:sp>
        <p:cxnSp>
          <p:nvCxnSpPr>
            <p:cNvPr id="27661" name="AutoShape 40"/>
            <p:cNvCxnSpPr>
              <a:cxnSpLocks noChangeShapeType="1"/>
              <a:stCxn id="27684" idx="2"/>
              <a:endCxn id="27660" idx="0"/>
            </p:cNvCxnSpPr>
            <p:nvPr/>
          </p:nvCxnSpPr>
          <p:spPr bwMode="auto">
            <a:xfrm>
              <a:off x="4858" y="1543"/>
              <a:ext cx="12" cy="263"/>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grpSp>
      <p:sp>
        <p:nvSpPr>
          <p:cNvPr id="135209" name="Rectangle 41"/>
          <p:cNvSpPr>
            <a:spLocks noChangeArrowheads="1"/>
          </p:cNvSpPr>
          <p:nvPr/>
        </p:nvSpPr>
        <p:spPr bwMode="auto">
          <a:xfrm>
            <a:off x="2279650" y="3721100"/>
            <a:ext cx="1119188" cy="850900"/>
          </a:xfrm>
          <a:prstGeom prst="rect">
            <a:avLst/>
          </a:prstGeom>
          <a:solidFill>
            <a:schemeClr val="bg1"/>
          </a:solidFill>
          <a:ln w="12700">
            <a:solidFill>
              <a:schemeClr val="tx1"/>
            </a:solidFill>
            <a:miter lim="800000"/>
            <a:headEnd/>
            <a:tailEnd/>
          </a:ln>
        </p:spPr>
        <p:txBody>
          <a:bodyPr wrap="none" anchor="ctr"/>
          <a:lstStyle/>
          <a:p>
            <a:r>
              <a:rPr lang="en-US" sz="2000">
                <a:latin typeface="Palatino" charset="0"/>
              </a:rPr>
              <a:t>Command</a:t>
            </a:r>
          </a:p>
          <a:p>
            <a:endParaRPr lang="en-US" sz="2000">
              <a:latin typeface="Palatino" charset="0"/>
            </a:endParaRPr>
          </a:p>
        </p:txBody>
      </p:sp>
      <p:grpSp>
        <p:nvGrpSpPr>
          <p:cNvPr id="8" name="Group 7"/>
          <p:cNvGrpSpPr/>
          <p:nvPr/>
        </p:nvGrpSpPr>
        <p:grpSpPr>
          <a:xfrm>
            <a:off x="2011763" y="4795838"/>
            <a:ext cx="5757270" cy="1739639"/>
            <a:chOff x="2011763" y="4795838"/>
            <a:chExt cx="5757270" cy="1739639"/>
          </a:xfrm>
        </p:grpSpPr>
        <p:cxnSp>
          <p:nvCxnSpPr>
            <p:cNvPr id="42" name="AutoShape 24"/>
            <p:cNvCxnSpPr>
              <a:cxnSpLocks noChangeShapeType="1"/>
              <a:stCxn id="27670" idx="4"/>
              <a:endCxn id="45" idx="0"/>
            </p:cNvCxnSpPr>
            <p:nvPr/>
          </p:nvCxnSpPr>
          <p:spPr bwMode="auto">
            <a:xfrm>
              <a:off x="2011763" y="4795838"/>
              <a:ext cx="5149328" cy="825239"/>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45" name="Rectangle 23"/>
            <p:cNvSpPr>
              <a:spLocks noChangeArrowheads="1"/>
            </p:cNvSpPr>
            <p:nvPr/>
          </p:nvSpPr>
          <p:spPr bwMode="auto">
            <a:xfrm>
              <a:off x="6553148" y="5621077"/>
              <a:ext cx="1215885" cy="914400"/>
            </a:xfrm>
            <a:prstGeom prst="rect">
              <a:avLst/>
            </a:prstGeom>
            <a:solidFill>
              <a:srgbClr val="FF0000"/>
            </a:solidFill>
            <a:ln w="12700">
              <a:solidFill>
                <a:schemeClr val="tx1"/>
              </a:solidFill>
              <a:miter lim="800000"/>
              <a:headEnd/>
              <a:tailEnd/>
            </a:ln>
          </p:spPr>
          <p:txBody>
            <a:bodyPr wrap="none" anchor="ctr"/>
            <a:lstStyle/>
            <a:p>
              <a:pPr algn="ctr"/>
              <a:r>
                <a:rPr lang="en-US" sz="2000" dirty="0" smtClean="0">
                  <a:latin typeface="Palatino" charset="0"/>
                </a:rPr>
                <a:t>Composite</a:t>
              </a:r>
              <a:endParaRPr lang="en-US" sz="2000" dirty="0">
                <a:latin typeface="Palatino" charset="0"/>
              </a:endParaRPr>
            </a:p>
          </p:txBody>
        </p:sp>
      </p:grpSp>
    </p:spTree>
    <p:extLst>
      <p:ext uri="{BB962C8B-B14F-4D97-AF65-F5344CB8AC3E}">
        <p14:creationId xmlns:p14="http://schemas.microsoft.com/office/powerpoint/2010/main" val="20852952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439756" y="3809990"/>
            <a:ext cx="8255692" cy="2447925"/>
          </a:xfrm>
          <a:noFill/>
          <a:ln/>
        </p:spPr>
        <p:txBody>
          <a:bodyPr/>
          <a:lstStyle/>
          <a:p>
            <a:r>
              <a:rPr lang="en-US" sz="2400" dirty="0"/>
              <a:t>Delegation is used </a:t>
            </a:r>
            <a:r>
              <a:rPr lang="en-US" sz="2400" dirty="0" smtClean="0"/>
              <a:t>to bind </a:t>
            </a:r>
            <a:r>
              <a:rPr lang="en-US" sz="2400" dirty="0"/>
              <a:t>an </a:t>
            </a:r>
            <a:r>
              <a:rPr lang="en-US" sz="2400" b="1" dirty="0"/>
              <a:t>Adapter</a:t>
            </a:r>
            <a:r>
              <a:rPr lang="en-US" sz="2400" dirty="0"/>
              <a:t> and an </a:t>
            </a:r>
            <a:r>
              <a:rPr lang="en-US" sz="2400" b="1" dirty="0" err="1"/>
              <a:t>Adaptee</a:t>
            </a:r>
            <a:endParaRPr lang="en-US" sz="2400" b="1" dirty="0"/>
          </a:p>
          <a:p>
            <a:r>
              <a:rPr lang="en-US" sz="2400" dirty="0"/>
              <a:t>Interface inheritance is use to specify the interface of the </a:t>
            </a:r>
            <a:r>
              <a:rPr lang="en-US" sz="2400" b="1" dirty="0"/>
              <a:t>Adapter</a:t>
            </a:r>
            <a:r>
              <a:rPr lang="en-US" sz="2400" dirty="0"/>
              <a:t> class.</a:t>
            </a:r>
          </a:p>
          <a:p>
            <a:r>
              <a:rPr lang="en-US" sz="2400" b="1" i="1" dirty="0"/>
              <a:t>Target</a:t>
            </a:r>
            <a:r>
              <a:rPr lang="en-US" sz="2400" dirty="0"/>
              <a:t> and </a:t>
            </a:r>
            <a:r>
              <a:rPr lang="en-US" sz="2400" b="1" dirty="0" err="1"/>
              <a:t>Adaptee</a:t>
            </a:r>
            <a:r>
              <a:rPr lang="en-US" sz="2400" dirty="0"/>
              <a:t> (usually called legacy system) pre-exist the </a:t>
            </a:r>
            <a:r>
              <a:rPr lang="en-US" sz="2400" b="1" dirty="0"/>
              <a:t>Adapter</a:t>
            </a:r>
            <a:r>
              <a:rPr lang="en-US" sz="2400" b="1" dirty="0" smtClean="0"/>
              <a:t>.</a:t>
            </a:r>
            <a:endParaRPr lang="en-US" sz="2400" b="1" dirty="0"/>
          </a:p>
        </p:txBody>
      </p:sp>
      <p:sp>
        <p:nvSpPr>
          <p:cNvPr id="69635" name="Rectangle 3"/>
          <p:cNvSpPr>
            <a:spLocks noGrp="1" noChangeArrowheads="1"/>
          </p:cNvSpPr>
          <p:nvPr>
            <p:ph type="title"/>
          </p:nvPr>
        </p:nvSpPr>
        <p:spPr>
          <a:noFill/>
          <a:ln/>
        </p:spPr>
        <p:txBody>
          <a:bodyPr/>
          <a:lstStyle/>
          <a:p>
            <a:r>
              <a:rPr lang="en-US"/>
              <a:t>Adapter pattern</a:t>
            </a:r>
          </a:p>
        </p:txBody>
      </p:sp>
      <p:sp>
        <p:nvSpPr>
          <p:cNvPr id="69636" name="Rectangle 4"/>
          <p:cNvSpPr>
            <a:spLocks noChangeArrowheads="1"/>
          </p:cNvSpPr>
          <p:nvPr/>
        </p:nvSpPr>
        <p:spPr bwMode="auto">
          <a:xfrm>
            <a:off x="463211" y="1023927"/>
            <a:ext cx="1345654" cy="925513"/>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a:t>Client</a:t>
            </a:r>
          </a:p>
        </p:txBody>
      </p:sp>
      <p:sp>
        <p:nvSpPr>
          <p:cNvPr id="69637" name="Rectangle 5"/>
          <p:cNvSpPr>
            <a:spLocks noChangeArrowheads="1"/>
          </p:cNvSpPr>
          <p:nvPr/>
        </p:nvSpPr>
        <p:spPr bwMode="auto">
          <a:xfrm>
            <a:off x="2557916" y="1006465"/>
            <a:ext cx="2703036" cy="993775"/>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i="1"/>
              <a:t>ClientInterface</a:t>
            </a:r>
          </a:p>
          <a:p>
            <a:pPr algn="ctr"/>
            <a:endParaRPr lang="en-US" i="1"/>
          </a:p>
          <a:p>
            <a:pPr algn="ctr"/>
            <a:r>
              <a:rPr lang="en-US" sz="1600" i="1"/>
              <a:t>Request()</a:t>
            </a:r>
          </a:p>
        </p:txBody>
      </p:sp>
      <p:sp>
        <p:nvSpPr>
          <p:cNvPr id="69638" name="Line 6"/>
          <p:cNvSpPr>
            <a:spLocks noChangeShapeType="1"/>
          </p:cNvSpPr>
          <p:nvPr/>
        </p:nvSpPr>
        <p:spPr bwMode="auto">
          <a:xfrm>
            <a:off x="1820592" y="1447852"/>
            <a:ext cx="74172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39" name="Line 7"/>
          <p:cNvSpPr>
            <a:spLocks noChangeShapeType="1"/>
          </p:cNvSpPr>
          <p:nvPr/>
        </p:nvSpPr>
        <p:spPr bwMode="auto">
          <a:xfrm>
            <a:off x="2590166" y="1401751"/>
            <a:ext cx="2686911"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0" name="AutoShape 8"/>
          <p:cNvSpPr>
            <a:spLocks noChangeArrowheads="1"/>
          </p:cNvSpPr>
          <p:nvPr/>
        </p:nvSpPr>
        <p:spPr bwMode="auto">
          <a:xfrm>
            <a:off x="3849334" y="2197089"/>
            <a:ext cx="255059" cy="222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1" name="Line 9"/>
          <p:cNvSpPr>
            <a:spLocks noChangeShapeType="1"/>
          </p:cNvSpPr>
          <p:nvPr/>
        </p:nvSpPr>
        <p:spPr bwMode="auto">
          <a:xfrm>
            <a:off x="3976864" y="2030401"/>
            <a:ext cx="0" cy="20478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2" name="Line 10"/>
          <p:cNvSpPr>
            <a:spLocks noChangeShapeType="1"/>
          </p:cNvSpPr>
          <p:nvPr/>
        </p:nvSpPr>
        <p:spPr bwMode="auto">
          <a:xfrm>
            <a:off x="3992987" y="2449501"/>
            <a:ext cx="0" cy="12065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3" name="Rectangle 11"/>
          <p:cNvSpPr>
            <a:spLocks noChangeArrowheads="1"/>
          </p:cNvSpPr>
          <p:nvPr/>
        </p:nvSpPr>
        <p:spPr bwMode="auto">
          <a:xfrm>
            <a:off x="5927916" y="1057265"/>
            <a:ext cx="2701570" cy="992187"/>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a:t>LegacyClass</a:t>
            </a:r>
            <a:endParaRPr lang="en-US" i="1"/>
          </a:p>
          <a:p>
            <a:pPr algn="ctr"/>
            <a:endParaRPr lang="en-US" i="1"/>
          </a:p>
          <a:p>
            <a:pPr algn="ctr"/>
            <a:r>
              <a:rPr lang="en-US" sz="1600"/>
              <a:t>ExistingRequest()</a:t>
            </a:r>
          </a:p>
        </p:txBody>
      </p:sp>
      <p:sp>
        <p:nvSpPr>
          <p:cNvPr id="69644" name="Line 12"/>
          <p:cNvSpPr>
            <a:spLocks noChangeShapeType="1"/>
          </p:cNvSpPr>
          <p:nvPr/>
        </p:nvSpPr>
        <p:spPr bwMode="auto">
          <a:xfrm>
            <a:off x="5960164" y="1452551"/>
            <a:ext cx="2685445"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69645" name="Group 13"/>
          <p:cNvGrpSpPr>
            <a:grpSpLocks/>
          </p:cNvGrpSpPr>
          <p:nvPr/>
        </p:nvGrpSpPr>
        <p:grpSpPr bwMode="auto">
          <a:xfrm>
            <a:off x="4350657" y="2816215"/>
            <a:ext cx="2719160" cy="993775"/>
            <a:chOff x="2741" y="1661"/>
            <a:chExt cx="1712" cy="626"/>
          </a:xfrm>
        </p:grpSpPr>
        <p:sp>
          <p:nvSpPr>
            <p:cNvPr id="69646" name="Rectangle 14"/>
            <p:cNvSpPr>
              <a:spLocks noChangeArrowheads="1"/>
            </p:cNvSpPr>
            <p:nvPr/>
          </p:nvSpPr>
          <p:spPr bwMode="auto">
            <a:xfrm>
              <a:off x="2741" y="1661"/>
              <a:ext cx="1702" cy="626"/>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dirty="0"/>
                <a:t>Adapter</a:t>
              </a:r>
            </a:p>
            <a:p>
              <a:pPr algn="ctr"/>
              <a:endParaRPr lang="en-US" i="1" dirty="0"/>
            </a:p>
            <a:p>
              <a:pPr algn="ctr"/>
              <a:r>
                <a:rPr lang="en-US" sz="1600" dirty="0"/>
                <a:t>Request()</a:t>
              </a:r>
            </a:p>
          </p:txBody>
        </p:sp>
        <p:sp>
          <p:nvSpPr>
            <p:cNvPr id="69647" name="Line 15"/>
            <p:cNvSpPr>
              <a:spLocks noChangeShapeType="1"/>
            </p:cNvSpPr>
            <p:nvPr/>
          </p:nvSpPr>
          <p:spPr bwMode="auto">
            <a:xfrm>
              <a:off x="2762" y="1911"/>
              <a:ext cx="1691"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69648" name="Line 16"/>
          <p:cNvSpPr>
            <a:spLocks noChangeShapeType="1"/>
          </p:cNvSpPr>
          <p:nvPr/>
        </p:nvSpPr>
        <p:spPr bwMode="auto">
          <a:xfrm>
            <a:off x="3998852" y="2593964"/>
            <a:ext cx="132953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9" name="Line 17"/>
          <p:cNvSpPr>
            <a:spLocks noChangeShapeType="1"/>
          </p:cNvSpPr>
          <p:nvPr/>
        </p:nvSpPr>
        <p:spPr bwMode="auto">
          <a:xfrm>
            <a:off x="5334245" y="2600314"/>
            <a:ext cx="0" cy="18891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0" name="Line 18"/>
          <p:cNvSpPr>
            <a:spLocks noChangeShapeType="1"/>
          </p:cNvSpPr>
          <p:nvPr/>
        </p:nvSpPr>
        <p:spPr bwMode="auto">
          <a:xfrm>
            <a:off x="6272392" y="2046277"/>
            <a:ext cx="0" cy="758825"/>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1" name="Rectangle 19"/>
          <p:cNvSpPr>
            <a:spLocks noChangeArrowheads="1"/>
          </p:cNvSpPr>
          <p:nvPr/>
        </p:nvSpPr>
        <p:spPr bwMode="auto">
          <a:xfrm>
            <a:off x="6291752" y="2124626"/>
            <a:ext cx="924431" cy="33598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r>
              <a:rPr lang="en-US" sz="1600" dirty="0" err="1"/>
              <a:t>adaptee</a:t>
            </a:r>
            <a:endParaRPr lang="en-US" sz="1600" dirty="0"/>
          </a:p>
        </p:txBody>
      </p:sp>
      <p:sp>
        <p:nvSpPr>
          <p:cNvPr id="69652" name="Line 20"/>
          <p:cNvSpPr>
            <a:spLocks noChangeShapeType="1"/>
          </p:cNvSpPr>
          <p:nvPr/>
        </p:nvSpPr>
        <p:spPr bwMode="auto">
          <a:xfrm>
            <a:off x="5269747" y="1512878"/>
            <a:ext cx="690417"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9094471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63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963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96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r>
              <a:rPr lang="en-US" dirty="0"/>
              <a:t>Adapter </a:t>
            </a:r>
            <a:r>
              <a:rPr lang="en-US" dirty="0" smtClean="0"/>
              <a:t>Pattern</a:t>
            </a:r>
            <a:endParaRPr lang="en-US" dirty="0"/>
          </a:p>
        </p:txBody>
      </p:sp>
      <p:sp>
        <p:nvSpPr>
          <p:cNvPr id="21507" name="Rectangle 3"/>
          <p:cNvSpPr>
            <a:spLocks noGrp="1" noChangeArrowheads="1"/>
          </p:cNvSpPr>
          <p:nvPr>
            <p:ph type="body" idx="1"/>
          </p:nvPr>
        </p:nvSpPr>
        <p:spPr>
          <a:xfrm>
            <a:off x="356203" y="1066862"/>
            <a:ext cx="8494626" cy="4921250"/>
          </a:xfrm>
          <a:noFill/>
          <a:ln/>
        </p:spPr>
        <p:txBody>
          <a:bodyPr/>
          <a:lstStyle/>
          <a:p>
            <a:r>
              <a:rPr lang="ja-JP" altLang="en-US" sz="2000" dirty="0">
                <a:latin typeface="Arial"/>
              </a:rPr>
              <a:t>“</a:t>
            </a:r>
            <a:r>
              <a:rPr lang="en-US" sz="2000" dirty="0"/>
              <a:t>Convert the interface of a class into another interface clients expect.</a:t>
            </a:r>
            <a:r>
              <a:rPr lang="ja-JP" altLang="en-US" sz="2000" dirty="0">
                <a:latin typeface="Arial"/>
              </a:rPr>
              <a:t>”</a:t>
            </a:r>
            <a:endParaRPr lang="en-US" sz="2000" dirty="0"/>
          </a:p>
          <a:p>
            <a:r>
              <a:rPr lang="en-US" sz="2000" dirty="0"/>
              <a:t>The adapter pattern lets classes work together that </a:t>
            </a:r>
            <a:r>
              <a:rPr lang="en-US" sz="2000" dirty="0" smtClean="0"/>
              <a:t>couldn‘t </a:t>
            </a:r>
            <a:r>
              <a:rPr lang="en-US" sz="2000" dirty="0"/>
              <a:t>otherwise because of incompatible interfaces</a:t>
            </a:r>
          </a:p>
          <a:p>
            <a:r>
              <a:rPr lang="en-US" sz="2000" dirty="0"/>
              <a:t>Used to provide a new interface to existing legacy components (Interface engineering, reengineering).</a:t>
            </a:r>
          </a:p>
          <a:p>
            <a:r>
              <a:rPr lang="en-US" sz="2000" dirty="0"/>
              <a:t>Also known as a </a:t>
            </a:r>
            <a:r>
              <a:rPr lang="en-US" sz="2000" dirty="0">
                <a:solidFill>
                  <a:srgbClr val="FF0000"/>
                </a:solidFill>
              </a:rPr>
              <a:t>wrapper</a:t>
            </a:r>
          </a:p>
          <a:p>
            <a:r>
              <a:rPr lang="en-US" sz="2000" dirty="0"/>
              <a:t>Two adapter patterns:</a:t>
            </a:r>
          </a:p>
          <a:p>
            <a:pPr lvl="1"/>
            <a:r>
              <a:rPr lang="en-US" sz="1800" dirty="0"/>
              <a:t>Class adapter: </a:t>
            </a:r>
          </a:p>
          <a:p>
            <a:pPr lvl="2"/>
            <a:r>
              <a:rPr lang="en-US" sz="1800" dirty="0"/>
              <a:t>Uses multiple inheritance to adapt one interface to another</a:t>
            </a:r>
          </a:p>
          <a:p>
            <a:pPr lvl="1"/>
            <a:r>
              <a:rPr lang="en-US" sz="1800" dirty="0"/>
              <a:t>Object adapter: </a:t>
            </a:r>
          </a:p>
          <a:p>
            <a:pPr lvl="2"/>
            <a:r>
              <a:rPr lang="en-US" sz="1800" dirty="0"/>
              <a:t>Uses single inheritance and delegation</a:t>
            </a:r>
          </a:p>
          <a:p>
            <a:r>
              <a:rPr lang="en-US" sz="2000" dirty="0"/>
              <a:t>Object adapters are much more frequent. We will only cover object adapters (and call them therefore simply adapters)</a:t>
            </a:r>
          </a:p>
        </p:txBody>
      </p:sp>
    </p:spTree>
    <p:extLst>
      <p:ext uri="{BB962C8B-B14F-4D97-AF65-F5344CB8AC3E}">
        <p14:creationId xmlns:p14="http://schemas.microsoft.com/office/powerpoint/2010/main" val="16060229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5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507">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1507">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1507">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150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1507">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15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Rectangle 3"/>
          <p:cNvSpPr>
            <a:spLocks noChangeArrowheads="1"/>
          </p:cNvSpPr>
          <p:nvPr/>
        </p:nvSpPr>
        <p:spPr bwMode="auto">
          <a:xfrm>
            <a:off x="1082675" y="1944688"/>
            <a:ext cx="2471738" cy="288925"/>
          </a:xfrm>
          <a:prstGeom prst="rect">
            <a:avLst/>
          </a:prstGeom>
          <a:solidFill>
            <a:srgbClr val="FFFFFF"/>
          </a:solidFill>
          <a:ln w="3175">
            <a:solidFill>
              <a:srgbClr val="000000"/>
            </a:solidFill>
            <a:miter lim="800000"/>
            <a:headEnd/>
            <a:tailEnd/>
          </a:ln>
        </p:spPr>
        <p:txBody>
          <a:bodyPr/>
          <a:lstStyle/>
          <a:p>
            <a:endParaRPr lang="en-US" sz="2800"/>
          </a:p>
        </p:txBody>
      </p:sp>
      <p:sp>
        <p:nvSpPr>
          <p:cNvPr id="316420" name="Rectangle 4"/>
          <p:cNvSpPr>
            <a:spLocks noChangeArrowheads="1"/>
          </p:cNvSpPr>
          <p:nvPr/>
        </p:nvSpPr>
        <p:spPr bwMode="auto">
          <a:xfrm>
            <a:off x="1729347" y="2012950"/>
            <a:ext cx="1092669"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a:solidFill>
                  <a:srgbClr val="000000"/>
                </a:solidFill>
                <a:latin typeface="Helvetica" charset="0"/>
              </a:rPr>
              <a:t>TaxMasterAdapter</a:t>
            </a:r>
            <a:endParaRPr lang="en-US" altLang="zh-CN" sz="2800"/>
          </a:p>
        </p:txBody>
      </p:sp>
      <p:sp>
        <p:nvSpPr>
          <p:cNvPr id="316421" name="Rectangle 5"/>
          <p:cNvSpPr>
            <a:spLocks noChangeArrowheads="1"/>
          </p:cNvSpPr>
          <p:nvPr/>
        </p:nvSpPr>
        <p:spPr bwMode="auto">
          <a:xfrm>
            <a:off x="1082675" y="2233613"/>
            <a:ext cx="2471738" cy="290512"/>
          </a:xfrm>
          <a:prstGeom prst="rect">
            <a:avLst/>
          </a:prstGeom>
          <a:solidFill>
            <a:srgbClr val="FFFFFF"/>
          </a:solidFill>
          <a:ln w="3175">
            <a:solidFill>
              <a:srgbClr val="000000"/>
            </a:solidFill>
            <a:miter lim="800000"/>
            <a:headEnd/>
            <a:tailEnd/>
          </a:ln>
        </p:spPr>
        <p:txBody>
          <a:bodyPr/>
          <a:lstStyle/>
          <a:p>
            <a:endParaRPr lang="en-US" sz="2800"/>
          </a:p>
        </p:txBody>
      </p:sp>
      <p:sp>
        <p:nvSpPr>
          <p:cNvPr id="316422" name="Rectangle 6"/>
          <p:cNvSpPr>
            <a:spLocks noChangeArrowheads="1"/>
          </p:cNvSpPr>
          <p:nvPr/>
        </p:nvSpPr>
        <p:spPr bwMode="auto">
          <a:xfrm>
            <a:off x="1082675" y="2524125"/>
            <a:ext cx="2471738" cy="288925"/>
          </a:xfrm>
          <a:prstGeom prst="rect">
            <a:avLst/>
          </a:prstGeom>
          <a:solidFill>
            <a:srgbClr val="FFFFFF"/>
          </a:solidFill>
          <a:ln w="3175">
            <a:solidFill>
              <a:srgbClr val="000000"/>
            </a:solidFill>
            <a:miter lim="800000"/>
            <a:headEnd/>
            <a:tailEnd/>
          </a:ln>
        </p:spPr>
        <p:txBody>
          <a:bodyPr/>
          <a:lstStyle/>
          <a:p>
            <a:endParaRPr lang="en-US" sz="2800"/>
          </a:p>
        </p:txBody>
      </p:sp>
      <p:sp>
        <p:nvSpPr>
          <p:cNvPr id="316423" name="Rectangle 7"/>
          <p:cNvSpPr>
            <a:spLocks noChangeArrowheads="1"/>
          </p:cNvSpPr>
          <p:nvPr/>
        </p:nvSpPr>
        <p:spPr bwMode="auto">
          <a:xfrm>
            <a:off x="1026578" y="2524126"/>
            <a:ext cx="2656422"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50" dirty="0" err="1">
                <a:solidFill>
                  <a:srgbClr val="000000"/>
                </a:solidFill>
                <a:latin typeface="Helvetica" charset="0"/>
              </a:rPr>
              <a:t>getTaxes</a:t>
            </a:r>
            <a:r>
              <a:rPr lang="en-US" altLang="zh-CN" sz="1050" dirty="0">
                <a:solidFill>
                  <a:srgbClr val="000000"/>
                </a:solidFill>
                <a:latin typeface="Helvetica" charset="0"/>
              </a:rPr>
              <a:t>( Sale ) : List of </a:t>
            </a:r>
            <a:r>
              <a:rPr lang="en-US" altLang="zh-CN" sz="1050" dirty="0" err="1">
                <a:solidFill>
                  <a:srgbClr val="000000"/>
                </a:solidFill>
                <a:latin typeface="Helvetica" charset="0"/>
              </a:rPr>
              <a:t>TaxLineItems</a:t>
            </a:r>
            <a:endParaRPr lang="en-US" altLang="zh-CN" sz="2800" dirty="0"/>
          </a:p>
        </p:txBody>
      </p:sp>
      <p:sp>
        <p:nvSpPr>
          <p:cNvPr id="316424" name="Rectangle 8"/>
          <p:cNvSpPr>
            <a:spLocks noChangeArrowheads="1"/>
          </p:cNvSpPr>
          <p:nvPr/>
        </p:nvSpPr>
        <p:spPr bwMode="auto">
          <a:xfrm>
            <a:off x="3660775" y="1949450"/>
            <a:ext cx="2493963" cy="439738"/>
          </a:xfrm>
          <a:prstGeom prst="rect">
            <a:avLst/>
          </a:prstGeom>
          <a:solidFill>
            <a:srgbClr val="FFFFFF"/>
          </a:solidFill>
          <a:ln w="3175">
            <a:solidFill>
              <a:srgbClr val="000000"/>
            </a:solidFill>
            <a:miter lim="800000"/>
            <a:headEnd/>
            <a:tailEnd/>
          </a:ln>
        </p:spPr>
        <p:txBody>
          <a:bodyPr/>
          <a:lstStyle/>
          <a:p>
            <a:endParaRPr lang="en-US" sz="2800"/>
          </a:p>
        </p:txBody>
      </p:sp>
      <p:sp>
        <p:nvSpPr>
          <p:cNvPr id="316425" name="Rectangle 9"/>
          <p:cNvSpPr>
            <a:spLocks noChangeArrowheads="1"/>
          </p:cNvSpPr>
          <p:nvPr/>
        </p:nvSpPr>
        <p:spPr bwMode="auto">
          <a:xfrm>
            <a:off x="4269873" y="2016125"/>
            <a:ext cx="1190042"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a:solidFill>
                  <a:srgbClr val="000000"/>
                </a:solidFill>
                <a:latin typeface="Helvetica" charset="0"/>
              </a:rPr>
              <a:t>GoodAsGoldTaxPro</a:t>
            </a:r>
            <a:endParaRPr lang="en-US" altLang="zh-CN" sz="2800"/>
          </a:p>
        </p:txBody>
      </p:sp>
      <p:sp>
        <p:nvSpPr>
          <p:cNvPr id="316426" name="Rectangle 10"/>
          <p:cNvSpPr>
            <a:spLocks noChangeArrowheads="1"/>
          </p:cNvSpPr>
          <p:nvPr/>
        </p:nvSpPr>
        <p:spPr bwMode="auto">
          <a:xfrm>
            <a:off x="4754500" y="2170113"/>
            <a:ext cx="471612"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a:solidFill>
                  <a:srgbClr val="000000"/>
                </a:solidFill>
                <a:latin typeface="Helvetica" charset="0"/>
              </a:rPr>
              <a:t>Adapter</a:t>
            </a:r>
            <a:endParaRPr lang="en-US" altLang="zh-CN" sz="2800"/>
          </a:p>
        </p:txBody>
      </p:sp>
      <p:sp>
        <p:nvSpPr>
          <p:cNvPr id="316427" name="Rectangle 11"/>
          <p:cNvSpPr>
            <a:spLocks noChangeArrowheads="1"/>
          </p:cNvSpPr>
          <p:nvPr/>
        </p:nvSpPr>
        <p:spPr bwMode="auto">
          <a:xfrm>
            <a:off x="3660775" y="2389188"/>
            <a:ext cx="2493963" cy="288925"/>
          </a:xfrm>
          <a:prstGeom prst="rect">
            <a:avLst/>
          </a:prstGeom>
          <a:solidFill>
            <a:srgbClr val="FFFFFF"/>
          </a:solidFill>
          <a:ln w="3175">
            <a:solidFill>
              <a:srgbClr val="000000"/>
            </a:solidFill>
            <a:miter lim="800000"/>
            <a:headEnd/>
            <a:tailEnd/>
          </a:ln>
        </p:spPr>
        <p:txBody>
          <a:bodyPr/>
          <a:lstStyle/>
          <a:p>
            <a:endParaRPr lang="en-US" sz="2800"/>
          </a:p>
        </p:txBody>
      </p:sp>
      <p:sp>
        <p:nvSpPr>
          <p:cNvPr id="316428" name="Rectangle 12"/>
          <p:cNvSpPr>
            <a:spLocks noChangeArrowheads="1"/>
          </p:cNvSpPr>
          <p:nvPr/>
        </p:nvSpPr>
        <p:spPr bwMode="auto">
          <a:xfrm>
            <a:off x="3660775" y="2678113"/>
            <a:ext cx="2493963" cy="290512"/>
          </a:xfrm>
          <a:prstGeom prst="rect">
            <a:avLst/>
          </a:prstGeom>
          <a:solidFill>
            <a:srgbClr val="FFFFFF"/>
          </a:solidFill>
          <a:ln w="3175">
            <a:solidFill>
              <a:srgbClr val="000000"/>
            </a:solidFill>
            <a:miter lim="800000"/>
            <a:headEnd/>
            <a:tailEnd/>
          </a:ln>
        </p:spPr>
        <p:txBody>
          <a:bodyPr/>
          <a:lstStyle/>
          <a:p>
            <a:endParaRPr lang="en-US" sz="2800"/>
          </a:p>
        </p:txBody>
      </p:sp>
      <p:sp>
        <p:nvSpPr>
          <p:cNvPr id="316429" name="Rectangle 13"/>
          <p:cNvSpPr>
            <a:spLocks noChangeArrowheads="1"/>
          </p:cNvSpPr>
          <p:nvPr/>
        </p:nvSpPr>
        <p:spPr bwMode="auto">
          <a:xfrm>
            <a:off x="3604678" y="2678113"/>
            <a:ext cx="2550060"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50" dirty="0" err="1">
                <a:solidFill>
                  <a:srgbClr val="000000"/>
                </a:solidFill>
                <a:latin typeface="Helvetica" charset="0"/>
              </a:rPr>
              <a:t>getTaxes</a:t>
            </a:r>
            <a:r>
              <a:rPr lang="en-US" altLang="zh-CN" sz="1050" dirty="0">
                <a:solidFill>
                  <a:srgbClr val="000000"/>
                </a:solidFill>
                <a:latin typeface="Helvetica" charset="0"/>
              </a:rPr>
              <a:t>( Sale ) : List of </a:t>
            </a:r>
            <a:r>
              <a:rPr lang="en-US" altLang="zh-CN" sz="1050" dirty="0" err="1">
                <a:solidFill>
                  <a:srgbClr val="000000"/>
                </a:solidFill>
                <a:latin typeface="Helvetica" charset="0"/>
              </a:rPr>
              <a:t>TaxLineItems</a:t>
            </a:r>
            <a:endParaRPr lang="en-US" altLang="zh-CN" sz="2800" dirty="0"/>
          </a:p>
        </p:txBody>
      </p:sp>
      <p:sp>
        <p:nvSpPr>
          <p:cNvPr id="316430" name="Line 14"/>
          <p:cNvSpPr>
            <a:spLocks noChangeShapeType="1"/>
          </p:cNvSpPr>
          <p:nvPr/>
        </p:nvSpPr>
        <p:spPr bwMode="auto">
          <a:xfrm flipH="1" flipV="1">
            <a:off x="4852988" y="1922463"/>
            <a:ext cx="53975" cy="26987"/>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31" name="Line 15"/>
          <p:cNvSpPr>
            <a:spLocks noChangeShapeType="1"/>
          </p:cNvSpPr>
          <p:nvPr/>
        </p:nvSpPr>
        <p:spPr bwMode="auto">
          <a:xfrm flipH="1" flipV="1">
            <a:off x="4765675" y="1878013"/>
            <a:ext cx="55563" cy="26987"/>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32" name="Line 16"/>
          <p:cNvSpPr>
            <a:spLocks noChangeShapeType="1"/>
          </p:cNvSpPr>
          <p:nvPr/>
        </p:nvSpPr>
        <p:spPr bwMode="auto">
          <a:xfrm flipH="1" flipV="1">
            <a:off x="4679950" y="1833563"/>
            <a:ext cx="55563" cy="28575"/>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33" name="Line 17"/>
          <p:cNvSpPr>
            <a:spLocks noChangeShapeType="1"/>
          </p:cNvSpPr>
          <p:nvPr/>
        </p:nvSpPr>
        <p:spPr bwMode="auto">
          <a:xfrm flipH="1" flipV="1">
            <a:off x="4594225" y="1789113"/>
            <a:ext cx="55563" cy="28575"/>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34" name="Line 18"/>
          <p:cNvSpPr>
            <a:spLocks noChangeShapeType="1"/>
          </p:cNvSpPr>
          <p:nvPr/>
        </p:nvSpPr>
        <p:spPr bwMode="auto">
          <a:xfrm flipH="1" flipV="1">
            <a:off x="4508500" y="1744663"/>
            <a:ext cx="55563" cy="28575"/>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35" name="Line 19"/>
          <p:cNvSpPr>
            <a:spLocks noChangeShapeType="1"/>
          </p:cNvSpPr>
          <p:nvPr/>
        </p:nvSpPr>
        <p:spPr bwMode="auto">
          <a:xfrm flipH="1" flipV="1">
            <a:off x="4422775" y="1701800"/>
            <a:ext cx="53975" cy="28575"/>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36" name="Line 20"/>
          <p:cNvSpPr>
            <a:spLocks noChangeShapeType="1"/>
          </p:cNvSpPr>
          <p:nvPr/>
        </p:nvSpPr>
        <p:spPr bwMode="auto">
          <a:xfrm flipH="1" flipV="1">
            <a:off x="4337050" y="1657350"/>
            <a:ext cx="53975" cy="28575"/>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37" name="Line 21"/>
          <p:cNvSpPr>
            <a:spLocks noChangeShapeType="1"/>
          </p:cNvSpPr>
          <p:nvPr/>
        </p:nvSpPr>
        <p:spPr bwMode="auto">
          <a:xfrm flipH="1" flipV="1">
            <a:off x="4249738" y="1612900"/>
            <a:ext cx="55562" cy="28575"/>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38" name="Line 22"/>
          <p:cNvSpPr>
            <a:spLocks noChangeShapeType="1"/>
          </p:cNvSpPr>
          <p:nvPr/>
        </p:nvSpPr>
        <p:spPr bwMode="auto">
          <a:xfrm flipH="1" flipV="1">
            <a:off x="4164013" y="1568450"/>
            <a:ext cx="55562" cy="28575"/>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39" name="Line 23"/>
          <p:cNvSpPr>
            <a:spLocks noChangeShapeType="1"/>
          </p:cNvSpPr>
          <p:nvPr/>
        </p:nvSpPr>
        <p:spPr bwMode="auto">
          <a:xfrm flipH="1" flipV="1">
            <a:off x="4078288" y="1524000"/>
            <a:ext cx="55562" cy="28575"/>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40" name="Line 24"/>
          <p:cNvSpPr>
            <a:spLocks noChangeShapeType="1"/>
          </p:cNvSpPr>
          <p:nvPr/>
        </p:nvSpPr>
        <p:spPr bwMode="auto">
          <a:xfrm flipH="1" flipV="1">
            <a:off x="3992563" y="1481138"/>
            <a:ext cx="55562" cy="26987"/>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41" name="Line 25"/>
          <p:cNvSpPr>
            <a:spLocks noChangeShapeType="1"/>
          </p:cNvSpPr>
          <p:nvPr/>
        </p:nvSpPr>
        <p:spPr bwMode="auto">
          <a:xfrm flipH="1" flipV="1">
            <a:off x="3906838" y="1436688"/>
            <a:ext cx="53975" cy="28575"/>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42" name="Line 26"/>
          <p:cNvSpPr>
            <a:spLocks noChangeShapeType="1"/>
          </p:cNvSpPr>
          <p:nvPr/>
        </p:nvSpPr>
        <p:spPr bwMode="auto">
          <a:xfrm flipH="1" flipV="1">
            <a:off x="3863975" y="1414463"/>
            <a:ext cx="11113" cy="6350"/>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43" name="Freeform 27"/>
          <p:cNvSpPr>
            <a:spLocks/>
          </p:cNvSpPr>
          <p:nvPr/>
        </p:nvSpPr>
        <p:spPr bwMode="auto">
          <a:xfrm>
            <a:off x="3683000" y="1322388"/>
            <a:ext cx="211138" cy="152400"/>
          </a:xfrm>
          <a:custGeom>
            <a:avLst/>
            <a:gdLst>
              <a:gd name="T0" fmla="*/ 267 w 267"/>
              <a:gd name="T1" fmla="*/ 42 h 193"/>
              <a:gd name="T2" fmla="*/ 0 w 267"/>
              <a:gd name="T3" fmla="*/ 0 h 193"/>
              <a:gd name="T4" fmla="*/ 189 w 267"/>
              <a:gd name="T5" fmla="*/ 193 h 193"/>
              <a:gd name="T6" fmla="*/ 267 w 267"/>
              <a:gd name="T7" fmla="*/ 42 h 193"/>
            </a:gdLst>
            <a:ahLst/>
            <a:cxnLst>
              <a:cxn ang="0">
                <a:pos x="T0" y="T1"/>
              </a:cxn>
              <a:cxn ang="0">
                <a:pos x="T2" y="T3"/>
              </a:cxn>
              <a:cxn ang="0">
                <a:pos x="T4" y="T5"/>
              </a:cxn>
              <a:cxn ang="0">
                <a:pos x="T6" y="T7"/>
              </a:cxn>
            </a:cxnLst>
            <a:rect l="0" t="0" r="r" b="b"/>
            <a:pathLst>
              <a:path w="267" h="193">
                <a:moveTo>
                  <a:pt x="267" y="42"/>
                </a:moveTo>
                <a:lnTo>
                  <a:pt x="0" y="0"/>
                </a:lnTo>
                <a:lnTo>
                  <a:pt x="189" y="193"/>
                </a:lnTo>
                <a:lnTo>
                  <a:pt x="267" y="42"/>
                </a:lnTo>
              </a:path>
            </a:pathLst>
          </a:custGeom>
          <a:noFill/>
          <a:ln w="31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sz="2800"/>
          </a:p>
        </p:txBody>
      </p:sp>
      <p:sp>
        <p:nvSpPr>
          <p:cNvPr id="316444" name="Rectangle 28"/>
          <p:cNvSpPr>
            <a:spLocks noChangeArrowheads="1"/>
          </p:cNvSpPr>
          <p:nvPr/>
        </p:nvSpPr>
        <p:spPr bwMode="auto">
          <a:xfrm>
            <a:off x="2436813" y="593725"/>
            <a:ext cx="2492375" cy="438150"/>
          </a:xfrm>
          <a:prstGeom prst="rect">
            <a:avLst/>
          </a:prstGeom>
          <a:solidFill>
            <a:srgbClr val="FFFFFF"/>
          </a:solidFill>
          <a:ln w="3175">
            <a:solidFill>
              <a:srgbClr val="000000"/>
            </a:solidFill>
            <a:miter lim="800000"/>
            <a:headEnd/>
            <a:tailEnd/>
          </a:ln>
        </p:spPr>
        <p:txBody>
          <a:bodyPr/>
          <a:lstStyle/>
          <a:p>
            <a:endParaRPr lang="en-US" sz="2800"/>
          </a:p>
        </p:txBody>
      </p:sp>
      <p:sp>
        <p:nvSpPr>
          <p:cNvPr id="316445" name="Rectangle 29"/>
          <p:cNvSpPr>
            <a:spLocks noChangeArrowheads="1"/>
          </p:cNvSpPr>
          <p:nvPr/>
        </p:nvSpPr>
        <p:spPr bwMode="auto">
          <a:xfrm>
            <a:off x="3318607" y="660400"/>
            <a:ext cx="833562"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a:solidFill>
                  <a:srgbClr val="000000"/>
                </a:solidFill>
                <a:latin typeface="Helvetica" charset="0"/>
              </a:rPr>
              <a:t>&lt;&lt;interface&gt;&gt;</a:t>
            </a:r>
            <a:endParaRPr lang="en-US" altLang="zh-CN" sz="2800"/>
          </a:p>
        </p:txBody>
      </p:sp>
      <p:sp>
        <p:nvSpPr>
          <p:cNvPr id="316446" name="Rectangle 30"/>
          <p:cNvSpPr>
            <a:spLocks noChangeArrowheads="1"/>
          </p:cNvSpPr>
          <p:nvPr/>
        </p:nvSpPr>
        <p:spPr bwMode="auto">
          <a:xfrm>
            <a:off x="2978552" y="814388"/>
            <a:ext cx="1324760"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a:solidFill>
                  <a:srgbClr val="000000"/>
                </a:solidFill>
                <a:latin typeface="Helvetica" charset="0"/>
              </a:rPr>
              <a:t>ITaxCalculatorAdapter</a:t>
            </a:r>
            <a:endParaRPr lang="en-US" altLang="zh-CN" sz="2800"/>
          </a:p>
        </p:txBody>
      </p:sp>
      <p:sp>
        <p:nvSpPr>
          <p:cNvPr id="316447" name="Rectangle 31"/>
          <p:cNvSpPr>
            <a:spLocks noChangeArrowheads="1"/>
          </p:cNvSpPr>
          <p:nvPr/>
        </p:nvSpPr>
        <p:spPr bwMode="auto">
          <a:xfrm>
            <a:off x="2436813" y="1031875"/>
            <a:ext cx="2492375" cy="290513"/>
          </a:xfrm>
          <a:prstGeom prst="rect">
            <a:avLst/>
          </a:prstGeom>
          <a:solidFill>
            <a:srgbClr val="FFFFFF"/>
          </a:solidFill>
          <a:ln w="3175">
            <a:solidFill>
              <a:srgbClr val="000000"/>
            </a:solidFill>
            <a:miter lim="800000"/>
            <a:headEnd/>
            <a:tailEnd/>
          </a:ln>
        </p:spPr>
        <p:txBody>
          <a:bodyPr/>
          <a:lstStyle/>
          <a:p>
            <a:endParaRPr lang="en-US" sz="2800"/>
          </a:p>
        </p:txBody>
      </p:sp>
      <p:sp>
        <p:nvSpPr>
          <p:cNvPr id="316448" name="Rectangle 32"/>
          <p:cNvSpPr>
            <a:spLocks noChangeArrowheads="1"/>
          </p:cNvSpPr>
          <p:nvPr/>
        </p:nvSpPr>
        <p:spPr bwMode="auto">
          <a:xfrm>
            <a:off x="2380715" y="1076325"/>
            <a:ext cx="2640086"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50" dirty="0" err="1">
                <a:solidFill>
                  <a:srgbClr val="000000"/>
                </a:solidFill>
                <a:latin typeface="Helvetica" charset="0"/>
              </a:rPr>
              <a:t>getTaxes</a:t>
            </a:r>
            <a:r>
              <a:rPr lang="en-US" altLang="zh-CN" sz="1050" dirty="0">
                <a:solidFill>
                  <a:srgbClr val="000000"/>
                </a:solidFill>
                <a:latin typeface="Helvetica" charset="0"/>
              </a:rPr>
              <a:t>( Sale ) : List of </a:t>
            </a:r>
            <a:r>
              <a:rPr lang="en-US" altLang="zh-CN" sz="1050" dirty="0" err="1">
                <a:solidFill>
                  <a:srgbClr val="000000"/>
                </a:solidFill>
                <a:latin typeface="Helvetica" charset="0"/>
              </a:rPr>
              <a:t>TaxLineItems</a:t>
            </a:r>
            <a:endParaRPr lang="en-US" altLang="zh-CN" sz="2800" dirty="0"/>
          </a:p>
        </p:txBody>
      </p:sp>
      <p:sp>
        <p:nvSpPr>
          <p:cNvPr id="316449" name="Line 33"/>
          <p:cNvSpPr>
            <a:spLocks noChangeShapeType="1"/>
          </p:cNvSpPr>
          <p:nvPr/>
        </p:nvSpPr>
        <p:spPr bwMode="auto">
          <a:xfrm flipV="1">
            <a:off x="2317750" y="1917700"/>
            <a:ext cx="55563" cy="26988"/>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50" name="Line 34"/>
          <p:cNvSpPr>
            <a:spLocks noChangeShapeType="1"/>
          </p:cNvSpPr>
          <p:nvPr/>
        </p:nvSpPr>
        <p:spPr bwMode="auto">
          <a:xfrm flipV="1">
            <a:off x="2406650" y="1878013"/>
            <a:ext cx="55563" cy="26987"/>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51" name="Line 35"/>
          <p:cNvSpPr>
            <a:spLocks noChangeShapeType="1"/>
          </p:cNvSpPr>
          <p:nvPr/>
        </p:nvSpPr>
        <p:spPr bwMode="auto">
          <a:xfrm flipV="1">
            <a:off x="2493963" y="1838325"/>
            <a:ext cx="55562" cy="25400"/>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52" name="Line 36"/>
          <p:cNvSpPr>
            <a:spLocks noChangeShapeType="1"/>
          </p:cNvSpPr>
          <p:nvPr/>
        </p:nvSpPr>
        <p:spPr bwMode="auto">
          <a:xfrm flipV="1">
            <a:off x="2581275" y="1798638"/>
            <a:ext cx="57150" cy="25400"/>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53" name="Line 37"/>
          <p:cNvSpPr>
            <a:spLocks noChangeShapeType="1"/>
          </p:cNvSpPr>
          <p:nvPr/>
        </p:nvSpPr>
        <p:spPr bwMode="auto">
          <a:xfrm flipV="1">
            <a:off x="2670175" y="1758950"/>
            <a:ext cx="55563" cy="25400"/>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54" name="Line 38"/>
          <p:cNvSpPr>
            <a:spLocks noChangeShapeType="1"/>
          </p:cNvSpPr>
          <p:nvPr/>
        </p:nvSpPr>
        <p:spPr bwMode="auto">
          <a:xfrm flipV="1">
            <a:off x="2757488" y="1717675"/>
            <a:ext cx="55562" cy="26988"/>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55" name="Line 39"/>
          <p:cNvSpPr>
            <a:spLocks noChangeShapeType="1"/>
          </p:cNvSpPr>
          <p:nvPr/>
        </p:nvSpPr>
        <p:spPr bwMode="auto">
          <a:xfrm flipV="1">
            <a:off x="2844800" y="1677988"/>
            <a:ext cx="57150" cy="25400"/>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56" name="Line 40"/>
          <p:cNvSpPr>
            <a:spLocks noChangeShapeType="1"/>
          </p:cNvSpPr>
          <p:nvPr/>
        </p:nvSpPr>
        <p:spPr bwMode="auto">
          <a:xfrm flipV="1">
            <a:off x="2933700" y="1638300"/>
            <a:ext cx="55563" cy="25400"/>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57" name="Line 41"/>
          <p:cNvSpPr>
            <a:spLocks noChangeShapeType="1"/>
          </p:cNvSpPr>
          <p:nvPr/>
        </p:nvSpPr>
        <p:spPr bwMode="auto">
          <a:xfrm flipV="1">
            <a:off x="3021013" y="1598613"/>
            <a:ext cx="57150" cy="25400"/>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58" name="Line 42"/>
          <p:cNvSpPr>
            <a:spLocks noChangeShapeType="1"/>
          </p:cNvSpPr>
          <p:nvPr/>
        </p:nvSpPr>
        <p:spPr bwMode="auto">
          <a:xfrm flipV="1">
            <a:off x="3109913" y="1557338"/>
            <a:ext cx="55562" cy="26987"/>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59" name="Line 43"/>
          <p:cNvSpPr>
            <a:spLocks noChangeShapeType="1"/>
          </p:cNvSpPr>
          <p:nvPr/>
        </p:nvSpPr>
        <p:spPr bwMode="auto">
          <a:xfrm flipV="1">
            <a:off x="3197225" y="1517650"/>
            <a:ext cx="55563" cy="25400"/>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60" name="Line 44"/>
          <p:cNvSpPr>
            <a:spLocks noChangeShapeType="1"/>
          </p:cNvSpPr>
          <p:nvPr/>
        </p:nvSpPr>
        <p:spPr bwMode="auto">
          <a:xfrm flipV="1">
            <a:off x="3284538" y="1477963"/>
            <a:ext cx="57150" cy="25400"/>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61" name="Line 45"/>
          <p:cNvSpPr>
            <a:spLocks noChangeShapeType="1"/>
          </p:cNvSpPr>
          <p:nvPr/>
        </p:nvSpPr>
        <p:spPr bwMode="auto">
          <a:xfrm flipV="1">
            <a:off x="3373438" y="1438275"/>
            <a:ext cx="55562" cy="25400"/>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62" name="Line 46"/>
          <p:cNvSpPr>
            <a:spLocks noChangeShapeType="1"/>
          </p:cNvSpPr>
          <p:nvPr/>
        </p:nvSpPr>
        <p:spPr bwMode="auto">
          <a:xfrm flipV="1">
            <a:off x="3460750" y="1406525"/>
            <a:ext cx="38100" cy="17463"/>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63" name="Freeform 47"/>
          <p:cNvSpPr>
            <a:spLocks/>
          </p:cNvSpPr>
          <p:nvPr/>
        </p:nvSpPr>
        <p:spPr bwMode="auto">
          <a:xfrm>
            <a:off x="3470275" y="1322388"/>
            <a:ext cx="212725" cy="146050"/>
          </a:xfrm>
          <a:custGeom>
            <a:avLst/>
            <a:gdLst>
              <a:gd name="T0" fmla="*/ 0 w 268"/>
              <a:gd name="T1" fmla="*/ 28 h 184"/>
              <a:gd name="T2" fmla="*/ 268 w 268"/>
              <a:gd name="T3" fmla="*/ 0 h 184"/>
              <a:gd name="T4" fmla="*/ 71 w 268"/>
              <a:gd name="T5" fmla="*/ 184 h 184"/>
              <a:gd name="T6" fmla="*/ 0 w 268"/>
              <a:gd name="T7" fmla="*/ 28 h 184"/>
            </a:gdLst>
            <a:ahLst/>
            <a:cxnLst>
              <a:cxn ang="0">
                <a:pos x="T0" y="T1"/>
              </a:cxn>
              <a:cxn ang="0">
                <a:pos x="T2" y="T3"/>
              </a:cxn>
              <a:cxn ang="0">
                <a:pos x="T4" y="T5"/>
              </a:cxn>
              <a:cxn ang="0">
                <a:pos x="T6" y="T7"/>
              </a:cxn>
            </a:cxnLst>
            <a:rect l="0" t="0" r="r" b="b"/>
            <a:pathLst>
              <a:path w="268" h="184">
                <a:moveTo>
                  <a:pt x="0" y="28"/>
                </a:moveTo>
                <a:lnTo>
                  <a:pt x="268" y="0"/>
                </a:lnTo>
                <a:lnTo>
                  <a:pt x="71" y="184"/>
                </a:lnTo>
                <a:lnTo>
                  <a:pt x="0" y="28"/>
                </a:lnTo>
              </a:path>
            </a:pathLst>
          </a:custGeom>
          <a:noFill/>
          <a:ln w="31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sz="2800"/>
          </a:p>
        </p:txBody>
      </p:sp>
      <p:sp>
        <p:nvSpPr>
          <p:cNvPr id="316464" name="Rectangle 48"/>
          <p:cNvSpPr>
            <a:spLocks noChangeArrowheads="1"/>
          </p:cNvSpPr>
          <p:nvPr/>
        </p:nvSpPr>
        <p:spPr bwMode="auto">
          <a:xfrm>
            <a:off x="6248356" y="514350"/>
            <a:ext cx="2101850" cy="812800"/>
          </a:xfrm>
          <a:prstGeom prst="rect">
            <a:avLst/>
          </a:prstGeom>
          <a:solidFill>
            <a:srgbClr val="FFFFFF"/>
          </a:solidFill>
          <a:ln w="3175">
            <a:solidFill>
              <a:srgbClr val="000000"/>
            </a:solidFill>
            <a:miter lim="800000"/>
            <a:headEnd/>
            <a:tailEnd/>
          </a:ln>
        </p:spPr>
        <p:txBody>
          <a:bodyPr/>
          <a:lstStyle/>
          <a:p>
            <a:endParaRPr lang="en-US" sz="2800"/>
          </a:p>
        </p:txBody>
      </p:sp>
      <p:sp>
        <p:nvSpPr>
          <p:cNvPr id="316465" name="Rectangle 49"/>
          <p:cNvSpPr>
            <a:spLocks noChangeArrowheads="1"/>
          </p:cNvSpPr>
          <p:nvPr/>
        </p:nvSpPr>
        <p:spPr bwMode="auto">
          <a:xfrm>
            <a:off x="6474420" y="612775"/>
            <a:ext cx="1676710"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dirty="0">
                <a:solidFill>
                  <a:srgbClr val="000000"/>
                </a:solidFill>
                <a:latin typeface="Helvetica" charset="0"/>
              </a:rPr>
              <a:t>Adapters use interfaces and</a:t>
            </a:r>
            <a:endParaRPr lang="en-US" altLang="zh-CN" sz="2800" dirty="0"/>
          </a:p>
        </p:txBody>
      </p:sp>
      <p:sp>
        <p:nvSpPr>
          <p:cNvPr id="316466" name="Rectangle 50"/>
          <p:cNvSpPr>
            <a:spLocks noChangeArrowheads="1"/>
          </p:cNvSpPr>
          <p:nvPr/>
        </p:nvSpPr>
        <p:spPr bwMode="auto">
          <a:xfrm>
            <a:off x="6486977" y="766763"/>
            <a:ext cx="1826221"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a:solidFill>
                  <a:srgbClr val="000000"/>
                </a:solidFill>
                <a:latin typeface="Helvetica" charset="0"/>
              </a:rPr>
              <a:t>polymorphism to add a level of</a:t>
            </a:r>
            <a:endParaRPr lang="en-US" altLang="zh-CN" sz="2800"/>
          </a:p>
        </p:txBody>
      </p:sp>
      <p:sp>
        <p:nvSpPr>
          <p:cNvPr id="316467" name="Rectangle 51"/>
          <p:cNvSpPr>
            <a:spLocks noChangeArrowheads="1"/>
          </p:cNvSpPr>
          <p:nvPr/>
        </p:nvSpPr>
        <p:spPr bwMode="auto">
          <a:xfrm>
            <a:off x="6507554" y="922338"/>
            <a:ext cx="2035892"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a:solidFill>
                  <a:srgbClr val="000000"/>
                </a:solidFill>
                <a:latin typeface="Helvetica" charset="0"/>
              </a:rPr>
              <a:t>indirection to varying APIs in other</a:t>
            </a:r>
            <a:endParaRPr lang="en-US" altLang="zh-CN" sz="2800"/>
          </a:p>
        </p:txBody>
      </p:sp>
      <p:sp>
        <p:nvSpPr>
          <p:cNvPr id="316468" name="Rectangle 52"/>
          <p:cNvSpPr>
            <a:spLocks noChangeArrowheads="1"/>
          </p:cNvSpPr>
          <p:nvPr/>
        </p:nvSpPr>
        <p:spPr bwMode="auto">
          <a:xfrm>
            <a:off x="6405800" y="1076325"/>
            <a:ext cx="770963"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a:solidFill>
                  <a:srgbClr val="000000"/>
                </a:solidFill>
                <a:latin typeface="Helvetica" charset="0"/>
              </a:rPr>
              <a:t>components.</a:t>
            </a:r>
            <a:endParaRPr lang="en-US" altLang="zh-CN" sz="2800"/>
          </a:p>
        </p:txBody>
      </p:sp>
      <p:sp>
        <p:nvSpPr>
          <p:cNvPr id="316469" name="Freeform 53"/>
          <p:cNvSpPr>
            <a:spLocks/>
          </p:cNvSpPr>
          <p:nvPr/>
        </p:nvSpPr>
        <p:spPr bwMode="auto">
          <a:xfrm>
            <a:off x="8188281" y="514350"/>
            <a:ext cx="161925" cy="161925"/>
          </a:xfrm>
          <a:custGeom>
            <a:avLst/>
            <a:gdLst>
              <a:gd name="T0" fmla="*/ 0 w 204"/>
              <a:gd name="T1" fmla="*/ 0 h 204"/>
              <a:gd name="T2" fmla="*/ 204 w 204"/>
              <a:gd name="T3" fmla="*/ 204 h 204"/>
              <a:gd name="T4" fmla="*/ 204 w 204"/>
              <a:gd name="T5" fmla="*/ 0 h 204"/>
              <a:gd name="T6" fmla="*/ 0 w 204"/>
              <a:gd name="T7" fmla="*/ 0 h 204"/>
            </a:gdLst>
            <a:ahLst/>
            <a:cxnLst>
              <a:cxn ang="0">
                <a:pos x="T0" y="T1"/>
              </a:cxn>
              <a:cxn ang="0">
                <a:pos x="T2" y="T3"/>
              </a:cxn>
              <a:cxn ang="0">
                <a:pos x="T4" y="T5"/>
              </a:cxn>
              <a:cxn ang="0">
                <a:pos x="T6" y="T7"/>
              </a:cxn>
            </a:cxnLst>
            <a:rect l="0" t="0" r="r" b="b"/>
            <a:pathLst>
              <a:path w="204" h="204">
                <a:moveTo>
                  <a:pt x="0" y="0"/>
                </a:moveTo>
                <a:lnTo>
                  <a:pt x="204" y="204"/>
                </a:lnTo>
                <a:lnTo>
                  <a:pt x="204" y="0"/>
                </a:lnTo>
                <a:lnTo>
                  <a:pt x="0" y="0"/>
                </a:lnTo>
                <a:close/>
              </a:path>
            </a:pathLst>
          </a:custGeom>
          <a:solidFill>
            <a:srgbClr val="FFFFFF"/>
          </a:solidFill>
          <a:ln w="3175">
            <a:solidFill>
              <a:srgbClr val="FFFFFF"/>
            </a:solidFill>
            <a:prstDash val="solid"/>
            <a:round/>
            <a:headEnd/>
            <a:tailEnd/>
          </a:ln>
        </p:spPr>
        <p:txBody>
          <a:bodyPr/>
          <a:lstStyle/>
          <a:p>
            <a:endParaRPr lang="en-US" sz="2800"/>
          </a:p>
        </p:txBody>
      </p:sp>
      <p:sp>
        <p:nvSpPr>
          <p:cNvPr id="316470" name="Freeform 54"/>
          <p:cNvSpPr>
            <a:spLocks/>
          </p:cNvSpPr>
          <p:nvPr/>
        </p:nvSpPr>
        <p:spPr bwMode="auto">
          <a:xfrm>
            <a:off x="8188281" y="514350"/>
            <a:ext cx="161925" cy="161925"/>
          </a:xfrm>
          <a:custGeom>
            <a:avLst/>
            <a:gdLst>
              <a:gd name="T0" fmla="*/ 204 w 204"/>
              <a:gd name="T1" fmla="*/ 204 h 204"/>
              <a:gd name="T2" fmla="*/ 0 w 204"/>
              <a:gd name="T3" fmla="*/ 0 h 204"/>
              <a:gd name="T4" fmla="*/ 0 w 204"/>
              <a:gd name="T5" fmla="*/ 204 h 204"/>
              <a:gd name="T6" fmla="*/ 204 w 204"/>
              <a:gd name="T7" fmla="*/ 204 h 204"/>
            </a:gdLst>
            <a:ahLst/>
            <a:cxnLst>
              <a:cxn ang="0">
                <a:pos x="T0" y="T1"/>
              </a:cxn>
              <a:cxn ang="0">
                <a:pos x="T2" y="T3"/>
              </a:cxn>
              <a:cxn ang="0">
                <a:pos x="T4" y="T5"/>
              </a:cxn>
              <a:cxn ang="0">
                <a:pos x="T6" y="T7"/>
              </a:cxn>
            </a:cxnLst>
            <a:rect l="0" t="0" r="r" b="b"/>
            <a:pathLst>
              <a:path w="204" h="204">
                <a:moveTo>
                  <a:pt x="204" y="204"/>
                </a:moveTo>
                <a:lnTo>
                  <a:pt x="0" y="0"/>
                </a:lnTo>
                <a:lnTo>
                  <a:pt x="0" y="204"/>
                </a:lnTo>
                <a:lnTo>
                  <a:pt x="204" y="204"/>
                </a:lnTo>
                <a:close/>
              </a:path>
            </a:pathLst>
          </a:custGeom>
          <a:solidFill>
            <a:srgbClr val="000000"/>
          </a:solidFill>
          <a:ln w="3175">
            <a:solidFill>
              <a:srgbClr val="000000"/>
            </a:solidFill>
            <a:prstDash val="solid"/>
            <a:round/>
            <a:headEnd/>
            <a:tailEnd/>
          </a:ln>
        </p:spPr>
        <p:txBody>
          <a:bodyPr/>
          <a:lstStyle/>
          <a:p>
            <a:endParaRPr lang="en-US" sz="2800"/>
          </a:p>
        </p:txBody>
      </p:sp>
      <p:sp>
        <p:nvSpPr>
          <p:cNvPr id="316471" name="Rectangle 55"/>
          <p:cNvSpPr>
            <a:spLocks noChangeArrowheads="1"/>
          </p:cNvSpPr>
          <p:nvPr/>
        </p:nvSpPr>
        <p:spPr bwMode="auto">
          <a:xfrm>
            <a:off x="1074738" y="4783138"/>
            <a:ext cx="2471737" cy="290512"/>
          </a:xfrm>
          <a:prstGeom prst="rect">
            <a:avLst/>
          </a:prstGeom>
          <a:solidFill>
            <a:srgbClr val="FFFFFF"/>
          </a:solidFill>
          <a:ln w="3175">
            <a:solidFill>
              <a:srgbClr val="000000"/>
            </a:solidFill>
            <a:miter lim="800000"/>
            <a:headEnd/>
            <a:tailEnd/>
          </a:ln>
        </p:spPr>
        <p:txBody>
          <a:bodyPr/>
          <a:lstStyle/>
          <a:p>
            <a:endParaRPr lang="en-US" sz="2800"/>
          </a:p>
        </p:txBody>
      </p:sp>
      <p:sp>
        <p:nvSpPr>
          <p:cNvPr id="316472" name="Rectangle 56"/>
          <p:cNvSpPr>
            <a:spLocks noChangeArrowheads="1"/>
          </p:cNvSpPr>
          <p:nvPr/>
        </p:nvSpPr>
        <p:spPr bwMode="auto">
          <a:xfrm>
            <a:off x="1565896" y="4852988"/>
            <a:ext cx="1397346"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a:solidFill>
                  <a:srgbClr val="000000"/>
                </a:solidFill>
                <a:latin typeface="Helvetica" charset="0"/>
              </a:rPr>
              <a:t>SAPAccountingAdapter</a:t>
            </a:r>
            <a:endParaRPr lang="en-US" altLang="zh-CN" sz="2800"/>
          </a:p>
        </p:txBody>
      </p:sp>
      <p:sp>
        <p:nvSpPr>
          <p:cNvPr id="316473" name="Rectangle 57"/>
          <p:cNvSpPr>
            <a:spLocks noChangeArrowheads="1"/>
          </p:cNvSpPr>
          <p:nvPr/>
        </p:nvSpPr>
        <p:spPr bwMode="auto">
          <a:xfrm>
            <a:off x="1074738" y="5073650"/>
            <a:ext cx="2471737" cy="288925"/>
          </a:xfrm>
          <a:prstGeom prst="rect">
            <a:avLst/>
          </a:prstGeom>
          <a:solidFill>
            <a:srgbClr val="FFFFFF"/>
          </a:solidFill>
          <a:ln w="3175">
            <a:solidFill>
              <a:srgbClr val="000000"/>
            </a:solidFill>
            <a:miter lim="800000"/>
            <a:headEnd/>
            <a:tailEnd/>
          </a:ln>
        </p:spPr>
        <p:txBody>
          <a:bodyPr/>
          <a:lstStyle/>
          <a:p>
            <a:endParaRPr lang="en-US" sz="2800"/>
          </a:p>
        </p:txBody>
      </p:sp>
      <p:sp>
        <p:nvSpPr>
          <p:cNvPr id="316474" name="Rectangle 58"/>
          <p:cNvSpPr>
            <a:spLocks noChangeArrowheads="1"/>
          </p:cNvSpPr>
          <p:nvPr/>
        </p:nvSpPr>
        <p:spPr bwMode="auto">
          <a:xfrm>
            <a:off x="1074738" y="5362575"/>
            <a:ext cx="2471737" cy="593725"/>
          </a:xfrm>
          <a:prstGeom prst="rect">
            <a:avLst/>
          </a:prstGeom>
          <a:solidFill>
            <a:srgbClr val="FFFFFF"/>
          </a:solidFill>
          <a:ln w="3175">
            <a:solidFill>
              <a:srgbClr val="000000"/>
            </a:solidFill>
            <a:miter lim="800000"/>
            <a:headEnd/>
            <a:tailEnd/>
          </a:ln>
        </p:spPr>
        <p:txBody>
          <a:bodyPr/>
          <a:lstStyle/>
          <a:p>
            <a:endParaRPr lang="en-US" sz="2800"/>
          </a:p>
        </p:txBody>
      </p:sp>
      <p:sp>
        <p:nvSpPr>
          <p:cNvPr id="316475" name="Rectangle 59"/>
          <p:cNvSpPr>
            <a:spLocks noChangeArrowheads="1"/>
          </p:cNvSpPr>
          <p:nvPr/>
        </p:nvSpPr>
        <p:spPr bwMode="auto">
          <a:xfrm>
            <a:off x="1007622" y="5429250"/>
            <a:ext cx="1975732"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a:solidFill>
                  <a:srgbClr val="000000"/>
                </a:solidFill>
                <a:latin typeface="Helvetica" charset="0"/>
              </a:rPr>
              <a:t>postReceivable( CreditPayment )</a:t>
            </a:r>
            <a:endParaRPr lang="en-US" altLang="zh-CN" sz="2800"/>
          </a:p>
        </p:txBody>
      </p:sp>
      <p:sp>
        <p:nvSpPr>
          <p:cNvPr id="316476" name="Rectangle 60"/>
          <p:cNvSpPr>
            <a:spLocks noChangeArrowheads="1"/>
          </p:cNvSpPr>
          <p:nvPr/>
        </p:nvSpPr>
        <p:spPr bwMode="auto">
          <a:xfrm>
            <a:off x="1071186" y="5584825"/>
            <a:ext cx="958017"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a:solidFill>
                  <a:srgbClr val="000000"/>
                </a:solidFill>
                <a:latin typeface="Helvetica" charset="0"/>
              </a:rPr>
              <a:t>postSale( Sale )</a:t>
            </a:r>
            <a:endParaRPr lang="en-US" altLang="zh-CN" sz="2800"/>
          </a:p>
        </p:txBody>
      </p:sp>
      <p:sp>
        <p:nvSpPr>
          <p:cNvPr id="316477" name="Rectangle 61"/>
          <p:cNvSpPr>
            <a:spLocks noChangeArrowheads="1"/>
          </p:cNvSpPr>
          <p:nvPr/>
        </p:nvSpPr>
        <p:spPr bwMode="auto">
          <a:xfrm>
            <a:off x="1194040" y="5738813"/>
            <a:ext cx="112232"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a:solidFill>
                  <a:srgbClr val="000000"/>
                </a:solidFill>
                <a:latin typeface="Helvetica" charset="0"/>
              </a:rPr>
              <a:t>...</a:t>
            </a:r>
            <a:endParaRPr lang="en-US" altLang="zh-CN" sz="2800"/>
          </a:p>
        </p:txBody>
      </p:sp>
      <p:sp>
        <p:nvSpPr>
          <p:cNvPr id="316478" name="Rectangle 62"/>
          <p:cNvSpPr>
            <a:spLocks noChangeArrowheads="1"/>
          </p:cNvSpPr>
          <p:nvPr/>
        </p:nvSpPr>
        <p:spPr bwMode="auto">
          <a:xfrm>
            <a:off x="3652838" y="4783138"/>
            <a:ext cx="2493962" cy="290512"/>
          </a:xfrm>
          <a:prstGeom prst="rect">
            <a:avLst/>
          </a:prstGeom>
          <a:solidFill>
            <a:srgbClr val="FFFFFF"/>
          </a:solidFill>
          <a:ln w="3175">
            <a:solidFill>
              <a:srgbClr val="000000"/>
            </a:solidFill>
            <a:miter lim="800000"/>
            <a:headEnd/>
            <a:tailEnd/>
          </a:ln>
        </p:spPr>
        <p:txBody>
          <a:bodyPr/>
          <a:lstStyle/>
          <a:p>
            <a:endParaRPr lang="en-US" sz="2800"/>
          </a:p>
        </p:txBody>
      </p:sp>
      <p:sp>
        <p:nvSpPr>
          <p:cNvPr id="316479" name="Rectangle 63"/>
          <p:cNvSpPr>
            <a:spLocks noChangeArrowheads="1"/>
          </p:cNvSpPr>
          <p:nvPr/>
        </p:nvSpPr>
        <p:spPr bwMode="auto">
          <a:xfrm>
            <a:off x="3831522" y="4852988"/>
            <a:ext cx="1998481"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a:solidFill>
                  <a:srgbClr val="000000"/>
                </a:solidFill>
                <a:latin typeface="Helvetica" charset="0"/>
              </a:rPr>
              <a:t>GreatNorthernAccountingAdapter</a:t>
            </a:r>
            <a:endParaRPr lang="en-US" altLang="zh-CN" sz="2800"/>
          </a:p>
        </p:txBody>
      </p:sp>
      <p:sp>
        <p:nvSpPr>
          <p:cNvPr id="316480" name="Rectangle 64"/>
          <p:cNvSpPr>
            <a:spLocks noChangeArrowheads="1"/>
          </p:cNvSpPr>
          <p:nvPr/>
        </p:nvSpPr>
        <p:spPr bwMode="auto">
          <a:xfrm>
            <a:off x="3652838" y="5073650"/>
            <a:ext cx="2493962" cy="288925"/>
          </a:xfrm>
          <a:prstGeom prst="rect">
            <a:avLst/>
          </a:prstGeom>
          <a:solidFill>
            <a:srgbClr val="FFFFFF"/>
          </a:solidFill>
          <a:ln w="3175">
            <a:solidFill>
              <a:srgbClr val="000000"/>
            </a:solidFill>
            <a:miter lim="800000"/>
            <a:headEnd/>
            <a:tailEnd/>
          </a:ln>
        </p:spPr>
        <p:txBody>
          <a:bodyPr/>
          <a:lstStyle/>
          <a:p>
            <a:endParaRPr lang="en-US" sz="2800"/>
          </a:p>
        </p:txBody>
      </p:sp>
      <p:sp>
        <p:nvSpPr>
          <p:cNvPr id="316481" name="Rectangle 65"/>
          <p:cNvSpPr>
            <a:spLocks noChangeArrowheads="1"/>
          </p:cNvSpPr>
          <p:nvPr/>
        </p:nvSpPr>
        <p:spPr bwMode="auto">
          <a:xfrm>
            <a:off x="3652838" y="5362575"/>
            <a:ext cx="2493962" cy="593725"/>
          </a:xfrm>
          <a:prstGeom prst="rect">
            <a:avLst/>
          </a:prstGeom>
          <a:solidFill>
            <a:srgbClr val="FFFFFF"/>
          </a:solidFill>
          <a:ln w="3175">
            <a:solidFill>
              <a:srgbClr val="000000"/>
            </a:solidFill>
            <a:miter lim="800000"/>
            <a:headEnd/>
            <a:tailEnd/>
          </a:ln>
        </p:spPr>
        <p:txBody>
          <a:bodyPr/>
          <a:lstStyle/>
          <a:p>
            <a:endParaRPr lang="en-US" sz="2800"/>
          </a:p>
        </p:txBody>
      </p:sp>
      <p:sp>
        <p:nvSpPr>
          <p:cNvPr id="316482" name="Rectangle 66"/>
          <p:cNvSpPr>
            <a:spLocks noChangeArrowheads="1"/>
          </p:cNvSpPr>
          <p:nvPr/>
        </p:nvSpPr>
        <p:spPr bwMode="auto">
          <a:xfrm>
            <a:off x="3585722" y="5429250"/>
            <a:ext cx="1975732"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a:solidFill>
                  <a:srgbClr val="000000"/>
                </a:solidFill>
                <a:latin typeface="Helvetica" charset="0"/>
              </a:rPr>
              <a:t>postReceivable( CreditPayment )</a:t>
            </a:r>
            <a:endParaRPr lang="en-US" altLang="zh-CN" sz="2800"/>
          </a:p>
        </p:txBody>
      </p:sp>
      <p:sp>
        <p:nvSpPr>
          <p:cNvPr id="316483" name="Rectangle 67"/>
          <p:cNvSpPr>
            <a:spLocks noChangeArrowheads="1"/>
          </p:cNvSpPr>
          <p:nvPr/>
        </p:nvSpPr>
        <p:spPr bwMode="auto">
          <a:xfrm>
            <a:off x="3649286" y="5584825"/>
            <a:ext cx="958017"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a:solidFill>
                  <a:srgbClr val="000000"/>
                </a:solidFill>
                <a:latin typeface="Helvetica" charset="0"/>
              </a:rPr>
              <a:t>postSale( Sale )</a:t>
            </a:r>
            <a:endParaRPr lang="en-US" altLang="zh-CN" sz="2800"/>
          </a:p>
        </p:txBody>
      </p:sp>
      <p:sp>
        <p:nvSpPr>
          <p:cNvPr id="316484" name="Rectangle 68"/>
          <p:cNvSpPr>
            <a:spLocks noChangeArrowheads="1"/>
          </p:cNvSpPr>
          <p:nvPr/>
        </p:nvSpPr>
        <p:spPr bwMode="auto">
          <a:xfrm>
            <a:off x="3772140" y="5738813"/>
            <a:ext cx="112232"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a:solidFill>
                  <a:srgbClr val="000000"/>
                </a:solidFill>
                <a:latin typeface="Helvetica" charset="0"/>
              </a:rPr>
              <a:t>...</a:t>
            </a:r>
            <a:endParaRPr lang="en-US" altLang="zh-CN" sz="2800"/>
          </a:p>
        </p:txBody>
      </p:sp>
      <p:sp>
        <p:nvSpPr>
          <p:cNvPr id="316485" name="Line 69"/>
          <p:cNvSpPr>
            <a:spLocks noChangeShapeType="1"/>
          </p:cNvSpPr>
          <p:nvPr/>
        </p:nvSpPr>
        <p:spPr bwMode="auto">
          <a:xfrm flipH="1" flipV="1">
            <a:off x="4843463" y="4757738"/>
            <a:ext cx="55562" cy="25400"/>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86" name="Line 70"/>
          <p:cNvSpPr>
            <a:spLocks noChangeShapeType="1"/>
          </p:cNvSpPr>
          <p:nvPr/>
        </p:nvSpPr>
        <p:spPr bwMode="auto">
          <a:xfrm flipH="1" flipV="1">
            <a:off x="4756150" y="4716463"/>
            <a:ext cx="57150" cy="25400"/>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87" name="Line 71"/>
          <p:cNvSpPr>
            <a:spLocks noChangeShapeType="1"/>
          </p:cNvSpPr>
          <p:nvPr/>
        </p:nvSpPr>
        <p:spPr bwMode="auto">
          <a:xfrm flipH="1" flipV="1">
            <a:off x="4668838" y="4675188"/>
            <a:ext cx="55562" cy="26987"/>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88" name="Line 72"/>
          <p:cNvSpPr>
            <a:spLocks noChangeShapeType="1"/>
          </p:cNvSpPr>
          <p:nvPr/>
        </p:nvSpPr>
        <p:spPr bwMode="auto">
          <a:xfrm flipH="1" flipV="1">
            <a:off x="4581525" y="4632325"/>
            <a:ext cx="55563" cy="26988"/>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89" name="Line 73"/>
          <p:cNvSpPr>
            <a:spLocks noChangeShapeType="1"/>
          </p:cNvSpPr>
          <p:nvPr/>
        </p:nvSpPr>
        <p:spPr bwMode="auto">
          <a:xfrm flipH="1" flipV="1">
            <a:off x="4492625" y="4592638"/>
            <a:ext cx="55563" cy="25400"/>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90" name="Line 74"/>
          <p:cNvSpPr>
            <a:spLocks noChangeShapeType="1"/>
          </p:cNvSpPr>
          <p:nvPr/>
        </p:nvSpPr>
        <p:spPr bwMode="auto">
          <a:xfrm flipH="1" flipV="1">
            <a:off x="4405313" y="4551363"/>
            <a:ext cx="57150" cy="25400"/>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91" name="Line 75"/>
          <p:cNvSpPr>
            <a:spLocks noChangeShapeType="1"/>
          </p:cNvSpPr>
          <p:nvPr/>
        </p:nvSpPr>
        <p:spPr bwMode="auto">
          <a:xfrm flipH="1" flipV="1">
            <a:off x="4318000" y="4508500"/>
            <a:ext cx="55563" cy="26988"/>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92" name="Line 76"/>
          <p:cNvSpPr>
            <a:spLocks noChangeShapeType="1"/>
          </p:cNvSpPr>
          <p:nvPr/>
        </p:nvSpPr>
        <p:spPr bwMode="auto">
          <a:xfrm flipH="1" flipV="1">
            <a:off x="4230688" y="4467225"/>
            <a:ext cx="55562" cy="26988"/>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93" name="Line 77"/>
          <p:cNvSpPr>
            <a:spLocks noChangeShapeType="1"/>
          </p:cNvSpPr>
          <p:nvPr/>
        </p:nvSpPr>
        <p:spPr bwMode="auto">
          <a:xfrm flipH="1" flipV="1">
            <a:off x="4141788" y="4425950"/>
            <a:ext cx="55562" cy="26988"/>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94" name="Line 78"/>
          <p:cNvSpPr>
            <a:spLocks noChangeShapeType="1"/>
          </p:cNvSpPr>
          <p:nvPr/>
        </p:nvSpPr>
        <p:spPr bwMode="auto">
          <a:xfrm flipH="1" flipV="1">
            <a:off x="4054475" y="4384675"/>
            <a:ext cx="55563" cy="26988"/>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95" name="Line 79"/>
          <p:cNvSpPr>
            <a:spLocks noChangeShapeType="1"/>
          </p:cNvSpPr>
          <p:nvPr/>
        </p:nvSpPr>
        <p:spPr bwMode="auto">
          <a:xfrm flipH="1" flipV="1">
            <a:off x="3965575" y="4343400"/>
            <a:ext cx="57150" cy="26988"/>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96" name="Line 80"/>
          <p:cNvSpPr>
            <a:spLocks noChangeShapeType="1"/>
          </p:cNvSpPr>
          <p:nvPr/>
        </p:nvSpPr>
        <p:spPr bwMode="auto">
          <a:xfrm flipH="1" flipV="1">
            <a:off x="3878263" y="4302125"/>
            <a:ext cx="55562" cy="26988"/>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497" name="Freeform 81"/>
          <p:cNvSpPr>
            <a:spLocks/>
          </p:cNvSpPr>
          <p:nvPr/>
        </p:nvSpPr>
        <p:spPr bwMode="auto">
          <a:xfrm>
            <a:off x="3675063" y="4205288"/>
            <a:ext cx="212725" cy="147637"/>
          </a:xfrm>
          <a:custGeom>
            <a:avLst/>
            <a:gdLst>
              <a:gd name="T0" fmla="*/ 268 w 268"/>
              <a:gd name="T1" fmla="*/ 31 h 186"/>
              <a:gd name="T2" fmla="*/ 0 w 268"/>
              <a:gd name="T3" fmla="*/ 0 h 186"/>
              <a:gd name="T4" fmla="*/ 195 w 268"/>
              <a:gd name="T5" fmla="*/ 186 h 186"/>
              <a:gd name="T6" fmla="*/ 268 w 268"/>
              <a:gd name="T7" fmla="*/ 31 h 186"/>
            </a:gdLst>
            <a:ahLst/>
            <a:cxnLst>
              <a:cxn ang="0">
                <a:pos x="T0" y="T1"/>
              </a:cxn>
              <a:cxn ang="0">
                <a:pos x="T2" y="T3"/>
              </a:cxn>
              <a:cxn ang="0">
                <a:pos x="T4" y="T5"/>
              </a:cxn>
              <a:cxn ang="0">
                <a:pos x="T6" y="T7"/>
              </a:cxn>
            </a:cxnLst>
            <a:rect l="0" t="0" r="r" b="b"/>
            <a:pathLst>
              <a:path w="268" h="186">
                <a:moveTo>
                  <a:pt x="268" y="31"/>
                </a:moveTo>
                <a:lnTo>
                  <a:pt x="0" y="0"/>
                </a:lnTo>
                <a:lnTo>
                  <a:pt x="195" y="186"/>
                </a:lnTo>
                <a:lnTo>
                  <a:pt x="268" y="31"/>
                </a:lnTo>
              </a:path>
            </a:pathLst>
          </a:custGeom>
          <a:noFill/>
          <a:ln w="31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sz="2800"/>
          </a:p>
        </p:txBody>
      </p:sp>
      <p:sp>
        <p:nvSpPr>
          <p:cNvPr id="316498" name="Rectangle 82"/>
          <p:cNvSpPr>
            <a:spLocks noChangeArrowheads="1"/>
          </p:cNvSpPr>
          <p:nvPr/>
        </p:nvSpPr>
        <p:spPr bwMode="auto">
          <a:xfrm>
            <a:off x="2428875" y="3175000"/>
            <a:ext cx="2492375" cy="438150"/>
          </a:xfrm>
          <a:prstGeom prst="rect">
            <a:avLst/>
          </a:prstGeom>
          <a:solidFill>
            <a:srgbClr val="FFFFFF"/>
          </a:solidFill>
          <a:ln w="3175">
            <a:solidFill>
              <a:srgbClr val="000000"/>
            </a:solidFill>
            <a:miter lim="800000"/>
            <a:headEnd/>
            <a:tailEnd/>
          </a:ln>
        </p:spPr>
        <p:txBody>
          <a:bodyPr/>
          <a:lstStyle/>
          <a:p>
            <a:endParaRPr lang="en-US" sz="2800"/>
          </a:p>
        </p:txBody>
      </p:sp>
      <p:sp>
        <p:nvSpPr>
          <p:cNvPr id="316499" name="Rectangle 83"/>
          <p:cNvSpPr>
            <a:spLocks noChangeArrowheads="1"/>
          </p:cNvSpPr>
          <p:nvPr/>
        </p:nvSpPr>
        <p:spPr bwMode="auto">
          <a:xfrm>
            <a:off x="3310670" y="3241675"/>
            <a:ext cx="833562"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a:solidFill>
                  <a:srgbClr val="000000"/>
                </a:solidFill>
                <a:latin typeface="Helvetica" charset="0"/>
              </a:rPr>
              <a:t>&lt;&lt;interface&gt;&gt;</a:t>
            </a:r>
            <a:endParaRPr lang="en-US" altLang="zh-CN" sz="2800"/>
          </a:p>
        </p:txBody>
      </p:sp>
      <p:sp>
        <p:nvSpPr>
          <p:cNvPr id="316500" name="Rectangle 84"/>
          <p:cNvSpPr>
            <a:spLocks noChangeArrowheads="1"/>
          </p:cNvSpPr>
          <p:nvPr/>
        </p:nvSpPr>
        <p:spPr bwMode="auto">
          <a:xfrm>
            <a:off x="3057276" y="3395663"/>
            <a:ext cx="1175249"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a:solidFill>
                  <a:srgbClr val="000000"/>
                </a:solidFill>
                <a:latin typeface="Helvetica" charset="0"/>
              </a:rPr>
              <a:t>IAccountingAdapter</a:t>
            </a:r>
            <a:endParaRPr lang="en-US" altLang="zh-CN" sz="2800"/>
          </a:p>
        </p:txBody>
      </p:sp>
      <p:sp>
        <p:nvSpPr>
          <p:cNvPr id="316501" name="Rectangle 85"/>
          <p:cNvSpPr>
            <a:spLocks noChangeArrowheads="1"/>
          </p:cNvSpPr>
          <p:nvPr/>
        </p:nvSpPr>
        <p:spPr bwMode="auto">
          <a:xfrm>
            <a:off x="2428875" y="3613150"/>
            <a:ext cx="2492375" cy="592138"/>
          </a:xfrm>
          <a:prstGeom prst="rect">
            <a:avLst/>
          </a:prstGeom>
          <a:solidFill>
            <a:srgbClr val="FFFFFF"/>
          </a:solidFill>
          <a:ln w="3175">
            <a:solidFill>
              <a:srgbClr val="000000"/>
            </a:solidFill>
            <a:miter lim="800000"/>
            <a:headEnd/>
            <a:tailEnd/>
          </a:ln>
        </p:spPr>
        <p:txBody>
          <a:bodyPr/>
          <a:lstStyle/>
          <a:p>
            <a:endParaRPr lang="en-US" sz="2800"/>
          </a:p>
        </p:txBody>
      </p:sp>
      <p:sp>
        <p:nvSpPr>
          <p:cNvPr id="316502" name="Rectangle 86"/>
          <p:cNvSpPr>
            <a:spLocks noChangeArrowheads="1"/>
          </p:cNvSpPr>
          <p:nvPr/>
        </p:nvSpPr>
        <p:spPr bwMode="auto">
          <a:xfrm>
            <a:off x="2361759" y="3678238"/>
            <a:ext cx="1975732"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a:solidFill>
                  <a:srgbClr val="000000"/>
                </a:solidFill>
                <a:latin typeface="Helvetica" charset="0"/>
              </a:rPr>
              <a:t>postReceivable( CreditPayment )</a:t>
            </a:r>
            <a:endParaRPr lang="en-US" altLang="zh-CN" sz="2800"/>
          </a:p>
        </p:txBody>
      </p:sp>
      <p:sp>
        <p:nvSpPr>
          <p:cNvPr id="316503" name="Rectangle 87"/>
          <p:cNvSpPr>
            <a:spLocks noChangeArrowheads="1"/>
          </p:cNvSpPr>
          <p:nvPr/>
        </p:nvSpPr>
        <p:spPr bwMode="auto">
          <a:xfrm>
            <a:off x="2425323" y="3833813"/>
            <a:ext cx="958017"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a:solidFill>
                  <a:srgbClr val="000000"/>
                </a:solidFill>
                <a:latin typeface="Helvetica" charset="0"/>
              </a:rPr>
              <a:t>postSale( Sale )</a:t>
            </a:r>
            <a:endParaRPr lang="en-US" altLang="zh-CN" sz="2800"/>
          </a:p>
        </p:txBody>
      </p:sp>
      <p:sp>
        <p:nvSpPr>
          <p:cNvPr id="316504" name="Rectangle 88"/>
          <p:cNvSpPr>
            <a:spLocks noChangeArrowheads="1"/>
          </p:cNvSpPr>
          <p:nvPr/>
        </p:nvSpPr>
        <p:spPr bwMode="auto">
          <a:xfrm>
            <a:off x="2548178" y="3987800"/>
            <a:ext cx="112232"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a:solidFill>
                  <a:srgbClr val="000000"/>
                </a:solidFill>
                <a:latin typeface="Helvetica" charset="0"/>
              </a:rPr>
              <a:t>...</a:t>
            </a:r>
            <a:endParaRPr lang="en-US" altLang="zh-CN" sz="2800"/>
          </a:p>
        </p:txBody>
      </p:sp>
      <p:sp>
        <p:nvSpPr>
          <p:cNvPr id="316505" name="Line 89"/>
          <p:cNvSpPr>
            <a:spLocks noChangeShapeType="1"/>
          </p:cNvSpPr>
          <p:nvPr/>
        </p:nvSpPr>
        <p:spPr bwMode="auto">
          <a:xfrm flipV="1">
            <a:off x="2309813" y="4759325"/>
            <a:ext cx="57150" cy="23813"/>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506" name="Line 90"/>
          <p:cNvSpPr>
            <a:spLocks noChangeShapeType="1"/>
          </p:cNvSpPr>
          <p:nvPr/>
        </p:nvSpPr>
        <p:spPr bwMode="auto">
          <a:xfrm flipV="1">
            <a:off x="2398713" y="4721225"/>
            <a:ext cx="57150" cy="25400"/>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507" name="Line 91"/>
          <p:cNvSpPr>
            <a:spLocks noChangeShapeType="1"/>
          </p:cNvSpPr>
          <p:nvPr/>
        </p:nvSpPr>
        <p:spPr bwMode="auto">
          <a:xfrm flipV="1">
            <a:off x="2487613" y="4684713"/>
            <a:ext cx="57150" cy="23812"/>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508" name="Line 92"/>
          <p:cNvSpPr>
            <a:spLocks noChangeShapeType="1"/>
          </p:cNvSpPr>
          <p:nvPr/>
        </p:nvSpPr>
        <p:spPr bwMode="auto">
          <a:xfrm flipV="1">
            <a:off x="2576513" y="4646613"/>
            <a:ext cx="57150" cy="23812"/>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509" name="Line 93"/>
          <p:cNvSpPr>
            <a:spLocks noChangeShapeType="1"/>
          </p:cNvSpPr>
          <p:nvPr/>
        </p:nvSpPr>
        <p:spPr bwMode="auto">
          <a:xfrm flipV="1">
            <a:off x="2665413" y="4608513"/>
            <a:ext cx="57150" cy="23812"/>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510" name="Line 94"/>
          <p:cNvSpPr>
            <a:spLocks noChangeShapeType="1"/>
          </p:cNvSpPr>
          <p:nvPr/>
        </p:nvSpPr>
        <p:spPr bwMode="auto">
          <a:xfrm flipV="1">
            <a:off x="2754313" y="4570413"/>
            <a:ext cx="57150" cy="25400"/>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511" name="Line 95"/>
          <p:cNvSpPr>
            <a:spLocks noChangeShapeType="1"/>
          </p:cNvSpPr>
          <p:nvPr/>
        </p:nvSpPr>
        <p:spPr bwMode="auto">
          <a:xfrm flipV="1">
            <a:off x="2843213" y="4533900"/>
            <a:ext cx="57150" cy="23813"/>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512" name="Line 96"/>
          <p:cNvSpPr>
            <a:spLocks noChangeShapeType="1"/>
          </p:cNvSpPr>
          <p:nvPr/>
        </p:nvSpPr>
        <p:spPr bwMode="auto">
          <a:xfrm flipV="1">
            <a:off x="2932113" y="4497388"/>
            <a:ext cx="57150" cy="23812"/>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513" name="Line 97"/>
          <p:cNvSpPr>
            <a:spLocks noChangeShapeType="1"/>
          </p:cNvSpPr>
          <p:nvPr/>
        </p:nvSpPr>
        <p:spPr bwMode="auto">
          <a:xfrm flipV="1">
            <a:off x="3021013" y="4459288"/>
            <a:ext cx="57150" cy="23812"/>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514" name="Line 98"/>
          <p:cNvSpPr>
            <a:spLocks noChangeShapeType="1"/>
          </p:cNvSpPr>
          <p:nvPr/>
        </p:nvSpPr>
        <p:spPr bwMode="auto">
          <a:xfrm flipV="1">
            <a:off x="3109913" y="4421188"/>
            <a:ext cx="57150" cy="23812"/>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515" name="Line 99"/>
          <p:cNvSpPr>
            <a:spLocks noChangeShapeType="1"/>
          </p:cNvSpPr>
          <p:nvPr/>
        </p:nvSpPr>
        <p:spPr bwMode="auto">
          <a:xfrm flipV="1">
            <a:off x="3198813" y="4383088"/>
            <a:ext cx="57150" cy="25400"/>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516" name="Line 100"/>
          <p:cNvSpPr>
            <a:spLocks noChangeShapeType="1"/>
          </p:cNvSpPr>
          <p:nvPr/>
        </p:nvSpPr>
        <p:spPr bwMode="auto">
          <a:xfrm flipV="1">
            <a:off x="3287713" y="4346575"/>
            <a:ext cx="57150" cy="23813"/>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517" name="Line 101"/>
          <p:cNvSpPr>
            <a:spLocks noChangeShapeType="1"/>
          </p:cNvSpPr>
          <p:nvPr/>
        </p:nvSpPr>
        <p:spPr bwMode="auto">
          <a:xfrm flipV="1">
            <a:off x="3376613" y="4308475"/>
            <a:ext cx="57150" cy="23813"/>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518" name="Line 102"/>
          <p:cNvSpPr>
            <a:spLocks noChangeShapeType="1"/>
          </p:cNvSpPr>
          <p:nvPr/>
        </p:nvSpPr>
        <p:spPr bwMode="auto">
          <a:xfrm flipV="1">
            <a:off x="3465513" y="4284663"/>
            <a:ext cx="23812" cy="9525"/>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2800"/>
          </a:p>
        </p:txBody>
      </p:sp>
      <p:sp>
        <p:nvSpPr>
          <p:cNvPr id="316519" name="Freeform 103"/>
          <p:cNvSpPr>
            <a:spLocks/>
          </p:cNvSpPr>
          <p:nvPr/>
        </p:nvSpPr>
        <p:spPr bwMode="auto">
          <a:xfrm>
            <a:off x="3462338" y="4205288"/>
            <a:ext cx="212725" cy="141287"/>
          </a:xfrm>
          <a:custGeom>
            <a:avLst/>
            <a:gdLst>
              <a:gd name="T0" fmla="*/ 0 w 269"/>
              <a:gd name="T1" fmla="*/ 20 h 177"/>
              <a:gd name="T2" fmla="*/ 269 w 269"/>
              <a:gd name="T3" fmla="*/ 0 h 177"/>
              <a:gd name="T4" fmla="*/ 67 w 269"/>
              <a:gd name="T5" fmla="*/ 177 h 177"/>
              <a:gd name="T6" fmla="*/ 0 w 269"/>
              <a:gd name="T7" fmla="*/ 20 h 177"/>
            </a:gdLst>
            <a:ahLst/>
            <a:cxnLst>
              <a:cxn ang="0">
                <a:pos x="T0" y="T1"/>
              </a:cxn>
              <a:cxn ang="0">
                <a:pos x="T2" y="T3"/>
              </a:cxn>
              <a:cxn ang="0">
                <a:pos x="T4" y="T5"/>
              </a:cxn>
              <a:cxn ang="0">
                <a:pos x="T6" y="T7"/>
              </a:cxn>
            </a:cxnLst>
            <a:rect l="0" t="0" r="r" b="b"/>
            <a:pathLst>
              <a:path w="269" h="177">
                <a:moveTo>
                  <a:pt x="0" y="20"/>
                </a:moveTo>
                <a:lnTo>
                  <a:pt x="269" y="0"/>
                </a:lnTo>
                <a:lnTo>
                  <a:pt x="67" y="177"/>
                </a:lnTo>
                <a:lnTo>
                  <a:pt x="0" y="20"/>
                </a:lnTo>
              </a:path>
            </a:pathLst>
          </a:custGeom>
          <a:noFill/>
          <a:ln w="31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sz="2800"/>
          </a:p>
        </p:txBody>
      </p:sp>
      <p:sp>
        <p:nvSpPr>
          <p:cNvPr id="316520" name="Rectangle 104"/>
          <p:cNvSpPr>
            <a:spLocks noChangeArrowheads="1"/>
          </p:cNvSpPr>
          <p:nvPr/>
        </p:nvSpPr>
        <p:spPr bwMode="auto">
          <a:xfrm>
            <a:off x="6729413" y="4440238"/>
            <a:ext cx="1873250" cy="438150"/>
          </a:xfrm>
          <a:prstGeom prst="rect">
            <a:avLst/>
          </a:prstGeom>
          <a:solidFill>
            <a:srgbClr val="FFFFFF"/>
          </a:solidFill>
          <a:ln w="3175">
            <a:solidFill>
              <a:srgbClr val="000000"/>
            </a:solidFill>
            <a:miter lim="800000"/>
            <a:headEnd/>
            <a:tailEnd/>
          </a:ln>
        </p:spPr>
        <p:txBody>
          <a:bodyPr/>
          <a:lstStyle/>
          <a:p>
            <a:endParaRPr lang="en-US" sz="2800"/>
          </a:p>
        </p:txBody>
      </p:sp>
      <p:sp>
        <p:nvSpPr>
          <p:cNvPr id="316521" name="Rectangle 105"/>
          <p:cNvSpPr>
            <a:spLocks noChangeArrowheads="1"/>
          </p:cNvSpPr>
          <p:nvPr/>
        </p:nvSpPr>
        <p:spPr bwMode="auto">
          <a:xfrm>
            <a:off x="7301645" y="4506913"/>
            <a:ext cx="833562"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a:solidFill>
                  <a:srgbClr val="000000"/>
                </a:solidFill>
                <a:latin typeface="Helvetica" charset="0"/>
              </a:rPr>
              <a:t>&lt;&lt;interface&gt;&gt;</a:t>
            </a:r>
            <a:endParaRPr lang="en-US" altLang="zh-CN" sz="2800"/>
          </a:p>
        </p:txBody>
      </p:sp>
      <p:sp>
        <p:nvSpPr>
          <p:cNvPr id="316522" name="Rectangle 106"/>
          <p:cNvSpPr>
            <a:spLocks noChangeArrowheads="1"/>
          </p:cNvSpPr>
          <p:nvPr/>
        </p:nvSpPr>
        <p:spPr bwMode="auto">
          <a:xfrm>
            <a:off x="7107608" y="4660900"/>
            <a:ext cx="1062885"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a:solidFill>
                  <a:srgbClr val="000000"/>
                </a:solidFill>
                <a:latin typeface="Helvetica" charset="0"/>
              </a:rPr>
              <a:t>IInventoryAdapter</a:t>
            </a:r>
            <a:endParaRPr lang="en-US" altLang="zh-CN" sz="2800"/>
          </a:p>
        </p:txBody>
      </p:sp>
      <p:sp>
        <p:nvSpPr>
          <p:cNvPr id="316523" name="Rectangle 107"/>
          <p:cNvSpPr>
            <a:spLocks noChangeArrowheads="1"/>
          </p:cNvSpPr>
          <p:nvPr/>
        </p:nvSpPr>
        <p:spPr bwMode="auto">
          <a:xfrm>
            <a:off x="6729413" y="4878388"/>
            <a:ext cx="1873250" cy="290512"/>
          </a:xfrm>
          <a:prstGeom prst="rect">
            <a:avLst/>
          </a:prstGeom>
          <a:solidFill>
            <a:srgbClr val="FFFFFF"/>
          </a:solidFill>
          <a:ln w="3175">
            <a:solidFill>
              <a:srgbClr val="000000"/>
            </a:solidFill>
            <a:miter lim="800000"/>
            <a:headEnd/>
            <a:tailEnd/>
          </a:ln>
        </p:spPr>
        <p:txBody>
          <a:bodyPr/>
          <a:lstStyle/>
          <a:p>
            <a:endParaRPr lang="en-US" sz="2800"/>
          </a:p>
        </p:txBody>
      </p:sp>
      <p:sp>
        <p:nvSpPr>
          <p:cNvPr id="316524" name="Rectangle 108"/>
          <p:cNvSpPr>
            <a:spLocks noChangeArrowheads="1"/>
          </p:cNvSpPr>
          <p:nvPr/>
        </p:nvSpPr>
        <p:spPr bwMode="auto">
          <a:xfrm>
            <a:off x="6848715" y="4948238"/>
            <a:ext cx="112232"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a:solidFill>
                  <a:srgbClr val="000000"/>
                </a:solidFill>
                <a:latin typeface="Helvetica" charset="0"/>
              </a:rPr>
              <a:t>...</a:t>
            </a:r>
            <a:endParaRPr lang="en-US" altLang="zh-CN" sz="2800"/>
          </a:p>
        </p:txBody>
      </p:sp>
      <p:sp>
        <p:nvSpPr>
          <p:cNvPr id="316525" name="Rectangle 109"/>
          <p:cNvSpPr>
            <a:spLocks noChangeArrowheads="1"/>
          </p:cNvSpPr>
          <p:nvPr/>
        </p:nvSpPr>
        <p:spPr bwMode="auto">
          <a:xfrm>
            <a:off x="5140325" y="3194050"/>
            <a:ext cx="3446463" cy="592138"/>
          </a:xfrm>
          <a:prstGeom prst="rect">
            <a:avLst/>
          </a:prstGeom>
          <a:solidFill>
            <a:srgbClr val="FFFFFF"/>
          </a:solidFill>
          <a:ln w="3175">
            <a:solidFill>
              <a:srgbClr val="000000"/>
            </a:solidFill>
            <a:miter lim="800000"/>
            <a:headEnd/>
            <a:tailEnd/>
          </a:ln>
        </p:spPr>
        <p:txBody>
          <a:bodyPr/>
          <a:lstStyle/>
          <a:p>
            <a:endParaRPr lang="en-US" sz="2800"/>
          </a:p>
        </p:txBody>
      </p:sp>
      <p:sp>
        <p:nvSpPr>
          <p:cNvPr id="316526" name="Rectangle 110"/>
          <p:cNvSpPr>
            <a:spLocks noChangeArrowheads="1"/>
          </p:cNvSpPr>
          <p:nvPr/>
        </p:nvSpPr>
        <p:spPr bwMode="auto">
          <a:xfrm>
            <a:off x="6499957" y="3260725"/>
            <a:ext cx="833562"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a:solidFill>
                  <a:srgbClr val="000000"/>
                </a:solidFill>
                <a:latin typeface="Helvetica" charset="0"/>
              </a:rPr>
              <a:t>&lt;&lt;interface&gt;&gt;</a:t>
            </a:r>
            <a:endParaRPr lang="en-US" altLang="zh-CN" sz="2800"/>
          </a:p>
        </p:txBody>
      </p:sp>
      <p:sp>
        <p:nvSpPr>
          <p:cNvPr id="316527" name="Rectangle 111"/>
          <p:cNvSpPr>
            <a:spLocks noChangeArrowheads="1"/>
          </p:cNvSpPr>
          <p:nvPr/>
        </p:nvSpPr>
        <p:spPr bwMode="auto">
          <a:xfrm>
            <a:off x="6003336" y="3414713"/>
            <a:ext cx="1631541"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a:solidFill>
                  <a:srgbClr val="000000"/>
                </a:solidFill>
                <a:latin typeface="Helvetica" charset="0"/>
              </a:rPr>
              <a:t>ICreditAuthorizationService</a:t>
            </a:r>
            <a:endParaRPr lang="en-US" altLang="zh-CN" sz="2800"/>
          </a:p>
        </p:txBody>
      </p:sp>
      <p:sp>
        <p:nvSpPr>
          <p:cNvPr id="316528" name="Rectangle 112"/>
          <p:cNvSpPr>
            <a:spLocks noChangeArrowheads="1"/>
          </p:cNvSpPr>
          <p:nvPr/>
        </p:nvSpPr>
        <p:spPr bwMode="auto">
          <a:xfrm>
            <a:off x="6711888" y="3570288"/>
            <a:ext cx="471612"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a:solidFill>
                  <a:srgbClr val="000000"/>
                </a:solidFill>
                <a:latin typeface="Helvetica" charset="0"/>
              </a:rPr>
              <a:t>Adapter</a:t>
            </a:r>
            <a:endParaRPr lang="en-US" altLang="zh-CN" sz="2800"/>
          </a:p>
        </p:txBody>
      </p:sp>
      <p:sp>
        <p:nvSpPr>
          <p:cNvPr id="316529" name="Rectangle 113"/>
          <p:cNvSpPr>
            <a:spLocks noChangeArrowheads="1"/>
          </p:cNvSpPr>
          <p:nvPr/>
        </p:nvSpPr>
        <p:spPr bwMode="auto">
          <a:xfrm>
            <a:off x="5140325" y="3786188"/>
            <a:ext cx="3446463" cy="439737"/>
          </a:xfrm>
          <a:prstGeom prst="rect">
            <a:avLst/>
          </a:prstGeom>
          <a:solidFill>
            <a:srgbClr val="FFFFFF"/>
          </a:solidFill>
          <a:ln w="3175">
            <a:solidFill>
              <a:srgbClr val="000000"/>
            </a:solidFill>
            <a:miter lim="800000"/>
            <a:headEnd/>
            <a:tailEnd/>
          </a:ln>
        </p:spPr>
        <p:txBody>
          <a:bodyPr/>
          <a:lstStyle/>
          <a:p>
            <a:endParaRPr lang="en-US" sz="2800"/>
          </a:p>
        </p:txBody>
      </p:sp>
      <p:sp>
        <p:nvSpPr>
          <p:cNvPr id="316530" name="Rectangle 114"/>
          <p:cNvSpPr>
            <a:spLocks noChangeArrowheads="1"/>
          </p:cNvSpPr>
          <p:nvPr/>
        </p:nvSpPr>
        <p:spPr bwMode="auto">
          <a:xfrm>
            <a:off x="5020801" y="3852863"/>
            <a:ext cx="3412461"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a:solidFill>
                  <a:srgbClr val="000000"/>
                </a:solidFill>
                <a:latin typeface="Helvetica" charset="0"/>
              </a:rPr>
              <a:t>requestApproval(CreditPayment,TerminalID, MerchantID)</a:t>
            </a:r>
            <a:endParaRPr lang="en-US" altLang="zh-CN" sz="2800"/>
          </a:p>
        </p:txBody>
      </p:sp>
      <p:sp>
        <p:nvSpPr>
          <p:cNvPr id="316531" name="Rectangle 115"/>
          <p:cNvSpPr>
            <a:spLocks noChangeArrowheads="1"/>
          </p:cNvSpPr>
          <p:nvPr/>
        </p:nvSpPr>
        <p:spPr bwMode="auto">
          <a:xfrm>
            <a:off x="5261215" y="4006850"/>
            <a:ext cx="112232" cy="1615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50">
                <a:solidFill>
                  <a:srgbClr val="000000"/>
                </a:solidFill>
                <a:latin typeface="Helvetica" charset="0"/>
              </a:rPr>
              <a:t>...</a:t>
            </a:r>
            <a:endParaRPr lang="en-US" altLang="zh-CN" sz="2800"/>
          </a:p>
        </p:txBody>
      </p:sp>
    </p:spTree>
    <p:extLst>
      <p:ext uri="{BB962C8B-B14F-4D97-AF65-F5344CB8AC3E}">
        <p14:creationId xmlns:p14="http://schemas.microsoft.com/office/powerpoint/2010/main" val="1219629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1066892" y="179388"/>
            <a:ext cx="8077108" cy="688975"/>
          </a:xfrm>
        </p:spPr>
        <p:txBody>
          <a:bodyPr/>
          <a:lstStyle/>
          <a:p>
            <a:r>
              <a:rPr lang="en-US" dirty="0" smtClean="0"/>
              <a:t>1.2 Closing </a:t>
            </a:r>
            <a:r>
              <a:rPr lang="en-US" dirty="0"/>
              <a:t>the Gap</a:t>
            </a:r>
          </a:p>
        </p:txBody>
      </p:sp>
      <p:pic>
        <p:nvPicPr>
          <p:cNvPr id="2140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77863"/>
            <a:ext cx="7924800" cy="579905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214020" name="Rectangle 4"/>
          <p:cNvSpPr>
            <a:spLocks noChangeArrowheads="1"/>
          </p:cNvSpPr>
          <p:nvPr/>
        </p:nvSpPr>
        <p:spPr bwMode="auto">
          <a:xfrm>
            <a:off x="5934075" y="3124200"/>
            <a:ext cx="2371725" cy="1847850"/>
          </a:xfrm>
          <a:prstGeom prst="rect">
            <a:avLst/>
          </a:prstGeom>
          <a:solidFill>
            <a:srgbClr val="339966">
              <a:alpha val="8000"/>
            </a:srgb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l"/>
            <a:endParaRPr lang="en-US" dirty="0"/>
          </a:p>
        </p:txBody>
      </p:sp>
    </p:spTree>
    <p:extLst>
      <p:ext uri="{BB962C8B-B14F-4D97-AF65-F5344CB8AC3E}">
        <p14:creationId xmlns:p14="http://schemas.microsoft.com/office/powerpoint/2010/main" val="27920578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3" name="Rectangle 3"/>
          <p:cNvSpPr>
            <a:spLocks noChangeArrowheads="1"/>
          </p:cNvSpPr>
          <p:nvPr/>
        </p:nvSpPr>
        <p:spPr bwMode="auto">
          <a:xfrm>
            <a:off x="1919288" y="2360613"/>
            <a:ext cx="835025" cy="422275"/>
          </a:xfrm>
          <a:prstGeom prst="rect">
            <a:avLst/>
          </a:prstGeom>
          <a:solidFill>
            <a:srgbClr val="FFFFFF"/>
          </a:solidFill>
          <a:ln w="4763">
            <a:solidFill>
              <a:srgbClr val="000000"/>
            </a:solidFill>
            <a:miter lim="800000"/>
            <a:headEnd/>
            <a:tailEnd/>
          </a:ln>
        </p:spPr>
        <p:txBody>
          <a:bodyPr/>
          <a:lstStyle/>
          <a:p>
            <a:endParaRPr lang="en-US"/>
          </a:p>
        </p:txBody>
      </p:sp>
      <p:sp>
        <p:nvSpPr>
          <p:cNvPr id="317444" name="Rectangle 4"/>
          <p:cNvSpPr>
            <a:spLocks noChangeArrowheads="1"/>
          </p:cNvSpPr>
          <p:nvPr/>
        </p:nvSpPr>
        <p:spPr bwMode="auto">
          <a:xfrm>
            <a:off x="2033588" y="2482850"/>
            <a:ext cx="817562" cy="20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u="sng">
                <a:solidFill>
                  <a:srgbClr val="000000"/>
                </a:solidFill>
                <a:latin typeface="Helvetica" charset="0"/>
              </a:rPr>
              <a:t>:Register</a:t>
            </a:r>
            <a:endParaRPr lang="en-US" altLang="zh-CN"/>
          </a:p>
        </p:txBody>
      </p:sp>
      <p:sp>
        <p:nvSpPr>
          <p:cNvPr id="317445" name="Rectangle 5"/>
          <p:cNvSpPr>
            <a:spLocks noChangeArrowheads="1"/>
          </p:cNvSpPr>
          <p:nvPr/>
        </p:nvSpPr>
        <p:spPr bwMode="auto">
          <a:xfrm>
            <a:off x="4040188" y="2360613"/>
            <a:ext cx="2195512" cy="422275"/>
          </a:xfrm>
          <a:prstGeom prst="rect">
            <a:avLst/>
          </a:prstGeom>
          <a:solidFill>
            <a:srgbClr val="FFFFFF"/>
          </a:solidFill>
          <a:ln w="4763">
            <a:solidFill>
              <a:srgbClr val="000000"/>
            </a:solidFill>
            <a:miter lim="800000"/>
            <a:headEnd/>
            <a:tailEnd/>
          </a:ln>
        </p:spPr>
        <p:txBody>
          <a:bodyPr/>
          <a:lstStyle/>
          <a:p>
            <a:endParaRPr lang="en-US"/>
          </a:p>
        </p:txBody>
      </p:sp>
      <p:sp>
        <p:nvSpPr>
          <p:cNvPr id="317446" name="Rectangle 6"/>
          <p:cNvSpPr>
            <a:spLocks noChangeArrowheads="1"/>
          </p:cNvSpPr>
          <p:nvPr/>
        </p:nvSpPr>
        <p:spPr bwMode="auto">
          <a:xfrm>
            <a:off x="4303713" y="2482850"/>
            <a:ext cx="1563687"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u="sng">
                <a:solidFill>
                  <a:srgbClr val="000000"/>
                </a:solidFill>
                <a:latin typeface="Helvetica" charset="0"/>
              </a:rPr>
              <a:t>: SAPAccountingAdapter</a:t>
            </a:r>
            <a:endParaRPr lang="en-US" altLang="zh-CN"/>
          </a:p>
        </p:txBody>
      </p:sp>
      <p:sp>
        <p:nvSpPr>
          <p:cNvPr id="317447" name="Line 7"/>
          <p:cNvSpPr>
            <a:spLocks noChangeShapeType="1"/>
          </p:cNvSpPr>
          <p:nvPr/>
        </p:nvSpPr>
        <p:spPr bwMode="auto">
          <a:xfrm>
            <a:off x="2336800" y="2782888"/>
            <a:ext cx="1588" cy="7302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48" name="Line 8"/>
          <p:cNvSpPr>
            <a:spLocks noChangeShapeType="1"/>
          </p:cNvSpPr>
          <p:nvPr/>
        </p:nvSpPr>
        <p:spPr bwMode="auto">
          <a:xfrm>
            <a:off x="2336800" y="2895600"/>
            <a:ext cx="1588" cy="7302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49" name="Line 9"/>
          <p:cNvSpPr>
            <a:spLocks noChangeShapeType="1"/>
          </p:cNvSpPr>
          <p:nvPr/>
        </p:nvSpPr>
        <p:spPr bwMode="auto">
          <a:xfrm>
            <a:off x="2338388" y="3009900"/>
            <a:ext cx="1587" cy="7143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50" name="Line 10"/>
          <p:cNvSpPr>
            <a:spLocks noChangeShapeType="1"/>
          </p:cNvSpPr>
          <p:nvPr/>
        </p:nvSpPr>
        <p:spPr bwMode="auto">
          <a:xfrm>
            <a:off x="2338388" y="3122613"/>
            <a:ext cx="3175" cy="7143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51" name="Line 11"/>
          <p:cNvSpPr>
            <a:spLocks noChangeShapeType="1"/>
          </p:cNvSpPr>
          <p:nvPr/>
        </p:nvSpPr>
        <p:spPr bwMode="auto">
          <a:xfrm>
            <a:off x="2341563" y="3235325"/>
            <a:ext cx="1587" cy="7302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52" name="Line 12"/>
          <p:cNvSpPr>
            <a:spLocks noChangeShapeType="1"/>
          </p:cNvSpPr>
          <p:nvPr/>
        </p:nvSpPr>
        <p:spPr bwMode="auto">
          <a:xfrm>
            <a:off x="2341563" y="3348038"/>
            <a:ext cx="1587" cy="7302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53" name="Line 13"/>
          <p:cNvSpPr>
            <a:spLocks noChangeShapeType="1"/>
          </p:cNvSpPr>
          <p:nvPr/>
        </p:nvSpPr>
        <p:spPr bwMode="auto">
          <a:xfrm>
            <a:off x="2343150" y="3460750"/>
            <a:ext cx="1588" cy="7302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54" name="Line 14"/>
          <p:cNvSpPr>
            <a:spLocks noChangeShapeType="1"/>
          </p:cNvSpPr>
          <p:nvPr/>
        </p:nvSpPr>
        <p:spPr bwMode="auto">
          <a:xfrm>
            <a:off x="2343150" y="3575050"/>
            <a:ext cx="3175" cy="7143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55" name="Line 15"/>
          <p:cNvSpPr>
            <a:spLocks noChangeShapeType="1"/>
          </p:cNvSpPr>
          <p:nvPr/>
        </p:nvSpPr>
        <p:spPr bwMode="auto">
          <a:xfrm>
            <a:off x="2346325" y="3687763"/>
            <a:ext cx="1588" cy="7143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56" name="Line 16"/>
          <p:cNvSpPr>
            <a:spLocks noChangeShapeType="1"/>
          </p:cNvSpPr>
          <p:nvPr/>
        </p:nvSpPr>
        <p:spPr bwMode="auto">
          <a:xfrm>
            <a:off x="2346325" y="3800475"/>
            <a:ext cx="1588" cy="7143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57" name="Line 17"/>
          <p:cNvSpPr>
            <a:spLocks noChangeShapeType="1"/>
          </p:cNvSpPr>
          <p:nvPr/>
        </p:nvSpPr>
        <p:spPr bwMode="auto">
          <a:xfrm>
            <a:off x="2347913" y="3913188"/>
            <a:ext cx="1587" cy="7302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58" name="Line 18"/>
          <p:cNvSpPr>
            <a:spLocks noChangeShapeType="1"/>
          </p:cNvSpPr>
          <p:nvPr/>
        </p:nvSpPr>
        <p:spPr bwMode="auto">
          <a:xfrm>
            <a:off x="2347913" y="4025900"/>
            <a:ext cx="1587" cy="7302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59" name="Line 19"/>
          <p:cNvSpPr>
            <a:spLocks noChangeShapeType="1"/>
          </p:cNvSpPr>
          <p:nvPr/>
        </p:nvSpPr>
        <p:spPr bwMode="auto">
          <a:xfrm>
            <a:off x="2349500" y="4140200"/>
            <a:ext cx="1588" cy="7143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60" name="Line 20"/>
          <p:cNvSpPr>
            <a:spLocks noChangeShapeType="1"/>
          </p:cNvSpPr>
          <p:nvPr/>
        </p:nvSpPr>
        <p:spPr bwMode="auto">
          <a:xfrm>
            <a:off x="2349500" y="4252913"/>
            <a:ext cx="1588" cy="7143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61" name="Line 21"/>
          <p:cNvSpPr>
            <a:spLocks noChangeShapeType="1"/>
          </p:cNvSpPr>
          <p:nvPr/>
        </p:nvSpPr>
        <p:spPr bwMode="auto">
          <a:xfrm>
            <a:off x="2352675" y="4365625"/>
            <a:ext cx="1588" cy="7143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62" name="Line 22"/>
          <p:cNvSpPr>
            <a:spLocks noChangeShapeType="1"/>
          </p:cNvSpPr>
          <p:nvPr/>
        </p:nvSpPr>
        <p:spPr bwMode="auto">
          <a:xfrm>
            <a:off x="5138738" y="2782888"/>
            <a:ext cx="1587" cy="7302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63" name="Line 23"/>
          <p:cNvSpPr>
            <a:spLocks noChangeShapeType="1"/>
          </p:cNvSpPr>
          <p:nvPr/>
        </p:nvSpPr>
        <p:spPr bwMode="auto">
          <a:xfrm>
            <a:off x="5138738" y="2895600"/>
            <a:ext cx="1587" cy="7302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64" name="Line 24"/>
          <p:cNvSpPr>
            <a:spLocks noChangeShapeType="1"/>
          </p:cNvSpPr>
          <p:nvPr/>
        </p:nvSpPr>
        <p:spPr bwMode="auto">
          <a:xfrm>
            <a:off x="5138738" y="3009900"/>
            <a:ext cx="1587" cy="7143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65" name="Line 25"/>
          <p:cNvSpPr>
            <a:spLocks noChangeShapeType="1"/>
          </p:cNvSpPr>
          <p:nvPr/>
        </p:nvSpPr>
        <p:spPr bwMode="auto">
          <a:xfrm>
            <a:off x="5138738" y="3122613"/>
            <a:ext cx="1587" cy="7143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66" name="Line 26"/>
          <p:cNvSpPr>
            <a:spLocks noChangeShapeType="1"/>
          </p:cNvSpPr>
          <p:nvPr/>
        </p:nvSpPr>
        <p:spPr bwMode="auto">
          <a:xfrm>
            <a:off x="5138738" y="3235325"/>
            <a:ext cx="1587" cy="7302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67" name="Line 27"/>
          <p:cNvSpPr>
            <a:spLocks noChangeShapeType="1"/>
          </p:cNvSpPr>
          <p:nvPr/>
        </p:nvSpPr>
        <p:spPr bwMode="auto">
          <a:xfrm>
            <a:off x="5138738" y="3348038"/>
            <a:ext cx="1587" cy="7302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68" name="Line 28"/>
          <p:cNvSpPr>
            <a:spLocks noChangeShapeType="1"/>
          </p:cNvSpPr>
          <p:nvPr/>
        </p:nvSpPr>
        <p:spPr bwMode="auto">
          <a:xfrm>
            <a:off x="5138738" y="3460750"/>
            <a:ext cx="1587" cy="7302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69" name="Line 29"/>
          <p:cNvSpPr>
            <a:spLocks noChangeShapeType="1"/>
          </p:cNvSpPr>
          <p:nvPr/>
        </p:nvSpPr>
        <p:spPr bwMode="auto">
          <a:xfrm>
            <a:off x="5138738" y="3575050"/>
            <a:ext cx="1587" cy="7143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70" name="Line 30"/>
          <p:cNvSpPr>
            <a:spLocks noChangeShapeType="1"/>
          </p:cNvSpPr>
          <p:nvPr/>
        </p:nvSpPr>
        <p:spPr bwMode="auto">
          <a:xfrm>
            <a:off x="5138738" y="3687763"/>
            <a:ext cx="1587" cy="7143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71" name="Line 31"/>
          <p:cNvSpPr>
            <a:spLocks noChangeShapeType="1"/>
          </p:cNvSpPr>
          <p:nvPr/>
        </p:nvSpPr>
        <p:spPr bwMode="auto">
          <a:xfrm>
            <a:off x="5138738" y="3800475"/>
            <a:ext cx="1587" cy="7143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72" name="Line 32"/>
          <p:cNvSpPr>
            <a:spLocks noChangeShapeType="1"/>
          </p:cNvSpPr>
          <p:nvPr/>
        </p:nvSpPr>
        <p:spPr bwMode="auto">
          <a:xfrm>
            <a:off x="5138738" y="3913188"/>
            <a:ext cx="1587" cy="7302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73" name="Line 33"/>
          <p:cNvSpPr>
            <a:spLocks noChangeShapeType="1"/>
          </p:cNvSpPr>
          <p:nvPr/>
        </p:nvSpPr>
        <p:spPr bwMode="auto">
          <a:xfrm>
            <a:off x="5138738" y="4025900"/>
            <a:ext cx="1587" cy="7302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74" name="Line 34"/>
          <p:cNvSpPr>
            <a:spLocks noChangeShapeType="1"/>
          </p:cNvSpPr>
          <p:nvPr/>
        </p:nvSpPr>
        <p:spPr bwMode="auto">
          <a:xfrm>
            <a:off x="5138738" y="4140200"/>
            <a:ext cx="1587" cy="7143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75" name="Line 35"/>
          <p:cNvSpPr>
            <a:spLocks noChangeShapeType="1"/>
          </p:cNvSpPr>
          <p:nvPr/>
        </p:nvSpPr>
        <p:spPr bwMode="auto">
          <a:xfrm>
            <a:off x="5138738" y="4252913"/>
            <a:ext cx="1587" cy="7143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76" name="Line 36"/>
          <p:cNvSpPr>
            <a:spLocks noChangeShapeType="1"/>
          </p:cNvSpPr>
          <p:nvPr/>
        </p:nvSpPr>
        <p:spPr bwMode="auto">
          <a:xfrm>
            <a:off x="5138738" y="4365625"/>
            <a:ext cx="1587" cy="7143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77" name="Freeform 37"/>
          <p:cNvSpPr>
            <a:spLocks/>
          </p:cNvSpPr>
          <p:nvPr/>
        </p:nvSpPr>
        <p:spPr bwMode="auto">
          <a:xfrm>
            <a:off x="2363788" y="3956050"/>
            <a:ext cx="2622550" cy="1588"/>
          </a:xfrm>
          <a:custGeom>
            <a:avLst/>
            <a:gdLst>
              <a:gd name="T0" fmla="*/ 0 w 1652"/>
              <a:gd name="T1" fmla="*/ 854 w 1652"/>
              <a:gd name="T2" fmla="*/ 1652 w 1652"/>
            </a:gdLst>
            <a:ahLst/>
            <a:cxnLst>
              <a:cxn ang="0">
                <a:pos x="T0" y="0"/>
              </a:cxn>
              <a:cxn ang="0">
                <a:pos x="T1" y="0"/>
              </a:cxn>
              <a:cxn ang="0">
                <a:pos x="T2" y="0"/>
              </a:cxn>
            </a:cxnLst>
            <a:rect l="0" t="0" r="r" b="b"/>
            <a:pathLst>
              <a:path w="1652">
                <a:moveTo>
                  <a:pt x="0" y="0"/>
                </a:moveTo>
                <a:lnTo>
                  <a:pt x="854" y="0"/>
                </a:lnTo>
                <a:lnTo>
                  <a:pt x="1652" y="0"/>
                </a:lnTo>
              </a:path>
            </a:pathLst>
          </a:custGeom>
          <a:noFill/>
          <a:ln w="47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17478" name="Freeform 38"/>
          <p:cNvSpPr>
            <a:spLocks/>
          </p:cNvSpPr>
          <p:nvPr/>
        </p:nvSpPr>
        <p:spPr bwMode="auto">
          <a:xfrm>
            <a:off x="4972050" y="3903663"/>
            <a:ext cx="103188" cy="104775"/>
          </a:xfrm>
          <a:custGeom>
            <a:avLst/>
            <a:gdLst>
              <a:gd name="T0" fmla="*/ 0 w 65"/>
              <a:gd name="T1" fmla="*/ 0 h 66"/>
              <a:gd name="T2" fmla="*/ 65 w 65"/>
              <a:gd name="T3" fmla="*/ 33 h 66"/>
              <a:gd name="T4" fmla="*/ 0 w 65"/>
              <a:gd name="T5" fmla="*/ 66 h 66"/>
              <a:gd name="T6" fmla="*/ 0 w 65"/>
              <a:gd name="T7" fmla="*/ 0 h 66"/>
            </a:gdLst>
            <a:ahLst/>
            <a:cxnLst>
              <a:cxn ang="0">
                <a:pos x="T0" y="T1"/>
              </a:cxn>
              <a:cxn ang="0">
                <a:pos x="T2" y="T3"/>
              </a:cxn>
              <a:cxn ang="0">
                <a:pos x="T4" y="T5"/>
              </a:cxn>
              <a:cxn ang="0">
                <a:pos x="T6" y="T7"/>
              </a:cxn>
            </a:cxnLst>
            <a:rect l="0" t="0" r="r" b="b"/>
            <a:pathLst>
              <a:path w="65" h="66">
                <a:moveTo>
                  <a:pt x="0" y="0"/>
                </a:moveTo>
                <a:lnTo>
                  <a:pt x="65" y="33"/>
                </a:lnTo>
                <a:lnTo>
                  <a:pt x="0" y="66"/>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7479" name="Rectangle 39"/>
          <p:cNvSpPr>
            <a:spLocks noChangeArrowheads="1"/>
          </p:cNvSpPr>
          <p:nvPr/>
        </p:nvSpPr>
        <p:spPr bwMode="auto">
          <a:xfrm>
            <a:off x="3194050" y="3789363"/>
            <a:ext cx="933450"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Helvetica" charset="0"/>
              </a:rPr>
              <a:t>postSale( sale )</a:t>
            </a:r>
            <a:endParaRPr lang="en-US" altLang="zh-CN"/>
          </a:p>
        </p:txBody>
      </p:sp>
      <p:sp>
        <p:nvSpPr>
          <p:cNvPr id="317480" name="Freeform 40"/>
          <p:cNvSpPr>
            <a:spLocks/>
          </p:cNvSpPr>
          <p:nvPr/>
        </p:nvSpPr>
        <p:spPr bwMode="auto">
          <a:xfrm>
            <a:off x="912813" y="3132138"/>
            <a:ext cx="1263650" cy="1587"/>
          </a:xfrm>
          <a:custGeom>
            <a:avLst/>
            <a:gdLst>
              <a:gd name="T0" fmla="*/ 0 w 796"/>
              <a:gd name="T1" fmla="*/ 427 w 796"/>
              <a:gd name="T2" fmla="*/ 796 w 796"/>
            </a:gdLst>
            <a:ahLst/>
            <a:cxnLst>
              <a:cxn ang="0">
                <a:pos x="T0" y="0"/>
              </a:cxn>
              <a:cxn ang="0">
                <a:pos x="T1" y="0"/>
              </a:cxn>
              <a:cxn ang="0">
                <a:pos x="T2" y="0"/>
              </a:cxn>
            </a:cxnLst>
            <a:rect l="0" t="0" r="r" b="b"/>
            <a:pathLst>
              <a:path w="796">
                <a:moveTo>
                  <a:pt x="0" y="0"/>
                </a:moveTo>
                <a:lnTo>
                  <a:pt x="427" y="0"/>
                </a:lnTo>
                <a:lnTo>
                  <a:pt x="796" y="0"/>
                </a:lnTo>
              </a:path>
            </a:pathLst>
          </a:custGeom>
          <a:noFill/>
          <a:ln w="47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17481" name="Freeform 41"/>
          <p:cNvSpPr>
            <a:spLocks/>
          </p:cNvSpPr>
          <p:nvPr/>
        </p:nvSpPr>
        <p:spPr bwMode="auto">
          <a:xfrm>
            <a:off x="2165350" y="3079750"/>
            <a:ext cx="103188" cy="103188"/>
          </a:xfrm>
          <a:custGeom>
            <a:avLst/>
            <a:gdLst>
              <a:gd name="T0" fmla="*/ 0 w 65"/>
              <a:gd name="T1" fmla="*/ 0 h 65"/>
              <a:gd name="T2" fmla="*/ 65 w 65"/>
              <a:gd name="T3" fmla="*/ 33 h 65"/>
              <a:gd name="T4" fmla="*/ 0 w 65"/>
              <a:gd name="T5" fmla="*/ 65 h 65"/>
              <a:gd name="T6" fmla="*/ 0 w 65"/>
              <a:gd name="T7" fmla="*/ 0 h 65"/>
            </a:gdLst>
            <a:ahLst/>
            <a:cxnLst>
              <a:cxn ang="0">
                <a:pos x="T0" y="T1"/>
              </a:cxn>
              <a:cxn ang="0">
                <a:pos x="T2" y="T3"/>
              </a:cxn>
              <a:cxn ang="0">
                <a:pos x="T4" y="T5"/>
              </a:cxn>
              <a:cxn ang="0">
                <a:pos x="T6" y="T7"/>
              </a:cxn>
            </a:cxnLst>
            <a:rect l="0" t="0" r="r" b="b"/>
            <a:pathLst>
              <a:path w="65" h="65">
                <a:moveTo>
                  <a:pt x="0" y="0"/>
                </a:moveTo>
                <a:lnTo>
                  <a:pt x="65" y="33"/>
                </a:lnTo>
                <a:lnTo>
                  <a:pt x="0" y="65"/>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7482" name="Rectangle 42"/>
          <p:cNvSpPr>
            <a:spLocks noChangeArrowheads="1"/>
          </p:cNvSpPr>
          <p:nvPr/>
        </p:nvSpPr>
        <p:spPr bwMode="auto">
          <a:xfrm>
            <a:off x="1055688" y="2967038"/>
            <a:ext cx="968375"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Helvetica" charset="0"/>
              </a:rPr>
              <a:t>makePayment()</a:t>
            </a:r>
            <a:endParaRPr lang="en-US" altLang="zh-CN"/>
          </a:p>
        </p:txBody>
      </p:sp>
      <p:sp>
        <p:nvSpPr>
          <p:cNvPr id="317483" name="Rectangle 43"/>
          <p:cNvSpPr>
            <a:spLocks noChangeArrowheads="1"/>
          </p:cNvSpPr>
          <p:nvPr/>
        </p:nvSpPr>
        <p:spPr bwMode="auto">
          <a:xfrm>
            <a:off x="2257425" y="3132138"/>
            <a:ext cx="169863" cy="976312"/>
          </a:xfrm>
          <a:prstGeom prst="rect">
            <a:avLst/>
          </a:prstGeom>
          <a:solidFill>
            <a:srgbClr val="FFFFFF"/>
          </a:solidFill>
          <a:ln w="4763">
            <a:solidFill>
              <a:srgbClr val="000000"/>
            </a:solidFill>
            <a:miter lim="800000"/>
            <a:headEnd/>
            <a:tailEnd/>
          </a:ln>
        </p:spPr>
        <p:txBody>
          <a:bodyPr/>
          <a:lstStyle/>
          <a:p>
            <a:endParaRPr lang="en-US"/>
          </a:p>
        </p:txBody>
      </p:sp>
      <p:sp>
        <p:nvSpPr>
          <p:cNvPr id="317484" name="Rectangle 44"/>
          <p:cNvSpPr>
            <a:spLocks noChangeArrowheads="1"/>
          </p:cNvSpPr>
          <p:nvPr/>
        </p:nvSpPr>
        <p:spPr bwMode="auto">
          <a:xfrm>
            <a:off x="5075238" y="3956050"/>
            <a:ext cx="169862" cy="304800"/>
          </a:xfrm>
          <a:prstGeom prst="rect">
            <a:avLst/>
          </a:prstGeom>
          <a:solidFill>
            <a:srgbClr val="FFFFFF"/>
          </a:solidFill>
          <a:ln w="4763">
            <a:solidFill>
              <a:srgbClr val="000000"/>
            </a:solidFill>
            <a:miter lim="800000"/>
            <a:headEnd/>
            <a:tailEnd/>
          </a:ln>
        </p:spPr>
        <p:txBody>
          <a:bodyPr/>
          <a:lstStyle/>
          <a:p>
            <a:endParaRPr lang="en-US"/>
          </a:p>
        </p:txBody>
      </p:sp>
      <p:sp>
        <p:nvSpPr>
          <p:cNvPr id="317485" name="Rectangle 45"/>
          <p:cNvSpPr>
            <a:spLocks noChangeArrowheads="1"/>
          </p:cNvSpPr>
          <p:nvPr/>
        </p:nvSpPr>
        <p:spPr bwMode="auto">
          <a:xfrm>
            <a:off x="5573713" y="4868863"/>
            <a:ext cx="2033587" cy="773112"/>
          </a:xfrm>
          <a:prstGeom prst="rect">
            <a:avLst/>
          </a:prstGeom>
          <a:solidFill>
            <a:srgbClr val="FFFFFF"/>
          </a:solidFill>
          <a:ln w="4763">
            <a:solidFill>
              <a:srgbClr val="000000"/>
            </a:solidFill>
            <a:miter lim="800000"/>
            <a:headEnd/>
            <a:tailEnd/>
          </a:ln>
        </p:spPr>
        <p:txBody>
          <a:bodyPr/>
          <a:lstStyle/>
          <a:p>
            <a:endParaRPr lang="en-US"/>
          </a:p>
        </p:txBody>
      </p:sp>
      <p:sp>
        <p:nvSpPr>
          <p:cNvPr id="317486" name="Rectangle 46"/>
          <p:cNvSpPr>
            <a:spLocks noChangeArrowheads="1"/>
          </p:cNvSpPr>
          <p:nvPr/>
        </p:nvSpPr>
        <p:spPr bwMode="auto">
          <a:xfrm>
            <a:off x="5648325" y="4984750"/>
            <a:ext cx="1839913" cy="20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Helvetica" charset="0"/>
              </a:rPr>
              <a:t>the Adapter adapts to</a:t>
            </a:r>
            <a:endParaRPr lang="en-US" altLang="zh-CN"/>
          </a:p>
        </p:txBody>
      </p:sp>
      <p:sp>
        <p:nvSpPr>
          <p:cNvPr id="317487" name="Rectangle 47"/>
          <p:cNvSpPr>
            <a:spLocks noChangeArrowheads="1"/>
          </p:cNvSpPr>
          <p:nvPr/>
        </p:nvSpPr>
        <p:spPr bwMode="auto">
          <a:xfrm>
            <a:off x="5648325" y="5165725"/>
            <a:ext cx="1543050" cy="20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Helvetica" charset="0"/>
              </a:rPr>
              <a:t>interfaces in other</a:t>
            </a:r>
            <a:endParaRPr lang="en-US" altLang="zh-CN"/>
          </a:p>
        </p:txBody>
      </p:sp>
      <p:sp>
        <p:nvSpPr>
          <p:cNvPr id="317488" name="Rectangle 48"/>
          <p:cNvSpPr>
            <a:spLocks noChangeArrowheads="1"/>
          </p:cNvSpPr>
          <p:nvPr/>
        </p:nvSpPr>
        <p:spPr bwMode="auto">
          <a:xfrm>
            <a:off x="5648325" y="5346700"/>
            <a:ext cx="1082675" cy="20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Helvetica" charset="0"/>
              </a:rPr>
              <a:t>components</a:t>
            </a:r>
            <a:endParaRPr lang="en-US" altLang="zh-CN"/>
          </a:p>
        </p:txBody>
      </p:sp>
      <p:sp>
        <p:nvSpPr>
          <p:cNvPr id="317489" name="Freeform 49"/>
          <p:cNvSpPr>
            <a:spLocks/>
          </p:cNvSpPr>
          <p:nvPr/>
        </p:nvSpPr>
        <p:spPr bwMode="auto">
          <a:xfrm>
            <a:off x="7416800" y="4868863"/>
            <a:ext cx="190500" cy="190500"/>
          </a:xfrm>
          <a:custGeom>
            <a:avLst/>
            <a:gdLst>
              <a:gd name="T0" fmla="*/ 0 w 120"/>
              <a:gd name="T1" fmla="*/ 0 h 120"/>
              <a:gd name="T2" fmla="*/ 120 w 120"/>
              <a:gd name="T3" fmla="*/ 120 h 120"/>
              <a:gd name="T4" fmla="*/ 120 w 120"/>
              <a:gd name="T5" fmla="*/ 0 h 120"/>
              <a:gd name="T6" fmla="*/ 0 w 120"/>
              <a:gd name="T7" fmla="*/ 0 h 120"/>
            </a:gdLst>
            <a:ahLst/>
            <a:cxnLst>
              <a:cxn ang="0">
                <a:pos x="T0" y="T1"/>
              </a:cxn>
              <a:cxn ang="0">
                <a:pos x="T2" y="T3"/>
              </a:cxn>
              <a:cxn ang="0">
                <a:pos x="T4" y="T5"/>
              </a:cxn>
              <a:cxn ang="0">
                <a:pos x="T6" y="T7"/>
              </a:cxn>
            </a:cxnLst>
            <a:rect l="0" t="0" r="r" b="b"/>
            <a:pathLst>
              <a:path w="120" h="120">
                <a:moveTo>
                  <a:pt x="0" y="0"/>
                </a:moveTo>
                <a:lnTo>
                  <a:pt x="120" y="120"/>
                </a:lnTo>
                <a:lnTo>
                  <a:pt x="120" y="0"/>
                </a:lnTo>
                <a:lnTo>
                  <a:pt x="0" y="0"/>
                </a:lnTo>
                <a:close/>
              </a:path>
            </a:pathLst>
          </a:custGeom>
          <a:solidFill>
            <a:srgbClr val="FFFFFF"/>
          </a:solidFill>
          <a:ln w="4763">
            <a:solidFill>
              <a:srgbClr val="FFFFFF"/>
            </a:solidFill>
            <a:prstDash val="solid"/>
            <a:round/>
            <a:headEnd/>
            <a:tailEnd/>
          </a:ln>
        </p:spPr>
        <p:txBody>
          <a:bodyPr/>
          <a:lstStyle/>
          <a:p>
            <a:endParaRPr lang="en-US"/>
          </a:p>
        </p:txBody>
      </p:sp>
      <p:sp>
        <p:nvSpPr>
          <p:cNvPr id="317490" name="Freeform 50"/>
          <p:cNvSpPr>
            <a:spLocks/>
          </p:cNvSpPr>
          <p:nvPr/>
        </p:nvSpPr>
        <p:spPr bwMode="auto">
          <a:xfrm>
            <a:off x="7416800" y="4868863"/>
            <a:ext cx="190500" cy="190500"/>
          </a:xfrm>
          <a:custGeom>
            <a:avLst/>
            <a:gdLst>
              <a:gd name="T0" fmla="*/ 120 w 120"/>
              <a:gd name="T1" fmla="*/ 120 h 120"/>
              <a:gd name="T2" fmla="*/ 0 w 120"/>
              <a:gd name="T3" fmla="*/ 0 h 120"/>
              <a:gd name="T4" fmla="*/ 0 w 120"/>
              <a:gd name="T5" fmla="*/ 120 h 120"/>
              <a:gd name="T6" fmla="*/ 120 w 120"/>
              <a:gd name="T7" fmla="*/ 120 h 120"/>
            </a:gdLst>
            <a:ahLst/>
            <a:cxnLst>
              <a:cxn ang="0">
                <a:pos x="T0" y="T1"/>
              </a:cxn>
              <a:cxn ang="0">
                <a:pos x="T2" y="T3"/>
              </a:cxn>
              <a:cxn ang="0">
                <a:pos x="T4" y="T5"/>
              </a:cxn>
              <a:cxn ang="0">
                <a:pos x="T6" y="T7"/>
              </a:cxn>
            </a:cxnLst>
            <a:rect l="0" t="0" r="r" b="b"/>
            <a:pathLst>
              <a:path w="120" h="120">
                <a:moveTo>
                  <a:pt x="120" y="120"/>
                </a:moveTo>
                <a:lnTo>
                  <a:pt x="0" y="0"/>
                </a:lnTo>
                <a:lnTo>
                  <a:pt x="0" y="120"/>
                </a:lnTo>
                <a:lnTo>
                  <a:pt x="120" y="120"/>
                </a:lnTo>
                <a:close/>
              </a:path>
            </a:pathLst>
          </a:custGeom>
          <a:solidFill>
            <a:srgbClr val="000000"/>
          </a:solidFill>
          <a:ln w="4763">
            <a:solidFill>
              <a:srgbClr val="000000"/>
            </a:solidFill>
            <a:prstDash val="solid"/>
            <a:round/>
            <a:headEnd/>
            <a:tailEnd/>
          </a:ln>
        </p:spPr>
        <p:txBody>
          <a:bodyPr/>
          <a:lstStyle/>
          <a:p>
            <a:endParaRPr lang="en-US"/>
          </a:p>
        </p:txBody>
      </p:sp>
      <p:sp>
        <p:nvSpPr>
          <p:cNvPr id="317491" name="Line 51"/>
          <p:cNvSpPr>
            <a:spLocks noChangeShapeType="1"/>
          </p:cNvSpPr>
          <p:nvPr/>
        </p:nvSpPr>
        <p:spPr bwMode="auto">
          <a:xfrm flipH="1">
            <a:off x="6586538" y="4868863"/>
            <a:ext cx="3175"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92" name="Line 52"/>
          <p:cNvSpPr>
            <a:spLocks noChangeShapeType="1"/>
          </p:cNvSpPr>
          <p:nvPr/>
        </p:nvSpPr>
        <p:spPr bwMode="auto">
          <a:xfrm flipH="1">
            <a:off x="6557963" y="4862513"/>
            <a:ext cx="4762"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93" name="Line 53"/>
          <p:cNvSpPr>
            <a:spLocks noChangeShapeType="1"/>
          </p:cNvSpPr>
          <p:nvPr/>
        </p:nvSpPr>
        <p:spPr bwMode="auto">
          <a:xfrm flipH="1" flipV="1">
            <a:off x="6530975" y="4856163"/>
            <a:ext cx="4763"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94" name="Line 54"/>
          <p:cNvSpPr>
            <a:spLocks noChangeShapeType="1"/>
          </p:cNvSpPr>
          <p:nvPr/>
        </p:nvSpPr>
        <p:spPr bwMode="auto">
          <a:xfrm flipH="1">
            <a:off x="6503988" y="4851400"/>
            <a:ext cx="4762"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95" name="Line 55"/>
          <p:cNvSpPr>
            <a:spLocks noChangeShapeType="1"/>
          </p:cNvSpPr>
          <p:nvPr/>
        </p:nvSpPr>
        <p:spPr bwMode="auto">
          <a:xfrm flipH="1" flipV="1">
            <a:off x="6477000" y="4845050"/>
            <a:ext cx="4763"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96" name="Line 56"/>
          <p:cNvSpPr>
            <a:spLocks noChangeShapeType="1"/>
          </p:cNvSpPr>
          <p:nvPr/>
        </p:nvSpPr>
        <p:spPr bwMode="auto">
          <a:xfrm flipH="1">
            <a:off x="6450013" y="4840288"/>
            <a:ext cx="4762"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97" name="Line 57"/>
          <p:cNvSpPr>
            <a:spLocks noChangeShapeType="1"/>
          </p:cNvSpPr>
          <p:nvPr/>
        </p:nvSpPr>
        <p:spPr bwMode="auto">
          <a:xfrm flipH="1">
            <a:off x="6423025" y="4833938"/>
            <a:ext cx="4763"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98" name="Line 58"/>
          <p:cNvSpPr>
            <a:spLocks noChangeShapeType="1"/>
          </p:cNvSpPr>
          <p:nvPr/>
        </p:nvSpPr>
        <p:spPr bwMode="auto">
          <a:xfrm flipH="1" flipV="1">
            <a:off x="6396038" y="4826000"/>
            <a:ext cx="4762" cy="3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499" name="Line 59"/>
          <p:cNvSpPr>
            <a:spLocks noChangeShapeType="1"/>
          </p:cNvSpPr>
          <p:nvPr/>
        </p:nvSpPr>
        <p:spPr bwMode="auto">
          <a:xfrm flipH="1">
            <a:off x="6369050" y="4821238"/>
            <a:ext cx="4763"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00" name="Line 60"/>
          <p:cNvSpPr>
            <a:spLocks noChangeShapeType="1"/>
          </p:cNvSpPr>
          <p:nvPr/>
        </p:nvSpPr>
        <p:spPr bwMode="auto">
          <a:xfrm flipH="1" flipV="1">
            <a:off x="6342063" y="4814888"/>
            <a:ext cx="4762" cy="3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01" name="Line 61"/>
          <p:cNvSpPr>
            <a:spLocks noChangeShapeType="1"/>
          </p:cNvSpPr>
          <p:nvPr/>
        </p:nvSpPr>
        <p:spPr bwMode="auto">
          <a:xfrm flipH="1" flipV="1">
            <a:off x="6315075" y="4808538"/>
            <a:ext cx="4763"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02" name="Line 62"/>
          <p:cNvSpPr>
            <a:spLocks noChangeShapeType="1"/>
          </p:cNvSpPr>
          <p:nvPr/>
        </p:nvSpPr>
        <p:spPr bwMode="auto">
          <a:xfrm flipH="1">
            <a:off x="6288088" y="4803775"/>
            <a:ext cx="3175"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03" name="Line 63"/>
          <p:cNvSpPr>
            <a:spLocks noChangeShapeType="1"/>
          </p:cNvSpPr>
          <p:nvPr/>
        </p:nvSpPr>
        <p:spPr bwMode="auto">
          <a:xfrm flipH="1" flipV="1">
            <a:off x="6261100" y="4797425"/>
            <a:ext cx="3175"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04" name="Line 64"/>
          <p:cNvSpPr>
            <a:spLocks noChangeShapeType="1"/>
          </p:cNvSpPr>
          <p:nvPr/>
        </p:nvSpPr>
        <p:spPr bwMode="auto">
          <a:xfrm flipH="1">
            <a:off x="6232525" y="4792663"/>
            <a:ext cx="4763"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05" name="Line 65"/>
          <p:cNvSpPr>
            <a:spLocks noChangeShapeType="1"/>
          </p:cNvSpPr>
          <p:nvPr/>
        </p:nvSpPr>
        <p:spPr bwMode="auto">
          <a:xfrm flipH="1">
            <a:off x="6205538" y="4786313"/>
            <a:ext cx="4762"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06" name="Line 66"/>
          <p:cNvSpPr>
            <a:spLocks noChangeShapeType="1"/>
          </p:cNvSpPr>
          <p:nvPr/>
        </p:nvSpPr>
        <p:spPr bwMode="auto">
          <a:xfrm flipH="1" flipV="1">
            <a:off x="6178550" y="4778375"/>
            <a:ext cx="4763" cy="3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07" name="Line 67"/>
          <p:cNvSpPr>
            <a:spLocks noChangeShapeType="1"/>
          </p:cNvSpPr>
          <p:nvPr/>
        </p:nvSpPr>
        <p:spPr bwMode="auto">
          <a:xfrm flipH="1">
            <a:off x="6151563" y="4775200"/>
            <a:ext cx="4762"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08" name="Line 68"/>
          <p:cNvSpPr>
            <a:spLocks noChangeShapeType="1"/>
          </p:cNvSpPr>
          <p:nvPr/>
        </p:nvSpPr>
        <p:spPr bwMode="auto">
          <a:xfrm flipH="1" flipV="1">
            <a:off x="6124575" y="4767263"/>
            <a:ext cx="4763" cy="3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09" name="Line 69"/>
          <p:cNvSpPr>
            <a:spLocks noChangeShapeType="1"/>
          </p:cNvSpPr>
          <p:nvPr/>
        </p:nvSpPr>
        <p:spPr bwMode="auto">
          <a:xfrm flipH="1">
            <a:off x="6097588" y="4762500"/>
            <a:ext cx="4762"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10" name="Line 70"/>
          <p:cNvSpPr>
            <a:spLocks noChangeShapeType="1"/>
          </p:cNvSpPr>
          <p:nvPr/>
        </p:nvSpPr>
        <p:spPr bwMode="auto">
          <a:xfrm flipH="1">
            <a:off x="6070600" y="4756150"/>
            <a:ext cx="4763"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11" name="Line 71"/>
          <p:cNvSpPr>
            <a:spLocks noChangeShapeType="1"/>
          </p:cNvSpPr>
          <p:nvPr/>
        </p:nvSpPr>
        <p:spPr bwMode="auto">
          <a:xfrm flipH="1" flipV="1">
            <a:off x="6043613" y="4749800"/>
            <a:ext cx="4762"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12" name="Line 72"/>
          <p:cNvSpPr>
            <a:spLocks noChangeShapeType="1"/>
          </p:cNvSpPr>
          <p:nvPr/>
        </p:nvSpPr>
        <p:spPr bwMode="auto">
          <a:xfrm flipH="1">
            <a:off x="6016625" y="4745038"/>
            <a:ext cx="4763"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13" name="Line 73"/>
          <p:cNvSpPr>
            <a:spLocks noChangeShapeType="1"/>
          </p:cNvSpPr>
          <p:nvPr/>
        </p:nvSpPr>
        <p:spPr bwMode="auto">
          <a:xfrm flipH="1" flipV="1">
            <a:off x="5989638" y="4738688"/>
            <a:ext cx="4762"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14" name="Line 74"/>
          <p:cNvSpPr>
            <a:spLocks noChangeShapeType="1"/>
          </p:cNvSpPr>
          <p:nvPr/>
        </p:nvSpPr>
        <p:spPr bwMode="auto">
          <a:xfrm flipH="1" flipV="1">
            <a:off x="5962650" y="4732338"/>
            <a:ext cx="3175"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15" name="Line 75"/>
          <p:cNvSpPr>
            <a:spLocks noChangeShapeType="1"/>
          </p:cNvSpPr>
          <p:nvPr/>
        </p:nvSpPr>
        <p:spPr bwMode="auto">
          <a:xfrm flipH="1">
            <a:off x="5935663" y="4727575"/>
            <a:ext cx="3175"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16" name="Line 76"/>
          <p:cNvSpPr>
            <a:spLocks noChangeShapeType="1"/>
          </p:cNvSpPr>
          <p:nvPr/>
        </p:nvSpPr>
        <p:spPr bwMode="auto">
          <a:xfrm flipH="1" flipV="1">
            <a:off x="5907088" y="4719638"/>
            <a:ext cx="4762" cy="3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17" name="Line 77"/>
          <p:cNvSpPr>
            <a:spLocks noChangeShapeType="1"/>
          </p:cNvSpPr>
          <p:nvPr/>
        </p:nvSpPr>
        <p:spPr bwMode="auto">
          <a:xfrm flipH="1">
            <a:off x="5880100" y="4716463"/>
            <a:ext cx="4763"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18" name="Line 78"/>
          <p:cNvSpPr>
            <a:spLocks noChangeShapeType="1"/>
          </p:cNvSpPr>
          <p:nvPr/>
        </p:nvSpPr>
        <p:spPr bwMode="auto">
          <a:xfrm flipH="1">
            <a:off x="5853113" y="4708525"/>
            <a:ext cx="4762"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19" name="Line 79"/>
          <p:cNvSpPr>
            <a:spLocks noChangeShapeType="1"/>
          </p:cNvSpPr>
          <p:nvPr/>
        </p:nvSpPr>
        <p:spPr bwMode="auto">
          <a:xfrm flipH="1" flipV="1">
            <a:off x="5826125" y="4702175"/>
            <a:ext cx="4763"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20" name="Line 80"/>
          <p:cNvSpPr>
            <a:spLocks noChangeShapeType="1"/>
          </p:cNvSpPr>
          <p:nvPr/>
        </p:nvSpPr>
        <p:spPr bwMode="auto">
          <a:xfrm flipH="1">
            <a:off x="5799138" y="4697413"/>
            <a:ext cx="4762"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21" name="Line 81"/>
          <p:cNvSpPr>
            <a:spLocks noChangeShapeType="1"/>
          </p:cNvSpPr>
          <p:nvPr/>
        </p:nvSpPr>
        <p:spPr bwMode="auto">
          <a:xfrm flipH="1" flipV="1">
            <a:off x="5772150" y="4691063"/>
            <a:ext cx="4763"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22" name="Line 82"/>
          <p:cNvSpPr>
            <a:spLocks noChangeShapeType="1"/>
          </p:cNvSpPr>
          <p:nvPr/>
        </p:nvSpPr>
        <p:spPr bwMode="auto">
          <a:xfrm flipH="1">
            <a:off x="5745163" y="4686300"/>
            <a:ext cx="4762"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23" name="Line 83"/>
          <p:cNvSpPr>
            <a:spLocks noChangeShapeType="1"/>
          </p:cNvSpPr>
          <p:nvPr/>
        </p:nvSpPr>
        <p:spPr bwMode="auto">
          <a:xfrm flipH="1">
            <a:off x="5718175" y="4679950"/>
            <a:ext cx="4763"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24" name="Line 84"/>
          <p:cNvSpPr>
            <a:spLocks noChangeShapeType="1"/>
          </p:cNvSpPr>
          <p:nvPr/>
        </p:nvSpPr>
        <p:spPr bwMode="auto">
          <a:xfrm flipH="1" flipV="1">
            <a:off x="5691188" y="4673600"/>
            <a:ext cx="4762"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25" name="Line 85"/>
          <p:cNvSpPr>
            <a:spLocks noChangeShapeType="1"/>
          </p:cNvSpPr>
          <p:nvPr/>
        </p:nvSpPr>
        <p:spPr bwMode="auto">
          <a:xfrm flipH="1">
            <a:off x="5664200" y="4668838"/>
            <a:ext cx="4763"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26" name="Line 86"/>
          <p:cNvSpPr>
            <a:spLocks noChangeShapeType="1"/>
          </p:cNvSpPr>
          <p:nvPr/>
        </p:nvSpPr>
        <p:spPr bwMode="auto">
          <a:xfrm flipH="1" flipV="1">
            <a:off x="5637213" y="4660900"/>
            <a:ext cx="3175" cy="3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27" name="Line 87"/>
          <p:cNvSpPr>
            <a:spLocks noChangeShapeType="1"/>
          </p:cNvSpPr>
          <p:nvPr/>
        </p:nvSpPr>
        <p:spPr bwMode="auto">
          <a:xfrm flipH="1" flipV="1">
            <a:off x="5608638" y="4654550"/>
            <a:ext cx="4762" cy="3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28" name="Line 88"/>
          <p:cNvSpPr>
            <a:spLocks noChangeShapeType="1"/>
          </p:cNvSpPr>
          <p:nvPr/>
        </p:nvSpPr>
        <p:spPr bwMode="auto">
          <a:xfrm flipH="1">
            <a:off x="5581650" y="4649788"/>
            <a:ext cx="4763"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29" name="Line 89"/>
          <p:cNvSpPr>
            <a:spLocks noChangeShapeType="1"/>
          </p:cNvSpPr>
          <p:nvPr/>
        </p:nvSpPr>
        <p:spPr bwMode="auto">
          <a:xfrm flipH="1" flipV="1">
            <a:off x="5554663" y="4643438"/>
            <a:ext cx="4762"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30" name="Line 90"/>
          <p:cNvSpPr>
            <a:spLocks noChangeShapeType="1"/>
          </p:cNvSpPr>
          <p:nvPr/>
        </p:nvSpPr>
        <p:spPr bwMode="auto">
          <a:xfrm flipH="1">
            <a:off x="5527675" y="4638675"/>
            <a:ext cx="4763"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31" name="Line 91"/>
          <p:cNvSpPr>
            <a:spLocks noChangeShapeType="1"/>
          </p:cNvSpPr>
          <p:nvPr/>
        </p:nvSpPr>
        <p:spPr bwMode="auto">
          <a:xfrm flipH="1" flipV="1">
            <a:off x="5500688" y="4632325"/>
            <a:ext cx="4762"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32" name="Line 92"/>
          <p:cNvSpPr>
            <a:spLocks noChangeShapeType="1"/>
          </p:cNvSpPr>
          <p:nvPr/>
        </p:nvSpPr>
        <p:spPr bwMode="auto">
          <a:xfrm flipH="1" flipV="1">
            <a:off x="5473700" y="4625975"/>
            <a:ext cx="4763"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33" name="Line 93"/>
          <p:cNvSpPr>
            <a:spLocks noChangeShapeType="1"/>
          </p:cNvSpPr>
          <p:nvPr/>
        </p:nvSpPr>
        <p:spPr bwMode="auto">
          <a:xfrm flipH="1">
            <a:off x="5446713" y="4621213"/>
            <a:ext cx="4762"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34" name="Line 94"/>
          <p:cNvSpPr>
            <a:spLocks noChangeShapeType="1"/>
          </p:cNvSpPr>
          <p:nvPr/>
        </p:nvSpPr>
        <p:spPr bwMode="auto">
          <a:xfrm flipH="1" flipV="1">
            <a:off x="5419725" y="4613275"/>
            <a:ext cx="4763" cy="3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35" name="Line 95"/>
          <p:cNvSpPr>
            <a:spLocks noChangeShapeType="1"/>
          </p:cNvSpPr>
          <p:nvPr/>
        </p:nvSpPr>
        <p:spPr bwMode="auto">
          <a:xfrm flipH="1">
            <a:off x="5392738" y="4610100"/>
            <a:ext cx="4762"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36" name="Line 96"/>
          <p:cNvSpPr>
            <a:spLocks noChangeShapeType="1"/>
          </p:cNvSpPr>
          <p:nvPr/>
        </p:nvSpPr>
        <p:spPr bwMode="auto">
          <a:xfrm flipH="1">
            <a:off x="5365750" y="4602163"/>
            <a:ext cx="4763"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37" name="Line 97"/>
          <p:cNvSpPr>
            <a:spLocks noChangeShapeType="1"/>
          </p:cNvSpPr>
          <p:nvPr/>
        </p:nvSpPr>
        <p:spPr bwMode="auto">
          <a:xfrm flipH="1" flipV="1">
            <a:off x="5338763" y="4595813"/>
            <a:ext cx="3175" cy="3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38" name="Line 98"/>
          <p:cNvSpPr>
            <a:spLocks noChangeShapeType="1"/>
          </p:cNvSpPr>
          <p:nvPr/>
        </p:nvSpPr>
        <p:spPr bwMode="auto">
          <a:xfrm flipH="1">
            <a:off x="5311775" y="4591050"/>
            <a:ext cx="3175"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39" name="Line 99"/>
          <p:cNvSpPr>
            <a:spLocks noChangeShapeType="1"/>
          </p:cNvSpPr>
          <p:nvPr/>
        </p:nvSpPr>
        <p:spPr bwMode="auto">
          <a:xfrm flipH="1" flipV="1">
            <a:off x="5283200" y="4584700"/>
            <a:ext cx="4763"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40" name="Freeform 100"/>
          <p:cNvSpPr>
            <a:spLocks/>
          </p:cNvSpPr>
          <p:nvPr/>
        </p:nvSpPr>
        <p:spPr bwMode="auto">
          <a:xfrm>
            <a:off x="5195888" y="4535488"/>
            <a:ext cx="76200" cy="76200"/>
          </a:xfrm>
          <a:custGeom>
            <a:avLst/>
            <a:gdLst>
              <a:gd name="T0" fmla="*/ 48 w 48"/>
              <a:gd name="T1" fmla="*/ 30 h 48"/>
              <a:gd name="T2" fmla="*/ 48 w 48"/>
              <a:gd name="T3" fmla="*/ 18 h 48"/>
              <a:gd name="T4" fmla="*/ 43 w 48"/>
              <a:gd name="T5" fmla="*/ 8 h 48"/>
              <a:gd name="T6" fmla="*/ 34 w 48"/>
              <a:gd name="T7" fmla="*/ 1 h 48"/>
              <a:gd name="T8" fmla="*/ 24 w 48"/>
              <a:gd name="T9" fmla="*/ 0 h 48"/>
              <a:gd name="T10" fmla="*/ 13 w 48"/>
              <a:gd name="T11" fmla="*/ 1 h 48"/>
              <a:gd name="T12" fmla="*/ 4 w 48"/>
              <a:gd name="T13" fmla="*/ 8 h 48"/>
              <a:gd name="T14" fmla="*/ 0 w 48"/>
              <a:gd name="T15" fmla="*/ 18 h 48"/>
              <a:gd name="T16" fmla="*/ 0 w 48"/>
              <a:gd name="T17" fmla="*/ 30 h 48"/>
              <a:gd name="T18" fmla="*/ 6 w 48"/>
              <a:gd name="T19" fmla="*/ 40 h 48"/>
              <a:gd name="T20" fmla="*/ 14 w 48"/>
              <a:gd name="T21" fmla="*/ 45 h 48"/>
              <a:gd name="T22" fmla="*/ 24 w 48"/>
              <a:gd name="T23" fmla="*/ 48 h 48"/>
              <a:gd name="T24" fmla="*/ 36 w 48"/>
              <a:gd name="T25" fmla="*/ 45 h 48"/>
              <a:gd name="T26" fmla="*/ 44 w 48"/>
              <a:gd name="T27" fmla="*/ 38 h 48"/>
              <a:gd name="T28" fmla="*/ 48 w 48"/>
              <a:gd name="T29"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8">
                <a:moveTo>
                  <a:pt x="48" y="30"/>
                </a:moveTo>
                <a:lnTo>
                  <a:pt x="48" y="18"/>
                </a:lnTo>
                <a:lnTo>
                  <a:pt x="43" y="8"/>
                </a:lnTo>
                <a:lnTo>
                  <a:pt x="34" y="1"/>
                </a:lnTo>
                <a:lnTo>
                  <a:pt x="24" y="0"/>
                </a:lnTo>
                <a:lnTo>
                  <a:pt x="13" y="1"/>
                </a:lnTo>
                <a:lnTo>
                  <a:pt x="4" y="8"/>
                </a:lnTo>
                <a:lnTo>
                  <a:pt x="0" y="18"/>
                </a:lnTo>
                <a:lnTo>
                  <a:pt x="0" y="30"/>
                </a:lnTo>
                <a:lnTo>
                  <a:pt x="6" y="40"/>
                </a:lnTo>
                <a:lnTo>
                  <a:pt x="14" y="45"/>
                </a:lnTo>
                <a:lnTo>
                  <a:pt x="24" y="48"/>
                </a:lnTo>
                <a:lnTo>
                  <a:pt x="36" y="45"/>
                </a:lnTo>
                <a:lnTo>
                  <a:pt x="44" y="38"/>
                </a:lnTo>
                <a:lnTo>
                  <a:pt x="48" y="30"/>
                </a:lnTo>
              </a:path>
            </a:pathLst>
          </a:custGeom>
          <a:noFill/>
          <a:ln w="47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17541" name="Freeform 101"/>
          <p:cNvSpPr>
            <a:spLocks/>
          </p:cNvSpPr>
          <p:nvPr/>
        </p:nvSpPr>
        <p:spPr bwMode="auto">
          <a:xfrm>
            <a:off x="7618413" y="3278188"/>
            <a:ext cx="255587" cy="254000"/>
          </a:xfrm>
          <a:custGeom>
            <a:avLst/>
            <a:gdLst>
              <a:gd name="T0" fmla="*/ 0 w 161"/>
              <a:gd name="T1" fmla="*/ 80 h 160"/>
              <a:gd name="T2" fmla="*/ 3 w 161"/>
              <a:gd name="T3" fmla="*/ 58 h 160"/>
              <a:gd name="T4" fmla="*/ 12 w 161"/>
              <a:gd name="T5" fmla="*/ 40 h 160"/>
              <a:gd name="T6" fmla="*/ 23 w 161"/>
              <a:gd name="T7" fmla="*/ 23 h 160"/>
              <a:gd name="T8" fmla="*/ 40 w 161"/>
              <a:gd name="T9" fmla="*/ 10 h 160"/>
              <a:gd name="T10" fmla="*/ 60 w 161"/>
              <a:gd name="T11" fmla="*/ 3 h 160"/>
              <a:gd name="T12" fmla="*/ 80 w 161"/>
              <a:gd name="T13" fmla="*/ 0 h 160"/>
              <a:gd name="T14" fmla="*/ 101 w 161"/>
              <a:gd name="T15" fmla="*/ 3 h 160"/>
              <a:gd name="T16" fmla="*/ 120 w 161"/>
              <a:gd name="T17" fmla="*/ 10 h 160"/>
              <a:gd name="T18" fmla="*/ 137 w 161"/>
              <a:gd name="T19" fmla="*/ 23 h 160"/>
              <a:gd name="T20" fmla="*/ 150 w 161"/>
              <a:gd name="T21" fmla="*/ 40 h 160"/>
              <a:gd name="T22" fmla="*/ 158 w 161"/>
              <a:gd name="T23" fmla="*/ 58 h 160"/>
              <a:gd name="T24" fmla="*/ 161 w 161"/>
              <a:gd name="T25" fmla="*/ 80 h 160"/>
              <a:gd name="T26" fmla="*/ 158 w 161"/>
              <a:gd name="T27" fmla="*/ 100 h 160"/>
              <a:gd name="T28" fmla="*/ 150 w 161"/>
              <a:gd name="T29" fmla="*/ 120 h 160"/>
              <a:gd name="T30" fmla="*/ 137 w 161"/>
              <a:gd name="T31" fmla="*/ 137 h 160"/>
              <a:gd name="T32" fmla="*/ 120 w 161"/>
              <a:gd name="T33" fmla="*/ 150 h 160"/>
              <a:gd name="T34" fmla="*/ 101 w 161"/>
              <a:gd name="T35" fmla="*/ 157 h 160"/>
              <a:gd name="T36" fmla="*/ 80 w 161"/>
              <a:gd name="T37" fmla="*/ 160 h 160"/>
              <a:gd name="T38" fmla="*/ 60 w 161"/>
              <a:gd name="T39" fmla="*/ 157 h 160"/>
              <a:gd name="T40" fmla="*/ 40 w 161"/>
              <a:gd name="T41" fmla="*/ 150 h 160"/>
              <a:gd name="T42" fmla="*/ 23 w 161"/>
              <a:gd name="T43" fmla="*/ 137 h 160"/>
              <a:gd name="T44" fmla="*/ 12 w 161"/>
              <a:gd name="T45" fmla="*/ 120 h 160"/>
              <a:gd name="T46" fmla="*/ 3 w 161"/>
              <a:gd name="T47" fmla="*/ 100 h 160"/>
              <a:gd name="T48" fmla="*/ 0 w 161"/>
              <a:gd name="T49"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1" h="160">
                <a:moveTo>
                  <a:pt x="0" y="80"/>
                </a:moveTo>
                <a:lnTo>
                  <a:pt x="3" y="58"/>
                </a:lnTo>
                <a:lnTo>
                  <a:pt x="12" y="40"/>
                </a:lnTo>
                <a:lnTo>
                  <a:pt x="23" y="23"/>
                </a:lnTo>
                <a:lnTo>
                  <a:pt x="40" y="10"/>
                </a:lnTo>
                <a:lnTo>
                  <a:pt x="60" y="3"/>
                </a:lnTo>
                <a:lnTo>
                  <a:pt x="80" y="0"/>
                </a:lnTo>
                <a:lnTo>
                  <a:pt x="101" y="3"/>
                </a:lnTo>
                <a:lnTo>
                  <a:pt x="120" y="10"/>
                </a:lnTo>
                <a:lnTo>
                  <a:pt x="137" y="23"/>
                </a:lnTo>
                <a:lnTo>
                  <a:pt x="150" y="40"/>
                </a:lnTo>
                <a:lnTo>
                  <a:pt x="158" y="58"/>
                </a:lnTo>
                <a:lnTo>
                  <a:pt x="161" y="80"/>
                </a:lnTo>
                <a:lnTo>
                  <a:pt x="158" y="100"/>
                </a:lnTo>
                <a:lnTo>
                  <a:pt x="150" y="120"/>
                </a:lnTo>
                <a:lnTo>
                  <a:pt x="137" y="137"/>
                </a:lnTo>
                <a:lnTo>
                  <a:pt x="120" y="150"/>
                </a:lnTo>
                <a:lnTo>
                  <a:pt x="101" y="157"/>
                </a:lnTo>
                <a:lnTo>
                  <a:pt x="80" y="160"/>
                </a:lnTo>
                <a:lnTo>
                  <a:pt x="60" y="157"/>
                </a:lnTo>
                <a:lnTo>
                  <a:pt x="40" y="150"/>
                </a:lnTo>
                <a:lnTo>
                  <a:pt x="23" y="137"/>
                </a:lnTo>
                <a:lnTo>
                  <a:pt x="12" y="120"/>
                </a:lnTo>
                <a:lnTo>
                  <a:pt x="3" y="100"/>
                </a:lnTo>
                <a:lnTo>
                  <a:pt x="0" y="80"/>
                </a:lnTo>
                <a:close/>
              </a:path>
            </a:pathLst>
          </a:custGeom>
          <a:solidFill>
            <a:srgbClr val="FFFFFF"/>
          </a:solidFill>
          <a:ln w="4763">
            <a:solidFill>
              <a:srgbClr val="000000"/>
            </a:solidFill>
            <a:prstDash val="solid"/>
            <a:round/>
            <a:headEnd/>
            <a:tailEnd/>
          </a:ln>
        </p:spPr>
        <p:txBody>
          <a:bodyPr/>
          <a:lstStyle/>
          <a:p>
            <a:endParaRPr lang="en-US"/>
          </a:p>
        </p:txBody>
      </p:sp>
      <p:sp>
        <p:nvSpPr>
          <p:cNvPr id="317542" name="Line 102"/>
          <p:cNvSpPr>
            <a:spLocks noChangeShapeType="1"/>
          </p:cNvSpPr>
          <p:nvPr/>
        </p:nvSpPr>
        <p:spPr bwMode="auto">
          <a:xfrm>
            <a:off x="7575550" y="3575050"/>
            <a:ext cx="339725"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43" name="Line 103"/>
          <p:cNvSpPr>
            <a:spLocks noChangeShapeType="1"/>
          </p:cNvSpPr>
          <p:nvPr/>
        </p:nvSpPr>
        <p:spPr bwMode="auto">
          <a:xfrm>
            <a:off x="7745413" y="3532188"/>
            <a:ext cx="1587" cy="1682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44" name="Line 104"/>
          <p:cNvSpPr>
            <a:spLocks noChangeShapeType="1"/>
          </p:cNvSpPr>
          <p:nvPr/>
        </p:nvSpPr>
        <p:spPr bwMode="auto">
          <a:xfrm flipH="1">
            <a:off x="7575550" y="3700463"/>
            <a:ext cx="169863" cy="169862"/>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45" name="Line 105"/>
          <p:cNvSpPr>
            <a:spLocks noChangeShapeType="1"/>
          </p:cNvSpPr>
          <p:nvPr/>
        </p:nvSpPr>
        <p:spPr bwMode="auto">
          <a:xfrm>
            <a:off x="7745413" y="3700463"/>
            <a:ext cx="169862" cy="169862"/>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46" name="Rectangle 106"/>
          <p:cNvSpPr>
            <a:spLocks noChangeArrowheads="1"/>
          </p:cNvSpPr>
          <p:nvPr/>
        </p:nvSpPr>
        <p:spPr bwMode="auto">
          <a:xfrm>
            <a:off x="7419975" y="3944938"/>
            <a:ext cx="766763"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Helvetica" charset="0"/>
              </a:rPr>
              <a:t>&lt;&lt;system&gt;&gt;</a:t>
            </a:r>
            <a:endParaRPr lang="en-US" altLang="zh-CN"/>
          </a:p>
        </p:txBody>
      </p:sp>
      <p:sp>
        <p:nvSpPr>
          <p:cNvPr id="317547" name="Rectangle 107"/>
          <p:cNvSpPr>
            <a:spLocks noChangeArrowheads="1"/>
          </p:cNvSpPr>
          <p:nvPr/>
        </p:nvSpPr>
        <p:spPr bwMode="auto">
          <a:xfrm>
            <a:off x="7550150" y="4125913"/>
            <a:ext cx="550863" cy="20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Helvetica" charset="0"/>
              </a:rPr>
              <a:t>: SAP</a:t>
            </a:r>
            <a:endParaRPr lang="en-US" altLang="zh-CN"/>
          </a:p>
        </p:txBody>
      </p:sp>
      <p:sp>
        <p:nvSpPr>
          <p:cNvPr id="317548" name="Rectangle 108"/>
          <p:cNvSpPr>
            <a:spLocks noChangeArrowheads="1"/>
          </p:cNvSpPr>
          <p:nvPr/>
        </p:nvSpPr>
        <p:spPr bwMode="auto">
          <a:xfrm>
            <a:off x="5840413" y="3108325"/>
            <a:ext cx="1270000" cy="677863"/>
          </a:xfrm>
          <a:prstGeom prst="rect">
            <a:avLst/>
          </a:prstGeom>
          <a:solidFill>
            <a:srgbClr val="FFFFFF"/>
          </a:solidFill>
          <a:ln w="4763">
            <a:solidFill>
              <a:srgbClr val="000000"/>
            </a:solidFill>
            <a:miter lim="800000"/>
            <a:headEnd/>
            <a:tailEnd/>
          </a:ln>
        </p:spPr>
        <p:txBody>
          <a:bodyPr/>
          <a:lstStyle/>
          <a:p>
            <a:endParaRPr lang="en-US"/>
          </a:p>
        </p:txBody>
      </p:sp>
      <p:sp>
        <p:nvSpPr>
          <p:cNvPr id="317549" name="Rectangle 109"/>
          <p:cNvSpPr>
            <a:spLocks noChangeArrowheads="1"/>
          </p:cNvSpPr>
          <p:nvPr/>
        </p:nvSpPr>
        <p:spPr bwMode="auto">
          <a:xfrm>
            <a:off x="5915025" y="3267075"/>
            <a:ext cx="998538" cy="20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Helvetica" charset="0"/>
              </a:rPr>
              <a:t>SOAP over</a:t>
            </a:r>
            <a:endParaRPr lang="en-US" altLang="zh-CN"/>
          </a:p>
        </p:txBody>
      </p:sp>
      <p:sp>
        <p:nvSpPr>
          <p:cNvPr id="317550" name="Rectangle 110"/>
          <p:cNvSpPr>
            <a:spLocks noChangeArrowheads="1"/>
          </p:cNvSpPr>
          <p:nvPr/>
        </p:nvSpPr>
        <p:spPr bwMode="auto">
          <a:xfrm>
            <a:off x="5915025" y="3448050"/>
            <a:ext cx="563563" cy="20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Helvetica" charset="0"/>
              </a:rPr>
              <a:t>HTTP</a:t>
            </a:r>
            <a:endParaRPr lang="en-US" altLang="zh-CN"/>
          </a:p>
        </p:txBody>
      </p:sp>
      <p:sp>
        <p:nvSpPr>
          <p:cNvPr id="317551" name="Freeform 111"/>
          <p:cNvSpPr>
            <a:spLocks/>
          </p:cNvSpPr>
          <p:nvPr/>
        </p:nvSpPr>
        <p:spPr bwMode="auto">
          <a:xfrm>
            <a:off x="6919913" y="3108325"/>
            <a:ext cx="190500" cy="190500"/>
          </a:xfrm>
          <a:custGeom>
            <a:avLst/>
            <a:gdLst>
              <a:gd name="T0" fmla="*/ 0 w 120"/>
              <a:gd name="T1" fmla="*/ 0 h 120"/>
              <a:gd name="T2" fmla="*/ 120 w 120"/>
              <a:gd name="T3" fmla="*/ 120 h 120"/>
              <a:gd name="T4" fmla="*/ 120 w 120"/>
              <a:gd name="T5" fmla="*/ 0 h 120"/>
              <a:gd name="T6" fmla="*/ 0 w 120"/>
              <a:gd name="T7" fmla="*/ 0 h 120"/>
            </a:gdLst>
            <a:ahLst/>
            <a:cxnLst>
              <a:cxn ang="0">
                <a:pos x="T0" y="T1"/>
              </a:cxn>
              <a:cxn ang="0">
                <a:pos x="T2" y="T3"/>
              </a:cxn>
              <a:cxn ang="0">
                <a:pos x="T4" y="T5"/>
              </a:cxn>
              <a:cxn ang="0">
                <a:pos x="T6" y="T7"/>
              </a:cxn>
            </a:cxnLst>
            <a:rect l="0" t="0" r="r" b="b"/>
            <a:pathLst>
              <a:path w="120" h="120">
                <a:moveTo>
                  <a:pt x="0" y="0"/>
                </a:moveTo>
                <a:lnTo>
                  <a:pt x="120" y="120"/>
                </a:lnTo>
                <a:lnTo>
                  <a:pt x="120" y="0"/>
                </a:lnTo>
                <a:lnTo>
                  <a:pt x="0" y="0"/>
                </a:lnTo>
                <a:close/>
              </a:path>
            </a:pathLst>
          </a:custGeom>
          <a:solidFill>
            <a:srgbClr val="FFFFFF"/>
          </a:solidFill>
          <a:ln w="4763">
            <a:solidFill>
              <a:srgbClr val="FFFFFF"/>
            </a:solidFill>
            <a:prstDash val="solid"/>
            <a:round/>
            <a:headEnd/>
            <a:tailEnd/>
          </a:ln>
        </p:spPr>
        <p:txBody>
          <a:bodyPr/>
          <a:lstStyle/>
          <a:p>
            <a:endParaRPr lang="en-US"/>
          </a:p>
        </p:txBody>
      </p:sp>
      <p:sp>
        <p:nvSpPr>
          <p:cNvPr id="317552" name="Freeform 112"/>
          <p:cNvSpPr>
            <a:spLocks/>
          </p:cNvSpPr>
          <p:nvPr/>
        </p:nvSpPr>
        <p:spPr bwMode="auto">
          <a:xfrm>
            <a:off x="6919913" y="3108325"/>
            <a:ext cx="190500" cy="190500"/>
          </a:xfrm>
          <a:custGeom>
            <a:avLst/>
            <a:gdLst>
              <a:gd name="T0" fmla="*/ 120 w 120"/>
              <a:gd name="T1" fmla="*/ 120 h 120"/>
              <a:gd name="T2" fmla="*/ 0 w 120"/>
              <a:gd name="T3" fmla="*/ 0 h 120"/>
              <a:gd name="T4" fmla="*/ 0 w 120"/>
              <a:gd name="T5" fmla="*/ 120 h 120"/>
              <a:gd name="T6" fmla="*/ 120 w 120"/>
              <a:gd name="T7" fmla="*/ 120 h 120"/>
            </a:gdLst>
            <a:ahLst/>
            <a:cxnLst>
              <a:cxn ang="0">
                <a:pos x="T0" y="T1"/>
              </a:cxn>
              <a:cxn ang="0">
                <a:pos x="T2" y="T3"/>
              </a:cxn>
              <a:cxn ang="0">
                <a:pos x="T4" y="T5"/>
              </a:cxn>
              <a:cxn ang="0">
                <a:pos x="T6" y="T7"/>
              </a:cxn>
            </a:cxnLst>
            <a:rect l="0" t="0" r="r" b="b"/>
            <a:pathLst>
              <a:path w="120" h="120">
                <a:moveTo>
                  <a:pt x="120" y="120"/>
                </a:moveTo>
                <a:lnTo>
                  <a:pt x="0" y="0"/>
                </a:lnTo>
                <a:lnTo>
                  <a:pt x="0" y="120"/>
                </a:lnTo>
                <a:lnTo>
                  <a:pt x="120" y="120"/>
                </a:lnTo>
                <a:close/>
              </a:path>
            </a:pathLst>
          </a:custGeom>
          <a:solidFill>
            <a:srgbClr val="000000"/>
          </a:solidFill>
          <a:ln w="4763">
            <a:solidFill>
              <a:srgbClr val="000000"/>
            </a:solidFill>
            <a:prstDash val="solid"/>
            <a:round/>
            <a:headEnd/>
            <a:tailEnd/>
          </a:ln>
        </p:spPr>
        <p:txBody>
          <a:bodyPr/>
          <a:lstStyle/>
          <a:p>
            <a:endParaRPr lang="en-US"/>
          </a:p>
        </p:txBody>
      </p:sp>
      <p:sp>
        <p:nvSpPr>
          <p:cNvPr id="317553" name="Freeform 113"/>
          <p:cNvSpPr>
            <a:spLocks/>
          </p:cNvSpPr>
          <p:nvPr/>
        </p:nvSpPr>
        <p:spPr bwMode="auto">
          <a:xfrm>
            <a:off x="5414963" y="4125913"/>
            <a:ext cx="1009650" cy="1587"/>
          </a:xfrm>
          <a:custGeom>
            <a:avLst/>
            <a:gdLst>
              <a:gd name="T0" fmla="*/ 0 w 636"/>
              <a:gd name="T1" fmla="*/ 347 w 636"/>
              <a:gd name="T2" fmla="*/ 636 w 636"/>
            </a:gdLst>
            <a:ahLst/>
            <a:cxnLst>
              <a:cxn ang="0">
                <a:pos x="T0" y="0"/>
              </a:cxn>
              <a:cxn ang="0">
                <a:pos x="T1" y="0"/>
              </a:cxn>
              <a:cxn ang="0">
                <a:pos x="T2" y="0"/>
              </a:cxn>
            </a:cxnLst>
            <a:rect l="0" t="0" r="r" b="b"/>
            <a:pathLst>
              <a:path w="636">
                <a:moveTo>
                  <a:pt x="0" y="0"/>
                </a:moveTo>
                <a:lnTo>
                  <a:pt x="347" y="0"/>
                </a:lnTo>
                <a:lnTo>
                  <a:pt x="636" y="0"/>
                </a:lnTo>
              </a:path>
            </a:pathLst>
          </a:custGeom>
          <a:noFill/>
          <a:ln w="47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17554" name="Freeform 114"/>
          <p:cNvSpPr>
            <a:spLocks/>
          </p:cNvSpPr>
          <p:nvPr/>
        </p:nvSpPr>
        <p:spPr bwMode="auto">
          <a:xfrm>
            <a:off x="6413500" y="4073525"/>
            <a:ext cx="104775" cy="104775"/>
          </a:xfrm>
          <a:custGeom>
            <a:avLst/>
            <a:gdLst>
              <a:gd name="T0" fmla="*/ 0 w 66"/>
              <a:gd name="T1" fmla="*/ 0 h 66"/>
              <a:gd name="T2" fmla="*/ 66 w 66"/>
              <a:gd name="T3" fmla="*/ 33 h 66"/>
              <a:gd name="T4" fmla="*/ 0 w 66"/>
              <a:gd name="T5" fmla="*/ 66 h 66"/>
              <a:gd name="T6" fmla="*/ 0 w 66"/>
              <a:gd name="T7" fmla="*/ 0 h 66"/>
            </a:gdLst>
            <a:ahLst/>
            <a:cxnLst>
              <a:cxn ang="0">
                <a:pos x="T0" y="T1"/>
              </a:cxn>
              <a:cxn ang="0">
                <a:pos x="T2" y="T3"/>
              </a:cxn>
              <a:cxn ang="0">
                <a:pos x="T4" y="T5"/>
              </a:cxn>
              <a:cxn ang="0">
                <a:pos x="T6" y="T7"/>
              </a:cxn>
            </a:cxnLst>
            <a:rect l="0" t="0" r="r" b="b"/>
            <a:pathLst>
              <a:path w="66" h="66">
                <a:moveTo>
                  <a:pt x="0" y="0"/>
                </a:moveTo>
                <a:lnTo>
                  <a:pt x="66" y="33"/>
                </a:lnTo>
                <a:lnTo>
                  <a:pt x="0" y="66"/>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7555" name="Rectangle 115"/>
          <p:cNvSpPr>
            <a:spLocks noChangeArrowheads="1"/>
          </p:cNvSpPr>
          <p:nvPr/>
        </p:nvSpPr>
        <p:spPr bwMode="auto">
          <a:xfrm>
            <a:off x="5851525" y="3959225"/>
            <a:ext cx="358775" cy="20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Helvetica" charset="0"/>
              </a:rPr>
              <a:t>xxx</a:t>
            </a:r>
            <a:endParaRPr lang="en-US" altLang="zh-CN"/>
          </a:p>
        </p:txBody>
      </p:sp>
      <p:sp>
        <p:nvSpPr>
          <p:cNvPr id="317556" name="Freeform 116"/>
          <p:cNvSpPr>
            <a:spLocks/>
          </p:cNvSpPr>
          <p:nvPr/>
        </p:nvSpPr>
        <p:spPr bwMode="auto">
          <a:xfrm>
            <a:off x="2449513" y="3351213"/>
            <a:ext cx="671512" cy="1587"/>
          </a:xfrm>
          <a:custGeom>
            <a:avLst/>
            <a:gdLst>
              <a:gd name="T0" fmla="*/ 0 w 423"/>
              <a:gd name="T1" fmla="*/ 239 w 423"/>
              <a:gd name="T2" fmla="*/ 423 w 423"/>
            </a:gdLst>
            <a:ahLst/>
            <a:cxnLst>
              <a:cxn ang="0">
                <a:pos x="T0" y="0"/>
              </a:cxn>
              <a:cxn ang="0">
                <a:pos x="T1" y="0"/>
              </a:cxn>
              <a:cxn ang="0">
                <a:pos x="T2" y="0"/>
              </a:cxn>
            </a:cxnLst>
            <a:rect l="0" t="0" r="r" b="b"/>
            <a:pathLst>
              <a:path w="423">
                <a:moveTo>
                  <a:pt x="0" y="0"/>
                </a:moveTo>
                <a:lnTo>
                  <a:pt x="239" y="0"/>
                </a:lnTo>
                <a:lnTo>
                  <a:pt x="423" y="0"/>
                </a:lnTo>
              </a:path>
            </a:pathLst>
          </a:custGeom>
          <a:noFill/>
          <a:ln w="47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17557" name="Freeform 117"/>
          <p:cNvSpPr>
            <a:spLocks/>
          </p:cNvSpPr>
          <p:nvPr/>
        </p:nvSpPr>
        <p:spPr bwMode="auto">
          <a:xfrm>
            <a:off x="3106738" y="3298825"/>
            <a:ext cx="104775" cy="103188"/>
          </a:xfrm>
          <a:custGeom>
            <a:avLst/>
            <a:gdLst>
              <a:gd name="T0" fmla="*/ 0 w 66"/>
              <a:gd name="T1" fmla="*/ 0 h 65"/>
              <a:gd name="T2" fmla="*/ 66 w 66"/>
              <a:gd name="T3" fmla="*/ 33 h 65"/>
              <a:gd name="T4" fmla="*/ 0 w 66"/>
              <a:gd name="T5" fmla="*/ 65 h 65"/>
              <a:gd name="T6" fmla="*/ 0 w 66"/>
              <a:gd name="T7" fmla="*/ 0 h 65"/>
            </a:gdLst>
            <a:ahLst/>
            <a:cxnLst>
              <a:cxn ang="0">
                <a:pos x="T0" y="T1"/>
              </a:cxn>
              <a:cxn ang="0">
                <a:pos x="T2" y="T3"/>
              </a:cxn>
              <a:cxn ang="0">
                <a:pos x="T4" y="T5"/>
              </a:cxn>
              <a:cxn ang="0">
                <a:pos x="T6" y="T7"/>
              </a:cxn>
            </a:cxnLst>
            <a:rect l="0" t="0" r="r" b="b"/>
            <a:pathLst>
              <a:path w="66" h="65">
                <a:moveTo>
                  <a:pt x="0" y="0"/>
                </a:moveTo>
                <a:lnTo>
                  <a:pt x="66" y="33"/>
                </a:lnTo>
                <a:lnTo>
                  <a:pt x="0" y="65"/>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7558" name="Rectangle 118"/>
          <p:cNvSpPr>
            <a:spLocks noChangeArrowheads="1"/>
          </p:cNvSpPr>
          <p:nvPr/>
        </p:nvSpPr>
        <p:spPr bwMode="auto">
          <a:xfrm>
            <a:off x="2765425" y="3181350"/>
            <a:ext cx="225425"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b="1">
                <a:solidFill>
                  <a:srgbClr val="000000"/>
                </a:solidFill>
                <a:latin typeface="Helvetica" charset="0"/>
              </a:rPr>
              <a:t>...</a:t>
            </a:r>
            <a:endParaRPr lang="en-US" altLang="zh-CN"/>
          </a:p>
        </p:txBody>
      </p:sp>
      <p:sp>
        <p:nvSpPr>
          <p:cNvPr id="317559" name="Line 119"/>
          <p:cNvSpPr>
            <a:spLocks noChangeShapeType="1"/>
          </p:cNvSpPr>
          <p:nvPr/>
        </p:nvSpPr>
        <p:spPr bwMode="auto">
          <a:xfrm flipV="1">
            <a:off x="6589713" y="4867275"/>
            <a:ext cx="4762"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60" name="Line 120"/>
          <p:cNvSpPr>
            <a:spLocks noChangeShapeType="1"/>
          </p:cNvSpPr>
          <p:nvPr/>
        </p:nvSpPr>
        <p:spPr bwMode="auto">
          <a:xfrm flipV="1">
            <a:off x="6615113" y="4857750"/>
            <a:ext cx="4762" cy="3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61" name="Line 121"/>
          <p:cNvSpPr>
            <a:spLocks noChangeShapeType="1"/>
          </p:cNvSpPr>
          <p:nvPr/>
        </p:nvSpPr>
        <p:spPr bwMode="auto">
          <a:xfrm flipV="1">
            <a:off x="6640513" y="4849813"/>
            <a:ext cx="4762"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62" name="Line 122"/>
          <p:cNvSpPr>
            <a:spLocks noChangeShapeType="1"/>
          </p:cNvSpPr>
          <p:nvPr/>
        </p:nvSpPr>
        <p:spPr bwMode="auto">
          <a:xfrm>
            <a:off x="6664325" y="4840288"/>
            <a:ext cx="4763"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63" name="Line 123"/>
          <p:cNvSpPr>
            <a:spLocks noChangeShapeType="1"/>
          </p:cNvSpPr>
          <p:nvPr/>
        </p:nvSpPr>
        <p:spPr bwMode="auto">
          <a:xfrm>
            <a:off x="6689725" y="4830763"/>
            <a:ext cx="4763"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64" name="Line 124"/>
          <p:cNvSpPr>
            <a:spLocks noChangeShapeType="1"/>
          </p:cNvSpPr>
          <p:nvPr/>
        </p:nvSpPr>
        <p:spPr bwMode="auto">
          <a:xfrm>
            <a:off x="6715125" y="4821238"/>
            <a:ext cx="4763"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65" name="Line 125"/>
          <p:cNvSpPr>
            <a:spLocks noChangeShapeType="1"/>
          </p:cNvSpPr>
          <p:nvPr/>
        </p:nvSpPr>
        <p:spPr bwMode="auto">
          <a:xfrm flipV="1">
            <a:off x="6738938" y="4810125"/>
            <a:ext cx="4762" cy="3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66" name="Line 126"/>
          <p:cNvSpPr>
            <a:spLocks noChangeShapeType="1"/>
          </p:cNvSpPr>
          <p:nvPr/>
        </p:nvSpPr>
        <p:spPr bwMode="auto">
          <a:xfrm flipV="1">
            <a:off x="6765925" y="4802188"/>
            <a:ext cx="4763"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67" name="Line 127"/>
          <p:cNvSpPr>
            <a:spLocks noChangeShapeType="1"/>
          </p:cNvSpPr>
          <p:nvPr/>
        </p:nvSpPr>
        <p:spPr bwMode="auto">
          <a:xfrm>
            <a:off x="6791325" y="4792663"/>
            <a:ext cx="4763"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68" name="Line 128"/>
          <p:cNvSpPr>
            <a:spLocks noChangeShapeType="1"/>
          </p:cNvSpPr>
          <p:nvPr/>
        </p:nvSpPr>
        <p:spPr bwMode="auto">
          <a:xfrm>
            <a:off x="6816725" y="4783138"/>
            <a:ext cx="4763"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69" name="Line 129"/>
          <p:cNvSpPr>
            <a:spLocks noChangeShapeType="1"/>
          </p:cNvSpPr>
          <p:nvPr/>
        </p:nvSpPr>
        <p:spPr bwMode="auto">
          <a:xfrm>
            <a:off x="6840538" y="4775200"/>
            <a:ext cx="4762"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70" name="Line 130"/>
          <p:cNvSpPr>
            <a:spLocks noChangeShapeType="1"/>
          </p:cNvSpPr>
          <p:nvPr/>
        </p:nvSpPr>
        <p:spPr bwMode="auto">
          <a:xfrm flipV="1">
            <a:off x="6865938" y="4762500"/>
            <a:ext cx="4762" cy="3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71" name="Line 131"/>
          <p:cNvSpPr>
            <a:spLocks noChangeShapeType="1"/>
          </p:cNvSpPr>
          <p:nvPr/>
        </p:nvSpPr>
        <p:spPr bwMode="auto">
          <a:xfrm flipV="1">
            <a:off x="6892925" y="4754563"/>
            <a:ext cx="4763"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72" name="Line 132"/>
          <p:cNvSpPr>
            <a:spLocks noChangeShapeType="1"/>
          </p:cNvSpPr>
          <p:nvPr/>
        </p:nvSpPr>
        <p:spPr bwMode="auto">
          <a:xfrm>
            <a:off x="6918325" y="4745038"/>
            <a:ext cx="4763"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73" name="Line 133"/>
          <p:cNvSpPr>
            <a:spLocks noChangeShapeType="1"/>
          </p:cNvSpPr>
          <p:nvPr/>
        </p:nvSpPr>
        <p:spPr bwMode="auto">
          <a:xfrm>
            <a:off x="6942138" y="4735513"/>
            <a:ext cx="4762"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74" name="Line 134"/>
          <p:cNvSpPr>
            <a:spLocks noChangeShapeType="1"/>
          </p:cNvSpPr>
          <p:nvPr/>
        </p:nvSpPr>
        <p:spPr bwMode="auto">
          <a:xfrm>
            <a:off x="6967538" y="4727575"/>
            <a:ext cx="4762"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75" name="Line 135"/>
          <p:cNvSpPr>
            <a:spLocks noChangeShapeType="1"/>
          </p:cNvSpPr>
          <p:nvPr/>
        </p:nvSpPr>
        <p:spPr bwMode="auto">
          <a:xfrm flipV="1">
            <a:off x="6992938" y="4716463"/>
            <a:ext cx="4762"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76" name="Line 136"/>
          <p:cNvSpPr>
            <a:spLocks noChangeShapeType="1"/>
          </p:cNvSpPr>
          <p:nvPr/>
        </p:nvSpPr>
        <p:spPr bwMode="auto">
          <a:xfrm flipV="1">
            <a:off x="7016750" y="4706938"/>
            <a:ext cx="4763"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77" name="Line 137"/>
          <p:cNvSpPr>
            <a:spLocks noChangeShapeType="1"/>
          </p:cNvSpPr>
          <p:nvPr/>
        </p:nvSpPr>
        <p:spPr bwMode="auto">
          <a:xfrm flipV="1">
            <a:off x="7042150" y="4697413"/>
            <a:ext cx="4763" cy="3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78" name="Line 138"/>
          <p:cNvSpPr>
            <a:spLocks noChangeShapeType="1"/>
          </p:cNvSpPr>
          <p:nvPr/>
        </p:nvSpPr>
        <p:spPr bwMode="auto">
          <a:xfrm flipV="1">
            <a:off x="7067550" y="4687888"/>
            <a:ext cx="4763" cy="3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79" name="Line 139"/>
          <p:cNvSpPr>
            <a:spLocks noChangeShapeType="1"/>
          </p:cNvSpPr>
          <p:nvPr/>
        </p:nvSpPr>
        <p:spPr bwMode="auto">
          <a:xfrm>
            <a:off x="7091363" y="4679950"/>
            <a:ext cx="4762"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80" name="Line 140"/>
          <p:cNvSpPr>
            <a:spLocks noChangeShapeType="1"/>
          </p:cNvSpPr>
          <p:nvPr/>
        </p:nvSpPr>
        <p:spPr bwMode="auto">
          <a:xfrm>
            <a:off x="7116763" y="4670425"/>
            <a:ext cx="4762"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81" name="Line 141"/>
          <p:cNvSpPr>
            <a:spLocks noChangeShapeType="1"/>
          </p:cNvSpPr>
          <p:nvPr/>
        </p:nvSpPr>
        <p:spPr bwMode="auto">
          <a:xfrm>
            <a:off x="7142163" y="4660900"/>
            <a:ext cx="4762"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82" name="Line 142"/>
          <p:cNvSpPr>
            <a:spLocks noChangeShapeType="1"/>
          </p:cNvSpPr>
          <p:nvPr/>
        </p:nvSpPr>
        <p:spPr bwMode="auto">
          <a:xfrm flipV="1">
            <a:off x="7165975" y="4649788"/>
            <a:ext cx="4763" cy="3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83" name="Line 143"/>
          <p:cNvSpPr>
            <a:spLocks noChangeShapeType="1"/>
          </p:cNvSpPr>
          <p:nvPr/>
        </p:nvSpPr>
        <p:spPr bwMode="auto">
          <a:xfrm flipV="1">
            <a:off x="7194550" y="4641850"/>
            <a:ext cx="3175"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84" name="Line 144"/>
          <p:cNvSpPr>
            <a:spLocks noChangeShapeType="1"/>
          </p:cNvSpPr>
          <p:nvPr/>
        </p:nvSpPr>
        <p:spPr bwMode="auto">
          <a:xfrm>
            <a:off x="7218363" y="4632325"/>
            <a:ext cx="4762"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85" name="Line 145"/>
          <p:cNvSpPr>
            <a:spLocks noChangeShapeType="1"/>
          </p:cNvSpPr>
          <p:nvPr/>
        </p:nvSpPr>
        <p:spPr bwMode="auto">
          <a:xfrm>
            <a:off x="7243763" y="4622800"/>
            <a:ext cx="4762"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86" name="Line 146"/>
          <p:cNvSpPr>
            <a:spLocks noChangeShapeType="1"/>
          </p:cNvSpPr>
          <p:nvPr/>
        </p:nvSpPr>
        <p:spPr bwMode="auto">
          <a:xfrm>
            <a:off x="7269163" y="4613275"/>
            <a:ext cx="3175"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87" name="Line 147"/>
          <p:cNvSpPr>
            <a:spLocks noChangeShapeType="1"/>
          </p:cNvSpPr>
          <p:nvPr/>
        </p:nvSpPr>
        <p:spPr bwMode="auto">
          <a:xfrm flipV="1">
            <a:off x="7292975" y="4602163"/>
            <a:ext cx="4763" cy="3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88" name="Line 148"/>
          <p:cNvSpPr>
            <a:spLocks noChangeShapeType="1"/>
          </p:cNvSpPr>
          <p:nvPr/>
        </p:nvSpPr>
        <p:spPr bwMode="auto">
          <a:xfrm flipV="1">
            <a:off x="7319963" y="4594225"/>
            <a:ext cx="4762"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89" name="Line 149"/>
          <p:cNvSpPr>
            <a:spLocks noChangeShapeType="1"/>
          </p:cNvSpPr>
          <p:nvPr/>
        </p:nvSpPr>
        <p:spPr bwMode="auto">
          <a:xfrm>
            <a:off x="7345363" y="4584700"/>
            <a:ext cx="4762"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90" name="Line 150"/>
          <p:cNvSpPr>
            <a:spLocks noChangeShapeType="1"/>
          </p:cNvSpPr>
          <p:nvPr/>
        </p:nvSpPr>
        <p:spPr bwMode="auto">
          <a:xfrm>
            <a:off x="7370763" y="4575175"/>
            <a:ext cx="3175"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91" name="Line 151"/>
          <p:cNvSpPr>
            <a:spLocks noChangeShapeType="1"/>
          </p:cNvSpPr>
          <p:nvPr/>
        </p:nvSpPr>
        <p:spPr bwMode="auto">
          <a:xfrm>
            <a:off x="7394575" y="4567238"/>
            <a:ext cx="4763"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92" name="Line 152"/>
          <p:cNvSpPr>
            <a:spLocks noChangeShapeType="1"/>
          </p:cNvSpPr>
          <p:nvPr/>
        </p:nvSpPr>
        <p:spPr bwMode="auto">
          <a:xfrm flipV="1">
            <a:off x="7419975" y="4554538"/>
            <a:ext cx="4763" cy="3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93" name="Line 153"/>
          <p:cNvSpPr>
            <a:spLocks noChangeShapeType="1"/>
          </p:cNvSpPr>
          <p:nvPr/>
        </p:nvSpPr>
        <p:spPr bwMode="auto">
          <a:xfrm flipV="1">
            <a:off x="7445375" y="4546600"/>
            <a:ext cx="3175"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94" name="Line 154"/>
          <p:cNvSpPr>
            <a:spLocks noChangeShapeType="1"/>
          </p:cNvSpPr>
          <p:nvPr/>
        </p:nvSpPr>
        <p:spPr bwMode="auto">
          <a:xfrm flipV="1">
            <a:off x="7469188" y="4537075"/>
            <a:ext cx="4762" cy="3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95" name="Line 155"/>
          <p:cNvSpPr>
            <a:spLocks noChangeShapeType="1"/>
          </p:cNvSpPr>
          <p:nvPr/>
        </p:nvSpPr>
        <p:spPr bwMode="auto">
          <a:xfrm flipV="1">
            <a:off x="7494588" y="4527550"/>
            <a:ext cx="4762" cy="3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96" name="Line 156"/>
          <p:cNvSpPr>
            <a:spLocks noChangeShapeType="1"/>
          </p:cNvSpPr>
          <p:nvPr/>
        </p:nvSpPr>
        <p:spPr bwMode="auto">
          <a:xfrm flipV="1">
            <a:off x="7519988" y="4519613"/>
            <a:ext cx="3175"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97" name="Line 157"/>
          <p:cNvSpPr>
            <a:spLocks noChangeShapeType="1"/>
          </p:cNvSpPr>
          <p:nvPr/>
        </p:nvSpPr>
        <p:spPr bwMode="auto">
          <a:xfrm>
            <a:off x="7543800" y="4510088"/>
            <a:ext cx="4763"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98" name="Line 158"/>
          <p:cNvSpPr>
            <a:spLocks noChangeShapeType="1"/>
          </p:cNvSpPr>
          <p:nvPr/>
        </p:nvSpPr>
        <p:spPr bwMode="auto">
          <a:xfrm>
            <a:off x="7569200" y="4500563"/>
            <a:ext cx="1588"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599" name="Freeform 159"/>
          <p:cNvSpPr>
            <a:spLocks/>
          </p:cNvSpPr>
          <p:nvPr/>
        </p:nvSpPr>
        <p:spPr bwMode="auto">
          <a:xfrm>
            <a:off x="7569200" y="4449763"/>
            <a:ext cx="76200" cy="76200"/>
          </a:xfrm>
          <a:custGeom>
            <a:avLst/>
            <a:gdLst>
              <a:gd name="T0" fmla="*/ 1 w 48"/>
              <a:gd name="T1" fmla="*/ 32 h 48"/>
              <a:gd name="T2" fmla="*/ 0 w 48"/>
              <a:gd name="T3" fmla="*/ 22 h 48"/>
              <a:gd name="T4" fmla="*/ 3 w 48"/>
              <a:gd name="T5" fmla="*/ 11 h 48"/>
              <a:gd name="T6" fmla="*/ 11 w 48"/>
              <a:gd name="T7" fmla="*/ 4 h 48"/>
              <a:gd name="T8" fmla="*/ 21 w 48"/>
              <a:gd name="T9" fmla="*/ 0 h 48"/>
              <a:gd name="T10" fmla="*/ 31 w 48"/>
              <a:gd name="T11" fmla="*/ 1 h 48"/>
              <a:gd name="T12" fmla="*/ 41 w 48"/>
              <a:gd name="T13" fmla="*/ 7 h 48"/>
              <a:gd name="T14" fmla="*/ 47 w 48"/>
              <a:gd name="T15" fmla="*/ 15 h 48"/>
              <a:gd name="T16" fmla="*/ 48 w 48"/>
              <a:gd name="T17" fmla="*/ 27 h 48"/>
              <a:gd name="T18" fmla="*/ 45 w 48"/>
              <a:gd name="T19" fmla="*/ 37 h 48"/>
              <a:gd name="T20" fmla="*/ 38 w 48"/>
              <a:gd name="T21" fmla="*/ 45 h 48"/>
              <a:gd name="T22" fmla="*/ 27 w 48"/>
              <a:gd name="T23" fmla="*/ 48 h 48"/>
              <a:gd name="T24" fmla="*/ 17 w 48"/>
              <a:gd name="T25" fmla="*/ 48 h 48"/>
              <a:gd name="T26" fmla="*/ 7 w 48"/>
              <a:gd name="T27" fmla="*/ 42 h 48"/>
              <a:gd name="T28" fmla="*/ 1 w 48"/>
              <a:gd name="T29"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48">
                <a:moveTo>
                  <a:pt x="1" y="32"/>
                </a:moveTo>
                <a:lnTo>
                  <a:pt x="0" y="22"/>
                </a:lnTo>
                <a:lnTo>
                  <a:pt x="3" y="11"/>
                </a:lnTo>
                <a:lnTo>
                  <a:pt x="11" y="4"/>
                </a:lnTo>
                <a:lnTo>
                  <a:pt x="21" y="0"/>
                </a:lnTo>
                <a:lnTo>
                  <a:pt x="31" y="1"/>
                </a:lnTo>
                <a:lnTo>
                  <a:pt x="41" y="7"/>
                </a:lnTo>
                <a:lnTo>
                  <a:pt x="47" y="15"/>
                </a:lnTo>
                <a:lnTo>
                  <a:pt x="48" y="27"/>
                </a:lnTo>
                <a:lnTo>
                  <a:pt x="45" y="37"/>
                </a:lnTo>
                <a:lnTo>
                  <a:pt x="38" y="45"/>
                </a:lnTo>
                <a:lnTo>
                  <a:pt x="27" y="48"/>
                </a:lnTo>
                <a:lnTo>
                  <a:pt x="17" y="48"/>
                </a:lnTo>
                <a:lnTo>
                  <a:pt x="7" y="42"/>
                </a:lnTo>
                <a:lnTo>
                  <a:pt x="1" y="32"/>
                </a:lnTo>
              </a:path>
            </a:pathLst>
          </a:custGeom>
          <a:noFill/>
          <a:ln w="47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17600" name="Line 160"/>
          <p:cNvSpPr>
            <a:spLocks noChangeShapeType="1"/>
          </p:cNvSpPr>
          <p:nvPr/>
        </p:nvSpPr>
        <p:spPr bwMode="auto">
          <a:xfrm>
            <a:off x="6235700" y="2573338"/>
            <a:ext cx="1825625"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601" name="Freeform 161"/>
          <p:cNvSpPr>
            <a:spLocks/>
          </p:cNvSpPr>
          <p:nvPr/>
        </p:nvSpPr>
        <p:spPr bwMode="auto">
          <a:xfrm>
            <a:off x="8061325" y="2535238"/>
            <a:ext cx="77788" cy="74612"/>
          </a:xfrm>
          <a:custGeom>
            <a:avLst/>
            <a:gdLst>
              <a:gd name="T0" fmla="*/ 0 w 49"/>
              <a:gd name="T1" fmla="*/ 24 h 47"/>
              <a:gd name="T2" fmla="*/ 3 w 49"/>
              <a:gd name="T3" fmla="*/ 34 h 47"/>
              <a:gd name="T4" fmla="*/ 9 w 49"/>
              <a:gd name="T5" fmla="*/ 42 h 47"/>
              <a:gd name="T6" fmla="*/ 19 w 49"/>
              <a:gd name="T7" fmla="*/ 47 h 47"/>
              <a:gd name="T8" fmla="*/ 30 w 49"/>
              <a:gd name="T9" fmla="*/ 47 h 47"/>
              <a:gd name="T10" fmla="*/ 40 w 49"/>
              <a:gd name="T11" fmla="*/ 42 h 47"/>
              <a:gd name="T12" fmla="*/ 47 w 49"/>
              <a:gd name="T13" fmla="*/ 34 h 47"/>
              <a:gd name="T14" fmla="*/ 49 w 49"/>
              <a:gd name="T15" fmla="*/ 24 h 47"/>
              <a:gd name="T16" fmla="*/ 47 w 49"/>
              <a:gd name="T17" fmla="*/ 12 h 47"/>
              <a:gd name="T18" fmla="*/ 40 w 49"/>
              <a:gd name="T19" fmla="*/ 4 h 47"/>
              <a:gd name="T20" fmla="*/ 30 w 49"/>
              <a:gd name="T21" fmla="*/ 0 h 47"/>
              <a:gd name="T22" fmla="*/ 19 w 49"/>
              <a:gd name="T23" fmla="*/ 0 h 47"/>
              <a:gd name="T24" fmla="*/ 9 w 49"/>
              <a:gd name="T25" fmla="*/ 4 h 47"/>
              <a:gd name="T26" fmla="*/ 3 w 49"/>
              <a:gd name="T27" fmla="*/ 12 h 47"/>
              <a:gd name="T28" fmla="*/ 0 w 49"/>
              <a:gd name="T29"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 h="47">
                <a:moveTo>
                  <a:pt x="0" y="24"/>
                </a:moveTo>
                <a:lnTo>
                  <a:pt x="3" y="34"/>
                </a:lnTo>
                <a:lnTo>
                  <a:pt x="9" y="42"/>
                </a:lnTo>
                <a:lnTo>
                  <a:pt x="19" y="47"/>
                </a:lnTo>
                <a:lnTo>
                  <a:pt x="30" y="47"/>
                </a:lnTo>
                <a:lnTo>
                  <a:pt x="40" y="42"/>
                </a:lnTo>
                <a:lnTo>
                  <a:pt x="47" y="34"/>
                </a:lnTo>
                <a:lnTo>
                  <a:pt x="49" y="24"/>
                </a:lnTo>
                <a:lnTo>
                  <a:pt x="47" y="12"/>
                </a:lnTo>
                <a:lnTo>
                  <a:pt x="40" y="4"/>
                </a:lnTo>
                <a:lnTo>
                  <a:pt x="30" y="0"/>
                </a:lnTo>
                <a:lnTo>
                  <a:pt x="19" y="0"/>
                </a:lnTo>
                <a:lnTo>
                  <a:pt x="9" y="4"/>
                </a:lnTo>
                <a:lnTo>
                  <a:pt x="3" y="12"/>
                </a:lnTo>
                <a:lnTo>
                  <a:pt x="0" y="24"/>
                </a:lnTo>
              </a:path>
            </a:pathLst>
          </a:custGeom>
          <a:noFill/>
          <a:ln w="47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17602" name="Rectangle 162"/>
          <p:cNvSpPr>
            <a:spLocks noChangeArrowheads="1"/>
          </p:cNvSpPr>
          <p:nvPr/>
        </p:nvSpPr>
        <p:spPr bwMode="auto">
          <a:xfrm>
            <a:off x="6507163" y="2406650"/>
            <a:ext cx="1255712"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Helvetica" charset="0"/>
              </a:rPr>
              <a:t>IAccountingAdapter</a:t>
            </a:r>
            <a:endParaRPr lang="en-US" altLang="zh-CN"/>
          </a:p>
        </p:txBody>
      </p:sp>
      <p:sp>
        <p:nvSpPr>
          <p:cNvPr id="317603" name="Rectangle 163"/>
          <p:cNvSpPr>
            <a:spLocks noChangeArrowheads="1"/>
          </p:cNvSpPr>
          <p:nvPr/>
        </p:nvSpPr>
        <p:spPr bwMode="auto">
          <a:xfrm>
            <a:off x="4737100" y="1284288"/>
            <a:ext cx="2881313" cy="595312"/>
          </a:xfrm>
          <a:prstGeom prst="rect">
            <a:avLst/>
          </a:prstGeom>
          <a:solidFill>
            <a:srgbClr val="FFFFFF"/>
          </a:solidFill>
          <a:ln w="4763">
            <a:solidFill>
              <a:srgbClr val="000000"/>
            </a:solidFill>
            <a:miter lim="800000"/>
            <a:headEnd/>
            <a:tailEnd/>
          </a:ln>
        </p:spPr>
        <p:txBody>
          <a:bodyPr/>
          <a:lstStyle/>
          <a:p>
            <a:endParaRPr lang="en-US"/>
          </a:p>
        </p:txBody>
      </p:sp>
      <p:sp>
        <p:nvSpPr>
          <p:cNvPr id="317604" name="Rectangle 164"/>
          <p:cNvSpPr>
            <a:spLocks noChangeArrowheads="1"/>
          </p:cNvSpPr>
          <p:nvPr/>
        </p:nvSpPr>
        <p:spPr bwMode="auto">
          <a:xfrm>
            <a:off x="4811713" y="1403350"/>
            <a:ext cx="2965450" cy="20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Helvetica" charset="0"/>
              </a:rPr>
              <a:t>UML notation to indicate something</a:t>
            </a:r>
            <a:endParaRPr lang="en-US" altLang="zh-CN"/>
          </a:p>
        </p:txBody>
      </p:sp>
      <p:sp>
        <p:nvSpPr>
          <p:cNvPr id="317605" name="Rectangle 165"/>
          <p:cNvSpPr>
            <a:spLocks noChangeArrowheads="1"/>
          </p:cNvSpPr>
          <p:nvPr/>
        </p:nvSpPr>
        <p:spPr bwMode="auto">
          <a:xfrm>
            <a:off x="4811713" y="1584325"/>
            <a:ext cx="2740025" cy="20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rgbClr val="000000"/>
                </a:solidFill>
                <a:latin typeface="Helvetica" charset="0"/>
              </a:rPr>
              <a:t>implements a particular interface</a:t>
            </a:r>
            <a:endParaRPr lang="en-US" altLang="zh-CN"/>
          </a:p>
        </p:txBody>
      </p:sp>
      <p:sp>
        <p:nvSpPr>
          <p:cNvPr id="317606" name="Freeform 166"/>
          <p:cNvSpPr>
            <a:spLocks/>
          </p:cNvSpPr>
          <p:nvPr/>
        </p:nvSpPr>
        <p:spPr bwMode="auto">
          <a:xfrm>
            <a:off x="7429500" y="1284288"/>
            <a:ext cx="188913" cy="190500"/>
          </a:xfrm>
          <a:custGeom>
            <a:avLst/>
            <a:gdLst>
              <a:gd name="T0" fmla="*/ 0 w 119"/>
              <a:gd name="T1" fmla="*/ 0 h 120"/>
              <a:gd name="T2" fmla="*/ 119 w 119"/>
              <a:gd name="T3" fmla="*/ 120 h 120"/>
              <a:gd name="T4" fmla="*/ 119 w 119"/>
              <a:gd name="T5" fmla="*/ 0 h 120"/>
              <a:gd name="T6" fmla="*/ 0 w 119"/>
              <a:gd name="T7" fmla="*/ 0 h 120"/>
            </a:gdLst>
            <a:ahLst/>
            <a:cxnLst>
              <a:cxn ang="0">
                <a:pos x="T0" y="T1"/>
              </a:cxn>
              <a:cxn ang="0">
                <a:pos x="T2" y="T3"/>
              </a:cxn>
              <a:cxn ang="0">
                <a:pos x="T4" y="T5"/>
              </a:cxn>
              <a:cxn ang="0">
                <a:pos x="T6" y="T7"/>
              </a:cxn>
            </a:cxnLst>
            <a:rect l="0" t="0" r="r" b="b"/>
            <a:pathLst>
              <a:path w="119" h="120">
                <a:moveTo>
                  <a:pt x="0" y="0"/>
                </a:moveTo>
                <a:lnTo>
                  <a:pt x="119" y="120"/>
                </a:lnTo>
                <a:lnTo>
                  <a:pt x="119" y="0"/>
                </a:lnTo>
                <a:lnTo>
                  <a:pt x="0" y="0"/>
                </a:lnTo>
                <a:close/>
              </a:path>
            </a:pathLst>
          </a:custGeom>
          <a:solidFill>
            <a:srgbClr val="FFFFFF"/>
          </a:solidFill>
          <a:ln w="4763">
            <a:solidFill>
              <a:srgbClr val="FFFFFF"/>
            </a:solidFill>
            <a:prstDash val="solid"/>
            <a:round/>
            <a:headEnd/>
            <a:tailEnd/>
          </a:ln>
        </p:spPr>
        <p:txBody>
          <a:bodyPr/>
          <a:lstStyle/>
          <a:p>
            <a:endParaRPr lang="en-US"/>
          </a:p>
        </p:txBody>
      </p:sp>
      <p:sp>
        <p:nvSpPr>
          <p:cNvPr id="317607" name="Freeform 167"/>
          <p:cNvSpPr>
            <a:spLocks/>
          </p:cNvSpPr>
          <p:nvPr/>
        </p:nvSpPr>
        <p:spPr bwMode="auto">
          <a:xfrm>
            <a:off x="7429500" y="1284288"/>
            <a:ext cx="188913" cy="190500"/>
          </a:xfrm>
          <a:custGeom>
            <a:avLst/>
            <a:gdLst>
              <a:gd name="T0" fmla="*/ 119 w 119"/>
              <a:gd name="T1" fmla="*/ 120 h 120"/>
              <a:gd name="T2" fmla="*/ 0 w 119"/>
              <a:gd name="T3" fmla="*/ 0 h 120"/>
              <a:gd name="T4" fmla="*/ 0 w 119"/>
              <a:gd name="T5" fmla="*/ 120 h 120"/>
              <a:gd name="T6" fmla="*/ 119 w 119"/>
              <a:gd name="T7" fmla="*/ 120 h 120"/>
            </a:gdLst>
            <a:ahLst/>
            <a:cxnLst>
              <a:cxn ang="0">
                <a:pos x="T0" y="T1"/>
              </a:cxn>
              <a:cxn ang="0">
                <a:pos x="T2" y="T3"/>
              </a:cxn>
              <a:cxn ang="0">
                <a:pos x="T4" y="T5"/>
              </a:cxn>
              <a:cxn ang="0">
                <a:pos x="T6" y="T7"/>
              </a:cxn>
            </a:cxnLst>
            <a:rect l="0" t="0" r="r" b="b"/>
            <a:pathLst>
              <a:path w="119" h="120">
                <a:moveTo>
                  <a:pt x="119" y="120"/>
                </a:moveTo>
                <a:lnTo>
                  <a:pt x="0" y="0"/>
                </a:lnTo>
                <a:lnTo>
                  <a:pt x="0" y="120"/>
                </a:lnTo>
                <a:lnTo>
                  <a:pt x="119" y="120"/>
                </a:lnTo>
                <a:close/>
              </a:path>
            </a:pathLst>
          </a:custGeom>
          <a:solidFill>
            <a:srgbClr val="000000"/>
          </a:solidFill>
          <a:ln w="4763">
            <a:solidFill>
              <a:srgbClr val="000000"/>
            </a:solidFill>
            <a:prstDash val="solid"/>
            <a:round/>
            <a:headEnd/>
            <a:tailEnd/>
          </a:ln>
        </p:spPr>
        <p:txBody>
          <a:bodyPr/>
          <a:lstStyle/>
          <a:p>
            <a:endParaRPr lang="en-US"/>
          </a:p>
        </p:txBody>
      </p:sp>
      <p:sp>
        <p:nvSpPr>
          <p:cNvPr id="317608" name="Line 168"/>
          <p:cNvSpPr>
            <a:spLocks noChangeShapeType="1"/>
          </p:cNvSpPr>
          <p:nvPr/>
        </p:nvSpPr>
        <p:spPr bwMode="auto">
          <a:xfrm>
            <a:off x="6178550" y="1879600"/>
            <a:ext cx="4763"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609" name="Line 169"/>
          <p:cNvSpPr>
            <a:spLocks noChangeShapeType="1"/>
          </p:cNvSpPr>
          <p:nvPr/>
        </p:nvSpPr>
        <p:spPr bwMode="auto">
          <a:xfrm>
            <a:off x="6203950" y="1892300"/>
            <a:ext cx="4763" cy="3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610" name="Line 170"/>
          <p:cNvSpPr>
            <a:spLocks noChangeShapeType="1"/>
          </p:cNvSpPr>
          <p:nvPr/>
        </p:nvSpPr>
        <p:spPr bwMode="auto">
          <a:xfrm>
            <a:off x="6229350" y="1906588"/>
            <a:ext cx="3175"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611" name="Line 171"/>
          <p:cNvSpPr>
            <a:spLocks noChangeShapeType="1"/>
          </p:cNvSpPr>
          <p:nvPr/>
        </p:nvSpPr>
        <p:spPr bwMode="auto">
          <a:xfrm>
            <a:off x="6251575" y="1919288"/>
            <a:ext cx="4763" cy="3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612" name="Line 172"/>
          <p:cNvSpPr>
            <a:spLocks noChangeShapeType="1"/>
          </p:cNvSpPr>
          <p:nvPr/>
        </p:nvSpPr>
        <p:spPr bwMode="auto">
          <a:xfrm>
            <a:off x="6275388" y="1933575"/>
            <a:ext cx="4762"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613" name="Line 173"/>
          <p:cNvSpPr>
            <a:spLocks noChangeShapeType="1"/>
          </p:cNvSpPr>
          <p:nvPr/>
        </p:nvSpPr>
        <p:spPr bwMode="auto">
          <a:xfrm>
            <a:off x="6300788" y="1946275"/>
            <a:ext cx="4762" cy="3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614" name="Line 174"/>
          <p:cNvSpPr>
            <a:spLocks noChangeShapeType="1"/>
          </p:cNvSpPr>
          <p:nvPr/>
        </p:nvSpPr>
        <p:spPr bwMode="auto">
          <a:xfrm>
            <a:off x="6323013" y="1960563"/>
            <a:ext cx="4762"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615" name="Line 175"/>
          <p:cNvSpPr>
            <a:spLocks noChangeShapeType="1"/>
          </p:cNvSpPr>
          <p:nvPr/>
        </p:nvSpPr>
        <p:spPr bwMode="auto">
          <a:xfrm>
            <a:off x="6348413" y="1974850"/>
            <a:ext cx="4762"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616" name="Line 176"/>
          <p:cNvSpPr>
            <a:spLocks noChangeShapeType="1"/>
          </p:cNvSpPr>
          <p:nvPr/>
        </p:nvSpPr>
        <p:spPr bwMode="auto">
          <a:xfrm>
            <a:off x="6373813" y="1987550"/>
            <a:ext cx="4762" cy="3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617" name="Line 177"/>
          <p:cNvSpPr>
            <a:spLocks noChangeShapeType="1"/>
          </p:cNvSpPr>
          <p:nvPr/>
        </p:nvSpPr>
        <p:spPr bwMode="auto">
          <a:xfrm>
            <a:off x="6396038" y="2001838"/>
            <a:ext cx="4762"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618" name="Line 178"/>
          <p:cNvSpPr>
            <a:spLocks noChangeShapeType="1"/>
          </p:cNvSpPr>
          <p:nvPr/>
        </p:nvSpPr>
        <p:spPr bwMode="auto">
          <a:xfrm>
            <a:off x="6421438" y="2014538"/>
            <a:ext cx="3175" cy="3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619" name="Line 179"/>
          <p:cNvSpPr>
            <a:spLocks noChangeShapeType="1"/>
          </p:cNvSpPr>
          <p:nvPr/>
        </p:nvSpPr>
        <p:spPr bwMode="auto">
          <a:xfrm>
            <a:off x="6445250" y="2028825"/>
            <a:ext cx="4763"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620" name="Line 180"/>
          <p:cNvSpPr>
            <a:spLocks noChangeShapeType="1"/>
          </p:cNvSpPr>
          <p:nvPr/>
        </p:nvSpPr>
        <p:spPr bwMode="auto">
          <a:xfrm>
            <a:off x="6469063" y="2041525"/>
            <a:ext cx="3175" cy="3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621" name="Line 181"/>
          <p:cNvSpPr>
            <a:spLocks noChangeShapeType="1"/>
          </p:cNvSpPr>
          <p:nvPr/>
        </p:nvSpPr>
        <p:spPr bwMode="auto">
          <a:xfrm>
            <a:off x="6492875" y="2055813"/>
            <a:ext cx="4763"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622" name="Line 182"/>
          <p:cNvSpPr>
            <a:spLocks noChangeShapeType="1"/>
          </p:cNvSpPr>
          <p:nvPr/>
        </p:nvSpPr>
        <p:spPr bwMode="auto">
          <a:xfrm>
            <a:off x="6518275" y="2068513"/>
            <a:ext cx="4763" cy="3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623" name="Line 183"/>
          <p:cNvSpPr>
            <a:spLocks noChangeShapeType="1"/>
          </p:cNvSpPr>
          <p:nvPr/>
        </p:nvSpPr>
        <p:spPr bwMode="auto">
          <a:xfrm>
            <a:off x="6540500" y="2082800"/>
            <a:ext cx="4763"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624" name="Line 184"/>
          <p:cNvSpPr>
            <a:spLocks noChangeShapeType="1"/>
          </p:cNvSpPr>
          <p:nvPr/>
        </p:nvSpPr>
        <p:spPr bwMode="auto">
          <a:xfrm>
            <a:off x="6565900" y="2095500"/>
            <a:ext cx="4763" cy="3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625" name="Line 185"/>
          <p:cNvSpPr>
            <a:spLocks noChangeShapeType="1"/>
          </p:cNvSpPr>
          <p:nvPr/>
        </p:nvSpPr>
        <p:spPr bwMode="auto">
          <a:xfrm>
            <a:off x="6589713" y="2109788"/>
            <a:ext cx="4762"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626" name="Line 186"/>
          <p:cNvSpPr>
            <a:spLocks noChangeShapeType="1"/>
          </p:cNvSpPr>
          <p:nvPr/>
        </p:nvSpPr>
        <p:spPr bwMode="auto">
          <a:xfrm>
            <a:off x="6613525" y="2124075"/>
            <a:ext cx="3175"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627" name="Line 187"/>
          <p:cNvSpPr>
            <a:spLocks noChangeShapeType="1"/>
          </p:cNvSpPr>
          <p:nvPr/>
        </p:nvSpPr>
        <p:spPr bwMode="auto">
          <a:xfrm>
            <a:off x="6637338" y="2136775"/>
            <a:ext cx="4762"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628" name="Line 188"/>
          <p:cNvSpPr>
            <a:spLocks noChangeShapeType="1"/>
          </p:cNvSpPr>
          <p:nvPr/>
        </p:nvSpPr>
        <p:spPr bwMode="auto">
          <a:xfrm>
            <a:off x="6662738" y="2151063"/>
            <a:ext cx="4762"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629" name="Line 189"/>
          <p:cNvSpPr>
            <a:spLocks noChangeShapeType="1"/>
          </p:cNvSpPr>
          <p:nvPr/>
        </p:nvSpPr>
        <p:spPr bwMode="auto">
          <a:xfrm>
            <a:off x="6684963" y="2163763"/>
            <a:ext cx="4762" cy="3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630" name="Line 190"/>
          <p:cNvSpPr>
            <a:spLocks noChangeShapeType="1"/>
          </p:cNvSpPr>
          <p:nvPr/>
        </p:nvSpPr>
        <p:spPr bwMode="auto">
          <a:xfrm>
            <a:off x="6710363" y="2178050"/>
            <a:ext cx="4762"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631" name="Line 191"/>
          <p:cNvSpPr>
            <a:spLocks noChangeShapeType="1"/>
          </p:cNvSpPr>
          <p:nvPr/>
        </p:nvSpPr>
        <p:spPr bwMode="auto">
          <a:xfrm>
            <a:off x="6732588" y="2190750"/>
            <a:ext cx="4762" cy="3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632" name="Line 192"/>
          <p:cNvSpPr>
            <a:spLocks noChangeShapeType="1"/>
          </p:cNvSpPr>
          <p:nvPr/>
        </p:nvSpPr>
        <p:spPr bwMode="auto">
          <a:xfrm>
            <a:off x="6757988" y="2205038"/>
            <a:ext cx="4762" cy="1587"/>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633" name="Line 193"/>
          <p:cNvSpPr>
            <a:spLocks noChangeShapeType="1"/>
          </p:cNvSpPr>
          <p:nvPr/>
        </p:nvSpPr>
        <p:spPr bwMode="auto">
          <a:xfrm>
            <a:off x="6781800" y="2217738"/>
            <a:ext cx="4763" cy="3175"/>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634" name="Line 194"/>
          <p:cNvSpPr>
            <a:spLocks noChangeShapeType="1"/>
          </p:cNvSpPr>
          <p:nvPr/>
        </p:nvSpPr>
        <p:spPr bwMode="auto">
          <a:xfrm>
            <a:off x="6805613" y="2232025"/>
            <a:ext cx="3175" cy="1588"/>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17635" name="Freeform 195"/>
          <p:cNvSpPr>
            <a:spLocks/>
          </p:cNvSpPr>
          <p:nvPr/>
        </p:nvSpPr>
        <p:spPr bwMode="auto">
          <a:xfrm>
            <a:off x="6816725" y="2222500"/>
            <a:ext cx="79375" cy="77788"/>
          </a:xfrm>
          <a:custGeom>
            <a:avLst/>
            <a:gdLst>
              <a:gd name="T0" fmla="*/ 3 w 50"/>
              <a:gd name="T1" fmla="*/ 12 h 49"/>
              <a:gd name="T2" fmla="*/ 0 w 50"/>
              <a:gd name="T3" fmla="*/ 22 h 49"/>
              <a:gd name="T4" fmla="*/ 3 w 50"/>
              <a:gd name="T5" fmla="*/ 33 h 49"/>
              <a:gd name="T6" fmla="*/ 8 w 50"/>
              <a:gd name="T7" fmla="*/ 41 h 49"/>
              <a:gd name="T8" fmla="*/ 18 w 50"/>
              <a:gd name="T9" fmla="*/ 47 h 49"/>
              <a:gd name="T10" fmla="*/ 28 w 50"/>
              <a:gd name="T11" fmla="*/ 49 h 49"/>
              <a:gd name="T12" fmla="*/ 38 w 50"/>
              <a:gd name="T13" fmla="*/ 44 h 49"/>
              <a:gd name="T14" fmla="*/ 47 w 50"/>
              <a:gd name="T15" fmla="*/ 36 h 49"/>
              <a:gd name="T16" fmla="*/ 50 w 50"/>
              <a:gd name="T17" fmla="*/ 26 h 49"/>
              <a:gd name="T18" fmla="*/ 47 w 50"/>
              <a:gd name="T19" fmla="*/ 14 h 49"/>
              <a:gd name="T20" fmla="*/ 41 w 50"/>
              <a:gd name="T21" fmla="*/ 6 h 49"/>
              <a:gd name="T22" fmla="*/ 31 w 50"/>
              <a:gd name="T23" fmla="*/ 0 h 49"/>
              <a:gd name="T24" fmla="*/ 21 w 50"/>
              <a:gd name="T25" fmla="*/ 0 h 49"/>
              <a:gd name="T26" fmla="*/ 11 w 50"/>
              <a:gd name="T27" fmla="*/ 3 h 49"/>
              <a:gd name="T28" fmla="*/ 3 w 50"/>
              <a:gd name="T29" fmla="*/ 1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9">
                <a:moveTo>
                  <a:pt x="3" y="12"/>
                </a:moveTo>
                <a:lnTo>
                  <a:pt x="0" y="22"/>
                </a:lnTo>
                <a:lnTo>
                  <a:pt x="3" y="33"/>
                </a:lnTo>
                <a:lnTo>
                  <a:pt x="8" y="41"/>
                </a:lnTo>
                <a:lnTo>
                  <a:pt x="18" y="47"/>
                </a:lnTo>
                <a:lnTo>
                  <a:pt x="28" y="49"/>
                </a:lnTo>
                <a:lnTo>
                  <a:pt x="38" y="44"/>
                </a:lnTo>
                <a:lnTo>
                  <a:pt x="47" y="36"/>
                </a:lnTo>
                <a:lnTo>
                  <a:pt x="50" y="26"/>
                </a:lnTo>
                <a:lnTo>
                  <a:pt x="47" y="14"/>
                </a:lnTo>
                <a:lnTo>
                  <a:pt x="41" y="6"/>
                </a:lnTo>
                <a:lnTo>
                  <a:pt x="31" y="0"/>
                </a:lnTo>
                <a:lnTo>
                  <a:pt x="21" y="0"/>
                </a:lnTo>
                <a:lnTo>
                  <a:pt x="11" y="3"/>
                </a:lnTo>
                <a:lnTo>
                  <a:pt x="3" y="12"/>
                </a:lnTo>
              </a:path>
            </a:pathLst>
          </a:custGeom>
          <a:noFill/>
          <a:ln w="47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755374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8297" y="1066862"/>
            <a:ext cx="5841481" cy="2438336"/>
          </a:xfrm>
          <a:prstGeom prst="rect">
            <a:avLst/>
          </a:prstGeom>
        </p:spPr>
      </p:pic>
      <p:pic>
        <p:nvPicPr>
          <p:cNvPr id="3" name="Picture 2"/>
          <p:cNvPicPr>
            <a:picLocks noChangeAspect="1"/>
          </p:cNvPicPr>
          <p:nvPr/>
        </p:nvPicPr>
        <p:blipFill>
          <a:blip r:embed="rId3"/>
          <a:stretch>
            <a:fillRect/>
          </a:stretch>
        </p:blipFill>
        <p:spPr>
          <a:xfrm>
            <a:off x="1143090" y="3520803"/>
            <a:ext cx="6781622" cy="2439166"/>
          </a:xfrm>
          <a:prstGeom prst="rect">
            <a:avLst/>
          </a:prstGeom>
        </p:spPr>
      </p:pic>
      <p:sp>
        <p:nvSpPr>
          <p:cNvPr id="4" name="Rectangle 3"/>
          <p:cNvSpPr/>
          <p:nvPr/>
        </p:nvSpPr>
        <p:spPr>
          <a:xfrm>
            <a:off x="228714" y="6332428"/>
            <a:ext cx="4572000" cy="369332"/>
          </a:xfrm>
          <a:prstGeom prst="rect">
            <a:avLst/>
          </a:prstGeom>
        </p:spPr>
        <p:txBody>
          <a:bodyPr>
            <a:spAutoFit/>
          </a:bodyPr>
          <a:lstStyle/>
          <a:p>
            <a:r>
              <a:rPr lang="pl-PL" sz="1800" dirty="0"/>
              <a:t>http://</a:t>
            </a:r>
            <a:r>
              <a:rPr lang="pl-PL" sz="1800" dirty="0" err="1"/>
              <a:t>www.vincehuston.org</a:t>
            </a:r>
            <a:r>
              <a:rPr lang="pl-PL" sz="1800" dirty="0"/>
              <a:t>/</a:t>
            </a:r>
            <a:r>
              <a:rPr lang="pl-PL" sz="1800" dirty="0" err="1"/>
              <a:t>dp</a:t>
            </a:r>
            <a:r>
              <a:rPr lang="pl-PL" sz="1800" dirty="0"/>
              <a:t>/</a:t>
            </a:r>
            <a:r>
              <a:rPr lang="pl-PL" sz="1800" dirty="0" err="1"/>
              <a:t>adapter.html</a:t>
            </a:r>
            <a:endParaRPr lang="en-US" sz="1800" dirty="0"/>
          </a:p>
        </p:txBody>
      </p:sp>
    </p:spTree>
    <p:extLst>
      <p:ext uri="{BB962C8B-B14F-4D97-AF65-F5344CB8AC3E}">
        <p14:creationId xmlns:p14="http://schemas.microsoft.com/office/powerpoint/2010/main" val="828898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1" name="Group 3"/>
          <p:cNvGrpSpPr>
            <a:grpSpLocks/>
          </p:cNvGrpSpPr>
          <p:nvPr/>
        </p:nvGrpSpPr>
        <p:grpSpPr bwMode="auto">
          <a:xfrm>
            <a:off x="731838" y="857250"/>
            <a:ext cx="7589837" cy="2201863"/>
            <a:chOff x="461" y="540"/>
            <a:chExt cx="4781" cy="1387"/>
          </a:xfrm>
        </p:grpSpPr>
        <p:sp>
          <p:nvSpPr>
            <p:cNvPr id="27681" name="Rectangle 4"/>
            <p:cNvSpPr>
              <a:spLocks noChangeArrowheads="1"/>
            </p:cNvSpPr>
            <p:nvPr/>
          </p:nvSpPr>
          <p:spPr bwMode="auto">
            <a:xfrm>
              <a:off x="2125" y="540"/>
              <a:ext cx="1104" cy="380"/>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Pattern</a:t>
              </a:r>
            </a:p>
          </p:txBody>
        </p:sp>
        <p:sp>
          <p:nvSpPr>
            <p:cNvPr id="27682" name="Rectangle 5"/>
            <p:cNvSpPr>
              <a:spLocks noChangeArrowheads="1"/>
            </p:cNvSpPr>
            <p:nvPr/>
          </p:nvSpPr>
          <p:spPr bwMode="auto">
            <a:xfrm>
              <a:off x="461" y="1085"/>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Structural</a:t>
              </a:r>
            </a:p>
            <a:p>
              <a:pPr algn="ctr"/>
              <a:r>
                <a:rPr lang="en-US" sz="2000">
                  <a:latin typeface="Palatino" charset="0"/>
                </a:rPr>
                <a:t>Pattern</a:t>
              </a:r>
            </a:p>
          </p:txBody>
        </p:sp>
        <p:sp>
          <p:nvSpPr>
            <p:cNvPr id="27683" name="Rectangle 6"/>
            <p:cNvSpPr>
              <a:spLocks noChangeArrowheads="1"/>
            </p:cNvSpPr>
            <p:nvPr/>
          </p:nvSpPr>
          <p:spPr bwMode="auto">
            <a:xfrm>
              <a:off x="2235" y="1351"/>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Behavioral</a:t>
              </a:r>
            </a:p>
            <a:p>
              <a:pPr algn="ctr"/>
              <a:r>
                <a:rPr lang="en-US" sz="2000">
                  <a:latin typeface="Palatino" charset="0"/>
                </a:rPr>
                <a:t>Pattern</a:t>
              </a:r>
            </a:p>
          </p:txBody>
        </p:sp>
        <p:sp>
          <p:nvSpPr>
            <p:cNvPr id="27684" name="Rectangle 7"/>
            <p:cNvSpPr>
              <a:spLocks noChangeArrowheads="1"/>
            </p:cNvSpPr>
            <p:nvPr/>
          </p:nvSpPr>
          <p:spPr bwMode="auto">
            <a:xfrm>
              <a:off x="4474" y="967"/>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Creational</a:t>
              </a:r>
            </a:p>
            <a:p>
              <a:pPr algn="ctr"/>
              <a:r>
                <a:rPr lang="en-US" sz="2000">
                  <a:latin typeface="Palatino" charset="0"/>
                </a:rPr>
                <a:t>Pattern</a:t>
              </a:r>
            </a:p>
          </p:txBody>
        </p:sp>
        <p:sp>
          <p:nvSpPr>
            <p:cNvPr id="27685" name="AutoShape 8"/>
            <p:cNvSpPr>
              <a:spLocks noChangeArrowheads="1"/>
            </p:cNvSpPr>
            <p:nvPr/>
          </p:nvSpPr>
          <p:spPr bwMode="auto">
            <a:xfrm>
              <a:off x="2565" y="1065"/>
              <a:ext cx="192" cy="96"/>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p>
          </p:txBody>
        </p:sp>
        <p:cxnSp>
          <p:nvCxnSpPr>
            <p:cNvPr id="27686" name="AutoShape 9"/>
            <p:cNvCxnSpPr>
              <a:cxnSpLocks noChangeShapeType="1"/>
              <a:stCxn id="27685" idx="2"/>
              <a:endCxn id="27682" idx="3"/>
            </p:cNvCxnSpPr>
            <p:nvPr/>
          </p:nvCxnSpPr>
          <p:spPr bwMode="auto">
            <a:xfrm flipH="1">
              <a:off x="1229" y="1161"/>
              <a:ext cx="1336" cy="212"/>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87" name="AutoShape 10"/>
            <p:cNvCxnSpPr>
              <a:cxnSpLocks noChangeShapeType="1"/>
              <a:stCxn id="27685" idx="3"/>
              <a:endCxn id="27683" idx="0"/>
            </p:cNvCxnSpPr>
            <p:nvPr/>
          </p:nvCxnSpPr>
          <p:spPr bwMode="auto">
            <a:xfrm flipH="1">
              <a:off x="2619" y="1161"/>
              <a:ext cx="42" cy="190"/>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88" name="AutoShape 11"/>
            <p:cNvCxnSpPr>
              <a:cxnSpLocks noChangeShapeType="1"/>
              <a:stCxn id="27685" idx="4"/>
              <a:endCxn id="27684" idx="1"/>
            </p:cNvCxnSpPr>
            <p:nvPr/>
          </p:nvCxnSpPr>
          <p:spPr bwMode="auto">
            <a:xfrm>
              <a:off x="2757" y="1161"/>
              <a:ext cx="1717" cy="94"/>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89" name="AutoShape 12"/>
            <p:cNvCxnSpPr>
              <a:cxnSpLocks noChangeShapeType="1"/>
              <a:stCxn id="27685" idx="0"/>
              <a:endCxn id="27681" idx="2"/>
            </p:cNvCxnSpPr>
            <p:nvPr/>
          </p:nvCxnSpPr>
          <p:spPr bwMode="auto">
            <a:xfrm flipV="1">
              <a:off x="2661" y="920"/>
              <a:ext cx="16" cy="145"/>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grpSp>
      <p:grpSp>
        <p:nvGrpSpPr>
          <p:cNvPr id="3" name="Group 13"/>
          <p:cNvGrpSpPr>
            <a:grpSpLocks/>
          </p:cNvGrpSpPr>
          <p:nvPr/>
        </p:nvGrpSpPr>
        <p:grpSpPr bwMode="auto">
          <a:xfrm>
            <a:off x="411163" y="2636838"/>
            <a:ext cx="5838825" cy="3903662"/>
            <a:chOff x="259" y="1661"/>
            <a:chExt cx="3678" cy="2459"/>
          </a:xfrm>
        </p:grpSpPr>
        <p:sp>
          <p:nvSpPr>
            <p:cNvPr id="27670" name="AutoShape 14"/>
            <p:cNvSpPr>
              <a:spLocks noChangeArrowheads="1"/>
            </p:cNvSpPr>
            <p:nvPr/>
          </p:nvSpPr>
          <p:spPr bwMode="auto">
            <a:xfrm>
              <a:off x="1078" y="2925"/>
              <a:ext cx="192" cy="96"/>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p>
          </p:txBody>
        </p:sp>
        <p:grpSp>
          <p:nvGrpSpPr>
            <p:cNvPr id="27671" name="Group 15"/>
            <p:cNvGrpSpPr>
              <a:grpSpLocks/>
            </p:cNvGrpSpPr>
            <p:nvPr/>
          </p:nvGrpSpPr>
          <p:grpSpPr bwMode="auto">
            <a:xfrm>
              <a:off x="259" y="1661"/>
              <a:ext cx="3678" cy="2459"/>
              <a:chOff x="259" y="1661"/>
              <a:chExt cx="3678" cy="2459"/>
            </a:xfrm>
          </p:grpSpPr>
          <p:sp>
            <p:nvSpPr>
              <p:cNvPr id="27672" name="Rectangle 16"/>
              <p:cNvSpPr>
                <a:spLocks noChangeArrowheads="1"/>
              </p:cNvSpPr>
              <p:nvPr/>
            </p:nvSpPr>
            <p:spPr bwMode="auto">
              <a:xfrm>
                <a:off x="259" y="3527"/>
                <a:ext cx="768" cy="576"/>
              </a:xfrm>
              <a:prstGeom prst="rect">
                <a:avLst/>
              </a:prstGeom>
              <a:solidFill>
                <a:srgbClr val="FF0000"/>
              </a:solidFill>
              <a:ln w="12700">
                <a:solidFill>
                  <a:schemeClr val="tx1"/>
                </a:solidFill>
                <a:miter lim="800000"/>
                <a:headEnd/>
                <a:tailEnd/>
              </a:ln>
            </p:spPr>
            <p:txBody>
              <a:bodyPr wrap="none" anchor="ctr"/>
              <a:lstStyle/>
              <a:p>
                <a:pPr algn="ctr"/>
                <a:r>
                  <a:rPr lang="en-US" sz="2000">
                    <a:latin typeface="Palatino" charset="0"/>
                  </a:rPr>
                  <a:t>Adapter</a:t>
                </a:r>
              </a:p>
            </p:txBody>
          </p:sp>
          <p:sp>
            <p:nvSpPr>
              <p:cNvPr id="27673" name="Rectangle 17"/>
              <p:cNvSpPr>
                <a:spLocks noChangeArrowheads="1"/>
              </p:cNvSpPr>
              <p:nvPr/>
            </p:nvSpPr>
            <p:spPr bwMode="auto">
              <a:xfrm>
                <a:off x="1219" y="3527"/>
                <a:ext cx="768" cy="576"/>
              </a:xfrm>
              <a:prstGeom prst="rect">
                <a:avLst/>
              </a:prstGeom>
              <a:solidFill>
                <a:schemeClr val="bg1"/>
              </a:solidFill>
              <a:ln w="12700">
                <a:solidFill>
                  <a:srgbClr val="FF0000"/>
                </a:solidFill>
                <a:miter lim="800000"/>
                <a:headEnd/>
                <a:tailEnd/>
              </a:ln>
            </p:spPr>
            <p:txBody>
              <a:bodyPr wrap="none" anchor="ctr"/>
              <a:lstStyle/>
              <a:p>
                <a:pPr algn="ctr"/>
                <a:r>
                  <a:rPr lang="en-US" sz="2000">
                    <a:latin typeface="Palatino" charset="0"/>
                  </a:rPr>
                  <a:t>Bridge</a:t>
                </a:r>
              </a:p>
            </p:txBody>
          </p:sp>
          <p:sp>
            <p:nvSpPr>
              <p:cNvPr id="27674" name="Rectangle 18"/>
              <p:cNvSpPr>
                <a:spLocks noChangeArrowheads="1"/>
              </p:cNvSpPr>
              <p:nvPr/>
            </p:nvSpPr>
            <p:spPr bwMode="auto">
              <a:xfrm>
                <a:off x="2179" y="3527"/>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Facade</a:t>
                </a:r>
              </a:p>
            </p:txBody>
          </p:sp>
          <p:cxnSp>
            <p:nvCxnSpPr>
              <p:cNvPr id="27675" name="AutoShape 19"/>
              <p:cNvCxnSpPr>
                <a:cxnSpLocks noChangeShapeType="1"/>
                <a:stCxn id="27670" idx="2"/>
                <a:endCxn id="27672" idx="0"/>
              </p:cNvCxnSpPr>
              <p:nvPr/>
            </p:nvCxnSpPr>
            <p:spPr bwMode="auto">
              <a:xfrm flipH="1">
                <a:off x="643" y="3021"/>
                <a:ext cx="435" cy="506"/>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76" name="AutoShape 20"/>
              <p:cNvCxnSpPr>
                <a:cxnSpLocks noChangeShapeType="1"/>
                <a:stCxn id="27670" idx="3"/>
                <a:endCxn id="27673" idx="0"/>
              </p:cNvCxnSpPr>
              <p:nvPr/>
            </p:nvCxnSpPr>
            <p:spPr bwMode="auto">
              <a:xfrm>
                <a:off x="1174" y="3021"/>
                <a:ext cx="429" cy="506"/>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77" name="AutoShape 21"/>
              <p:cNvCxnSpPr>
                <a:cxnSpLocks noChangeShapeType="1"/>
                <a:stCxn id="27670" idx="4"/>
                <a:endCxn id="27674" idx="0"/>
              </p:cNvCxnSpPr>
              <p:nvPr/>
            </p:nvCxnSpPr>
            <p:spPr bwMode="auto">
              <a:xfrm>
                <a:off x="1270" y="3021"/>
                <a:ext cx="1293" cy="506"/>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78" name="AutoShape 22"/>
              <p:cNvCxnSpPr>
                <a:cxnSpLocks noChangeShapeType="1"/>
                <a:stCxn id="27670" idx="0"/>
                <a:endCxn id="27682" idx="2"/>
              </p:cNvCxnSpPr>
              <p:nvPr/>
            </p:nvCxnSpPr>
            <p:spPr bwMode="auto">
              <a:xfrm flipH="1" flipV="1">
                <a:off x="845" y="1661"/>
                <a:ext cx="329" cy="1264"/>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27679" name="Rectangle 23"/>
              <p:cNvSpPr>
                <a:spLocks noChangeArrowheads="1"/>
              </p:cNvSpPr>
              <p:nvPr/>
            </p:nvSpPr>
            <p:spPr bwMode="auto">
              <a:xfrm>
                <a:off x="3169" y="3544"/>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Proxy</a:t>
                </a:r>
              </a:p>
            </p:txBody>
          </p:sp>
          <p:cxnSp>
            <p:nvCxnSpPr>
              <p:cNvPr id="27680" name="AutoShape 24"/>
              <p:cNvCxnSpPr>
                <a:cxnSpLocks noChangeShapeType="1"/>
                <a:stCxn id="27670" idx="4"/>
                <a:endCxn id="27679" idx="0"/>
              </p:cNvCxnSpPr>
              <p:nvPr/>
            </p:nvCxnSpPr>
            <p:spPr bwMode="auto">
              <a:xfrm>
                <a:off x="1270" y="3021"/>
                <a:ext cx="2283" cy="523"/>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grpSp>
      </p:grpSp>
      <p:grpSp>
        <p:nvGrpSpPr>
          <p:cNvPr id="5" name="Group 25"/>
          <p:cNvGrpSpPr>
            <a:grpSpLocks/>
          </p:cNvGrpSpPr>
          <p:nvPr/>
        </p:nvGrpSpPr>
        <p:grpSpPr bwMode="auto">
          <a:xfrm>
            <a:off x="2276475" y="3059113"/>
            <a:ext cx="3754438" cy="1533525"/>
            <a:chOff x="1434" y="1927"/>
            <a:chExt cx="2365" cy="966"/>
          </a:xfrm>
        </p:grpSpPr>
        <p:sp>
          <p:nvSpPr>
            <p:cNvPr id="27662" name="Rectangle 26"/>
            <p:cNvSpPr>
              <a:spLocks noChangeArrowheads="1"/>
            </p:cNvSpPr>
            <p:nvPr/>
          </p:nvSpPr>
          <p:spPr bwMode="auto">
            <a:xfrm>
              <a:off x="1434" y="2342"/>
              <a:ext cx="705" cy="53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Command</a:t>
              </a:r>
            </a:p>
            <a:p>
              <a:pPr algn="ctr"/>
              <a:endParaRPr lang="en-US" sz="2000">
                <a:latin typeface="Palatino" charset="0"/>
              </a:endParaRPr>
            </a:p>
          </p:txBody>
        </p:sp>
        <p:sp>
          <p:nvSpPr>
            <p:cNvPr id="27663" name="Rectangle 27"/>
            <p:cNvSpPr>
              <a:spLocks noChangeArrowheads="1"/>
            </p:cNvSpPr>
            <p:nvPr/>
          </p:nvSpPr>
          <p:spPr bwMode="auto">
            <a:xfrm>
              <a:off x="2300" y="2357"/>
              <a:ext cx="705" cy="536"/>
            </a:xfrm>
            <a:prstGeom prst="rect">
              <a:avLst/>
            </a:prstGeom>
            <a:solidFill>
              <a:schemeClr val="bg1"/>
            </a:solidFill>
            <a:ln w="12700">
              <a:solidFill>
                <a:schemeClr val="tx1"/>
              </a:solidFill>
              <a:miter lim="800000"/>
              <a:headEnd/>
              <a:tailEnd/>
            </a:ln>
          </p:spPr>
          <p:txBody>
            <a:bodyPr wrap="none" anchor="ctr"/>
            <a:lstStyle/>
            <a:p>
              <a:pPr algn="ctr"/>
              <a:r>
                <a:rPr lang="en-US" sz="2000" dirty="0">
                  <a:latin typeface="Palatino" charset="0"/>
                </a:rPr>
                <a:t>Observer</a:t>
              </a:r>
            </a:p>
            <a:p>
              <a:pPr algn="ctr"/>
              <a:endParaRPr lang="en-US" sz="2000" dirty="0">
                <a:latin typeface="Palatino" charset="0"/>
              </a:endParaRPr>
            </a:p>
          </p:txBody>
        </p:sp>
        <p:sp>
          <p:nvSpPr>
            <p:cNvPr id="27664" name="Rectangle 28"/>
            <p:cNvSpPr>
              <a:spLocks noChangeArrowheads="1"/>
            </p:cNvSpPr>
            <p:nvPr/>
          </p:nvSpPr>
          <p:spPr bwMode="auto">
            <a:xfrm>
              <a:off x="3110" y="2357"/>
              <a:ext cx="689" cy="53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Strategy</a:t>
              </a:r>
            </a:p>
            <a:p>
              <a:pPr algn="ctr"/>
              <a:endParaRPr lang="en-US" sz="2000">
                <a:latin typeface="Palatino" charset="0"/>
              </a:endParaRPr>
            </a:p>
          </p:txBody>
        </p:sp>
        <p:sp>
          <p:nvSpPr>
            <p:cNvPr id="27665" name="AutoShape 29"/>
            <p:cNvSpPr>
              <a:spLocks noChangeArrowheads="1"/>
            </p:cNvSpPr>
            <p:nvPr/>
          </p:nvSpPr>
          <p:spPr bwMode="auto">
            <a:xfrm>
              <a:off x="2558" y="2046"/>
              <a:ext cx="192" cy="89"/>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p>
          </p:txBody>
        </p:sp>
        <p:cxnSp>
          <p:nvCxnSpPr>
            <p:cNvPr id="27666" name="AutoShape 30"/>
            <p:cNvCxnSpPr>
              <a:cxnSpLocks noChangeShapeType="1"/>
              <a:stCxn id="27665" idx="2"/>
              <a:endCxn id="27662" idx="0"/>
            </p:cNvCxnSpPr>
            <p:nvPr/>
          </p:nvCxnSpPr>
          <p:spPr bwMode="auto">
            <a:xfrm flipH="1">
              <a:off x="1787" y="2135"/>
              <a:ext cx="771" cy="207"/>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67" name="AutoShape 31"/>
            <p:cNvCxnSpPr>
              <a:cxnSpLocks noChangeShapeType="1"/>
              <a:stCxn id="27665" idx="3"/>
              <a:endCxn id="27663" idx="0"/>
            </p:cNvCxnSpPr>
            <p:nvPr/>
          </p:nvCxnSpPr>
          <p:spPr bwMode="auto">
            <a:xfrm flipH="1">
              <a:off x="2653" y="2135"/>
              <a:ext cx="1" cy="222"/>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68" name="AutoShape 32"/>
            <p:cNvCxnSpPr>
              <a:cxnSpLocks noChangeShapeType="1"/>
              <a:stCxn id="27665" idx="4"/>
              <a:endCxn id="27664" idx="0"/>
            </p:cNvCxnSpPr>
            <p:nvPr/>
          </p:nvCxnSpPr>
          <p:spPr bwMode="auto">
            <a:xfrm>
              <a:off x="2750" y="2135"/>
              <a:ext cx="705" cy="222"/>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69" name="AutoShape 33"/>
            <p:cNvCxnSpPr>
              <a:cxnSpLocks noChangeShapeType="1"/>
              <a:stCxn id="27665" idx="0"/>
              <a:endCxn id="27683" idx="2"/>
            </p:cNvCxnSpPr>
            <p:nvPr/>
          </p:nvCxnSpPr>
          <p:spPr bwMode="auto">
            <a:xfrm flipH="1" flipV="1">
              <a:off x="2619" y="1927"/>
              <a:ext cx="35" cy="119"/>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grpSp>
      <p:grpSp>
        <p:nvGrpSpPr>
          <p:cNvPr id="6" name="Group 34"/>
          <p:cNvGrpSpPr>
            <a:grpSpLocks/>
          </p:cNvGrpSpPr>
          <p:nvPr/>
        </p:nvGrpSpPr>
        <p:grpSpPr bwMode="auto">
          <a:xfrm>
            <a:off x="6234113" y="2449513"/>
            <a:ext cx="2743200" cy="1762125"/>
            <a:chOff x="3927" y="1543"/>
            <a:chExt cx="1728" cy="1110"/>
          </a:xfrm>
        </p:grpSpPr>
        <p:sp>
          <p:nvSpPr>
            <p:cNvPr id="27656" name="Rectangle 35"/>
            <p:cNvSpPr>
              <a:spLocks noChangeArrowheads="1"/>
            </p:cNvSpPr>
            <p:nvPr/>
          </p:nvSpPr>
          <p:spPr bwMode="auto">
            <a:xfrm>
              <a:off x="3927" y="2077"/>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Abstract</a:t>
              </a:r>
            </a:p>
            <a:p>
              <a:pPr algn="ctr"/>
              <a:r>
                <a:rPr lang="en-US" sz="2000">
                  <a:latin typeface="Palatino" charset="0"/>
                </a:rPr>
                <a:t>Factory</a:t>
              </a:r>
            </a:p>
          </p:txBody>
        </p:sp>
        <p:sp>
          <p:nvSpPr>
            <p:cNvPr id="27657" name="Rectangle 36"/>
            <p:cNvSpPr>
              <a:spLocks noChangeArrowheads="1"/>
            </p:cNvSpPr>
            <p:nvPr/>
          </p:nvSpPr>
          <p:spPr bwMode="auto">
            <a:xfrm>
              <a:off x="4887" y="2077"/>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Builder</a:t>
              </a:r>
            </a:p>
            <a:p>
              <a:pPr algn="ctr"/>
              <a:r>
                <a:rPr lang="en-US" sz="2000">
                  <a:latin typeface="Palatino" charset="0"/>
                </a:rPr>
                <a:t>Pattern</a:t>
              </a:r>
            </a:p>
          </p:txBody>
        </p:sp>
        <p:cxnSp>
          <p:nvCxnSpPr>
            <p:cNvPr id="27658" name="AutoShape 37"/>
            <p:cNvCxnSpPr>
              <a:cxnSpLocks noChangeShapeType="1"/>
              <a:stCxn id="27660" idx="2"/>
              <a:endCxn id="27656" idx="0"/>
            </p:cNvCxnSpPr>
            <p:nvPr/>
          </p:nvCxnSpPr>
          <p:spPr bwMode="auto">
            <a:xfrm flipH="1">
              <a:off x="4311" y="1902"/>
              <a:ext cx="463" cy="175"/>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59" name="AutoShape 38"/>
            <p:cNvCxnSpPr>
              <a:cxnSpLocks noChangeShapeType="1"/>
              <a:stCxn id="27660" idx="4"/>
              <a:endCxn id="27657" idx="0"/>
            </p:cNvCxnSpPr>
            <p:nvPr/>
          </p:nvCxnSpPr>
          <p:spPr bwMode="auto">
            <a:xfrm>
              <a:off x="4966" y="1902"/>
              <a:ext cx="305" cy="175"/>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27660" name="AutoShape 39"/>
            <p:cNvSpPr>
              <a:spLocks noChangeArrowheads="1"/>
            </p:cNvSpPr>
            <p:nvPr/>
          </p:nvSpPr>
          <p:spPr bwMode="auto">
            <a:xfrm>
              <a:off x="4774" y="1806"/>
              <a:ext cx="192" cy="96"/>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p>
          </p:txBody>
        </p:sp>
        <p:cxnSp>
          <p:nvCxnSpPr>
            <p:cNvPr id="27661" name="AutoShape 40"/>
            <p:cNvCxnSpPr>
              <a:cxnSpLocks noChangeShapeType="1"/>
              <a:stCxn id="27684" idx="2"/>
              <a:endCxn id="27660" idx="0"/>
            </p:cNvCxnSpPr>
            <p:nvPr/>
          </p:nvCxnSpPr>
          <p:spPr bwMode="auto">
            <a:xfrm>
              <a:off x="4858" y="1543"/>
              <a:ext cx="12" cy="263"/>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grpSp>
      <p:sp>
        <p:nvSpPr>
          <p:cNvPr id="135209" name="Rectangle 41"/>
          <p:cNvSpPr>
            <a:spLocks noChangeArrowheads="1"/>
          </p:cNvSpPr>
          <p:nvPr/>
        </p:nvSpPr>
        <p:spPr bwMode="auto">
          <a:xfrm>
            <a:off x="2279650" y="3721100"/>
            <a:ext cx="1119188" cy="850900"/>
          </a:xfrm>
          <a:prstGeom prst="rect">
            <a:avLst/>
          </a:prstGeom>
          <a:solidFill>
            <a:schemeClr val="bg1"/>
          </a:solidFill>
          <a:ln w="12700">
            <a:solidFill>
              <a:schemeClr val="tx1"/>
            </a:solidFill>
            <a:miter lim="800000"/>
            <a:headEnd/>
            <a:tailEnd/>
          </a:ln>
        </p:spPr>
        <p:txBody>
          <a:bodyPr wrap="none" anchor="ctr"/>
          <a:lstStyle/>
          <a:p>
            <a:r>
              <a:rPr lang="en-US" sz="2000">
                <a:latin typeface="Palatino" charset="0"/>
              </a:rPr>
              <a:t>Command</a:t>
            </a:r>
          </a:p>
          <a:p>
            <a:endParaRPr lang="en-US" sz="2000">
              <a:latin typeface="Palatino" charset="0"/>
            </a:endParaRPr>
          </a:p>
        </p:txBody>
      </p:sp>
      <p:grpSp>
        <p:nvGrpSpPr>
          <p:cNvPr id="42" name="Group 41"/>
          <p:cNvGrpSpPr/>
          <p:nvPr/>
        </p:nvGrpSpPr>
        <p:grpSpPr>
          <a:xfrm>
            <a:off x="2011763" y="4795838"/>
            <a:ext cx="5757270" cy="1739639"/>
            <a:chOff x="2011763" y="4795838"/>
            <a:chExt cx="5757270" cy="1739639"/>
          </a:xfrm>
        </p:grpSpPr>
        <p:cxnSp>
          <p:nvCxnSpPr>
            <p:cNvPr id="43" name="AutoShape 24"/>
            <p:cNvCxnSpPr>
              <a:cxnSpLocks noChangeShapeType="1"/>
              <a:endCxn id="44" idx="0"/>
            </p:cNvCxnSpPr>
            <p:nvPr/>
          </p:nvCxnSpPr>
          <p:spPr bwMode="auto">
            <a:xfrm>
              <a:off x="2011763" y="4795838"/>
              <a:ext cx="5149328" cy="825239"/>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44" name="Rectangle 23"/>
            <p:cNvSpPr>
              <a:spLocks noChangeArrowheads="1"/>
            </p:cNvSpPr>
            <p:nvPr/>
          </p:nvSpPr>
          <p:spPr bwMode="auto">
            <a:xfrm>
              <a:off x="6553148" y="5621077"/>
              <a:ext cx="1215885" cy="914400"/>
            </a:xfrm>
            <a:prstGeom prst="rect">
              <a:avLst/>
            </a:prstGeom>
            <a:solidFill>
              <a:srgbClr val="FF0000"/>
            </a:solidFill>
            <a:ln w="12700">
              <a:solidFill>
                <a:schemeClr val="tx1"/>
              </a:solidFill>
              <a:miter lim="800000"/>
              <a:headEnd/>
              <a:tailEnd/>
            </a:ln>
          </p:spPr>
          <p:txBody>
            <a:bodyPr wrap="none" anchor="ctr"/>
            <a:lstStyle/>
            <a:p>
              <a:pPr algn="ctr"/>
              <a:r>
                <a:rPr lang="en-US" sz="2000" dirty="0" smtClean="0">
                  <a:latin typeface="Palatino" charset="0"/>
                </a:rPr>
                <a:t>Composite</a:t>
              </a:r>
              <a:endParaRPr lang="en-US" sz="2000" dirty="0">
                <a:latin typeface="Palatino" charset="0"/>
              </a:endParaRPr>
            </a:p>
          </p:txBody>
        </p:sp>
      </p:gr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394228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p:txBody>
          <a:bodyPr/>
          <a:lstStyle/>
          <a:p>
            <a:r>
              <a:rPr lang="en-US"/>
              <a:t>Bridge Pattern</a:t>
            </a:r>
          </a:p>
        </p:txBody>
      </p:sp>
      <p:sp>
        <p:nvSpPr>
          <p:cNvPr id="24581" name="Rectangle 5"/>
          <p:cNvSpPr>
            <a:spLocks noGrp="1" noChangeArrowheads="1"/>
          </p:cNvSpPr>
          <p:nvPr>
            <p:ph type="body" idx="1"/>
          </p:nvPr>
        </p:nvSpPr>
        <p:spPr>
          <a:xfrm>
            <a:off x="431800" y="919536"/>
            <a:ext cx="8229600" cy="5065712"/>
          </a:xfrm>
        </p:spPr>
        <p:txBody>
          <a:bodyPr/>
          <a:lstStyle/>
          <a:p>
            <a:r>
              <a:rPr lang="en-US" sz="2400" dirty="0"/>
              <a:t>Use a bridge to </a:t>
            </a:r>
            <a:r>
              <a:rPr lang="ja-JP" altLang="en-US" sz="2400" dirty="0">
                <a:latin typeface="Arial"/>
              </a:rPr>
              <a:t>“</a:t>
            </a:r>
            <a:r>
              <a:rPr lang="en-US" sz="2400" dirty="0"/>
              <a:t>decouple an abstraction from its implementation so that the two can vary independently</a:t>
            </a:r>
            <a:r>
              <a:rPr lang="ja-JP" altLang="en-US" sz="2400" dirty="0">
                <a:latin typeface="Arial"/>
              </a:rPr>
              <a:t>”</a:t>
            </a:r>
            <a:r>
              <a:rPr lang="en-US" sz="2400" dirty="0"/>
              <a:t>. (From [Gamma et al 1995]</a:t>
            </a:r>
            <a:r>
              <a:rPr lang="en-US" sz="2400" dirty="0" smtClean="0"/>
              <a:t>)</a:t>
            </a:r>
            <a:endParaRPr lang="en-US" sz="2400" dirty="0"/>
          </a:p>
          <a:p>
            <a:r>
              <a:rPr lang="en-US" sz="2400" dirty="0" smtClean="0"/>
              <a:t>Allows </a:t>
            </a:r>
            <a:r>
              <a:rPr lang="en-US" sz="2400" dirty="0"/>
              <a:t>different implementations of an interface to be decided upon dynamically.</a:t>
            </a:r>
          </a:p>
        </p:txBody>
      </p:sp>
      <p:pic>
        <p:nvPicPr>
          <p:cNvPr id="2" name="Picture 1"/>
          <p:cNvPicPr>
            <a:picLocks noChangeAspect="1"/>
          </p:cNvPicPr>
          <p:nvPr/>
        </p:nvPicPr>
        <p:blipFill>
          <a:blip r:embed="rId2"/>
          <a:stretch>
            <a:fillRect/>
          </a:stretch>
        </p:blipFill>
        <p:spPr>
          <a:xfrm>
            <a:off x="609704" y="3276604"/>
            <a:ext cx="8305800" cy="3251200"/>
          </a:xfrm>
          <a:prstGeom prst="rect">
            <a:avLst/>
          </a:prstGeom>
        </p:spPr>
      </p:pic>
    </p:spTree>
    <p:extLst>
      <p:ext uri="{BB962C8B-B14F-4D97-AF65-F5344CB8AC3E}">
        <p14:creationId xmlns:p14="http://schemas.microsoft.com/office/powerpoint/2010/main" val="1445643046"/>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a:lstStyle/>
          <a:p>
            <a:r>
              <a:rPr lang="en-US"/>
              <a:t>Using a Bridge </a:t>
            </a:r>
          </a:p>
        </p:txBody>
      </p:sp>
      <p:sp>
        <p:nvSpPr>
          <p:cNvPr id="25603" name="Rectangle 3"/>
          <p:cNvSpPr>
            <a:spLocks noGrp="1" noChangeArrowheads="1"/>
          </p:cNvSpPr>
          <p:nvPr>
            <p:ph type="body" idx="1"/>
          </p:nvPr>
        </p:nvSpPr>
        <p:spPr>
          <a:xfrm>
            <a:off x="356202" y="1066800"/>
            <a:ext cx="8392017" cy="4921250"/>
          </a:xfrm>
          <a:noFill/>
          <a:ln/>
        </p:spPr>
        <p:txBody>
          <a:bodyPr/>
          <a:lstStyle/>
          <a:p>
            <a:r>
              <a:rPr lang="en-US" sz="2000" dirty="0"/>
              <a:t>The bridge pattern is used to provide multiple implementations under the same interface.</a:t>
            </a:r>
          </a:p>
          <a:p>
            <a:r>
              <a:rPr lang="en-US" sz="2000" dirty="0"/>
              <a:t>Examples: Interface to a component that is incomplete, not yet known or unavailable during </a:t>
            </a:r>
            <a:r>
              <a:rPr lang="en-US" sz="2000" dirty="0" smtClean="0"/>
              <a:t>testing</a:t>
            </a:r>
            <a:endParaRPr lang="en-US" sz="2000" dirty="0"/>
          </a:p>
        </p:txBody>
      </p:sp>
      <p:graphicFrame>
        <p:nvGraphicFramePr>
          <p:cNvPr id="23" name="Object 1280"/>
          <p:cNvGraphicFramePr>
            <a:graphicFrameLocks noChangeAspect="1"/>
          </p:cNvGraphicFramePr>
          <p:nvPr>
            <p:extLst>
              <p:ext uri="{D42A27DB-BD31-4B8C-83A1-F6EECF244321}">
                <p14:modId xmlns:p14="http://schemas.microsoft.com/office/powerpoint/2010/main" val="2445578477"/>
              </p:ext>
            </p:extLst>
          </p:nvPr>
        </p:nvGraphicFramePr>
        <p:xfrm>
          <a:off x="762000" y="3048010"/>
          <a:ext cx="7924800" cy="2682875"/>
        </p:xfrm>
        <a:graphic>
          <a:graphicData uri="http://schemas.openxmlformats.org/presentationml/2006/ole">
            <mc:AlternateContent xmlns:mc="http://schemas.openxmlformats.org/markup-compatibility/2006">
              <mc:Choice xmlns:v="urn:schemas-microsoft-com:vml" Requires="v">
                <p:oleObj spid="_x0000_s1054" name="Document" r:id="rId3" imgW="6096000" imgH="2260600" progId="Word.Document.8">
                  <p:embed/>
                </p:oleObj>
              </mc:Choice>
              <mc:Fallback>
                <p:oleObj name="Document" r:id="rId3" imgW="6096000" imgH="2260600" progId="Word.Document.8">
                  <p:embed/>
                  <p:pic>
                    <p:nvPicPr>
                      <p:cNvPr id="0" name=""/>
                      <p:cNvPicPr>
                        <a:picLocks noChangeAspect="1" noChangeArrowheads="1"/>
                      </p:cNvPicPr>
                      <p:nvPr/>
                    </p:nvPicPr>
                    <p:blipFill>
                      <a:blip r:embed="rId4"/>
                      <a:srcRect/>
                      <a:stretch>
                        <a:fillRect/>
                      </a:stretch>
                    </p:blipFill>
                    <p:spPr bwMode="auto">
                      <a:xfrm>
                        <a:off x="762000" y="3048010"/>
                        <a:ext cx="7924800" cy="268287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0860160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pPr marL="0" indent="0">
              <a:buNone/>
            </a:pPr>
            <a:r>
              <a:rPr lang="pt-BR" sz="1800" b="1" i="1" dirty="0"/>
              <a:t>/** "</a:t>
            </a:r>
            <a:r>
              <a:rPr lang="pt-BR" sz="1800" b="1" i="1" dirty="0" err="1"/>
              <a:t>Implementor</a:t>
            </a:r>
            <a:r>
              <a:rPr lang="pt-BR" sz="1800" b="1" i="1" dirty="0"/>
              <a:t>" */</a:t>
            </a:r>
            <a:endParaRPr lang="pt-BR" sz="1800" dirty="0"/>
          </a:p>
          <a:p>
            <a:pPr marL="0" indent="0">
              <a:buNone/>
            </a:pPr>
            <a:r>
              <a:rPr lang="pl-PL" sz="1800" b="1" dirty="0" err="1"/>
              <a:t>interface</a:t>
            </a:r>
            <a:r>
              <a:rPr lang="pl-PL" sz="1800" dirty="0"/>
              <a:t> </a:t>
            </a:r>
            <a:r>
              <a:rPr lang="pl-PL" sz="1800" dirty="0" err="1"/>
              <a:t>DrawingAPI</a:t>
            </a:r>
            <a:r>
              <a:rPr lang="pl-PL" sz="1800" dirty="0"/>
              <a:t> {</a:t>
            </a:r>
          </a:p>
          <a:p>
            <a:pPr marL="0" indent="0">
              <a:buNone/>
            </a:pPr>
            <a:r>
              <a:rPr lang="fi-FI" sz="1800" dirty="0"/>
              <a:t>    </a:t>
            </a:r>
            <a:r>
              <a:rPr lang="fi-FI" sz="1800" b="1" dirty="0" err="1"/>
              <a:t>public</a:t>
            </a:r>
            <a:r>
              <a:rPr lang="fi-FI" sz="1800" dirty="0"/>
              <a:t> </a:t>
            </a:r>
            <a:r>
              <a:rPr lang="fi-FI" sz="1800" b="1" dirty="0" err="1"/>
              <a:t>void</a:t>
            </a:r>
            <a:r>
              <a:rPr lang="fi-FI" sz="1800" dirty="0"/>
              <a:t> </a:t>
            </a:r>
            <a:r>
              <a:rPr lang="fi-FI" sz="1800" dirty="0" err="1"/>
              <a:t>drawCircle(</a:t>
            </a:r>
            <a:r>
              <a:rPr lang="fi-FI" sz="1800" b="1" dirty="0" err="1"/>
              <a:t>double</a:t>
            </a:r>
            <a:r>
              <a:rPr lang="fi-FI" sz="1800" dirty="0"/>
              <a:t> x, </a:t>
            </a:r>
            <a:r>
              <a:rPr lang="fi-FI" sz="1800" b="1" dirty="0" err="1"/>
              <a:t>double</a:t>
            </a:r>
            <a:r>
              <a:rPr lang="fi-FI" sz="1800" dirty="0"/>
              <a:t> y, </a:t>
            </a:r>
            <a:r>
              <a:rPr lang="fi-FI" sz="1800" b="1" dirty="0" err="1"/>
              <a:t>double</a:t>
            </a:r>
            <a:r>
              <a:rPr lang="fi-FI" sz="1800" dirty="0"/>
              <a:t> radius)</a:t>
            </a:r>
            <a:r>
              <a:rPr lang="fi-FI" sz="1800" dirty="0" smtClean="0"/>
              <a:t>; </a:t>
            </a:r>
            <a:r>
              <a:rPr lang="en-US" sz="1800" dirty="0" smtClean="0"/>
              <a:t>}</a:t>
            </a:r>
            <a:endParaRPr lang="en-US" sz="1800" dirty="0"/>
          </a:p>
          <a:p>
            <a:pPr marL="0" indent="0">
              <a:buNone/>
            </a:pPr>
            <a:r>
              <a:rPr lang="en-US" sz="1800" dirty="0"/>
              <a:t> </a:t>
            </a:r>
          </a:p>
          <a:p>
            <a:pPr marL="0" indent="0">
              <a:buNone/>
            </a:pPr>
            <a:r>
              <a:rPr lang="es-ES_tradnl" sz="1800" b="1" i="1" dirty="0"/>
              <a:t>/** "</a:t>
            </a:r>
            <a:r>
              <a:rPr lang="es-ES_tradnl" sz="1800" b="1" i="1" dirty="0" err="1"/>
              <a:t>ConcreteImplementor</a:t>
            </a:r>
            <a:r>
              <a:rPr lang="es-ES_tradnl" sz="1800" b="1" i="1" dirty="0"/>
              <a:t>"  1/2 */</a:t>
            </a:r>
            <a:endParaRPr lang="es-ES_tradnl" sz="1800" dirty="0"/>
          </a:p>
          <a:p>
            <a:pPr marL="0" indent="0">
              <a:buNone/>
            </a:pPr>
            <a:r>
              <a:rPr lang="pl-PL" sz="1800" b="1" dirty="0" err="1"/>
              <a:t>class</a:t>
            </a:r>
            <a:r>
              <a:rPr lang="pl-PL" sz="1800" dirty="0"/>
              <a:t> DrawingAPI1 </a:t>
            </a:r>
            <a:r>
              <a:rPr lang="pl-PL" sz="1800" b="1" dirty="0" err="1"/>
              <a:t>implements</a:t>
            </a:r>
            <a:r>
              <a:rPr lang="pl-PL" sz="1800" dirty="0"/>
              <a:t> </a:t>
            </a:r>
            <a:r>
              <a:rPr lang="pl-PL" sz="1800" dirty="0" err="1"/>
              <a:t>DrawingAPI</a:t>
            </a:r>
            <a:r>
              <a:rPr lang="pl-PL" sz="1800" dirty="0"/>
              <a:t> {</a:t>
            </a:r>
          </a:p>
          <a:p>
            <a:pPr marL="0" indent="0">
              <a:buNone/>
            </a:pPr>
            <a:r>
              <a:rPr lang="fi-FI" sz="1800" dirty="0"/>
              <a:t>   </a:t>
            </a:r>
            <a:r>
              <a:rPr lang="fi-FI" sz="1800" b="1" dirty="0" err="1"/>
              <a:t>public</a:t>
            </a:r>
            <a:r>
              <a:rPr lang="fi-FI" sz="1800" dirty="0"/>
              <a:t> </a:t>
            </a:r>
            <a:r>
              <a:rPr lang="fi-FI" sz="1800" b="1" dirty="0" err="1"/>
              <a:t>void</a:t>
            </a:r>
            <a:r>
              <a:rPr lang="fi-FI" sz="1800" dirty="0"/>
              <a:t> </a:t>
            </a:r>
            <a:r>
              <a:rPr lang="fi-FI" sz="1800" dirty="0" err="1"/>
              <a:t>drawCircle(</a:t>
            </a:r>
            <a:r>
              <a:rPr lang="fi-FI" sz="1800" b="1" dirty="0" err="1"/>
              <a:t>double</a:t>
            </a:r>
            <a:r>
              <a:rPr lang="fi-FI" sz="1800" dirty="0"/>
              <a:t> x, </a:t>
            </a:r>
            <a:r>
              <a:rPr lang="fi-FI" sz="1800" b="1" dirty="0" err="1"/>
              <a:t>double</a:t>
            </a:r>
            <a:r>
              <a:rPr lang="fi-FI" sz="1800" dirty="0"/>
              <a:t> y, </a:t>
            </a:r>
            <a:r>
              <a:rPr lang="fi-FI" sz="1800" b="1" dirty="0" err="1"/>
              <a:t>double</a:t>
            </a:r>
            <a:r>
              <a:rPr lang="fi-FI" sz="1800" dirty="0"/>
              <a:t> radius) {</a:t>
            </a:r>
          </a:p>
          <a:p>
            <a:pPr marL="0" indent="0">
              <a:buNone/>
            </a:pPr>
            <a:r>
              <a:rPr lang="en-US" sz="1800" dirty="0"/>
              <a:t>        </a:t>
            </a:r>
            <a:r>
              <a:rPr lang="en-US" sz="1800" dirty="0" err="1"/>
              <a:t>System.out.printf</a:t>
            </a:r>
            <a:r>
              <a:rPr lang="en-US" sz="1800" dirty="0"/>
              <a:t>("API1.circle at %f:%f radius %f</a:t>
            </a:r>
            <a:r>
              <a:rPr lang="en-US" sz="1800" b="1" dirty="0"/>
              <a:t>\n</a:t>
            </a:r>
            <a:r>
              <a:rPr lang="en-US" sz="1800" dirty="0"/>
              <a:t>", x, y, radius);</a:t>
            </a:r>
          </a:p>
          <a:p>
            <a:pPr marL="0" indent="0">
              <a:buNone/>
            </a:pPr>
            <a:r>
              <a:rPr lang="en-US" sz="1800" dirty="0"/>
              <a:t>   </a:t>
            </a:r>
            <a:r>
              <a:rPr lang="en-US" sz="1800" dirty="0" smtClean="0"/>
              <a:t>}  }</a:t>
            </a:r>
            <a:endParaRPr lang="en-US" sz="1800" dirty="0"/>
          </a:p>
          <a:p>
            <a:pPr marL="0" indent="0">
              <a:buNone/>
            </a:pPr>
            <a:r>
              <a:rPr lang="es-ES_tradnl" sz="1800" b="1" i="1" dirty="0"/>
              <a:t>/** "</a:t>
            </a:r>
            <a:r>
              <a:rPr lang="es-ES_tradnl" sz="1800" b="1" i="1" dirty="0" err="1"/>
              <a:t>ConcreteImplementor</a:t>
            </a:r>
            <a:r>
              <a:rPr lang="es-ES_tradnl" sz="1800" b="1" i="1" dirty="0"/>
              <a:t>" 2/2 */</a:t>
            </a:r>
            <a:endParaRPr lang="es-ES_tradnl" sz="1800" dirty="0"/>
          </a:p>
          <a:p>
            <a:pPr marL="0" indent="0">
              <a:buNone/>
            </a:pPr>
            <a:r>
              <a:rPr lang="pl-PL" sz="1800" b="1" dirty="0" err="1"/>
              <a:t>class</a:t>
            </a:r>
            <a:r>
              <a:rPr lang="pl-PL" sz="1800" dirty="0"/>
              <a:t> DrawingAPI2 </a:t>
            </a:r>
            <a:r>
              <a:rPr lang="pl-PL" sz="1800" b="1" dirty="0" err="1"/>
              <a:t>implements</a:t>
            </a:r>
            <a:r>
              <a:rPr lang="pl-PL" sz="1800" dirty="0"/>
              <a:t> </a:t>
            </a:r>
            <a:r>
              <a:rPr lang="pl-PL" sz="1800" dirty="0" err="1"/>
              <a:t>DrawingAPI</a:t>
            </a:r>
            <a:r>
              <a:rPr lang="pl-PL" sz="1800" dirty="0"/>
              <a:t> {</a:t>
            </a:r>
          </a:p>
          <a:p>
            <a:pPr marL="0" indent="0">
              <a:buNone/>
            </a:pPr>
            <a:r>
              <a:rPr lang="fi-FI" sz="1800" dirty="0"/>
              <a:t>   </a:t>
            </a:r>
            <a:r>
              <a:rPr lang="fi-FI" sz="1800" b="1" dirty="0" err="1"/>
              <a:t>public</a:t>
            </a:r>
            <a:r>
              <a:rPr lang="fi-FI" sz="1800" dirty="0"/>
              <a:t> </a:t>
            </a:r>
            <a:r>
              <a:rPr lang="fi-FI" sz="1800" b="1" dirty="0" err="1"/>
              <a:t>void</a:t>
            </a:r>
            <a:r>
              <a:rPr lang="fi-FI" sz="1800" dirty="0"/>
              <a:t> </a:t>
            </a:r>
            <a:r>
              <a:rPr lang="fi-FI" sz="1800" dirty="0" err="1"/>
              <a:t>drawCircle(</a:t>
            </a:r>
            <a:r>
              <a:rPr lang="fi-FI" sz="1800" b="1" dirty="0" err="1"/>
              <a:t>double</a:t>
            </a:r>
            <a:r>
              <a:rPr lang="fi-FI" sz="1800" dirty="0"/>
              <a:t> x, </a:t>
            </a:r>
            <a:r>
              <a:rPr lang="fi-FI" sz="1800" b="1" dirty="0" err="1"/>
              <a:t>double</a:t>
            </a:r>
            <a:r>
              <a:rPr lang="fi-FI" sz="1800" dirty="0"/>
              <a:t> y, </a:t>
            </a:r>
            <a:r>
              <a:rPr lang="fi-FI" sz="1800" b="1" dirty="0" err="1"/>
              <a:t>double</a:t>
            </a:r>
            <a:r>
              <a:rPr lang="fi-FI" sz="1800" dirty="0"/>
              <a:t> radius) {</a:t>
            </a:r>
          </a:p>
          <a:p>
            <a:pPr marL="0" indent="0">
              <a:buNone/>
            </a:pPr>
            <a:r>
              <a:rPr lang="en-US" sz="1800" dirty="0"/>
              <a:t>        </a:t>
            </a:r>
            <a:r>
              <a:rPr lang="en-US" sz="1800" dirty="0" err="1"/>
              <a:t>System.out.printf</a:t>
            </a:r>
            <a:r>
              <a:rPr lang="en-US" sz="1800" dirty="0"/>
              <a:t>("API2.circle at %f:%f radius %f</a:t>
            </a:r>
            <a:r>
              <a:rPr lang="en-US" sz="1800" b="1" dirty="0"/>
              <a:t>\n</a:t>
            </a:r>
            <a:r>
              <a:rPr lang="en-US" sz="1800" dirty="0"/>
              <a:t>", x, y, radius);</a:t>
            </a:r>
          </a:p>
          <a:p>
            <a:pPr marL="0" indent="0">
              <a:buNone/>
            </a:pPr>
            <a:r>
              <a:rPr lang="en-US" sz="1800" dirty="0"/>
              <a:t>   </a:t>
            </a:r>
            <a:r>
              <a:rPr lang="en-US" sz="1800" dirty="0" smtClean="0"/>
              <a:t>} }</a:t>
            </a:r>
            <a:endParaRPr lang="en-US" sz="1800" dirty="0"/>
          </a:p>
          <a:p>
            <a:pPr marL="0" indent="0">
              <a:buNone/>
            </a:pPr>
            <a:r>
              <a:rPr lang="en-US" dirty="0"/>
              <a:t> </a:t>
            </a:r>
          </a:p>
        </p:txBody>
      </p:sp>
    </p:spTree>
    <p:extLst>
      <p:ext uri="{BB962C8B-B14F-4D97-AF65-F5344CB8AC3E}">
        <p14:creationId xmlns:p14="http://schemas.microsoft.com/office/powerpoint/2010/main" val="28048263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97221" y="859114"/>
            <a:ext cx="8229600" cy="5065712"/>
          </a:xfrm>
        </p:spPr>
        <p:txBody>
          <a:bodyPr/>
          <a:lstStyle/>
          <a:p>
            <a:pPr marL="0" indent="0">
              <a:buNone/>
            </a:pPr>
            <a:r>
              <a:rPr lang="en-US" sz="1400" b="1" i="1" dirty="0"/>
              <a:t>/** "Abstraction" */</a:t>
            </a:r>
            <a:endParaRPr lang="en-US" sz="1400" dirty="0"/>
          </a:p>
          <a:p>
            <a:pPr marL="0" indent="0">
              <a:buNone/>
            </a:pPr>
            <a:r>
              <a:rPr lang="en-US" sz="1400" b="1" dirty="0"/>
              <a:t>abstract</a:t>
            </a:r>
            <a:r>
              <a:rPr lang="en-US" sz="1400" dirty="0"/>
              <a:t> </a:t>
            </a:r>
            <a:r>
              <a:rPr lang="en-US" sz="1400" b="1" dirty="0"/>
              <a:t>class</a:t>
            </a:r>
            <a:r>
              <a:rPr lang="en-US" sz="1400" dirty="0"/>
              <a:t> Shape {</a:t>
            </a:r>
          </a:p>
          <a:p>
            <a:pPr marL="0" indent="0">
              <a:buNone/>
            </a:pPr>
            <a:r>
              <a:rPr lang="en-US" sz="1400" dirty="0"/>
              <a:t>   </a:t>
            </a:r>
            <a:r>
              <a:rPr lang="en-US" sz="1400" b="1" dirty="0"/>
              <a:t>protected</a:t>
            </a:r>
            <a:r>
              <a:rPr lang="en-US" sz="1400" dirty="0"/>
              <a:t> </a:t>
            </a:r>
            <a:r>
              <a:rPr lang="en-US" sz="1400" dirty="0" err="1"/>
              <a:t>DrawingAPI</a:t>
            </a:r>
            <a:r>
              <a:rPr lang="en-US" sz="1400" dirty="0"/>
              <a:t> </a:t>
            </a:r>
            <a:r>
              <a:rPr lang="en-US" sz="1400" dirty="0" err="1"/>
              <a:t>drawingAPI</a:t>
            </a:r>
            <a:r>
              <a:rPr lang="en-US" sz="1400" dirty="0" smtClean="0"/>
              <a:t>;</a:t>
            </a:r>
            <a:endParaRPr lang="en-US" sz="1400" dirty="0"/>
          </a:p>
          <a:p>
            <a:pPr marL="0" indent="0">
              <a:buNone/>
            </a:pPr>
            <a:r>
              <a:rPr lang="en-US" sz="1400" dirty="0"/>
              <a:t>   </a:t>
            </a:r>
            <a:r>
              <a:rPr lang="en-US" sz="1400" dirty="0" smtClean="0"/>
              <a:t> </a:t>
            </a:r>
            <a:r>
              <a:rPr lang="en-US" sz="1400" b="1" dirty="0" smtClean="0"/>
              <a:t>protected</a:t>
            </a:r>
            <a:r>
              <a:rPr lang="en-US" sz="1400" dirty="0" smtClean="0"/>
              <a:t> </a:t>
            </a:r>
            <a:r>
              <a:rPr lang="en-US" sz="1400" dirty="0"/>
              <a:t>Shape(</a:t>
            </a:r>
            <a:r>
              <a:rPr lang="en-US" sz="1400" dirty="0" err="1"/>
              <a:t>DrawingAPI</a:t>
            </a:r>
            <a:r>
              <a:rPr lang="en-US" sz="1400" dirty="0"/>
              <a:t> </a:t>
            </a:r>
            <a:r>
              <a:rPr lang="en-US" sz="1400" dirty="0" err="1"/>
              <a:t>drawingAPI</a:t>
            </a:r>
            <a:r>
              <a:rPr lang="en-US" sz="1400" dirty="0"/>
              <a:t>){</a:t>
            </a:r>
          </a:p>
          <a:p>
            <a:pPr marL="0" indent="0">
              <a:buNone/>
            </a:pPr>
            <a:r>
              <a:rPr lang="en-US" sz="1400" dirty="0"/>
              <a:t>      </a:t>
            </a:r>
            <a:r>
              <a:rPr lang="en-US" sz="1400" b="1" dirty="0" err="1"/>
              <a:t>this</a:t>
            </a:r>
            <a:r>
              <a:rPr lang="en-US" sz="1400" dirty="0" err="1"/>
              <a:t>.drawingAPI</a:t>
            </a:r>
            <a:r>
              <a:rPr lang="en-US" sz="1400" dirty="0"/>
              <a:t> = </a:t>
            </a:r>
            <a:r>
              <a:rPr lang="en-US" sz="1400" dirty="0" err="1"/>
              <a:t>drawingAPI</a:t>
            </a:r>
            <a:r>
              <a:rPr lang="en-US" sz="1400" dirty="0" smtClean="0"/>
              <a:t>;  }</a:t>
            </a:r>
            <a:endParaRPr lang="en-US" sz="1400" dirty="0"/>
          </a:p>
          <a:p>
            <a:pPr marL="0" indent="0">
              <a:buNone/>
            </a:pPr>
            <a:r>
              <a:rPr lang="fi-FI" sz="1400" dirty="0"/>
              <a:t>   </a:t>
            </a:r>
            <a:r>
              <a:rPr lang="fi-FI" sz="1400" b="1" dirty="0" err="1"/>
              <a:t>public</a:t>
            </a:r>
            <a:r>
              <a:rPr lang="fi-FI" sz="1400" dirty="0"/>
              <a:t> </a:t>
            </a:r>
            <a:r>
              <a:rPr lang="fi-FI" sz="1400" b="1" dirty="0" err="1"/>
              <a:t>abstract</a:t>
            </a:r>
            <a:r>
              <a:rPr lang="fi-FI" sz="1400" dirty="0"/>
              <a:t> </a:t>
            </a:r>
            <a:r>
              <a:rPr lang="fi-FI" sz="1400" b="1" dirty="0" err="1"/>
              <a:t>void</a:t>
            </a:r>
            <a:r>
              <a:rPr lang="fi-FI" sz="1400" dirty="0"/>
              <a:t> </a:t>
            </a:r>
            <a:r>
              <a:rPr lang="fi-FI" sz="1400" dirty="0" err="1"/>
              <a:t>draw</a:t>
            </a:r>
            <a:r>
              <a:rPr lang="fi-FI" sz="1400" dirty="0"/>
              <a:t>();                             </a:t>
            </a:r>
            <a:r>
              <a:rPr lang="fi-FI" sz="1400" i="1" dirty="0"/>
              <a:t>// </a:t>
            </a:r>
            <a:r>
              <a:rPr lang="fi-FI" sz="1400" i="1" dirty="0" err="1"/>
              <a:t>low-level</a:t>
            </a:r>
            <a:endParaRPr lang="fi-FI" sz="1400" dirty="0"/>
          </a:p>
          <a:p>
            <a:pPr marL="0" indent="0">
              <a:buNone/>
            </a:pPr>
            <a:r>
              <a:rPr lang="fi-FI" sz="1400" dirty="0"/>
              <a:t>   </a:t>
            </a:r>
            <a:r>
              <a:rPr lang="fi-FI" sz="1400" b="1" dirty="0" err="1"/>
              <a:t>public</a:t>
            </a:r>
            <a:r>
              <a:rPr lang="fi-FI" sz="1400" dirty="0"/>
              <a:t> </a:t>
            </a:r>
            <a:r>
              <a:rPr lang="fi-FI" sz="1400" b="1" dirty="0" err="1"/>
              <a:t>abstract</a:t>
            </a:r>
            <a:r>
              <a:rPr lang="fi-FI" sz="1400" dirty="0"/>
              <a:t> </a:t>
            </a:r>
            <a:r>
              <a:rPr lang="fi-FI" sz="1400" b="1" dirty="0" err="1"/>
              <a:t>void</a:t>
            </a:r>
            <a:r>
              <a:rPr lang="fi-FI" sz="1400" dirty="0"/>
              <a:t> </a:t>
            </a:r>
            <a:r>
              <a:rPr lang="fi-FI" sz="1400" dirty="0" err="1"/>
              <a:t>resizeByPercentage(</a:t>
            </a:r>
            <a:r>
              <a:rPr lang="fi-FI" sz="1400" b="1" dirty="0" err="1"/>
              <a:t>double</a:t>
            </a:r>
            <a:r>
              <a:rPr lang="fi-FI" sz="1400" dirty="0"/>
              <a:t> </a:t>
            </a:r>
            <a:r>
              <a:rPr lang="fi-FI" sz="1400" dirty="0" err="1"/>
              <a:t>pct</a:t>
            </a:r>
            <a:r>
              <a:rPr lang="fi-FI" sz="1400" dirty="0"/>
              <a:t>);     </a:t>
            </a:r>
            <a:r>
              <a:rPr lang="fi-FI" sz="1400" i="1" dirty="0"/>
              <a:t>// </a:t>
            </a:r>
            <a:r>
              <a:rPr lang="fi-FI" sz="1400" i="1" dirty="0" err="1"/>
              <a:t>high-</a:t>
            </a:r>
            <a:r>
              <a:rPr lang="fi-FI" sz="1400" i="1" dirty="0" err="1" smtClean="0"/>
              <a:t>level</a:t>
            </a:r>
            <a:r>
              <a:rPr lang="fi-FI" sz="1400" dirty="0"/>
              <a:t> </a:t>
            </a:r>
            <a:endParaRPr lang="fi-FI" sz="1400" dirty="0" smtClean="0"/>
          </a:p>
          <a:p>
            <a:pPr marL="0" indent="0">
              <a:buNone/>
            </a:pPr>
            <a:r>
              <a:rPr lang="en-US" sz="1400" dirty="0" smtClean="0"/>
              <a:t>}</a:t>
            </a:r>
            <a:endParaRPr lang="en-US" sz="1400" dirty="0"/>
          </a:p>
          <a:p>
            <a:pPr marL="0" indent="0">
              <a:buNone/>
            </a:pPr>
            <a:r>
              <a:rPr lang="en-US" sz="1400" b="1" i="1" dirty="0"/>
              <a:t>/** "Refined Abstraction" */</a:t>
            </a:r>
            <a:endParaRPr lang="en-US" sz="1400" dirty="0"/>
          </a:p>
          <a:p>
            <a:pPr marL="0" indent="0">
              <a:buNone/>
            </a:pPr>
            <a:r>
              <a:rPr lang="en-US" sz="1400" b="1" dirty="0"/>
              <a:t>class</a:t>
            </a:r>
            <a:r>
              <a:rPr lang="en-US" sz="1400" dirty="0"/>
              <a:t> </a:t>
            </a:r>
            <a:r>
              <a:rPr lang="en-US" sz="1400" dirty="0" err="1"/>
              <a:t>CircleShape</a:t>
            </a:r>
            <a:r>
              <a:rPr lang="en-US" sz="1400" dirty="0"/>
              <a:t> </a:t>
            </a:r>
            <a:r>
              <a:rPr lang="en-US" sz="1400" b="1" dirty="0"/>
              <a:t>extends</a:t>
            </a:r>
            <a:r>
              <a:rPr lang="en-US" sz="1400" dirty="0"/>
              <a:t> Shape {</a:t>
            </a:r>
          </a:p>
          <a:p>
            <a:pPr marL="0" indent="0">
              <a:buNone/>
            </a:pPr>
            <a:r>
              <a:rPr lang="ro-RO" sz="1400" dirty="0"/>
              <a:t>   </a:t>
            </a:r>
            <a:r>
              <a:rPr lang="ro-RO" sz="1400" b="1" dirty="0"/>
              <a:t>private</a:t>
            </a:r>
            <a:r>
              <a:rPr lang="ro-RO" sz="1400" dirty="0"/>
              <a:t> </a:t>
            </a:r>
            <a:r>
              <a:rPr lang="ro-RO" sz="1400" b="1" dirty="0"/>
              <a:t>double</a:t>
            </a:r>
            <a:r>
              <a:rPr lang="ro-RO" sz="1400" dirty="0"/>
              <a:t> x, y, radius;</a:t>
            </a:r>
          </a:p>
          <a:p>
            <a:pPr marL="0" indent="0">
              <a:buNone/>
            </a:pPr>
            <a:r>
              <a:rPr lang="pl-PL" sz="1400" dirty="0"/>
              <a:t>   </a:t>
            </a:r>
            <a:r>
              <a:rPr lang="pl-PL" sz="1400" b="1" dirty="0"/>
              <a:t>public</a:t>
            </a:r>
            <a:r>
              <a:rPr lang="pl-PL" sz="1400" dirty="0"/>
              <a:t> </a:t>
            </a:r>
            <a:r>
              <a:rPr lang="pl-PL" sz="1400" dirty="0" err="1"/>
              <a:t>CircleShape</a:t>
            </a:r>
            <a:r>
              <a:rPr lang="pl-PL" sz="1400" dirty="0"/>
              <a:t>(</a:t>
            </a:r>
            <a:r>
              <a:rPr lang="pl-PL" sz="1400" b="1" dirty="0" err="1"/>
              <a:t>double</a:t>
            </a:r>
            <a:r>
              <a:rPr lang="pl-PL" sz="1400" dirty="0"/>
              <a:t> x, </a:t>
            </a:r>
            <a:r>
              <a:rPr lang="pl-PL" sz="1400" b="1" dirty="0" err="1"/>
              <a:t>double</a:t>
            </a:r>
            <a:r>
              <a:rPr lang="pl-PL" sz="1400" dirty="0"/>
              <a:t> y, </a:t>
            </a:r>
            <a:r>
              <a:rPr lang="pl-PL" sz="1400" b="1" dirty="0" err="1"/>
              <a:t>double</a:t>
            </a:r>
            <a:r>
              <a:rPr lang="pl-PL" sz="1400" dirty="0"/>
              <a:t> radius, </a:t>
            </a:r>
            <a:r>
              <a:rPr lang="pl-PL" sz="1400" dirty="0" err="1"/>
              <a:t>DrawingAPI</a:t>
            </a:r>
            <a:r>
              <a:rPr lang="pl-PL" sz="1400" dirty="0"/>
              <a:t> </a:t>
            </a:r>
            <a:r>
              <a:rPr lang="pl-PL" sz="1400" dirty="0" err="1"/>
              <a:t>drawingAPI</a:t>
            </a:r>
            <a:r>
              <a:rPr lang="pl-PL" sz="1400" dirty="0"/>
              <a:t>) {</a:t>
            </a:r>
          </a:p>
          <a:p>
            <a:pPr marL="0" indent="0">
              <a:buNone/>
            </a:pPr>
            <a:r>
              <a:rPr lang="pl-PL" sz="1400" dirty="0"/>
              <a:t>      </a:t>
            </a:r>
            <a:r>
              <a:rPr lang="pl-PL" sz="1400" b="1" dirty="0"/>
              <a:t>super</a:t>
            </a:r>
            <a:r>
              <a:rPr lang="pl-PL" sz="1400" dirty="0"/>
              <a:t>(</a:t>
            </a:r>
            <a:r>
              <a:rPr lang="pl-PL" sz="1400" dirty="0" err="1"/>
              <a:t>drawingAPI</a:t>
            </a:r>
            <a:r>
              <a:rPr lang="pl-PL" sz="1400" dirty="0"/>
              <a:t>);</a:t>
            </a:r>
          </a:p>
          <a:p>
            <a:pPr marL="0" indent="0">
              <a:buNone/>
            </a:pPr>
            <a:r>
              <a:rPr lang="en-US" sz="1400" dirty="0"/>
              <a:t>      </a:t>
            </a:r>
            <a:r>
              <a:rPr lang="en-US" sz="1400" b="1" dirty="0" err="1"/>
              <a:t>this</a:t>
            </a:r>
            <a:r>
              <a:rPr lang="en-US" sz="1400" dirty="0" err="1"/>
              <a:t>.x</a:t>
            </a:r>
            <a:r>
              <a:rPr lang="en-US" sz="1400" dirty="0"/>
              <a:t> = x;  </a:t>
            </a:r>
            <a:r>
              <a:rPr lang="en-US" sz="1400" b="1" dirty="0" err="1"/>
              <a:t>this</a:t>
            </a:r>
            <a:r>
              <a:rPr lang="en-US" sz="1400" dirty="0" err="1"/>
              <a:t>.y</a:t>
            </a:r>
            <a:r>
              <a:rPr lang="en-US" sz="1400" dirty="0"/>
              <a:t> = y;  </a:t>
            </a:r>
            <a:r>
              <a:rPr lang="en-US" sz="1400" b="1" dirty="0" err="1"/>
              <a:t>this</a:t>
            </a:r>
            <a:r>
              <a:rPr lang="en-US" sz="1400" dirty="0" err="1"/>
              <a:t>.radius</a:t>
            </a:r>
            <a:r>
              <a:rPr lang="en-US" sz="1400" dirty="0"/>
              <a:t> = radius</a:t>
            </a:r>
            <a:r>
              <a:rPr lang="en-US" sz="1400" dirty="0" smtClean="0"/>
              <a:t>;  }</a:t>
            </a:r>
            <a:endParaRPr lang="en-US" sz="1400" dirty="0"/>
          </a:p>
          <a:p>
            <a:pPr marL="0" indent="0">
              <a:buNone/>
            </a:pPr>
            <a:r>
              <a:rPr lang="pl-PL" sz="1400" dirty="0"/>
              <a:t>   </a:t>
            </a:r>
            <a:r>
              <a:rPr lang="pl-PL" sz="1400" i="1" dirty="0"/>
              <a:t>// </a:t>
            </a:r>
            <a:r>
              <a:rPr lang="pl-PL" sz="1400" i="1" dirty="0" err="1"/>
              <a:t>low-level</a:t>
            </a:r>
            <a:r>
              <a:rPr lang="pl-PL" sz="1400" i="1" dirty="0"/>
              <a:t> i.e. </a:t>
            </a:r>
            <a:r>
              <a:rPr lang="pl-PL" sz="1400" i="1" dirty="0" err="1"/>
              <a:t>Implementation</a:t>
            </a:r>
            <a:r>
              <a:rPr lang="pl-PL" sz="1400" i="1" dirty="0"/>
              <a:t> </a:t>
            </a:r>
            <a:r>
              <a:rPr lang="pl-PL" sz="1400" i="1" dirty="0" err="1"/>
              <a:t>specific</a:t>
            </a:r>
            <a:endParaRPr lang="pl-PL" sz="1400" dirty="0"/>
          </a:p>
          <a:p>
            <a:pPr marL="0" indent="0">
              <a:buNone/>
            </a:pPr>
            <a:r>
              <a:rPr lang="fi-FI" sz="1400" dirty="0"/>
              <a:t>   </a:t>
            </a:r>
            <a:r>
              <a:rPr lang="fi-FI" sz="1400" b="1" dirty="0" err="1"/>
              <a:t>public</a:t>
            </a:r>
            <a:r>
              <a:rPr lang="fi-FI" sz="1400" dirty="0"/>
              <a:t> </a:t>
            </a:r>
            <a:r>
              <a:rPr lang="fi-FI" sz="1400" b="1" dirty="0" err="1"/>
              <a:t>void</a:t>
            </a:r>
            <a:r>
              <a:rPr lang="fi-FI" sz="1400" dirty="0"/>
              <a:t> </a:t>
            </a:r>
            <a:r>
              <a:rPr lang="fi-FI" sz="1400" dirty="0" err="1"/>
              <a:t>draw</a:t>
            </a:r>
            <a:r>
              <a:rPr lang="fi-FI" sz="1400" dirty="0"/>
              <a:t>() {</a:t>
            </a:r>
          </a:p>
          <a:p>
            <a:pPr marL="0" indent="0">
              <a:buNone/>
            </a:pPr>
            <a:r>
              <a:rPr lang="pl-PL" sz="1400" dirty="0"/>
              <a:t>        </a:t>
            </a:r>
            <a:r>
              <a:rPr lang="pl-PL" sz="1400" dirty="0" err="1"/>
              <a:t>drawingAPI.drawCircle</a:t>
            </a:r>
            <a:r>
              <a:rPr lang="pl-PL" sz="1400" dirty="0"/>
              <a:t>(x, y, radius)</a:t>
            </a:r>
            <a:r>
              <a:rPr lang="pl-PL" sz="1400" dirty="0" smtClean="0"/>
              <a:t>;</a:t>
            </a:r>
            <a:r>
              <a:rPr lang="en-US" sz="1400" dirty="0" smtClean="0"/>
              <a:t> </a:t>
            </a:r>
            <a:r>
              <a:rPr lang="en-US" sz="1400" dirty="0"/>
              <a:t>}</a:t>
            </a:r>
          </a:p>
          <a:p>
            <a:pPr marL="0" indent="0">
              <a:buNone/>
            </a:pPr>
            <a:r>
              <a:rPr lang="en-US" sz="1400" dirty="0"/>
              <a:t>   </a:t>
            </a:r>
            <a:r>
              <a:rPr lang="en-US" sz="1400" i="1" dirty="0"/>
              <a:t>// high-level i.e. Abstraction specific</a:t>
            </a:r>
            <a:endParaRPr lang="en-US" sz="1400" dirty="0"/>
          </a:p>
          <a:p>
            <a:pPr marL="0" indent="0">
              <a:buNone/>
            </a:pPr>
            <a:r>
              <a:rPr lang="fi-FI" sz="1400" dirty="0"/>
              <a:t>   </a:t>
            </a:r>
            <a:r>
              <a:rPr lang="fi-FI" sz="1400" b="1" dirty="0" err="1"/>
              <a:t>public</a:t>
            </a:r>
            <a:r>
              <a:rPr lang="fi-FI" sz="1400" dirty="0"/>
              <a:t> </a:t>
            </a:r>
            <a:r>
              <a:rPr lang="fi-FI" sz="1400" b="1" dirty="0" err="1"/>
              <a:t>void</a:t>
            </a:r>
            <a:r>
              <a:rPr lang="fi-FI" sz="1400" dirty="0"/>
              <a:t> </a:t>
            </a:r>
            <a:r>
              <a:rPr lang="fi-FI" sz="1400" dirty="0" err="1"/>
              <a:t>resizeByPercentage(</a:t>
            </a:r>
            <a:r>
              <a:rPr lang="fi-FI" sz="1400" b="1" dirty="0" err="1"/>
              <a:t>double</a:t>
            </a:r>
            <a:r>
              <a:rPr lang="fi-FI" sz="1400" dirty="0"/>
              <a:t> </a:t>
            </a:r>
            <a:r>
              <a:rPr lang="fi-FI" sz="1400" dirty="0" err="1"/>
              <a:t>pct</a:t>
            </a:r>
            <a:r>
              <a:rPr lang="fi-FI" sz="1400" dirty="0"/>
              <a:t>) {</a:t>
            </a:r>
          </a:p>
          <a:p>
            <a:pPr marL="0" indent="0">
              <a:buNone/>
            </a:pPr>
            <a:r>
              <a:rPr lang="en-US" sz="1400" dirty="0"/>
              <a:t>        radius *= </a:t>
            </a:r>
            <a:r>
              <a:rPr lang="en-US" sz="1400" dirty="0" err="1"/>
              <a:t>pct</a:t>
            </a:r>
            <a:r>
              <a:rPr lang="en-US" sz="1400" dirty="0"/>
              <a:t>;</a:t>
            </a:r>
          </a:p>
          <a:p>
            <a:pPr marL="0" indent="0">
              <a:buNone/>
            </a:pPr>
            <a:r>
              <a:rPr lang="en-US" sz="1400" dirty="0"/>
              <a:t>   </a:t>
            </a:r>
            <a:r>
              <a:rPr lang="en-US" sz="1400" dirty="0" smtClean="0"/>
              <a:t>}</a:t>
            </a:r>
            <a:r>
              <a:rPr lang="en-US" sz="1800" dirty="0" smtClean="0"/>
              <a:t>}</a:t>
            </a:r>
            <a:endParaRPr lang="en-US" sz="1800" dirty="0"/>
          </a:p>
        </p:txBody>
      </p:sp>
    </p:spTree>
    <p:extLst>
      <p:ext uri="{BB962C8B-B14F-4D97-AF65-F5344CB8AC3E}">
        <p14:creationId xmlns:p14="http://schemas.microsoft.com/office/powerpoint/2010/main" val="17936912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sz="1800" b="1" dirty="0"/>
              <a:t>class</a:t>
            </a:r>
            <a:r>
              <a:rPr lang="en-US" sz="1800" dirty="0"/>
              <a:t> </a:t>
            </a:r>
            <a:r>
              <a:rPr lang="en-US" sz="1800" dirty="0" err="1"/>
              <a:t>BridgePattern</a:t>
            </a:r>
            <a:r>
              <a:rPr lang="en-US" sz="1800" dirty="0"/>
              <a:t> {</a:t>
            </a:r>
          </a:p>
          <a:p>
            <a:pPr marL="0" indent="0">
              <a:buNone/>
            </a:pPr>
            <a:r>
              <a:rPr lang="fi-FI" sz="1800" dirty="0"/>
              <a:t>   </a:t>
            </a:r>
            <a:r>
              <a:rPr lang="fi-FI" sz="1800" b="1" dirty="0" err="1"/>
              <a:t>public</a:t>
            </a:r>
            <a:r>
              <a:rPr lang="fi-FI" sz="1800" dirty="0"/>
              <a:t> </a:t>
            </a:r>
            <a:r>
              <a:rPr lang="fi-FI" sz="1800" b="1" dirty="0" err="1"/>
              <a:t>static</a:t>
            </a:r>
            <a:r>
              <a:rPr lang="fi-FI" sz="1800" dirty="0"/>
              <a:t> </a:t>
            </a:r>
            <a:r>
              <a:rPr lang="fi-FI" sz="1800" b="1" dirty="0" err="1"/>
              <a:t>void</a:t>
            </a:r>
            <a:r>
              <a:rPr lang="fi-FI" sz="1800" dirty="0"/>
              <a:t> </a:t>
            </a:r>
            <a:r>
              <a:rPr lang="fi-FI" sz="1800" dirty="0" err="1"/>
              <a:t>main(String</a:t>
            </a:r>
            <a:r>
              <a:rPr lang="fi-FI" sz="1800" dirty="0"/>
              <a:t>[] </a:t>
            </a:r>
            <a:r>
              <a:rPr lang="fi-FI" sz="1800" dirty="0" err="1"/>
              <a:t>args</a:t>
            </a:r>
            <a:r>
              <a:rPr lang="fi-FI" sz="1800" dirty="0"/>
              <a:t>) {</a:t>
            </a:r>
          </a:p>
          <a:p>
            <a:pPr marL="0" indent="0">
              <a:buNone/>
            </a:pPr>
            <a:r>
              <a:rPr lang="en-US" sz="1800" dirty="0"/>
              <a:t>       Shape[] shapes = </a:t>
            </a:r>
            <a:r>
              <a:rPr lang="en-US" sz="1800" b="1" dirty="0"/>
              <a:t>new</a:t>
            </a:r>
            <a:r>
              <a:rPr lang="en-US" sz="1800" dirty="0"/>
              <a:t> Shape[] {</a:t>
            </a:r>
          </a:p>
          <a:p>
            <a:pPr marL="0" indent="0">
              <a:buNone/>
            </a:pPr>
            <a:r>
              <a:rPr lang="en-US" sz="1800" dirty="0"/>
              <a:t>           </a:t>
            </a:r>
            <a:r>
              <a:rPr lang="en-US" sz="1800" b="1" dirty="0"/>
              <a:t>new</a:t>
            </a:r>
            <a:r>
              <a:rPr lang="en-US" sz="1800" dirty="0"/>
              <a:t> </a:t>
            </a:r>
            <a:r>
              <a:rPr lang="en-US" sz="1800" dirty="0" err="1"/>
              <a:t>CircleShape</a:t>
            </a:r>
            <a:r>
              <a:rPr lang="en-US" sz="1800" dirty="0"/>
              <a:t>(1, 2, 3, </a:t>
            </a:r>
            <a:r>
              <a:rPr lang="en-US" sz="1800" b="1" dirty="0"/>
              <a:t>new</a:t>
            </a:r>
            <a:r>
              <a:rPr lang="en-US" sz="1800" dirty="0"/>
              <a:t> DrawingAPI1()),</a:t>
            </a:r>
          </a:p>
          <a:p>
            <a:pPr marL="0" indent="0">
              <a:buNone/>
            </a:pPr>
            <a:r>
              <a:rPr lang="en-US" sz="1800" dirty="0"/>
              <a:t>           </a:t>
            </a:r>
            <a:r>
              <a:rPr lang="en-US" sz="1800" b="1" dirty="0"/>
              <a:t>new</a:t>
            </a:r>
            <a:r>
              <a:rPr lang="en-US" sz="1800" dirty="0"/>
              <a:t> </a:t>
            </a:r>
            <a:r>
              <a:rPr lang="en-US" sz="1800" dirty="0" err="1"/>
              <a:t>CircleShape</a:t>
            </a:r>
            <a:r>
              <a:rPr lang="en-US" sz="1800" dirty="0"/>
              <a:t>(5, 7, 11, </a:t>
            </a:r>
            <a:r>
              <a:rPr lang="en-US" sz="1800" b="1" dirty="0"/>
              <a:t>new</a:t>
            </a:r>
            <a:r>
              <a:rPr lang="en-US" sz="1800" dirty="0"/>
              <a:t> DrawingAPI2()),</a:t>
            </a:r>
          </a:p>
          <a:p>
            <a:pPr marL="0" indent="0">
              <a:buNone/>
            </a:pPr>
            <a:r>
              <a:rPr lang="en-US" sz="1800" dirty="0"/>
              <a:t>       };</a:t>
            </a:r>
          </a:p>
          <a:p>
            <a:pPr marL="0" indent="0">
              <a:buNone/>
            </a:pPr>
            <a:r>
              <a:rPr lang="en-US" sz="1800" dirty="0"/>
              <a:t> </a:t>
            </a:r>
          </a:p>
          <a:p>
            <a:pPr marL="0" indent="0">
              <a:buNone/>
            </a:pPr>
            <a:r>
              <a:rPr lang="en-US" sz="1800" dirty="0"/>
              <a:t>       </a:t>
            </a:r>
            <a:r>
              <a:rPr lang="en-US" sz="1800" b="1" dirty="0"/>
              <a:t>for</a:t>
            </a:r>
            <a:r>
              <a:rPr lang="en-US" sz="1800" dirty="0"/>
              <a:t> (Shape shape : shapes) {</a:t>
            </a:r>
          </a:p>
          <a:p>
            <a:pPr marL="0" indent="0">
              <a:buNone/>
            </a:pPr>
            <a:r>
              <a:rPr lang="en-US" sz="1800" dirty="0"/>
              <a:t>           </a:t>
            </a:r>
            <a:r>
              <a:rPr lang="en-US" sz="1800" dirty="0" err="1"/>
              <a:t>shape.resizeByPercentage</a:t>
            </a:r>
            <a:r>
              <a:rPr lang="en-US" sz="1800" dirty="0"/>
              <a:t>(2.5);</a:t>
            </a:r>
          </a:p>
          <a:p>
            <a:pPr marL="0" indent="0">
              <a:buNone/>
            </a:pPr>
            <a:r>
              <a:rPr lang="pl-PL" sz="1800" dirty="0"/>
              <a:t>           </a:t>
            </a:r>
            <a:r>
              <a:rPr lang="pl-PL" sz="1800" dirty="0" err="1"/>
              <a:t>shape.draw</a:t>
            </a:r>
            <a:r>
              <a:rPr lang="pl-PL" sz="1800" dirty="0"/>
              <a:t>();</a:t>
            </a:r>
          </a:p>
          <a:p>
            <a:pPr marL="0" indent="0">
              <a:buNone/>
            </a:pPr>
            <a:r>
              <a:rPr lang="en-US" sz="1800" dirty="0"/>
              <a:t>       }</a:t>
            </a:r>
          </a:p>
          <a:p>
            <a:pPr marL="0" indent="0">
              <a:buNone/>
            </a:pPr>
            <a:r>
              <a:rPr lang="en-US" sz="1800" dirty="0"/>
              <a:t>   }</a:t>
            </a:r>
          </a:p>
          <a:p>
            <a:pPr marL="0" indent="0">
              <a:buNone/>
            </a:pPr>
            <a:r>
              <a:rPr lang="en-US" sz="1800" dirty="0"/>
              <a:t>}</a:t>
            </a:r>
          </a:p>
        </p:txBody>
      </p:sp>
    </p:spTree>
    <p:extLst>
      <p:ext uri="{BB962C8B-B14F-4D97-AF65-F5344CB8AC3E}">
        <p14:creationId xmlns:p14="http://schemas.microsoft.com/office/powerpoint/2010/main" val="1755676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a:t>Adapter vs Bridge</a:t>
            </a:r>
          </a:p>
        </p:txBody>
      </p:sp>
      <p:sp>
        <p:nvSpPr>
          <p:cNvPr id="26629" name="Rectangle 5"/>
          <p:cNvSpPr>
            <a:spLocks noGrp="1" noChangeArrowheads="1"/>
          </p:cNvSpPr>
          <p:nvPr>
            <p:ph type="body" idx="1"/>
          </p:nvPr>
        </p:nvSpPr>
        <p:spPr>
          <a:xfrm>
            <a:off x="431800" y="901895"/>
            <a:ext cx="8229600" cy="5065712"/>
          </a:xfrm>
        </p:spPr>
        <p:txBody>
          <a:bodyPr/>
          <a:lstStyle/>
          <a:p>
            <a:r>
              <a:rPr lang="en-US" sz="2400" dirty="0"/>
              <a:t>Similarities:</a:t>
            </a:r>
          </a:p>
          <a:p>
            <a:pPr lvl="1"/>
            <a:r>
              <a:rPr lang="en-US" sz="2000" dirty="0"/>
              <a:t>Both are used to hide the details of the underlying implementation.</a:t>
            </a:r>
          </a:p>
          <a:p>
            <a:r>
              <a:rPr lang="en-US" sz="2400" dirty="0"/>
              <a:t>Difference:</a:t>
            </a:r>
          </a:p>
          <a:p>
            <a:pPr lvl="1"/>
            <a:r>
              <a:rPr lang="en-US" sz="2000" dirty="0"/>
              <a:t>The </a:t>
            </a:r>
            <a:r>
              <a:rPr lang="en-US" sz="2000" dirty="0">
                <a:solidFill>
                  <a:srgbClr val="FF0000"/>
                </a:solidFill>
              </a:rPr>
              <a:t>adapter pattern </a:t>
            </a:r>
            <a:r>
              <a:rPr lang="en-US" sz="2000" dirty="0"/>
              <a:t>is geared towards making unrelated components work together</a:t>
            </a:r>
          </a:p>
          <a:p>
            <a:pPr lvl="2"/>
            <a:r>
              <a:rPr lang="en-US" sz="2000" dirty="0"/>
              <a:t>Applied to systems after they</a:t>
            </a:r>
            <a:r>
              <a:rPr lang="ja-JP" altLang="en-US" sz="2000" dirty="0">
                <a:latin typeface="Arial"/>
              </a:rPr>
              <a:t>’</a:t>
            </a:r>
            <a:r>
              <a:rPr lang="en-US" sz="2000" dirty="0"/>
              <a:t>re designed (reengineering, interface engineering).  </a:t>
            </a:r>
          </a:p>
          <a:p>
            <a:pPr lvl="1"/>
            <a:r>
              <a:rPr lang="en-US" sz="2000" dirty="0"/>
              <a:t>A </a:t>
            </a:r>
            <a:r>
              <a:rPr lang="en-US" sz="2000" dirty="0">
                <a:solidFill>
                  <a:srgbClr val="FF0000"/>
                </a:solidFill>
              </a:rPr>
              <a:t>bridge</a:t>
            </a:r>
            <a:r>
              <a:rPr lang="en-US" sz="2000" dirty="0"/>
              <a:t>, on the other hand, is used up-front in a design to let abstractions and implementations vary independently. </a:t>
            </a:r>
          </a:p>
          <a:p>
            <a:pPr lvl="2"/>
            <a:r>
              <a:rPr lang="en-US" sz="2000" dirty="0"/>
              <a:t>Green field engineering of an </a:t>
            </a:r>
            <a:r>
              <a:rPr lang="ja-JP" altLang="en-US" sz="2000" dirty="0">
                <a:latin typeface="Arial"/>
              </a:rPr>
              <a:t>“</a:t>
            </a:r>
            <a:r>
              <a:rPr lang="en-US" sz="2000" dirty="0"/>
              <a:t>extensible system</a:t>
            </a:r>
            <a:r>
              <a:rPr lang="ja-JP" altLang="en-US" sz="2000" dirty="0">
                <a:latin typeface="Arial"/>
              </a:rPr>
              <a:t>”</a:t>
            </a:r>
            <a:r>
              <a:rPr lang="en-US" sz="2000" dirty="0"/>
              <a:t> </a:t>
            </a:r>
          </a:p>
          <a:p>
            <a:pPr lvl="2"/>
            <a:r>
              <a:rPr lang="en-US" sz="2000" dirty="0"/>
              <a:t>New </a:t>
            </a:r>
            <a:r>
              <a:rPr lang="ja-JP" altLang="en-US" sz="2000" dirty="0">
                <a:latin typeface="Arial"/>
              </a:rPr>
              <a:t>“</a:t>
            </a:r>
            <a:r>
              <a:rPr lang="en-US" sz="2000" dirty="0"/>
              <a:t>beasts</a:t>
            </a:r>
            <a:r>
              <a:rPr lang="ja-JP" altLang="en-US" sz="2000" dirty="0">
                <a:latin typeface="Arial"/>
              </a:rPr>
              <a:t>”</a:t>
            </a:r>
            <a:r>
              <a:rPr lang="en-US" sz="2000" dirty="0"/>
              <a:t> can be added to the </a:t>
            </a:r>
            <a:r>
              <a:rPr lang="ja-JP" altLang="en-US" sz="2000" dirty="0">
                <a:latin typeface="Arial"/>
              </a:rPr>
              <a:t>“</a:t>
            </a:r>
            <a:r>
              <a:rPr lang="en-US" sz="2000" dirty="0"/>
              <a:t>object zoo</a:t>
            </a:r>
            <a:r>
              <a:rPr lang="ja-JP" altLang="en-US" sz="2000" dirty="0">
                <a:latin typeface="Arial"/>
              </a:rPr>
              <a:t>”</a:t>
            </a:r>
            <a:r>
              <a:rPr lang="en-US" sz="2000" dirty="0"/>
              <a:t>, even if these are not known at analysis or system design time.</a:t>
            </a:r>
          </a:p>
          <a:p>
            <a:pPr lvl="2"/>
            <a:endParaRPr lang="en-US" sz="2000" dirty="0"/>
          </a:p>
        </p:txBody>
      </p:sp>
      <p:sp>
        <p:nvSpPr>
          <p:cNvPr id="2" name="Rectangle 1"/>
          <p:cNvSpPr/>
          <p:nvPr/>
        </p:nvSpPr>
        <p:spPr>
          <a:xfrm>
            <a:off x="762100" y="5795976"/>
            <a:ext cx="7693923" cy="707886"/>
          </a:xfrm>
          <a:prstGeom prst="rect">
            <a:avLst/>
          </a:prstGeom>
        </p:spPr>
        <p:txBody>
          <a:bodyPr wrap="square">
            <a:spAutoFit/>
          </a:bodyPr>
          <a:lstStyle/>
          <a:p>
            <a:r>
              <a:rPr lang="en-US" sz="2000" dirty="0"/>
              <a:t>A bridge is </a:t>
            </a:r>
            <a:r>
              <a:rPr lang="en-US" sz="2000" i="1" dirty="0"/>
              <a:t>by design</a:t>
            </a:r>
            <a:r>
              <a:rPr lang="en-US" sz="2000" dirty="0"/>
              <a:t>. An adaptor is </a:t>
            </a:r>
            <a:r>
              <a:rPr lang="en-US" sz="2000" i="1" dirty="0"/>
              <a:t>not</a:t>
            </a:r>
            <a:r>
              <a:rPr lang="en-US" sz="2000" dirty="0"/>
              <a:t>. An adaptor is a </a:t>
            </a:r>
            <a:r>
              <a:rPr lang="en-US" sz="2000" i="1" dirty="0"/>
              <a:t>patch</a:t>
            </a:r>
            <a:r>
              <a:rPr lang="en-US" sz="2000" dirty="0"/>
              <a:t>. A bridge is put in place </a:t>
            </a:r>
            <a:r>
              <a:rPr lang="en-US" sz="2000" i="1" dirty="0"/>
              <a:t>on purpose</a:t>
            </a:r>
            <a:r>
              <a:rPr lang="en-US" sz="2000" dirty="0"/>
              <a:t>.</a:t>
            </a:r>
          </a:p>
        </p:txBody>
      </p:sp>
    </p:spTree>
    <p:extLst>
      <p:ext uri="{BB962C8B-B14F-4D97-AF65-F5344CB8AC3E}">
        <p14:creationId xmlns:p14="http://schemas.microsoft.com/office/powerpoint/2010/main" val="16913313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662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662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662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662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662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662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662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1" name="Group 3"/>
          <p:cNvGrpSpPr>
            <a:grpSpLocks/>
          </p:cNvGrpSpPr>
          <p:nvPr/>
        </p:nvGrpSpPr>
        <p:grpSpPr bwMode="auto">
          <a:xfrm>
            <a:off x="731838" y="857250"/>
            <a:ext cx="7589837" cy="2201863"/>
            <a:chOff x="461" y="540"/>
            <a:chExt cx="4781" cy="1387"/>
          </a:xfrm>
        </p:grpSpPr>
        <p:sp>
          <p:nvSpPr>
            <p:cNvPr id="27681" name="Rectangle 4"/>
            <p:cNvSpPr>
              <a:spLocks noChangeArrowheads="1"/>
            </p:cNvSpPr>
            <p:nvPr/>
          </p:nvSpPr>
          <p:spPr bwMode="auto">
            <a:xfrm>
              <a:off x="2125" y="540"/>
              <a:ext cx="1104" cy="380"/>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Pattern</a:t>
              </a:r>
            </a:p>
          </p:txBody>
        </p:sp>
        <p:sp>
          <p:nvSpPr>
            <p:cNvPr id="27682" name="Rectangle 5"/>
            <p:cNvSpPr>
              <a:spLocks noChangeArrowheads="1"/>
            </p:cNvSpPr>
            <p:nvPr/>
          </p:nvSpPr>
          <p:spPr bwMode="auto">
            <a:xfrm>
              <a:off x="461" y="1085"/>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Structural</a:t>
              </a:r>
            </a:p>
            <a:p>
              <a:pPr algn="ctr"/>
              <a:r>
                <a:rPr lang="en-US" sz="2000">
                  <a:latin typeface="Palatino" charset="0"/>
                </a:rPr>
                <a:t>Pattern</a:t>
              </a:r>
            </a:p>
          </p:txBody>
        </p:sp>
        <p:sp>
          <p:nvSpPr>
            <p:cNvPr id="27683" name="Rectangle 6"/>
            <p:cNvSpPr>
              <a:spLocks noChangeArrowheads="1"/>
            </p:cNvSpPr>
            <p:nvPr/>
          </p:nvSpPr>
          <p:spPr bwMode="auto">
            <a:xfrm>
              <a:off x="2235" y="1351"/>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Behavioral</a:t>
              </a:r>
            </a:p>
            <a:p>
              <a:pPr algn="ctr"/>
              <a:r>
                <a:rPr lang="en-US" sz="2000">
                  <a:latin typeface="Palatino" charset="0"/>
                </a:rPr>
                <a:t>Pattern</a:t>
              </a:r>
            </a:p>
          </p:txBody>
        </p:sp>
        <p:sp>
          <p:nvSpPr>
            <p:cNvPr id="27684" name="Rectangle 7"/>
            <p:cNvSpPr>
              <a:spLocks noChangeArrowheads="1"/>
            </p:cNvSpPr>
            <p:nvPr/>
          </p:nvSpPr>
          <p:spPr bwMode="auto">
            <a:xfrm>
              <a:off x="4474" y="967"/>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Creational</a:t>
              </a:r>
            </a:p>
            <a:p>
              <a:pPr algn="ctr"/>
              <a:r>
                <a:rPr lang="en-US" sz="2000">
                  <a:latin typeface="Palatino" charset="0"/>
                </a:rPr>
                <a:t>Pattern</a:t>
              </a:r>
            </a:p>
          </p:txBody>
        </p:sp>
        <p:sp>
          <p:nvSpPr>
            <p:cNvPr id="27685" name="AutoShape 8"/>
            <p:cNvSpPr>
              <a:spLocks noChangeArrowheads="1"/>
            </p:cNvSpPr>
            <p:nvPr/>
          </p:nvSpPr>
          <p:spPr bwMode="auto">
            <a:xfrm>
              <a:off x="2565" y="1065"/>
              <a:ext cx="192" cy="96"/>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p>
          </p:txBody>
        </p:sp>
        <p:cxnSp>
          <p:nvCxnSpPr>
            <p:cNvPr id="27686" name="AutoShape 9"/>
            <p:cNvCxnSpPr>
              <a:cxnSpLocks noChangeShapeType="1"/>
              <a:stCxn id="27685" idx="2"/>
              <a:endCxn id="27682" idx="3"/>
            </p:cNvCxnSpPr>
            <p:nvPr/>
          </p:nvCxnSpPr>
          <p:spPr bwMode="auto">
            <a:xfrm flipH="1">
              <a:off x="1229" y="1161"/>
              <a:ext cx="1336" cy="212"/>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87" name="AutoShape 10"/>
            <p:cNvCxnSpPr>
              <a:cxnSpLocks noChangeShapeType="1"/>
              <a:stCxn id="27685" idx="3"/>
              <a:endCxn id="27683" idx="0"/>
            </p:cNvCxnSpPr>
            <p:nvPr/>
          </p:nvCxnSpPr>
          <p:spPr bwMode="auto">
            <a:xfrm flipH="1">
              <a:off x="2619" y="1161"/>
              <a:ext cx="42" cy="190"/>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88" name="AutoShape 11"/>
            <p:cNvCxnSpPr>
              <a:cxnSpLocks noChangeShapeType="1"/>
              <a:stCxn id="27685" idx="4"/>
              <a:endCxn id="27684" idx="1"/>
            </p:cNvCxnSpPr>
            <p:nvPr/>
          </p:nvCxnSpPr>
          <p:spPr bwMode="auto">
            <a:xfrm>
              <a:off x="2757" y="1161"/>
              <a:ext cx="1717" cy="94"/>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89" name="AutoShape 12"/>
            <p:cNvCxnSpPr>
              <a:cxnSpLocks noChangeShapeType="1"/>
              <a:stCxn id="27685" idx="0"/>
              <a:endCxn id="27681" idx="2"/>
            </p:cNvCxnSpPr>
            <p:nvPr/>
          </p:nvCxnSpPr>
          <p:spPr bwMode="auto">
            <a:xfrm flipV="1">
              <a:off x="2661" y="920"/>
              <a:ext cx="16" cy="145"/>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grpSp>
      <p:grpSp>
        <p:nvGrpSpPr>
          <p:cNvPr id="3" name="Group 13"/>
          <p:cNvGrpSpPr>
            <a:grpSpLocks/>
          </p:cNvGrpSpPr>
          <p:nvPr/>
        </p:nvGrpSpPr>
        <p:grpSpPr bwMode="auto">
          <a:xfrm>
            <a:off x="411163" y="2636838"/>
            <a:ext cx="5838825" cy="3903662"/>
            <a:chOff x="259" y="1661"/>
            <a:chExt cx="3678" cy="2459"/>
          </a:xfrm>
        </p:grpSpPr>
        <p:sp>
          <p:nvSpPr>
            <p:cNvPr id="27670" name="AutoShape 14"/>
            <p:cNvSpPr>
              <a:spLocks noChangeArrowheads="1"/>
            </p:cNvSpPr>
            <p:nvPr/>
          </p:nvSpPr>
          <p:spPr bwMode="auto">
            <a:xfrm>
              <a:off x="1078" y="2925"/>
              <a:ext cx="192" cy="96"/>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p>
          </p:txBody>
        </p:sp>
        <p:grpSp>
          <p:nvGrpSpPr>
            <p:cNvPr id="27671" name="Group 15"/>
            <p:cNvGrpSpPr>
              <a:grpSpLocks/>
            </p:cNvGrpSpPr>
            <p:nvPr/>
          </p:nvGrpSpPr>
          <p:grpSpPr bwMode="auto">
            <a:xfrm>
              <a:off x="259" y="1661"/>
              <a:ext cx="3678" cy="2459"/>
              <a:chOff x="259" y="1661"/>
              <a:chExt cx="3678" cy="2459"/>
            </a:xfrm>
          </p:grpSpPr>
          <p:sp>
            <p:nvSpPr>
              <p:cNvPr id="27672" name="Rectangle 16"/>
              <p:cNvSpPr>
                <a:spLocks noChangeArrowheads="1"/>
              </p:cNvSpPr>
              <p:nvPr/>
            </p:nvSpPr>
            <p:spPr bwMode="auto">
              <a:xfrm>
                <a:off x="259" y="3527"/>
                <a:ext cx="768" cy="576"/>
              </a:xfrm>
              <a:prstGeom prst="rect">
                <a:avLst/>
              </a:prstGeom>
              <a:solidFill>
                <a:srgbClr val="FF0000"/>
              </a:solidFill>
              <a:ln w="12700">
                <a:solidFill>
                  <a:schemeClr val="tx1"/>
                </a:solidFill>
                <a:miter lim="800000"/>
                <a:headEnd/>
                <a:tailEnd/>
              </a:ln>
            </p:spPr>
            <p:txBody>
              <a:bodyPr wrap="none" anchor="ctr"/>
              <a:lstStyle/>
              <a:p>
                <a:pPr algn="ctr"/>
                <a:r>
                  <a:rPr lang="en-US" sz="2000">
                    <a:latin typeface="Palatino" charset="0"/>
                  </a:rPr>
                  <a:t>Adapter</a:t>
                </a:r>
              </a:p>
            </p:txBody>
          </p:sp>
          <p:sp>
            <p:nvSpPr>
              <p:cNvPr id="27673" name="Rectangle 17"/>
              <p:cNvSpPr>
                <a:spLocks noChangeArrowheads="1"/>
              </p:cNvSpPr>
              <p:nvPr/>
            </p:nvSpPr>
            <p:spPr bwMode="auto">
              <a:xfrm>
                <a:off x="1219" y="3527"/>
                <a:ext cx="768" cy="576"/>
              </a:xfrm>
              <a:prstGeom prst="rect">
                <a:avLst/>
              </a:prstGeom>
              <a:solidFill>
                <a:srgbClr val="FF0000"/>
              </a:solidFill>
              <a:ln w="12700">
                <a:solidFill>
                  <a:schemeClr val="tx1"/>
                </a:solidFill>
                <a:miter lim="800000"/>
                <a:headEnd/>
                <a:tailEnd/>
              </a:ln>
            </p:spPr>
            <p:txBody>
              <a:bodyPr wrap="none" anchor="ctr"/>
              <a:lstStyle/>
              <a:p>
                <a:pPr algn="ctr"/>
                <a:r>
                  <a:rPr lang="en-US" sz="2000">
                    <a:latin typeface="Palatino" charset="0"/>
                  </a:rPr>
                  <a:t>Bridge</a:t>
                </a:r>
              </a:p>
            </p:txBody>
          </p:sp>
          <p:sp>
            <p:nvSpPr>
              <p:cNvPr id="27674" name="Rectangle 18"/>
              <p:cNvSpPr>
                <a:spLocks noChangeArrowheads="1"/>
              </p:cNvSpPr>
              <p:nvPr/>
            </p:nvSpPr>
            <p:spPr bwMode="auto">
              <a:xfrm>
                <a:off x="2179" y="3527"/>
                <a:ext cx="768" cy="576"/>
              </a:xfrm>
              <a:prstGeom prst="rect">
                <a:avLst/>
              </a:prstGeom>
              <a:solidFill>
                <a:schemeClr val="bg1"/>
              </a:solidFill>
              <a:ln w="12700">
                <a:solidFill>
                  <a:srgbClr val="FF0000"/>
                </a:solidFill>
                <a:miter lim="800000"/>
                <a:headEnd/>
                <a:tailEnd/>
              </a:ln>
            </p:spPr>
            <p:txBody>
              <a:bodyPr wrap="none" anchor="ctr"/>
              <a:lstStyle/>
              <a:p>
                <a:pPr algn="ctr"/>
                <a:r>
                  <a:rPr lang="en-US" sz="2000">
                    <a:latin typeface="Palatino" charset="0"/>
                  </a:rPr>
                  <a:t>Facade</a:t>
                </a:r>
              </a:p>
            </p:txBody>
          </p:sp>
          <p:cxnSp>
            <p:nvCxnSpPr>
              <p:cNvPr id="27675" name="AutoShape 19"/>
              <p:cNvCxnSpPr>
                <a:cxnSpLocks noChangeShapeType="1"/>
                <a:stCxn id="27670" idx="2"/>
                <a:endCxn id="27672" idx="0"/>
              </p:cNvCxnSpPr>
              <p:nvPr/>
            </p:nvCxnSpPr>
            <p:spPr bwMode="auto">
              <a:xfrm flipH="1">
                <a:off x="643" y="3021"/>
                <a:ext cx="435" cy="506"/>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76" name="AutoShape 20"/>
              <p:cNvCxnSpPr>
                <a:cxnSpLocks noChangeShapeType="1"/>
                <a:stCxn id="27670" idx="3"/>
                <a:endCxn id="27673" idx="0"/>
              </p:cNvCxnSpPr>
              <p:nvPr/>
            </p:nvCxnSpPr>
            <p:spPr bwMode="auto">
              <a:xfrm>
                <a:off x="1174" y="3021"/>
                <a:ext cx="429" cy="506"/>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77" name="AutoShape 21"/>
              <p:cNvCxnSpPr>
                <a:cxnSpLocks noChangeShapeType="1"/>
                <a:stCxn id="27670" idx="4"/>
                <a:endCxn id="27674" idx="0"/>
              </p:cNvCxnSpPr>
              <p:nvPr/>
            </p:nvCxnSpPr>
            <p:spPr bwMode="auto">
              <a:xfrm>
                <a:off x="1270" y="3021"/>
                <a:ext cx="1293" cy="506"/>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78" name="AutoShape 22"/>
              <p:cNvCxnSpPr>
                <a:cxnSpLocks noChangeShapeType="1"/>
                <a:stCxn id="27670" idx="0"/>
                <a:endCxn id="27682" idx="2"/>
              </p:cNvCxnSpPr>
              <p:nvPr/>
            </p:nvCxnSpPr>
            <p:spPr bwMode="auto">
              <a:xfrm flipH="1" flipV="1">
                <a:off x="845" y="1661"/>
                <a:ext cx="329" cy="1264"/>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27679" name="Rectangle 23"/>
              <p:cNvSpPr>
                <a:spLocks noChangeArrowheads="1"/>
              </p:cNvSpPr>
              <p:nvPr/>
            </p:nvSpPr>
            <p:spPr bwMode="auto">
              <a:xfrm>
                <a:off x="3169" y="3544"/>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Proxy</a:t>
                </a:r>
              </a:p>
            </p:txBody>
          </p:sp>
          <p:cxnSp>
            <p:nvCxnSpPr>
              <p:cNvPr id="27680" name="AutoShape 24"/>
              <p:cNvCxnSpPr>
                <a:cxnSpLocks noChangeShapeType="1"/>
                <a:stCxn id="27670" idx="4"/>
                <a:endCxn id="27679" idx="0"/>
              </p:cNvCxnSpPr>
              <p:nvPr/>
            </p:nvCxnSpPr>
            <p:spPr bwMode="auto">
              <a:xfrm>
                <a:off x="1270" y="3021"/>
                <a:ext cx="2283" cy="523"/>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grpSp>
      </p:grpSp>
      <p:grpSp>
        <p:nvGrpSpPr>
          <p:cNvPr id="5" name="Group 25"/>
          <p:cNvGrpSpPr>
            <a:grpSpLocks/>
          </p:cNvGrpSpPr>
          <p:nvPr/>
        </p:nvGrpSpPr>
        <p:grpSpPr bwMode="auto">
          <a:xfrm>
            <a:off x="2276475" y="3059113"/>
            <a:ext cx="3754438" cy="1533525"/>
            <a:chOff x="1434" y="1927"/>
            <a:chExt cx="2365" cy="966"/>
          </a:xfrm>
        </p:grpSpPr>
        <p:sp>
          <p:nvSpPr>
            <p:cNvPr id="27662" name="Rectangle 26"/>
            <p:cNvSpPr>
              <a:spLocks noChangeArrowheads="1"/>
            </p:cNvSpPr>
            <p:nvPr/>
          </p:nvSpPr>
          <p:spPr bwMode="auto">
            <a:xfrm>
              <a:off x="1434" y="2342"/>
              <a:ext cx="705" cy="53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Command</a:t>
              </a:r>
            </a:p>
            <a:p>
              <a:pPr algn="ctr"/>
              <a:endParaRPr lang="en-US" sz="2000">
                <a:latin typeface="Palatino" charset="0"/>
              </a:endParaRPr>
            </a:p>
          </p:txBody>
        </p:sp>
        <p:sp>
          <p:nvSpPr>
            <p:cNvPr id="27663" name="Rectangle 27"/>
            <p:cNvSpPr>
              <a:spLocks noChangeArrowheads="1"/>
            </p:cNvSpPr>
            <p:nvPr/>
          </p:nvSpPr>
          <p:spPr bwMode="auto">
            <a:xfrm>
              <a:off x="2300" y="2357"/>
              <a:ext cx="705" cy="536"/>
            </a:xfrm>
            <a:prstGeom prst="rect">
              <a:avLst/>
            </a:prstGeom>
            <a:solidFill>
              <a:schemeClr val="bg1"/>
            </a:solidFill>
            <a:ln w="12700">
              <a:solidFill>
                <a:schemeClr val="tx1"/>
              </a:solidFill>
              <a:miter lim="800000"/>
              <a:headEnd/>
              <a:tailEnd/>
            </a:ln>
          </p:spPr>
          <p:txBody>
            <a:bodyPr wrap="none" anchor="ctr"/>
            <a:lstStyle/>
            <a:p>
              <a:pPr algn="ctr"/>
              <a:r>
                <a:rPr lang="en-US" sz="2000" dirty="0">
                  <a:latin typeface="Palatino" charset="0"/>
                </a:rPr>
                <a:t>Observer</a:t>
              </a:r>
            </a:p>
            <a:p>
              <a:pPr algn="ctr"/>
              <a:endParaRPr lang="en-US" sz="2000" dirty="0">
                <a:latin typeface="Palatino" charset="0"/>
              </a:endParaRPr>
            </a:p>
          </p:txBody>
        </p:sp>
        <p:sp>
          <p:nvSpPr>
            <p:cNvPr id="27664" name="Rectangle 28"/>
            <p:cNvSpPr>
              <a:spLocks noChangeArrowheads="1"/>
            </p:cNvSpPr>
            <p:nvPr/>
          </p:nvSpPr>
          <p:spPr bwMode="auto">
            <a:xfrm>
              <a:off x="3110" y="2357"/>
              <a:ext cx="689" cy="53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Strategy</a:t>
              </a:r>
            </a:p>
            <a:p>
              <a:pPr algn="ctr"/>
              <a:endParaRPr lang="en-US" sz="2000">
                <a:latin typeface="Palatino" charset="0"/>
              </a:endParaRPr>
            </a:p>
          </p:txBody>
        </p:sp>
        <p:sp>
          <p:nvSpPr>
            <p:cNvPr id="27665" name="AutoShape 29"/>
            <p:cNvSpPr>
              <a:spLocks noChangeArrowheads="1"/>
            </p:cNvSpPr>
            <p:nvPr/>
          </p:nvSpPr>
          <p:spPr bwMode="auto">
            <a:xfrm>
              <a:off x="2558" y="2046"/>
              <a:ext cx="192" cy="89"/>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p>
          </p:txBody>
        </p:sp>
        <p:cxnSp>
          <p:nvCxnSpPr>
            <p:cNvPr id="27666" name="AutoShape 30"/>
            <p:cNvCxnSpPr>
              <a:cxnSpLocks noChangeShapeType="1"/>
              <a:stCxn id="27665" idx="2"/>
              <a:endCxn id="27662" idx="0"/>
            </p:cNvCxnSpPr>
            <p:nvPr/>
          </p:nvCxnSpPr>
          <p:spPr bwMode="auto">
            <a:xfrm flipH="1">
              <a:off x="1787" y="2135"/>
              <a:ext cx="771" cy="207"/>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67" name="AutoShape 31"/>
            <p:cNvCxnSpPr>
              <a:cxnSpLocks noChangeShapeType="1"/>
              <a:stCxn id="27665" idx="3"/>
              <a:endCxn id="27663" idx="0"/>
            </p:cNvCxnSpPr>
            <p:nvPr/>
          </p:nvCxnSpPr>
          <p:spPr bwMode="auto">
            <a:xfrm flipH="1">
              <a:off x="2653" y="2135"/>
              <a:ext cx="1" cy="222"/>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68" name="AutoShape 32"/>
            <p:cNvCxnSpPr>
              <a:cxnSpLocks noChangeShapeType="1"/>
              <a:stCxn id="27665" idx="4"/>
              <a:endCxn id="27664" idx="0"/>
            </p:cNvCxnSpPr>
            <p:nvPr/>
          </p:nvCxnSpPr>
          <p:spPr bwMode="auto">
            <a:xfrm>
              <a:off x="2750" y="2135"/>
              <a:ext cx="705" cy="222"/>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69" name="AutoShape 33"/>
            <p:cNvCxnSpPr>
              <a:cxnSpLocks noChangeShapeType="1"/>
              <a:stCxn id="27665" idx="0"/>
              <a:endCxn id="27683" idx="2"/>
            </p:cNvCxnSpPr>
            <p:nvPr/>
          </p:nvCxnSpPr>
          <p:spPr bwMode="auto">
            <a:xfrm flipH="1" flipV="1">
              <a:off x="2619" y="1927"/>
              <a:ext cx="35" cy="119"/>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grpSp>
      <p:grpSp>
        <p:nvGrpSpPr>
          <p:cNvPr id="6" name="Group 34"/>
          <p:cNvGrpSpPr>
            <a:grpSpLocks/>
          </p:cNvGrpSpPr>
          <p:nvPr/>
        </p:nvGrpSpPr>
        <p:grpSpPr bwMode="auto">
          <a:xfrm>
            <a:off x="6234113" y="2449513"/>
            <a:ext cx="2743200" cy="1762125"/>
            <a:chOff x="3927" y="1543"/>
            <a:chExt cx="1728" cy="1110"/>
          </a:xfrm>
        </p:grpSpPr>
        <p:sp>
          <p:nvSpPr>
            <p:cNvPr id="27656" name="Rectangle 35"/>
            <p:cNvSpPr>
              <a:spLocks noChangeArrowheads="1"/>
            </p:cNvSpPr>
            <p:nvPr/>
          </p:nvSpPr>
          <p:spPr bwMode="auto">
            <a:xfrm>
              <a:off x="3927" y="2077"/>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Abstract</a:t>
              </a:r>
            </a:p>
            <a:p>
              <a:pPr algn="ctr"/>
              <a:r>
                <a:rPr lang="en-US" sz="2000">
                  <a:latin typeface="Palatino" charset="0"/>
                </a:rPr>
                <a:t>Factory</a:t>
              </a:r>
            </a:p>
          </p:txBody>
        </p:sp>
        <p:sp>
          <p:nvSpPr>
            <p:cNvPr id="27657" name="Rectangle 36"/>
            <p:cNvSpPr>
              <a:spLocks noChangeArrowheads="1"/>
            </p:cNvSpPr>
            <p:nvPr/>
          </p:nvSpPr>
          <p:spPr bwMode="auto">
            <a:xfrm>
              <a:off x="4887" y="2077"/>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Builder</a:t>
              </a:r>
            </a:p>
            <a:p>
              <a:pPr algn="ctr"/>
              <a:r>
                <a:rPr lang="en-US" sz="2000">
                  <a:latin typeface="Palatino" charset="0"/>
                </a:rPr>
                <a:t>Pattern</a:t>
              </a:r>
            </a:p>
          </p:txBody>
        </p:sp>
        <p:cxnSp>
          <p:nvCxnSpPr>
            <p:cNvPr id="27658" name="AutoShape 37"/>
            <p:cNvCxnSpPr>
              <a:cxnSpLocks noChangeShapeType="1"/>
              <a:stCxn id="27660" idx="2"/>
              <a:endCxn id="27656" idx="0"/>
            </p:cNvCxnSpPr>
            <p:nvPr/>
          </p:nvCxnSpPr>
          <p:spPr bwMode="auto">
            <a:xfrm flipH="1">
              <a:off x="4311" y="1902"/>
              <a:ext cx="463" cy="175"/>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59" name="AutoShape 38"/>
            <p:cNvCxnSpPr>
              <a:cxnSpLocks noChangeShapeType="1"/>
              <a:stCxn id="27660" idx="4"/>
              <a:endCxn id="27657" idx="0"/>
            </p:cNvCxnSpPr>
            <p:nvPr/>
          </p:nvCxnSpPr>
          <p:spPr bwMode="auto">
            <a:xfrm>
              <a:off x="4966" y="1902"/>
              <a:ext cx="305" cy="175"/>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27660" name="AutoShape 39"/>
            <p:cNvSpPr>
              <a:spLocks noChangeArrowheads="1"/>
            </p:cNvSpPr>
            <p:nvPr/>
          </p:nvSpPr>
          <p:spPr bwMode="auto">
            <a:xfrm>
              <a:off x="4774" y="1806"/>
              <a:ext cx="192" cy="96"/>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p>
          </p:txBody>
        </p:sp>
        <p:cxnSp>
          <p:nvCxnSpPr>
            <p:cNvPr id="27661" name="AutoShape 40"/>
            <p:cNvCxnSpPr>
              <a:cxnSpLocks noChangeShapeType="1"/>
              <a:stCxn id="27684" idx="2"/>
              <a:endCxn id="27660" idx="0"/>
            </p:cNvCxnSpPr>
            <p:nvPr/>
          </p:nvCxnSpPr>
          <p:spPr bwMode="auto">
            <a:xfrm>
              <a:off x="4858" y="1543"/>
              <a:ext cx="12" cy="263"/>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grpSp>
      <p:sp>
        <p:nvSpPr>
          <p:cNvPr id="135209" name="Rectangle 41"/>
          <p:cNvSpPr>
            <a:spLocks noChangeArrowheads="1"/>
          </p:cNvSpPr>
          <p:nvPr/>
        </p:nvSpPr>
        <p:spPr bwMode="auto">
          <a:xfrm>
            <a:off x="2279650" y="3721100"/>
            <a:ext cx="1119188" cy="850900"/>
          </a:xfrm>
          <a:prstGeom prst="rect">
            <a:avLst/>
          </a:prstGeom>
          <a:solidFill>
            <a:schemeClr val="bg1"/>
          </a:solidFill>
          <a:ln w="12700">
            <a:solidFill>
              <a:schemeClr val="tx1"/>
            </a:solidFill>
            <a:miter lim="800000"/>
            <a:headEnd/>
            <a:tailEnd/>
          </a:ln>
        </p:spPr>
        <p:txBody>
          <a:bodyPr wrap="none" anchor="ctr"/>
          <a:lstStyle/>
          <a:p>
            <a:r>
              <a:rPr lang="en-US" sz="2000">
                <a:latin typeface="Palatino" charset="0"/>
              </a:rPr>
              <a:t>Command</a:t>
            </a:r>
          </a:p>
          <a:p>
            <a:endParaRPr lang="en-US" sz="2000">
              <a:latin typeface="Palatino" charset="0"/>
            </a:endParaRPr>
          </a:p>
        </p:txBody>
      </p:sp>
      <p:grpSp>
        <p:nvGrpSpPr>
          <p:cNvPr id="42" name="Group 41"/>
          <p:cNvGrpSpPr/>
          <p:nvPr/>
        </p:nvGrpSpPr>
        <p:grpSpPr>
          <a:xfrm>
            <a:off x="2011763" y="4795838"/>
            <a:ext cx="5757270" cy="1739639"/>
            <a:chOff x="2011763" y="4795838"/>
            <a:chExt cx="5757270" cy="1739639"/>
          </a:xfrm>
        </p:grpSpPr>
        <p:cxnSp>
          <p:nvCxnSpPr>
            <p:cNvPr id="43" name="AutoShape 24"/>
            <p:cNvCxnSpPr>
              <a:cxnSpLocks noChangeShapeType="1"/>
              <a:endCxn id="44" idx="0"/>
            </p:cNvCxnSpPr>
            <p:nvPr/>
          </p:nvCxnSpPr>
          <p:spPr bwMode="auto">
            <a:xfrm>
              <a:off x="2011763" y="4795838"/>
              <a:ext cx="5149328" cy="825239"/>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44" name="Rectangle 23"/>
            <p:cNvSpPr>
              <a:spLocks noChangeArrowheads="1"/>
            </p:cNvSpPr>
            <p:nvPr/>
          </p:nvSpPr>
          <p:spPr bwMode="auto">
            <a:xfrm>
              <a:off x="6553148" y="5621077"/>
              <a:ext cx="1215885" cy="914400"/>
            </a:xfrm>
            <a:prstGeom prst="rect">
              <a:avLst/>
            </a:prstGeom>
            <a:solidFill>
              <a:srgbClr val="FF0000"/>
            </a:solidFill>
            <a:ln w="12700">
              <a:solidFill>
                <a:schemeClr val="tx1"/>
              </a:solidFill>
              <a:miter lim="800000"/>
              <a:headEnd/>
              <a:tailEnd/>
            </a:ln>
          </p:spPr>
          <p:txBody>
            <a:bodyPr wrap="none" anchor="ctr"/>
            <a:lstStyle/>
            <a:p>
              <a:pPr algn="ctr"/>
              <a:r>
                <a:rPr lang="en-US" sz="2000" dirty="0" smtClean="0">
                  <a:latin typeface="Palatino" charset="0"/>
                </a:rPr>
                <a:t>Composite</a:t>
              </a:r>
              <a:endParaRPr lang="en-US" sz="2000" dirty="0">
                <a:latin typeface="Palatino" charset="0"/>
              </a:endParaRPr>
            </a:p>
          </p:txBody>
        </p:sp>
      </p:gr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394228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Object Design Activities</a:t>
            </a:r>
          </a:p>
        </p:txBody>
      </p:sp>
      <p:sp>
        <p:nvSpPr>
          <p:cNvPr id="3" name="Content Placeholder 2"/>
          <p:cNvSpPr>
            <a:spLocks noGrp="1"/>
          </p:cNvSpPr>
          <p:nvPr>
            <p:ph idx="1"/>
          </p:nvPr>
        </p:nvSpPr>
        <p:spPr/>
        <p:txBody>
          <a:bodyPr/>
          <a:lstStyle/>
          <a:p>
            <a:r>
              <a:rPr lang="en-US" dirty="0" smtClean="0"/>
              <a:t>Group of activities:</a:t>
            </a:r>
          </a:p>
          <a:p>
            <a:pPr lvl="1"/>
            <a:r>
              <a:rPr lang="en-US" dirty="0" smtClean="0"/>
              <a:t>Reuse</a:t>
            </a:r>
          </a:p>
          <a:p>
            <a:pPr lvl="1"/>
            <a:r>
              <a:rPr lang="en-US" dirty="0" smtClean="0"/>
              <a:t>Interface specification</a:t>
            </a:r>
          </a:p>
          <a:p>
            <a:pPr lvl="1"/>
            <a:r>
              <a:rPr lang="en-US" dirty="0" smtClean="0"/>
              <a:t>Restructuring</a:t>
            </a:r>
          </a:p>
          <a:p>
            <a:pPr lvl="1"/>
            <a:r>
              <a:rPr lang="en-US" dirty="0" smtClean="0"/>
              <a:t>Optimization</a:t>
            </a:r>
            <a:endParaRPr lang="en-US" dirty="0"/>
          </a:p>
        </p:txBody>
      </p:sp>
    </p:spTree>
    <p:extLst>
      <p:ext uri="{BB962C8B-B14F-4D97-AF65-F5344CB8AC3E}">
        <p14:creationId xmlns:p14="http://schemas.microsoft.com/office/powerpoint/2010/main" val="34009889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a:lstStyle/>
          <a:p>
            <a:r>
              <a:rPr lang="en-US" dirty="0"/>
              <a:t>Facade Pattern</a:t>
            </a:r>
          </a:p>
        </p:txBody>
      </p:sp>
      <p:sp>
        <p:nvSpPr>
          <p:cNvPr id="18435" name="Rectangle 3"/>
          <p:cNvSpPr>
            <a:spLocks noGrp="1" noChangeArrowheads="1"/>
          </p:cNvSpPr>
          <p:nvPr>
            <p:ph type="body" idx="1"/>
          </p:nvPr>
        </p:nvSpPr>
        <p:spPr>
          <a:xfrm>
            <a:off x="370862" y="1143000"/>
            <a:ext cx="8255692" cy="4921250"/>
          </a:xfrm>
          <a:noFill/>
          <a:ln/>
        </p:spPr>
        <p:txBody>
          <a:bodyPr/>
          <a:lstStyle/>
          <a:p>
            <a:r>
              <a:rPr lang="en-US" sz="2000" dirty="0"/>
              <a:t>Provides a unified interface to a set of objects in a subsystem.</a:t>
            </a:r>
          </a:p>
          <a:p>
            <a:r>
              <a:rPr lang="en-US" sz="2000" dirty="0"/>
              <a:t>A facade defines a higher-level interface that makes the subsystem easier to use (i.e. it abstracts out the gory details)</a:t>
            </a:r>
          </a:p>
          <a:p>
            <a:r>
              <a:rPr lang="en-US" sz="2000" dirty="0"/>
              <a:t>Facades allow us to provide  a closed architecture</a:t>
            </a:r>
          </a:p>
          <a:p>
            <a:endParaRPr lang="en-US" sz="2000" dirty="0"/>
          </a:p>
        </p:txBody>
      </p:sp>
      <p:pic>
        <p:nvPicPr>
          <p:cNvPr id="2" name="Picture 1"/>
          <p:cNvPicPr>
            <a:picLocks noChangeAspect="1"/>
          </p:cNvPicPr>
          <p:nvPr/>
        </p:nvPicPr>
        <p:blipFill>
          <a:blip r:embed="rId2"/>
          <a:stretch>
            <a:fillRect/>
          </a:stretch>
        </p:blipFill>
        <p:spPr>
          <a:xfrm>
            <a:off x="365781" y="3352802"/>
            <a:ext cx="5294927" cy="2133544"/>
          </a:xfrm>
          <a:prstGeom prst="rect">
            <a:avLst/>
          </a:prstGeom>
        </p:spPr>
      </p:pic>
      <p:pic>
        <p:nvPicPr>
          <p:cNvPr id="3" name="Picture 2"/>
          <p:cNvPicPr>
            <a:picLocks noChangeAspect="1"/>
          </p:cNvPicPr>
          <p:nvPr/>
        </p:nvPicPr>
        <p:blipFill>
          <a:blip r:embed="rId3"/>
          <a:stretch>
            <a:fillRect/>
          </a:stretch>
        </p:blipFill>
        <p:spPr>
          <a:xfrm>
            <a:off x="5642905" y="2667020"/>
            <a:ext cx="3187698" cy="3520064"/>
          </a:xfrm>
          <a:prstGeom prst="rect">
            <a:avLst/>
          </a:prstGeom>
        </p:spPr>
      </p:pic>
      <p:sp>
        <p:nvSpPr>
          <p:cNvPr id="4" name="Rectangle 3"/>
          <p:cNvSpPr/>
          <p:nvPr/>
        </p:nvSpPr>
        <p:spPr>
          <a:xfrm>
            <a:off x="228714" y="6488668"/>
            <a:ext cx="4572000" cy="369332"/>
          </a:xfrm>
          <a:prstGeom prst="rect">
            <a:avLst/>
          </a:prstGeom>
        </p:spPr>
        <p:txBody>
          <a:bodyPr>
            <a:spAutoFit/>
          </a:bodyPr>
          <a:lstStyle/>
          <a:p>
            <a:r>
              <a:rPr lang="pl-PL" sz="1800" dirty="0"/>
              <a:t>http://</a:t>
            </a:r>
            <a:r>
              <a:rPr lang="pl-PL" sz="1800" dirty="0" err="1"/>
              <a:t>www.vincehuston.org</a:t>
            </a:r>
            <a:r>
              <a:rPr lang="pl-PL" sz="1800" dirty="0"/>
              <a:t>/</a:t>
            </a:r>
            <a:r>
              <a:rPr lang="pl-PL" sz="1800" dirty="0" err="1"/>
              <a:t>dp</a:t>
            </a:r>
            <a:r>
              <a:rPr lang="pl-PL" sz="1800" dirty="0"/>
              <a:t>/</a:t>
            </a:r>
            <a:r>
              <a:rPr lang="pl-PL" sz="1800" dirty="0" err="1"/>
              <a:t>facade.html</a:t>
            </a:r>
            <a:endParaRPr lang="en-US" sz="1800" dirty="0"/>
          </a:p>
        </p:txBody>
      </p:sp>
    </p:spTree>
    <p:extLst>
      <p:ext uri="{BB962C8B-B14F-4D97-AF65-F5344CB8AC3E}">
        <p14:creationId xmlns:p14="http://schemas.microsoft.com/office/powerpoint/2010/main" val="2613366388"/>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r>
              <a:rPr lang="en-US"/>
              <a:t>Design Example</a:t>
            </a:r>
          </a:p>
        </p:txBody>
      </p:sp>
      <p:sp>
        <p:nvSpPr>
          <p:cNvPr id="19459" name="Rectangle 3"/>
          <p:cNvSpPr>
            <a:spLocks noGrp="1" noChangeArrowheads="1"/>
          </p:cNvSpPr>
          <p:nvPr>
            <p:ph type="body" sz="half" idx="1"/>
          </p:nvPr>
        </p:nvSpPr>
        <p:spPr>
          <a:xfrm>
            <a:off x="356203" y="479454"/>
            <a:ext cx="4672985" cy="5845070"/>
          </a:xfrm>
          <a:noFill/>
          <a:ln/>
        </p:spPr>
        <p:txBody>
          <a:bodyPr/>
          <a:lstStyle/>
          <a:p>
            <a:pPr marL="0" indent="0">
              <a:buNone/>
            </a:pPr>
            <a:endParaRPr lang="en-US" sz="2000" dirty="0"/>
          </a:p>
          <a:p>
            <a:r>
              <a:rPr lang="en-US" sz="2000" dirty="0"/>
              <a:t>Subsystem 1 can look into the Subsystem 2 (vehicle subsystem) and call on any component or class operation at will.</a:t>
            </a:r>
          </a:p>
          <a:p>
            <a:r>
              <a:rPr lang="en-US" sz="2000" dirty="0"/>
              <a:t>This is </a:t>
            </a:r>
            <a:r>
              <a:rPr lang="ja-JP" altLang="en-US" sz="2000" dirty="0">
                <a:latin typeface="Arial"/>
              </a:rPr>
              <a:t>“</a:t>
            </a:r>
            <a:r>
              <a:rPr lang="en-US" sz="2000" dirty="0"/>
              <a:t>Ravioli Design</a:t>
            </a:r>
            <a:r>
              <a:rPr lang="ja-JP" altLang="en-US" sz="2000" dirty="0">
                <a:latin typeface="Arial"/>
              </a:rPr>
              <a:t>”</a:t>
            </a:r>
            <a:endParaRPr lang="en-US" sz="2000" dirty="0"/>
          </a:p>
          <a:p>
            <a:r>
              <a:rPr lang="en-US" sz="2000" dirty="0"/>
              <a:t>Why is this good?</a:t>
            </a:r>
          </a:p>
          <a:p>
            <a:pPr lvl="1"/>
            <a:r>
              <a:rPr lang="en-US" sz="1800" dirty="0"/>
              <a:t>Efficiency</a:t>
            </a:r>
          </a:p>
          <a:p>
            <a:r>
              <a:rPr lang="en-US" sz="2000" dirty="0"/>
              <a:t>Why is this bad?</a:t>
            </a:r>
          </a:p>
          <a:p>
            <a:pPr lvl="1"/>
            <a:r>
              <a:rPr lang="en-US" sz="1800" dirty="0"/>
              <a:t>Can</a:t>
            </a:r>
            <a:r>
              <a:rPr lang="ja-JP" altLang="en-US" sz="1800" dirty="0">
                <a:latin typeface="Arial"/>
              </a:rPr>
              <a:t>’</a:t>
            </a:r>
            <a:r>
              <a:rPr lang="en-US" sz="1800" dirty="0"/>
              <a:t>t expect the caller to understand how the subsystem works or the complex relationships within the subsystem.</a:t>
            </a:r>
          </a:p>
          <a:p>
            <a:pPr lvl="1"/>
            <a:r>
              <a:rPr lang="en-US" sz="1800" dirty="0"/>
              <a:t>We can be assured that the subsystem will be misused, leading to non-portable code</a:t>
            </a:r>
          </a:p>
        </p:txBody>
      </p:sp>
      <p:sp>
        <p:nvSpPr>
          <p:cNvPr id="19460" name="Rectangle 4"/>
          <p:cNvSpPr>
            <a:spLocks noChangeArrowheads="1"/>
          </p:cNvSpPr>
          <p:nvPr/>
        </p:nvSpPr>
        <p:spPr bwMode="auto">
          <a:xfrm>
            <a:off x="5474967" y="2825750"/>
            <a:ext cx="3324558" cy="23241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sz="2000"/>
              <a:t>Subsystem 2</a:t>
            </a:r>
          </a:p>
          <a:p>
            <a:pPr algn="ctr"/>
            <a:endParaRPr lang="en-US" sz="2000"/>
          </a:p>
          <a:p>
            <a:pPr algn="ctr"/>
            <a:endParaRPr lang="en-US" sz="2000"/>
          </a:p>
          <a:p>
            <a:pPr algn="ctr"/>
            <a:endParaRPr lang="en-US" sz="2000"/>
          </a:p>
          <a:p>
            <a:pPr algn="ctr"/>
            <a:endParaRPr lang="en-US" sz="2000"/>
          </a:p>
          <a:p>
            <a:pPr algn="ctr"/>
            <a:endParaRPr lang="en-US" sz="2000"/>
          </a:p>
          <a:p>
            <a:pPr algn="ctr"/>
            <a:endParaRPr lang="en-US" sz="2000"/>
          </a:p>
          <a:p>
            <a:pPr algn="ctr"/>
            <a:endParaRPr lang="en-US" sz="2000"/>
          </a:p>
        </p:txBody>
      </p:sp>
      <p:sp>
        <p:nvSpPr>
          <p:cNvPr id="19461" name="Rectangle 5"/>
          <p:cNvSpPr>
            <a:spLocks noChangeArrowheads="1"/>
          </p:cNvSpPr>
          <p:nvPr/>
        </p:nvSpPr>
        <p:spPr bwMode="auto">
          <a:xfrm>
            <a:off x="5441252" y="1081088"/>
            <a:ext cx="3323092" cy="1274762"/>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sz="2000"/>
              <a:t>Subsystem 1</a:t>
            </a:r>
          </a:p>
          <a:p>
            <a:pPr algn="ctr"/>
            <a:endParaRPr lang="en-US" sz="2000"/>
          </a:p>
          <a:p>
            <a:pPr algn="ctr"/>
            <a:endParaRPr lang="en-US" sz="2000"/>
          </a:p>
          <a:p>
            <a:pPr algn="ctr"/>
            <a:endParaRPr lang="en-US" sz="2000"/>
          </a:p>
        </p:txBody>
      </p:sp>
      <p:sp>
        <p:nvSpPr>
          <p:cNvPr id="19462" name="Rectangle 6"/>
          <p:cNvSpPr>
            <a:spLocks noChangeArrowheads="1"/>
          </p:cNvSpPr>
          <p:nvPr/>
        </p:nvSpPr>
        <p:spPr bwMode="auto">
          <a:xfrm>
            <a:off x="5831169" y="4383089"/>
            <a:ext cx="545298" cy="428625"/>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sz="2000"/>
              <a:t>AIM</a:t>
            </a:r>
          </a:p>
        </p:txBody>
      </p:sp>
      <p:sp>
        <p:nvSpPr>
          <p:cNvPr id="19463" name="Rectangle 7"/>
          <p:cNvSpPr>
            <a:spLocks noChangeArrowheads="1"/>
          </p:cNvSpPr>
          <p:nvPr/>
        </p:nvSpPr>
        <p:spPr bwMode="auto">
          <a:xfrm>
            <a:off x="6898311" y="3824288"/>
            <a:ext cx="631784" cy="479425"/>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sz="2000"/>
              <a:t>Card</a:t>
            </a:r>
          </a:p>
        </p:txBody>
      </p:sp>
      <p:sp>
        <p:nvSpPr>
          <p:cNvPr id="19464" name="Rectangle 8"/>
          <p:cNvSpPr>
            <a:spLocks noChangeArrowheads="1"/>
          </p:cNvSpPr>
          <p:nvPr/>
        </p:nvSpPr>
        <p:spPr bwMode="auto">
          <a:xfrm>
            <a:off x="7846719" y="3300414"/>
            <a:ext cx="562888" cy="358775"/>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9465" name="Rectangle 9"/>
          <p:cNvSpPr>
            <a:spLocks noChangeArrowheads="1"/>
          </p:cNvSpPr>
          <p:nvPr/>
        </p:nvSpPr>
        <p:spPr bwMode="auto">
          <a:xfrm>
            <a:off x="7644432" y="4484688"/>
            <a:ext cx="798890" cy="4445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sz="2000"/>
              <a:t>SA/RT</a:t>
            </a:r>
          </a:p>
        </p:txBody>
      </p:sp>
      <p:sp>
        <p:nvSpPr>
          <p:cNvPr id="19466" name="Rectangle 10"/>
          <p:cNvSpPr>
            <a:spLocks noChangeArrowheads="1"/>
          </p:cNvSpPr>
          <p:nvPr/>
        </p:nvSpPr>
        <p:spPr bwMode="auto">
          <a:xfrm>
            <a:off x="5881009" y="3351214"/>
            <a:ext cx="513049" cy="427037"/>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sz="2000"/>
              <a:t>Seat</a:t>
            </a:r>
          </a:p>
        </p:txBody>
      </p:sp>
      <p:sp>
        <p:nvSpPr>
          <p:cNvPr id="19467" name="Rectangle 11"/>
          <p:cNvSpPr>
            <a:spLocks noChangeArrowheads="1"/>
          </p:cNvSpPr>
          <p:nvPr/>
        </p:nvSpPr>
        <p:spPr bwMode="auto">
          <a:xfrm>
            <a:off x="5797455" y="1606550"/>
            <a:ext cx="630317" cy="427038"/>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9468" name="Rectangle 12"/>
          <p:cNvSpPr>
            <a:spLocks noChangeArrowheads="1"/>
          </p:cNvSpPr>
          <p:nvPr/>
        </p:nvSpPr>
        <p:spPr bwMode="auto">
          <a:xfrm>
            <a:off x="6864597" y="1657350"/>
            <a:ext cx="614193" cy="4445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9469" name="Rectangle 13"/>
          <p:cNvSpPr>
            <a:spLocks noChangeArrowheads="1"/>
          </p:cNvSpPr>
          <p:nvPr/>
        </p:nvSpPr>
        <p:spPr bwMode="auto">
          <a:xfrm>
            <a:off x="7931739" y="1657350"/>
            <a:ext cx="545298" cy="477838"/>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9470" name="Line 14"/>
          <p:cNvSpPr>
            <a:spLocks noChangeShapeType="1"/>
          </p:cNvSpPr>
          <p:nvPr/>
        </p:nvSpPr>
        <p:spPr bwMode="auto">
          <a:xfrm>
            <a:off x="6153657" y="2063751"/>
            <a:ext cx="951340" cy="178276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9471" name="Line 15"/>
          <p:cNvSpPr>
            <a:spLocks noChangeShapeType="1"/>
          </p:cNvSpPr>
          <p:nvPr/>
        </p:nvSpPr>
        <p:spPr bwMode="auto">
          <a:xfrm flipH="1">
            <a:off x="6128738" y="2132014"/>
            <a:ext cx="1033427" cy="1222375"/>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9472" name="Line 16"/>
          <p:cNvSpPr>
            <a:spLocks noChangeShapeType="1"/>
          </p:cNvSpPr>
          <p:nvPr/>
        </p:nvSpPr>
        <p:spPr bwMode="auto">
          <a:xfrm flipH="1">
            <a:off x="6096489" y="2182814"/>
            <a:ext cx="2049265" cy="2187575"/>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9473" name="Line 17"/>
          <p:cNvSpPr>
            <a:spLocks noChangeShapeType="1"/>
          </p:cNvSpPr>
          <p:nvPr/>
        </p:nvSpPr>
        <p:spPr bwMode="auto">
          <a:xfrm flipH="1">
            <a:off x="8145754" y="2165350"/>
            <a:ext cx="152449" cy="113823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19474" name="Line 18"/>
          <p:cNvSpPr>
            <a:spLocks noChangeShapeType="1"/>
          </p:cNvSpPr>
          <p:nvPr/>
        </p:nvSpPr>
        <p:spPr bwMode="auto">
          <a:xfrm>
            <a:off x="7236924" y="2132013"/>
            <a:ext cx="867786" cy="23749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Tree>
    <p:extLst>
      <p:ext uri="{BB962C8B-B14F-4D97-AF65-F5344CB8AC3E}">
        <p14:creationId xmlns:p14="http://schemas.microsoft.com/office/powerpoint/2010/main" val="3360018479"/>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133664" y="90"/>
            <a:ext cx="6857940" cy="688975"/>
          </a:xfrm>
          <a:noFill/>
          <a:ln/>
        </p:spPr>
        <p:txBody>
          <a:bodyPr/>
          <a:lstStyle/>
          <a:p>
            <a:r>
              <a:rPr lang="en-US" sz="2400" dirty="0"/>
              <a:t>Realizing an Opaque Architecture with a Facade </a:t>
            </a:r>
          </a:p>
        </p:txBody>
      </p:sp>
      <p:sp>
        <p:nvSpPr>
          <p:cNvPr id="20483" name="Rectangle 3"/>
          <p:cNvSpPr>
            <a:spLocks noGrp="1" noChangeArrowheads="1"/>
          </p:cNvSpPr>
          <p:nvPr>
            <p:ph type="body" sz="half" idx="1"/>
          </p:nvPr>
        </p:nvSpPr>
        <p:spPr>
          <a:xfrm>
            <a:off x="356203" y="1295400"/>
            <a:ext cx="4050155" cy="4921250"/>
          </a:xfrm>
          <a:noFill/>
          <a:ln/>
        </p:spPr>
        <p:txBody>
          <a:bodyPr/>
          <a:lstStyle/>
          <a:p>
            <a:r>
              <a:rPr lang="en-US" sz="2400"/>
              <a:t>The subsystem decides exactly how it is accessed. </a:t>
            </a:r>
          </a:p>
          <a:p>
            <a:r>
              <a:rPr lang="en-US" sz="2400"/>
              <a:t>No need to worry about misuse by callers</a:t>
            </a:r>
          </a:p>
          <a:p>
            <a:r>
              <a:rPr lang="en-US" sz="2400"/>
              <a:t>If a façade is used the subsystem can be used in an early integration test  </a:t>
            </a:r>
          </a:p>
          <a:p>
            <a:pPr lvl="1"/>
            <a:r>
              <a:rPr lang="en-US" sz="2000"/>
              <a:t>We need to write only a driver</a:t>
            </a:r>
            <a:endParaRPr lang="en-US" sz="1800"/>
          </a:p>
        </p:txBody>
      </p:sp>
      <p:sp>
        <p:nvSpPr>
          <p:cNvPr id="20484" name="Rectangle 4"/>
          <p:cNvSpPr>
            <a:spLocks noChangeArrowheads="1"/>
          </p:cNvSpPr>
          <p:nvPr/>
        </p:nvSpPr>
        <p:spPr bwMode="auto">
          <a:xfrm>
            <a:off x="5441252" y="1081088"/>
            <a:ext cx="3323092" cy="1274762"/>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sz="2000"/>
              <a:t>VIP Subsystem</a:t>
            </a:r>
          </a:p>
          <a:p>
            <a:pPr algn="ctr"/>
            <a:endParaRPr lang="en-US" sz="2000"/>
          </a:p>
          <a:p>
            <a:pPr algn="ctr"/>
            <a:endParaRPr lang="en-US" sz="2000"/>
          </a:p>
          <a:p>
            <a:pPr algn="ctr"/>
            <a:endParaRPr lang="en-US" sz="2000"/>
          </a:p>
        </p:txBody>
      </p:sp>
      <p:sp>
        <p:nvSpPr>
          <p:cNvPr id="20485" name="Rectangle 5"/>
          <p:cNvSpPr>
            <a:spLocks noChangeArrowheads="1"/>
          </p:cNvSpPr>
          <p:nvPr/>
        </p:nvSpPr>
        <p:spPr bwMode="auto">
          <a:xfrm>
            <a:off x="5488159" y="3733800"/>
            <a:ext cx="3324558" cy="23241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endParaRPr lang="en-US" sz="2000"/>
          </a:p>
          <a:p>
            <a:pPr algn="ctr"/>
            <a:endParaRPr lang="en-US" sz="2000"/>
          </a:p>
          <a:p>
            <a:pPr algn="ctr"/>
            <a:endParaRPr lang="en-US" sz="2000"/>
          </a:p>
          <a:p>
            <a:pPr algn="ctr"/>
            <a:endParaRPr lang="en-US" sz="2000"/>
          </a:p>
          <a:p>
            <a:pPr algn="ctr"/>
            <a:endParaRPr lang="en-US" sz="2000"/>
          </a:p>
          <a:p>
            <a:pPr algn="ctr"/>
            <a:endParaRPr lang="en-US" sz="2000"/>
          </a:p>
          <a:p>
            <a:pPr algn="ctr"/>
            <a:endParaRPr lang="en-US" sz="2000"/>
          </a:p>
          <a:p>
            <a:pPr algn="ctr"/>
            <a:endParaRPr lang="en-US" sz="2000"/>
          </a:p>
        </p:txBody>
      </p:sp>
      <p:sp>
        <p:nvSpPr>
          <p:cNvPr id="20486" name="Rectangle 6"/>
          <p:cNvSpPr>
            <a:spLocks noChangeArrowheads="1"/>
          </p:cNvSpPr>
          <p:nvPr/>
        </p:nvSpPr>
        <p:spPr bwMode="auto">
          <a:xfrm>
            <a:off x="5844362" y="5291139"/>
            <a:ext cx="545298" cy="428625"/>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sz="2000"/>
              <a:t>AIM</a:t>
            </a:r>
          </a:p>
        </p:txBody>
      </p:sp>
      <p:sp>
        <p:nvSpPr>
          <p:cNvPr id="20487" name="Rectangle 7"/>
          <p:cNvSpPr>
            <a:spLocks noChangeArrowheads="1"/>
          </p:cNvSpPr>
          <p:nvPr/>
        </p:nvSpPr>
        <p:spPr bwMode="auto">
          <a:xfrm>
            <a:off x="6842609" y="4148139"/>
            <a:ext cx="633249" cy="479425"/>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sz="2000"/>
              <a:t>Card</a:t>
            </a:r>
          </a:p>
        </p:txBody>
      </p:sp>
      <p:sp>
        <p:nvSpPr>
          <p:cNvPr id="20488" name="Rectangle 8"/>
          <p:cNvSpPr>
            <a:spLocks noChangeArrowheads="1"/>
          </p:cNvSpPr>
          <p:nvPr/>
        </p:nvSpPr>
        <p:spPr bwMode="auto">
          <a:xfrm>
            <a:off x="7859912" y="4208464"/>
            <a:ext cx="562888" cy="358775"/>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20489" name="Rectangle 9"/>
          <p:cNvSpPr>
            <a:spLocks noChangeArrowheads="1"/>
          </p:cNvSpPr>
          <p:nvPr/>
        </p:nvSpPr>
        <p:spPr bwMode="auto">
          <a:xfrm>
            <a:off x="7657624" y="5392738"/>
            <a:ext cx="798891" cy="4445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sz="2000"/>
              <a:t>SA/RT</a:t>
            </a:r>
          </a:p>
        </p:txBody>
      </p:sp>
      <p:sp>
        <p:nvSpPr>
          <p:cNvPr id="20490" name="Rectangle 10"/>
          <p:cNvSpPr>
            <a:spLocks noChangeArrowheads="1"/>
          </p:cNvSpPr>
          <p:nvPr/>
        </p:nvSpPr>
        <p:spPr bwMode="auto">
          <a:xfrm>
            <a:off x="5894202" y="4259264"/>
            <a:ext cx="513049" cy="427037"/>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sz="2000"/>
              <a:t>Seat</a:t>
            </a:r>
          </a:p>
        </p:txBody>
      </p:sp>
      <p:sp>
        <p:nvSpPr>
          <p:cNvPr id="20492" name="Rectangle 12"/>
          <p:cNvSpPr>
            <a:spLocks noChangeArrowheads="1"/>
          </p:cNvSpPr>
          <p:nvPr/>
        </p:nvSpPr>
        <p:spPr bwMode="auto">
          <a:xfrm>
            <a:off x="5797455" y="1606550"/>
            <a:ext cx="630317" cy="427038"/>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20493" name="Rectangle 13"/>
          <p:cNvSpPr>
            <a:spLocks noChangeArrowheads="1"/>
          </p:cNvSpPr>
          <p:nvPr/>
        </p:nvSpPr>
        <p:spPr bwMode="auto">
          <a:xfrm>
            <a:off x="6864597" y="1657350"/>
            <a:ext cx="614193" cy="444500"/>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20494" name="Rectangle 14"/>
          <p:cNvSpPr>
            <a:spLocks noChangeArrowheads="1"/>
          </p:cNvSpPr>
          <p:nvPr/>
        </p:nvSpPr>
        <p:spPr bwMode="auto">
          <a:xfrm>
            <a:off x="7931739" y="1657350"/>
            <a:ext cx="545298" cy="477838"/>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20495" name="Rectangle 15"/>
          <p:cNvSpPr>
            <a:spLocks noChangeArrowheads="1"/>
          </p:cNvSpPr>
          <p:nvPr/>
        </p:nvSpPr>
        <p:spPr bwMode="auto">
          <a:xfrm>
            <a:off x="5480831" y="3316289"/>
            <a:ext cx="3337750" cy="428625"/>
          </a:xfrm>
          <a:prstGeom prst="rect">
            <a:avLst/>
          </a:prstGeom>
          <a:solidFill>
            <a:schemeClr val="bg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a:r>
              <a:rPr lang="en-US" sz="2000"/>
              <a:t>Vehicle  Subsystem API</a:t>
            </a:r>
          </a:p>
        </p:txBody>
      </p:sp>
      <p:sp>
        <p:nvSpPr>
          <p:cNvPr id="20496" name="Line 16"/>
          <p:cNvSpPr>
            <a:spLocks noChangeShapeType="1"/>
          </p:cNvSpPr>
          <p:nvPr/>
        </p:nvSpPr>
        <p:spPr bwMode="auto">
          <a:xfrm>
            <a:off x="6102353" y="2063750"/>
            <a:ext cx="343010" cy="12573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20497" name="Line 17"/>
          <p:cNvSpPr>
            <a:spLocks noChangeShapeType="1"/>
          </p:cNvSpPr>
          <p:nvPr/>
        </p:nvSpPr>
        <p:spPr bwMode="auto">
          <a:xfrm flipH="1">
            <a:off x="7129916" y="2114551"/>
            <a:ext cx="117268" cy="117316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20498" name="Line 18"/>
          <p:cNvSpPr>
            <a:spLocks noChangeShapeType="1"/>
          </p:cNvSpPr>
          <p:nvPr/>
        </p:nvSpPr>
        <p:spPr bwMode="auto">
          <a:xfrm flipH="1">
            <a:off x="8094449" y="2165350"/>
            <a:ext cx="168574" cy="11557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20499" name="Line 19"/>
          <p:cNvSpPr>
            <a:spLocks noChangeShapeType="1"/>
          </p:cNvSpPr>
          <p:nvPr/>
        </p:nvSpPr>
        <p:spPr bwMode="auto">
          <a:xfrm>
            <a:off x="8387619" y="2147889"/>
            <a:ext cx="123132" cy="1139825"/>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20500" name="Line 20"/>
          <p:cNvSpPr>
            <a:spLocks noChangeShapeType="1"/>
          </p:cNvSpPr>
          <p:nvPr/>
        </p:nvSpPr>
        <p:spPr bwMode="auto">
          <a:xfrm>
            <a:off x="7371782" y="2132014"/>
            <a:ext cx="293171" cy="1171575"/>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20501" name="Line 21"/>
          <p:cNvSpPr>
            <a:spLocks noChangeShapeType="1"/>
          </p:cNvSpPr>
          <p:nvPr/>
        </p:nvSpPr>
        <p:spPr bwMode="auto">
          <a:xfrm>
            <a:off x="5507216" y="5080000"/>
            <a:ext cx="3309899"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20502" name="Line 22"/>
          <p:cNvSpPr>
            <a:spLocks noChangeShapeType="1"/>
          </p:cNvSpPr>
          <p:nvPr/>
        </p:nvSpPr>
        <p:spPr bwMode="auto">
          <a:xfrm flipH="1">
            <a:off x="6184440" y="4694238"/>
            <a:ext cx="11727" cy="6096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20503" name="Line 23"/>
          <p:cNvSpPr>
            <a:spLocks noChangeShapeType="1"/>
          </p:cNvSpPr>
          <p:nvPr/>
        </p:nvSpPr>
        <p:spPr bwMode="auto">
          <a:xfrm>
            <a:off x="6219621" y="4668838"/>
            <a:ext cx="1839647" cy="74771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
        <p:nvSpPr>
          <p:cNvPr id="20505" name="Line 25"/>
          <p:cNvSpPr>
            <a:spLocks noChangeShapeType="1"/>
          </p:cNvSpPr>
          <p:nvPr/>
        </p:nvSpPr>
        <p:spPr bwMode="auto">
          <a:xfrm flipV="1">
            <a:off x="6392592" y="4445000"/>
            <a:ext cx="436825" cy="381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2000"/>
          </a:p>
        </p:txBody>
      </p:sp>
    </p:spTree>
    <p:extLst>
      <p:ext uri="{BB962C8B-B14F-4D97-AF65-F5344CB8AC3E}">
        <p14:creationId xmlns:p14="http://schemas.microsoft.com/office/powerpoint/2010/main" val="317531693"/>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r>
              <a:rPr lang="en-US" sz="2000" dirty="0"/>
              <a:t>Consider a customer applying for a bank loan. Now the bank has various departments like </a:t>
            </a:r>
            <a:r>
              <a:rPr lang="en-US" sz="2000" dirty="0">
                <a:solidFill>
                  <a:srgbClr val="FF0000"/>
                </a:solidFill>
              </a:rPr>
              <a:t>Address Verification Department, Finance Verification department </a:t>
            </a:r>
            <a:r>
              <a:rPr lang="en-US" sz="2000" dirty="0"/>
              <a:t>and many more</a:t>
            </a:r>
            <a:r>
              <a:rPr lang="en-US" sz="2000" dirty="0" smtClean="0"/>
              <a:t>. </a:t>
            </a:r>
            <a:r>
              <a:rPr lang="en-US" sz="2000" dirty="0"/>
              <a:t>Our task is to write an application which will check whether the customer qualifies for a loan or not</a:t>
            </a:r>
            <a:r>
              <a:rPr lang="en-US" sz="2000" dirty="0" smtClean="0"/>
              <a:t>. </a:t>
            </a:r>
            <a:endParaRPr lang="en-US" dirty="0"/>
          </a:p>
        </p:txBody>
      </p:sp>
      <p:sp>
        <p:nvSpPr>
          <p:cNvPr id="4" name="Content Placeholder 3"/>
          <p:cNvSpPr>
            <a:spLocks noGrp="1"/>
          </p:cNvSpPr>
          <p:nvPr>
            <p:ph sz="half" idx="2"/>
          </p:nvPr>
        </p:nvSpPr>
        <p:spPr/>
        <p:txBody>
          <a:bodyPr/>
          <a:lstStyle/>
          <a:p>
            <a:r>
              <a:rPr lang="en-US" sz="2400" dirty="0"/>
              <a:t>Our application will have the following classes: </a:t>
            </a:r>
            <a:r>
              <a:rPr lang="en-US" sz="2400" u="sng" dirty="0"/>
              <a:t>Customer, Bank, </a:t>
            </a:r>
            <a:r>
              <a:rPr lang="en-US" sz="2400" u="sng" dirty="0" err="1"/>
              <a:t>AddressVerifier</a:t>
            </a:r>
            <a:r>
              <a:rPr lang="en-US" sz="2400" u="sng" dirty="0"/>
              <a:t>, </a:t>
            </a:r>
            <a:r>
              <a:rPr lang="en-US" sz="2400" u="sng" dirty="0" err="1"/>
              <a:t>SalaryVerifer</a:t>
            </a:r>
            <a:r>
              <a:rPr lang="en-US" sz="2400" u="sng" dirty="0"/>
              <a:t>.</a:t>
            </a:r>
            <a:endParaRPr lang="en-US" sz="2400" dirty="0"/>
          </a:p>
          <a:p>
            <a:endParaRPr lang="en-US" dirty="0"/>
          </a:p>
        </p:txBody>
      </p:sp>
    </p:spTree>
    <p:extLst>
      <p:ext uri="{BB962C8B-B14F-4D97-AF65-F5344CB8AC3E}">
        <p14:creationId xmlns:p14="http://schemas.microsoft.com/office/powerpoint/2010/main" val="322534168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431800" y="762070"/>
            <a:ext cx="8407288" cy="5065712"/>
          </a:xfrm>
        </p:spPr>
        <p:txBody>
          <a:bodyPr/>
          <a:lstStyle/>
          <a:p>
            <a:pPr marL="0" indent="0">
              <a:buNone/>
            </a:pPr>
            <a:r>
              <a:rPr lang="en-US" sz="1600" b="1" dirty="0"/>
              <a:t>Customer c = new Customer();</a:t>
            </a:r>
          </a:p>
          <a:p>
            <a:pPr marL="0" indent="0">
              <a:buNone/>
            </a:pPr>
            <a:r>
              <a:rPr lang="en-US" sz="1600" b="1" dirty="0" err="1"/>
              <a:t>AddressVerifier</a:t>
            </a:r>
            <a:r>
              <a:rPr lang="en-US" sz="1600" b="1" dirty="0"/>
              <a:t> </a:t>
            </a:r>
            <a:r>
              <a:rPr lang="en-US" sz="1600" b="1" dirty="0" err="1"/>
              <a:t>objAddressVerifier</a:t>
            </a:r>
            <a:r>
              <a:rPr lang="en-US" sz="1600" b="1" dirty="0"/>
              <a:t> = new </a:t>
            </a:r>
            <a:r>
              <a:rPr lang="en-US" sz="1600" b="1" dirty="0" err="1"/>
              <a:t>AddressVerifier</a:t>
            </a:r>
            <a:r>
              <a:rPr lang="en-US" sz="1600" b="1" dirty="0"/>
              <a:t>();</a:t>
            </a:r>
          </a:p>
          <a:p>
            <a:pPr marL="0" indent="0">
              <a:buNone/>
            </a:pPr>
            <a:r>
              <a:rPr lang="en-US" sz="1600" b="1" dirty="0" err="1"/>
              <a:t>bool</a:t>
            </a:r>
            <a:r>
              <a:rPr lang="en-US" sz="1600" b="1" dirty="0"/>
              <a:t> </a:t>
            </a:r>
            <a:r>
              <a:rPr lang="en-US" sz="1600" b="1" dirty="0" err="1"/>
              <a:t>isAddressVerified</a:t>
            </a:r>
            <a:r>
              <a:rPr lang="en-US" sz="1600" b="1" dirty="0"/>
              <a:t>=</a:t>
            </a:r>
            <a:r>
              <a:rPr lang="en-US" sz="1600" b="1" dirty="0" err="1"/>
              <a:t>objAddressVerifier.HasProperAddress</a:t>
            </a:r>
            <a:r>
              <a:rPr lang="en-US" sz="1600" b="1" dirty="0"/>
              <a:t>(c);</a:t>
            </a:r>
          </a:p>
          <a:p>
            <a:pPr marL="0" indent="0">
              <a:buNone/>
            </a:pPr>
            <a:r>
              <a:rPr lang="en-US" sz="1600" b="1" dirty="0"/>
              <a:t> </a:t>
            </a:r>
          </a:p>
          <a:p>
            <a:pPr marL="0" indent="0">
              <a:buNone/>
            </a:pPr>
            <a:r>
              <a:rPr lang="en-US" sz="1600" b="1" dirty="0" err="1"/>
              <a:t>FinanceVerifier</a:t>
            </a:r>
            <a:r>
              <a:rPr lang="en-US" sz="1600" b="1" dirty="0"/>
              <a:t> </a:t>
            </a:r>
            <a:r>
              <a:rPr lang="en-US" sz="1600" b="1" dirty="0" err="1"/>
              <a:t>objFinanceVerifier</a:t>
            </a:r>
            <a:r>
              <a:rPr lang="en-US" sz="1600" b="1" dirty="0"/>
              <a:t> = new </a:t>
            </a:r>
            <a:r>
              <a:rPr lang="en-US" sz="1600" b="1" dirty="0" err="1"/>
              <a:t>FinanceVerifier</a:t>
            </a:r>
            <a:r>
              <a:rPr lang="en-US" sz="1600" b="1" dirty="0"/>
              <a:t>();</a:t>
            </a:r>
          </a:p>
          <a:p>
            <a:pPr marL="0" indent="0">
              <a:buNone/>
            </a:pPr>
            <a:r>
              <a:rPr lang="en-US" sz="1600" b="1" dirty="0" err="1"/>
              <a:t>bool</a:t>
            </a:r>
            <a:r>
              <a:rPr lang="en-US" sz="1600" b="1" dirty="0"/>
              <a:t> </a:t>
            </a:r>
            <a:r>
              <a:rPr lang="en-US" sz="1600" b="1" dirty="0" err="1"/>
              <a:t>hasGoodSalary</a:t>
            </a:r>
            <a:r>
              <a:rPr lang="en-US" sz="1600" b="1" dirty="0"/>
              <a:t> = </a:t>
            </a:r>
            <a:r>
              <a:rPr lang="en-US" sz="1600" b="1" dirty="0" err="1"/>
              <a:t>objFinanceVerifier.HasGoodSalary</a:t>
            </a:r>
            <a:r>
              <a:rPr lang="en-US" sz="1600" b="1" dirty="0"/>
              <a:t>(c);</a:t>
            </a:r>
          </a:p>
          <a:p>
            <a:pPr marL="0" indent="0">
              <a:buNone/>
            </a:pPr>
            <a:r>
              <a:rPr lang="en-US" sz="1600" b="1" dirty="0" err="1"/>
              <a:t>bool</a:t>
            </a:r>
            <a:r>
              <a:rPr lang="en-US" sz="1600" b="1" dirty="0"/>
              <a:t> </a:t>
            </a:r>
            <a:r>
              <a:rPr lang="en-US" sz="1600" b="1" dirty="0" err="1"/>
              <a:t>hasAnyOtherLoan</a:t>
            </a:r>
            <a:r>
              <a:rPr lang="en-US" sz="1600" b="1" dirty="0"/>
              <a:t> = </a:t>
            </a:r>
            <a:r>
              <a:rPr lang="en-US" sz="1600" b="1" dirty="0" err="1"/>
              <a:t>objFinanceVerifier.HaveAnyOtherLoan</a:t>
            </a:r>
            <a:r>
              <a:rPr lang="en-US" sz="1600" b="1" dirty="0"/>
              <a:t>(c);</a:t>
            </a:r>
          </a:p>
          <a:p>
            <a:pPr marL="0" indent="0">
              <a:buNone/>
            </a:pPr>
            <a:r>
              <a:rPr lang="en-US" sz="1600" b="1" dirty="0"/>
              <a:t> </a:t>
            </a:r>
          </a:p>
          <a:p>
            <a:pPr marL="0" indent="0">
              <a:buNone/>
            </a:pPr>
            <a:r>
              <a:rPr lang="en-US" sz="1600" b="1" dirty="0"/>
              <a:t>if(</a:t>
            </a:r>
            <a:r>
              <a:rPr lang="en-US" sz="1600" b="1" dirty="0" err="1"/>
              <a:t>isAddressVerified</a:t>
            </a:r>
            <a:r>
              <a:rPr lang="en-US" sz="1600" b="1" dirty="0"/>
              <a:t> &amp;&amp; </a:t>
            </a:r>
            <a:r>
              <a:rPr lang="en-US" sz="1600" b="1" dirty="0" err="1"/>
              <a:t>hasGoodSalary</a:t>
            </a:r>
            <a:r>
              <a:rPr lang="en-US" sz="1600" b="1" dirty="0"/>
              <a:t> &amp;&amp; !</a:t>
            </a:r>
            <a:r>
              <a:rPr lang="en-US" sz="1600" b="1" dirty="0" err="1"/>
              <a:t>hasAnyOtherLoan</a:t>
            </a:r>
            <a:r>
              <a:rPr lang="en-US" sz="1600" b="1" dirty="0"/>
              <a:t>)</a:t>
            </a:r>
          </a:p>
          <a:p>
            <a:pPr marL="0" indent="0">
              <a:buNone/>
            </a:pPr>
            <a:r>
              <a:rPr lang="en-US" sz="1600" b="1" dirty="0"/>
              <a:t>{</a:t>
            </a:r>
          </a:p>
          <a:p>
            <a:pPr marL="0" indent="0">
              <a:buNone/>
            </a:pPr>
            <a:r>
              <a:rPr lang="en-US" sz="1600" b="1" dirty="0"/>
              <a:t>          </a:t>
            </a:r>
            <a:r>
              <a:rPr lang="en-US" sz="1600" b="1" dirty="0" err="1"/>
              <a:t>Console.WriteLine</a:t>
            </a:r>
            <a:r>
              <a:rPr lang="en-US" sz="1600" b="1" dirty="0"/>
              <a:t>("Loan Approved");</a:t>
            </a:r>
          </a:p>
          <a:p>
            <a:pPr marL="0" indent="0">
              <a:buNone/>
            </a:pPr>
            <a:r>
              <a:rPr lang="en-US" sz="1600" b="1" dirty="0"/>
              <a:t>}</a:t>
            </a:r>
          </a:p>
          <a:p>
            <a:pPr marL="0" indent="0">
              <a:buNone/>
            </a:pPr>
            <a:r>
              <a:rPr lang="da-DK" sz="1600" b="1" dirty="0" err="1"/>
              <a:t>else</a:t>
            </a:r>
            <a:endParaRPr lang="da-DK" sz="1600" b="1" dirty="0"/>
          </a:p>
          <a:p>
            <a:pPr marL="0" indent="0">
              <a:buNone/>
            </a:pPr>
            <a:r>
              <a:rPr lang="en-US" sz="1600" b="1" dirty="0"/>
              <a:t>{</a:t>
            </a:r>
          </a:p>
          <a:p>
            <a:pPr marL="0" indent="0">
              <a:buNone/>
            </a:pPr>
            <a:r>
              <a:rPr lang="en-US" sz="1600" b="1" dirty="0"/>
              <a:t>          </a:t>
            </a:r>
            <a:r>
              <a:rPr lang="en-US" sz="1600" b="1" dirty="0" err="1"/>
              <a:t>Console.WriteLine</a:t>
            </a:r>
            <a:r>
              <a:rPr lang="en-US" sz="1600" b="1" dirty="0"/>
              <a:t>("Loan Rejected");</a:t>
            </a:r>
          </a:p>
          <a:p>
            <a:pPr marL="0" indent="0">
              <a:buNone/>
            </a:pPr>
            <a:r>
              <a:rPr lang="en-US" sz="1600" b="1" dirty="0"/>
              <a:t>}  The Client code has become very complex.</a:t>
            </a:r>
          </a:p>
        </p:txBody>
      </p:sp>
    </p:spTree>
    <p:extLst>
      <p:ext uri="{BB962C8B-B14F-4D97-AF65-F5344CB8AC3E}">
        <p14:creationId xmlns:p14="http://schemas.microsoft.com/office/powerpoint/2010/main" val="3322993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a:xfrm>
            <a:off x="446966" y="868363"/>
            <a:ext cx="8229600" cy="5532359"/>
          </a:xfrm>
        </p:spPr>
        <p:txBody>
          <a:bodyPr/>
          <a:lstStyle/>
          <a:p>
            <a:pPr marL="0" indent="0">
              <a:buNone/>
            </a:pPr>
            <a:r>
              <a:rPr lang="en-US" sz="1400" b="1" dirty="0"/>
              <a:t>public class </a:t>
            </a:r>
            <a:r>
              <a:rPr lang="en-US" sz="1400" b="1" dirty="0" err="1"/>
              <a:t>LoanFascade</a:t>
            </a:r>
            <a:endParaRPr lang="en-US" sz="1400" b="1" dirty="0"/>
          </a:p>
          <a:p>
            <a:pPr marL="0" indent="0">
              <a:buNone/>
            </a:pPr>
            <a:r>
              <a:rPr lang="en-US" sz="1400" b="1" dirty="0"/>
              <a:t>{</a:t>
            </a:r>
          </a:p>
          <a:p>
            <a:pPr marL="0" indent="0">
              <a:buNone/>
            </a:pPr>
            <a:r>
              <a:rPr lang="en-US" sz="1400" b="1" dirty="0"/>
              <a:t>          public </a:t>
            </a:r>
            <a:r>
              <a:rPr lang="en-US" sz="1400" b="1" dirty="0" err="1"/>
              <a:t>bool</a:t>
            </a:r>
            <a:r>
              <a:rPr lang="en-US" sz="1400" b="1" dirty="0"/>
              <a:t> </a:t>
            </a:r>
            <a:r>
              <a:rPr lang="en-US" sz="1400" b="1" dirty="0" err="1"/>
              <a:t>doApplicableForLoan</a:t>
            </a:r>
            <a:r>
              <a:rPr lang="en-US" sz="1400" b="1" dirty="0"/>
              <a:t>(Customer c)</a:t>
            </a:r>
          </a:p>
          <a:p>
            <a:pPr marL="0" indent="0">
              <a:buNone/>
            </a:pPr>
            <a:r>
              <a:rPr lang="en-US" sz="1400" b="1" dirty="0"/>
              <a:t>          {</a:t>
            </a:r>
          </a:p>
          <a:p>
            <a:pPr marL="0" indent="0">
              <a:buNone/>
            </a:pPr>
            <a:r>
              <a:rPr lang="en-US" sz="1400" b="1" dirty="0"/>
              <a:t>           </a:t>
            </a:r>
            <a:r>
              <a:rPr lang="en-US" sz="1400" b="1" dirty="0" smtClean="0"/>
              <a:t> </a:t>
            </a:r>
            <a:r>
              <a:rPr lang="en-US" sz="1400" b="1" dirty="0" err="1" smtClean="0"/>
              <a:t>AddressVerifier</a:t>
            </a:r>
            <a:r>
              <a:rPr lang="en-US" sz="1400" b="1" dirty="0" smtClean="0"/>
              <a:t> </a:t>
            </a:r>
            <a:r>
              <a:rPr lang="en-US" sz="1400" b="1" dirty="0" err="1"/>
              <a:t>objAddressVerifier</a:t>
            </a:r>
            <a:r>
              <a:rPr lang="en-US" sz="1400" b="1" dirty="0"/>
              <a:t> = new </a:t>
            </a:r>
            <a:r>
              <a:rPr lang="en-US" sz="1400" b="1" dirty="0" err="1"/>
              <a:t>AddressVerifier</a:t>
            </a:r>
            <a:r>
              <a:rPr lang="en-US" sz="1400" b="1" dirty="0"/>
              <a:t>();</a:t>
            </a:r>
          </a:p>
          <a:p>
            <a:pPr marL="0" indent="0">
              <a:buNone/>
            </a:pPr>
            <a:r>
              <a:rPr lang="en-US" sz="1400" b="1" dirty="0"/>
              <a:t>                    </a:t>
            </a:r>
            <a:r>
              <a:rPr lang="en-US" sz="1400" b="1" dirty="0" smtClean="0"/>
              <a:t>           </a:t>
            </a:r>
            <a:r>
              <a:rPr lang="en-US" sz="1400" b="1" dirty="0" err="1" smtClean="0"/>
              <a:t>bool</a:t>
            </a:r>
            <a:r>
              <a:rPr lang="en-US" sz="1400" b="1" dirty="0" smtClean="0"/>
              <a:t> </a:t>
            </a:r>
            <a:r>
              <a:rPr lang="en-US" sz="1400" b="1" dirty="0" err="1"/>
              <a:t>isAddressVerified</a:t>
            </a:r>
            <a:r>
              <a:rPr lang="en-US" sz="1400" b="1" dirty="0"/>
              <a:t> = </a:t>
            </a:r>
            <a:r>
              <a:rPr lang="en-US" sz="1400" b="1" dirty="0" err="1"/>
              <a:t>objAddressVerifier.HasProperAddress</a:t>
            </a:r>
            <a:r>
              <a:rPr lang="en-US" sz="1400" b="1" dirty="0"/>
              <a:t>(c);</a:t>
            </a:r>
          </a:p>
          <a:p>
            <a:pPr marL="0" indent="0">
              <a:buNone/>
            </a:pPr>
            <a:r>
              <a:rPr lang="en-US" sz="1400" b="1" dirty="0"/>
              <a:t> </a:t>
            </a:r>
            <a:r>
              <a:rPr lang="en-US" sz="1400" b="1" dirty="0" smtClean="0"/>
              <a:t>       </a:t>
            </a:r>
            <a:r>
              <a:rPr lang="en-US" sz="1400" b="1" dirty="0"/>
              <a:t>         </a:t>
            </a:r>
            <a:r>
              <a:rPr lang="en-US" sz="1400" b="1" dirty="0" err="1"/>
              <a:t>FinanceVerifier</a:t>
            </a:r>
            <a:r>
              <a:rPr lang="en-US" sz="1400" b="1" dirty="0"/>
              <a:t> </a:t>
            </a:r>
            <a:r>
              <a:rPr lang="en-US" sz="1400" b="1" dirty="0" err="1"/>
              <a:t>objFinanceVerifier</a:t>
            </a:r>
            <a:r>
              <a:rPr lang="en-US" sz="1400" b="1" dirty="0"/>
              <a:t> = new </a:t>
            </a:r>
            <a:r>
              <a:rPr lang="en-US" sz="1400" b="1" dirty="0" err="1"/>
              <a:t>FinanceVerifier</a:t>
            </a:r>
            <a:r>
              <a:rPr lang="en-US" sz="1400" b="1" dirty="0"/>
              <a:t>();</a:t>
            </a:r>
          </a:p>
          <a:p>
            <a:pPr marL="0" indent="0">
              <a:buNone/>
            </a:pPr>
            <a:r>
              <a:rPr lang="en-US" sz="1400" b="1" dirty="0"/>
              <a:t>       </a:t>
            </a:r>
            <a:r>
              <a:rPr lang="en-US" sz="1400" b="1" dirty="0" smtClean="0"/>
              <a:t>          </a:t>
            </a:r>
            <a:r>
              <a:rPr lang="en-US" sz="1400" b="1" dirty="0"/>
              <a:t>             </a:t>
            </a:r>
            <a:r>
              <a:rPr lang="en-US" sz="1400" b="1" dirty="0" err="1"/>
              <a:t>bool</a:t>
            </a:r>
            <a:r>
              <a:rPr lang="en-US" sz="1400" b="1" dirty="0"/>
              <a:t> </a:t>
            </a:r>
            <a:r>
              <a:rPr lang="en-US" sz="1400" b="1" dirty="0" err="1"/>
              <a:t>hasGoodSalary</a:t>
            </a:r>
            <a:r>
              <a:rPr lang="en-US" sz="1400" b="1" dirty="0"/>
              <a:t> = </a:t>
            </a:r>
            <a:r>
              <a:rPr lang="en-US" sz="1400" b="1" dirty="0" err="1"/>
              <a:t>objFinanceVerifier.HasGoodSalary</a:t>
            </a:r>
            <a:r>
              <a:rPr lang="en-US" sz="1400" b="1" dirty="0"/>
              <a:t>(c);</a:t>
            </a:r>
          </a:p>
          <a:p>
            <a:pPr marL="0" indent="0">
              <a:buNone/>
            </a:pPr>
            <a:r>
              <a:rPr lang="en-US" sz="1400" b="1" dirty="0"/>
              <a:t>       </a:t>
            </a:r>
            <a:r>
              <a:rPr lang="en-US" sz="1400" b="1" dirty="0" smtClean="0"/>
              <a:t>          </a:t>
            </a:r>
            <a:r>
              <a:rPr lang="en-US" sz="1400" b="1" dirty="0"/>
              <a:t>             </a:t>
            </a:r>
            <a:r>
              <a:rPr lang="en-US" sz="1400" b="1" dirty="0" err="1"/>
              <a:t>bool</a:t>
            </a:r>
            <a:r>
              <a:rPr lang="en-US" sz="1400" b="1" dirty="0"/>
              <a:t> </a:t>
            </a:r>
            <a:r>
              <a:rPr lang="en-US" sz="1400" b="1" dirty="0" err="1"/>
              <a:t>hasAnyOtherLoan</a:t>
            </a:r>
            <a:r>
              <a:rPr lang="en-US" sz="1400" b="1" dirty="0"/>
              <a:t> = </a:t>
            </a:r>
            <a:r>
              <a:rPr lang="en-US" sz="1400" b="1" dirty="0" err="1" smtClean="0"/>
              <a:t>objFinanceVerifier.HaveAnyOtherLoan</a:t>
            </a:r>
            <a:r>
              <a:rPr lang="en-US" sz="1400" b="1" dirty="0" smtClean="0"/>
              <a:t>(c);</a:t>
            </a:r>
          </a:p>
          <a:p>
            <a:pPr marL="0" indent="0">
              <a:buNone/>
            </a:pPr>
            <a:r>
              <a:rPr lang="en-US" sz="1400" b="1" dirty="0" smtClean="0"/>
              <a:t>                             return (</a:t>
            </a:r>
            <a:r>
              <a:rPr lang="en-US" sz="1400" b="1" dirty="0" err="1" smtClean="0"/>
              <a:t>isAddressVerified</a:t>
            </a:r>
            <a:r>
              <a:rPr lang="en-US" sz="1400" b="1" dirty="0" smtClean="0"/>
              <a:t> &amp;&amp; </a:t>
            </a:r>
            <a:r>
              <a:rPr lang="en-US" sz="1400" b="1" dirty="0" err="1" smtClean="0"/>
              <a:t>hasGoodSalary</a:t>
            </a:r>
            <a:r>
              <a:rPr lang="en-US" sz="1400" b="1" dirty="0" smtClean="0"/>
              <a:t> &amp;&amp; !</a:t>
            </a:r>
            <a:r>
              <a:rPr lang="en-US" sz="1400" b="1" dirty="0" err="1" smtClean="0"/>
              <a:t>hasAnyOtherLoan</a:t>
            </a:r>
            <a:r>
              <a:rPr lang="en-US" sz="1400" b="1" dirty="0" smtClean="0"/>
              <a:t>);</a:t>
            </a:r>
          </a:p>
          <a:p>
            <a:pPr marL="0" indent="0">
              <a:buNone/>
            </a:pPr>
            <a:r>
              <a:rPr lang="en-US" sz="1400" b="1" dirty="0"/>
              <a:t>          }</a:t>
            </a:r>
          </a:p>
          <a:p>
            <a:pPr marL="0" indent="0">
              <a:buNone/>
            </a:pPr>
            <a:r>
              <a:rPr lang="fr-FR" sz="1400" b="1" dirty="0"/>
              <a:t>}  </a:t>
            </a:r>
            <a:r>
              <a:rPr lang="fr-FR" sz="2000" b="1" u="sng" dirty="0">
                <a:solidFill>
                  <a:srgbClr val="FF0000"/>
                </a:solidFill>
              </a:rPr>
              <a:t>Client </a:t>
            </a:r>
            <a:r>
              <a:rPr lang="fr-FR" sz="2000" b="1" u="sng" dirty="0" smtClean="0">
                <a:solidFill>
                  <a:srgbClr val="FF0000"/>
                </a:solidFill>
              </a:rPr>
              <a:t>Code</a:t>
            </a:r>
            <a:endParaRPr lang="fr-FR" sz="1400" b="1" dirty="0"/>
          </a:p>
          <a:p>
            <a:pPr marL="0" indent="0">
              <a:buNone/>
            </a:pPr>
            <a:r>
              <a:rPr lang="en-US" sz="1400" b="1" dirty="0"/>
              <a:t>Customer c = new Customer();</a:t>
            </a:r>
          </a:p>
          <a:p>
            <a:pPr marL="0" indent="0">
              <a:buNone/>
            </a:pPr>
            <a:r>
              <a:rPr lang="en-US" sz="1400" b="1" dirty="0" err="1"/>
              <a:t>LoanFascade</a:t>
            </a:r>
            <a:r>
              <a:rPr lang="en-US" sz="1400" b="1" dirty="0"/>
              <a:t> </a:t>
            </a:r>
            <a:r>
              <a:rPr lang="en-US" sz="1400" b="1" dirty="0" err="1"/>
              <a:t>objLoanFascade</a:t>
            </a:r>
            <a:r>
              <a:rPr lang="en-US" sz="1400" b="1" dirty="0"/>
              <a:t>=new </a:t>
            </a:r>
            <a:r>
              <a:rPr lang="en-US" sz="1400" b="1" dirty="0" err="1"/>
              <a:t>LoanFascade</a:t>
            </a:r>
            <a:r>
              <a:rPr lang="en-US" sz="1400" b="1" dirty="0"/>
              <a:t>();</a:t>
            </a:r>
          </a:p>
          <a:p>
            <a:pPr marL="0" indent="0">
              <a:buNone/>
            </a:pPr>
            <a:r>
              <a:rPr lang="ro-RO" sz="1400" b="1" dirty="0"/>
              <a:t>if(objLoanFascade.doApplicableForLoan(c))</a:t>
            </a:r>
          </a:p>
          <a:p>
            <a:pPr marL="0" indent="0">
              <a:buNone/>
            </a:pPr>
            <a:r>
              <a:rPr lang="en-US" sz="1400" b="1" dirty="0" smtClean="0"/>
              <a:t>{    </a:t>
            </a:r>
            <a:r>
              <a:rPr lang="en-US" sz="1400" b="1" dirty="0" err="1" smtClean="0"/>
              <a:t>Console.WriteLine</a:t>
            </a:r>
            <a:r>
              <a:rPr lang="en-US" sz="1400" b="1" dirty="0"/>
              <a:t>("Loan Approved")</a:t>
            </a:r>
            <a:r>
              <a:rPr lang="en-US" sz="1400" b="1" dirty="0" smtClean="0"/>
              <a:t>;  }</a:t>
            </a:r>
            <a:endParaRPr lang="en-US" sz="1400" b="1" dirty="0"/>
          </a:p>
          <a:p>
            <a:pPr marL="0" indent="0">
              <a:buNone/>
            </a:pPr>
            <a:r>
              <a:rPr lang="da-DK" sz="1400" b="1" dirty="0" err="1"/>
              <a:t>else</a:t>
            </a:r>
            <a:endParaRPr lang="da-DK" sz="1400" b="1" dirty="0"/>
          </a:p>
          <a:p>
            <a:pPr marL="0" indent="0">
              <a:buNone/>
            </a:pPr>
            <a:r>
              <a:rPr lang="en-US" sz="1400" b="1" dirty="0" smtClean="0"/>
              <a:t>{   </a:t>
            </a:r>
            <a:r>
              <a:rPr lang="en-US" sz="1400" b="1" dirty="0" err="1"/>
              <a:t>Console.WriteLine</a:t>
            </a:r>
            <a:r>
              <a:rPr lang="en-US" sz="1400" b="1" dirty="0"/>
              <a:t>("Loan Rejected")</a:t>
            </a:r>
            <a:r>
              <a:rPr lang="en-US" sz="1400" b="1" dirty="0" smtClean="0"/>
              <a:t>; }</a:t>
            </a:r>
            <a:endParaRPr lang="en-US" sz="1400" b="1" dirty="0"/>
          </a:p>
        </p:txBody>
      </p:sp>
    </p:spTree>
    <p:extLst>
      <p:ext uri="{BB962C8B-B14F-4D97-AF65-F5344CB8AC3E}">
        <p14:creationId xmlns:p14="http://schemas.microsoft.com/office/powerpoint/2010/main" val="331952064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a:xfrm>
            <a:off x="1905070" y="179388"/>
            <a:ext cx="7238930" cy="688975"/>
          </a:xfrm>
        </p:spPr>
        <p:txBody>
          <a:bodyPr/>
          <a:lstStyle/>
          <a:p>
            <a:r>
              <a:rPr lang="en-US" sz="2400" dirty="0"/>
              <a:t>Subsystem Design with Façade, Adapter, Bridge</a:t>
            </a:r>
          </a:p>
        </p:txBody>
      </p:sp>
      <p:sp>
        <p:nvSpPr>
          <p:cNvPr id="17413" name="Rectangle 5"/>
          <p:cNvSpPr>
            <a:spLocks noGrp="1" noChangeArrowheads="1"/>
          </p:cNvSpPr>
          <p:nvPr>
            <p:ph type="body" idx="1"/>
          </p:nvPr>
        </p:nvSpPr>
        <p:spPr>
          <a:xfrm>
            <a:off x="429327" y="919536"/>
            <a:ext cx="8229600" cy="5065712"/>
          </a:xfrm>
        </p:spPr>
        <p:txBody>
          <a:bodyPr/>
          <a:lstStyle/>
          <a:p>
            <a:r>
              <a:rPr lang="en-US" sz="2000" dirty="0"/>
              <a:t>The ideal structure of a subsystem consists of </a:t>
            </a:r>
          </a:p>
          <a:p>
            <a:pPr lvl="1"/>
            <a:r>
              <a:rPr lang="en-US" sz="1800" dirty="0">
                <a:solidFill>
                  <a:srgbClr val="FF0000"/>
                </a:solidFill>
              </a:rPr>
              <a:t>an interface object </a:t>
            </a:r>
          </a:p>
          <a:p>
            <a:pPr lvl="1"/>
            <a:r>
              <a:rPr lang="en-US" sz="1800" dirty="0"/>
              <a:t>a set of </a:t>
            </a:r>
            <a:r>
              <a:rPr lang="en-US" sz="1800" dirty="0">
                <a:solidFill>
                  <a:srgbClr val="FF0000"/>
                </a:solidFill>
              </a:rPr>
              <a:t>application domain objects </a:t>
            </a:r>
            <a:r>
              <a:rPr lang="en-US" sz="1800" dirty="0"/>
              <a:t>(entity objects) modeling real entities or existing systems</a:t>
            </a:r>
          </a:p>
          <a:p>
            <a:pPr lvl="2"/>
            <a:r>
              <a:rPr lang="en-US" sz="1800" dirty="0"/>
              <a:t>Some of the application domain objects are interfaces to existing systems</a:t>
            </a:r>
          </a:p>
          <a:p>
            <a:pPr lvl="1"/>
            <a:r>
              <a:rPr lang="en-US" sz="1800" dirty="0"/>
              <a:t>one or more  </a:t>
            </a:r>
            <a:r>
              <a:rPr lang="en-US" sz="1800" dirty="0">
                <a:solidFill>
                  <a:srgbClr val="FF0000"/>
                </a:solidFill>
              </a:rPr>
              <a:t>control </a:t>
            </a:r>
            <a:r>
              <a:rPr lang="en-US" sz="1800" dirty="0" smtClean="0">
                <a:solidFill>
                  <a:srgbClr val="FF0000"/>
                </a:solidFill>
              </a:rPr>
              <a:t>objects</a:t>
            </a:r>
            <a:endParaRPr lang="en-US" sz="1800" dirty="0">
              <a:solidFill>
                <a:srgbClr val="FF0000"/>
              </a:solidFill>
            </a:endParaRPr>
          </a:p>
          <a:p>
            <a:r>
              <a:rPr lang="en-US" sz="2000" dirty="0"/>
              <a:t>We can use design patterns to realize this subsystem structure</a:t>
            </a:r>
          </a:p>
          <a:p>
            <a:r>
              <a:rPr lang="en-US" sz="2000" dirty="0"/>
              <a:t>Realization of the Interface Object: Facade</a:t>
            </a:r>
          </a:p>
          <a:p>
            <a:pPr lvl="1"/>
            <a:r>
              <a:rPr lang="en-US" sz="1800" dirty="0"/>
              <a:t>Provides the interface to  the subsystem</a:t>
            </a:r>
          </a:p>
          <a:p>
            <a:r>
              <a:rPr lang="en-US" sz="2000" dirty="0"/>
              <a:t>Interface to existing systems: Adapter or Bridge</a:t>
            </a:r>
          </a:p>
          <a:p>
            <a:pPr lvl="1"/>
            <a:r>
              <a:rPr lang="en-US" sz="1800" dirty="0"/>
              <a:t>Provides the interface to  existing system (legacy system)</a:t>
            </a:r>
          </a:p>
          <a:p>
            <a:pPr lvl="1"/>
            <a:r>
              <a:rPr lang="en-US" sz="1800" dirty="0"/>
              <a:t>The existing system is not necessarily object-oriented! </a:t>
            </a:r>
          </a:p>
        </p:txBody>
      </p:sp>
    </p:spTree>
    <p:extLst>
      <p:ext uri="{BB962C8B-B14F-4D97-AF65-F5344CB8AC3E}">
        <p14:creationId xmlns:p14="http://schemas.microsoft.com/office/powerpoint/2010/main" val="18868289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741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741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741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741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41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41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741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741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741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741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1" name="Group 3"/>
          <p:cNvGrpSpPr>
            <a:grpSpLocks/>
          </p:cNvGrpSpPr>
          <p:nvPr/>
        </p:nvGrpSpPr>
        <p:grpSpPr bwMode="auto">
          <a:xfrm>
            <a:off x="731838" y="857250"/>
            <a:ext cx="7589837" cy="2201863"/>
            <a:chOff x="461" y="540"/>
            <a:chExt cx="4781" cy="1387"/>
          </a:xfrm>
        </p:grpSpPr>
        <p:sp>
          <p:nvSpPr>
            <p:cNvPr id="27681" name="Rectangle 4"/>
            <p:cNvSpPr>
              <a:spLocks noChangeArrowheads="1"/>
            </p:cNvSpPr>
            <p:nvPr/>
          </p:nvSpPr>
          <p:spPr bwMode="auto">
            <a:xfrm>
              <a:off x="2125" y="540"/>
              <a:ext cx="1104" cy="380"/>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Pattern</a:t>
              </a:r>
            </a:p>
          </p:txBody>
        </p:sp>
        <p:sp>
          <p:nvSpPr>
            <p:cNvPr id="27682" name="Rectangle 5"/>
            <p:cNvSpPr>
              <a:spLocks noChangeArrowheads="1"/>
            </p:cNvSpPr>
            <p:nvPr/>
          </p:nvSpPr>
          <p:spPr bwMode="auto">
            <a:xfrm>
              <a:off x="461" y="1085"/>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Structural</a:t>
              </a:r>
            </a:p>
            <a:p>
              <a:pPr algn="ctr"/>
              <a:r>
                <a:rPr lang="en-US" sz="2000">
                  <a:latin typeface="Palatino" charset="0"/>
                </a:rPr>
                <a:t>Pattern</a:t>
              </a:r>
            </a:p>
          </p:txBody>
        </p:sp>
        <p:sp>
          <p:nvSpPr>
            <p:cNvPr id="27683" name="Rectangle 6"/>
            <p:cNvSpPr>
              <a:spLocks noChangeArrowheads="1"/>
            </p:cNvSpPr>
            <p:nvPr/>
          </p:nvSpPr>
          <p:spPr bwMode="auto">
            <a:xfrm>
              <a:off x="2235" y="1351"/>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Behavioral</a:t>
              </a:r>
            </a:p>
            <a:p>
              <a:pPr algn="ctr"/>
              <a:r>
                <a:rPr lang="en-US" sz="2000">
                  <a:latin typeface="Palatino" charset="0"/>
                </a:rPr>
                <a:t>Pattern</a:t>
              </a:r>
            </a:p>
          </p:txBody>
        </p:sp>
        <p:sp>
          <p:nvSpPr>
            <p:cNvPr id="27684" name="Rectangle 7"/>
            <p:cNvSpPr>
              <a:spLocks noChangeArrowheads="1"/>
            </p:cNvSpPr>
            <p:nvPr/>
          </p:nvSpPr>
          <p:spPr bwMode="auto">
            <a:xfrm>
              <a:off x="4474" y="967"/>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Creational</a:t>
              </a:r>
            </a:p>
            <a:p>
              <a:pPr algn="ctr"/>
              <a:r>
                <a:rPr lang="en-US" sz="2000">
                  <a:latin typeface="Palatino" charset="0"/>
                </a:rPr>
                <a:t>Pattern</a:t>
              </a:r>
            </a:p>
          </p:txBody>
        </p:sp>
        <p:sp>
          <p:nvSpPr>
            <p:cNvPr id="27685" name="AutoShape 8"/>
            <p:cNvSpPr>
              <a:spLocks noChangeArrowheads="1"/>
            </p:cNvSpPr>
            <p:nvPr/>
          </p:nvSpPr>
          <p:spPr bwMode="auto">
            <a:xfrm>
              <a:off x="2565" y="1065"/>
              <a:ext cx="192" cy="96"/>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p>
          </p:txBody>
        </p:sp>
        <p:cxnSp>
          <p:nvCxnSpPr>
            <p:cNvPr id="27686" name="AutoShape 9"/>
            <p:cNvCxnSpPr>
              <a:cxnSpLocks noChangeShapeType="1"/>
              <a:stCxn id="27685" idx="2"/>
              <a:endCxn id="27682" idx="3"/>
            </p:cNvCxnSpPr>
            <p:nvPr/>
          </p:nvCxnSpPr>
          <p:spPr bwMode="auto">
            <a:xfrm flipH="1">
              <a:off x="1229" y="1161"/>
              <a:ext cx="1336" cy="212"/>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87" name="AutoShape 10"/>
            <p:cNvCxnSpPr>
              <a:cxnSpLocks noChangeShapeType="1"/>
              <a:stCxn id="27685" idx="3"/>
              <a:endCxn id="27683" idx="0"/>
            </p:cNvCxnSpPr>
            <p:nvPr/>
          </p:nvCxnSpPr>
          <p:spPr bwMode="auto">
            <a:xfrm flipH="1">
              <a:off x="2619" y="1161"/>
              <a:ext cx="42" cy="190"/>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88" name="AutoShape 11"/>
            <p:cNvCxnSpPr>
              <a:cxnSpLocks noChangeShapeType="1"/>
              <a:stCxn id="27685" idx="4"/>
              <a:endCxn id="27684" idx="1"/>
            </p:cNvCxnSpPr>
            <p:nvPr/>
          </p:nvCxnSpPr>
          <p:spPr bwMode="auto">
            <a:xfrm>
              <a:off x="2757" y="1161"/>
              <a:ext cx="1717" cy="94"/>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89" name="AutoShape 12"/>
            <p:cNvCxnSpPr>
              <a:cxnSpLocks noChangeShapeType="1"/>
              <a:stCxn id="27685" idx="0"/>
              <a:endCxn id="27681" idx="2"/>
            </p:cNvCxnSpPr>
            <p:nvPr/>
          </p:nvCxnSpPr>
          <p:spPr bwMode="auto">
            <a:xfrm flipV="1">
              <a:off x="2661" y="920"/>
              <a:ext cx="16" cy="145"/>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grpSp>
      <p:grpSp>
        <p:nvGrpSpPr>
          <p:cNvPr id="3" name="Group 13"/>
          <p:cNvGrpSpPr>
            <a:grpSpLocks/>
          </p:cNvGrpSpPr>
          <p:nvPr/>
        </p:nvGrpSpPr>
        <p:grpSpPr bwMode="auto">
          <a:xfrm>
            <a:off x="411163" y="2636838"/>
            <a:ext cx="5838825" cy="3903662"/>
            <a:chOff x="259" y="1661"/>
            <a:chExt cx="3678" cy="2459"/>
          </a:xfrm>
        </p:grpSpPr>
        <p:sp>
          <p:nvSpPr>
            <p:cNvPr id="27670" name="AutoShape 14"/>
            <p:cNvSpPr>
              <a:spLocks noChangeArrowheads="1"/>
            </p:cNvSpPr>
            <p:nvPr/>
          </p:nvSpPr>
          <p:spPr bwMode="auto">
            <a:xfrm>
              <a:off x="1078" y="2925"/>
              <a:ext cx="192" cy="96"/>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p>
          </p:txBody>
        </p:sp>
        <p:grpSp>
          <p:nvGrpSpPr>
            <p:cNvPr id="27671" name="Group 15"/>
            <p:cNvGrpSpPr>
              <a:grpSpLocks/>
            </p:cNvGrpSpPr>
            <p:nvPr/>
          </p:nvGrpSpPr>
          <p:grpSpPr bwMode="auto">
            <a:xfrm>
              <a:off x="259" y="1661"/>
              <a:ext cx="3678" cy="2459"/>
              <a:chOff x="259" y="1661"/>
              <a:chExt cx="3678" cy="2459"/>
            </a:xfrm>
          </p:grpSpPr>
          <p:sp>
            <p:nvSpPr>
              <p:cNvPr id="27672" name="Rectangle 16"/>
              <p:cNvSpPr>
                <a:spLocks noChangeArrowheads="1"/>
              </p:cNvSpPr>
              <p:nvPr/>
            </p:nvSpPr>
            <p:spPr bwMode="auto">
              <a:xfrm>
                <a:off x="259" y="3527"/>
                <a:ext cx="768" cy="576"/>
              </a:xfrm>
              <a:prstGeom prst="rect">
                <a:avLst/>
              </a:prstGeom>
              <a:solidFill>
                <a:srgbClr val="FF0000"/>
              </a:solidFill>
              <a:ln w="12700">
                <a:solidFill>
                  <a:schemeClr val="tx1"/>
                </a:solidFill>
                <a:miter lim="800000"/>
                <a:headEnd/>
                <a:tailEnd/>
              </a:ln>
            </p:spPr>
            <p:txBody>
              <a:bodyPr wrap="none" anchor="ctr"/>
              <a:lstStyle/>
              <a:p>
                <a:pPr algn="ctr"/>
                <a:r>
                  <a:rPr lang="en-US" sz="2000">
                    <a:latin typeface="Palatino" charset="0"/>
                  </a:rPr>
                  <a:t>Adapter</a:t>
                </a:r>
              </a:p>
            </p:txBody>
          </p:sp>
          <p:sp>
            <p:nvSpPr>
              <p:cNvPr id="27673" name="Rectangle 17"/>
              <p:cNvSpPr>
                <a:spLocks noChangeArrowheads="1"/>
              </p:cNvSpPr>
              <p:nvPr/>
            </p:nvSpPr>
            <p:spPr bwMode="auto">
              <a:xfrm>
                <a:off x="1219" y="3527"/>
                <a:ext cx="768" cy="576"/>
              </a:xfrm>
              <a:prstGeom prst="rect">
                <a:avLst/>
              </a:prstGeom>
              <a:solidFill>
                <a:srgbClr val="FF0000"/>
              </a:solidFill>
              <a:ln w="12700">
                <a:solidFill>
                  <a:schemeClr val="tx1"/>
                </a:solidFill>
                <a:miter lim="800000"/>
                <a:headEnd/>
                <a:tailEnd/>
              </a:ln>
            </p:spPr>
            <p:txBody>
              <a:bodyPr wrap="none" anchor="ctr"/>
              <a:lstStyle/>
              <a:p>
                <a:pPr algn="ctr"/>
                <a:r>
                  <a:rPr lang="en-US" sz="2000">
                    <a:latin typeface="Palatino" charset="0"/>
                  </a:rPr>
                  <a:t>Bridge</a:t>
                </a:r>
              </a:p>
            </p:txBody>
          </p:sp>
          <p:sp>
            <p:nvSpPr>
              <p:cNvPr id="27674" name="Rectangle 18"/>
              <p:cNvSpPr>
                <a:spLocks noChangeArrowheads="1"/>
              </p:cNvSpPr>
              <p:nvPr/>
            </p:nvSpPr>
            <p:spPr bwMode="auto">
              <a:xfrm>
                <a:off x="2179" y="3527"/>
                <a:ext cx="768" cy="576"/>
              </a:xfrm>
              <a:prstGeom prst="rect">
                <a:avLst/>
              </a:prstGeom>
              <a:solidFill>
                <a:srgbClr val="FF0000"/>
              </a:solidFill>
              <a:ln w="12700">
                <a:solidFill>
                  <a:schemeClr val="tx1"/>
                </a:solidFill>
                <a:miter lim="800000"/>
                <a:headEnd/>
                <a:tailEnd/>
              </a:ln>
            </p:spPr>
            <p:txBody>
              <a:bodyPr wrap="none" anchor="ctr"/>
              <a:lstStyle/>
              <a:p>
                <a:pPr algn="ctr"/>
                <a:r>
                  <a:rPr lang="en-US" sz="2000">
                    <a:latin typeface="Palatino" charset="0"/>
                  </a:rPr>
                  <a:t>Facade</a:t>
                </a:r>
              </a:p>
            </p:txBody>
          </p:sp>
          <p:cxnSp>
            <p:nvCxnSpPr>
              <p:cNvPr id="27675" name="AutoShape 19"/>
              <p:cNvCxnSpPr>
                <a:cxnSpLocks noChangeShapeType="1"/>
                <a:stCxn id="27670" idx="2"/>
                <a:endCxn id="27672" idx="0"/>
              </p:cNvCxnSpPr>
              <p:nvPr/>
            </p:nvCxnSpPr>
            <p:spPr bwMode="auto">
              <a:xfrm flipH="1">
                <a:off x="643" y="3021"/>
                <a:ext cx="435" cy="506"/>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76" name="AutoShape 20"/>
              <p:cNvCxnSpPr>
                <a:cxnSpLocks noChangeShapeType="1"/>
                <a:stCxn id="27670" idx="3"/>
                <a:endCxn id="27673" idx="0"/>
              </p:cNvCxnSpPr>
              <p:nvPr/>
            </p:nvCxnSpPr>
            <p:spPr bwMode="auto">
              <a:xfrm>
                <a:off x="1174" y="3021"/>
                <a:ext cx="429" cy="506"/>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77" name="AutoShape 21"/>
              <p:cNvCxnSpPr>
                <a:cxnSpLocks noChangeShapeType="1"/>
                <a:stCxn id="27670" idx="4"/>
                <a:endCxn id="27674" idx="0"/>
              </p:cNvCxnSpPr>
              <p:nvPr/>
            </p:nvCxnSpPr>
            <p:spPr bwMode="auto">
              <a:xfrm>
                <a:off x="1270" y="3021"/>
                <a:ext cx="1293" cy="506"/>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78" name="AutoShape 22"/>
              <p:cNvCxnSpPr>
                <a:cxnSpLocks noChangeShapeType="1"/>
                <a:stCxn id="27670" idx="0"/>
                <a:endCxn id="27682" idx="2"/>
              </p:cNvCxnSpPr>
              <p:nvPr/>
            </p:nvCxnSpPr>
            <p:spPr bwMode="auto">
              <a:xfrm flipH="1" flipV="1">
                <a:off x="845" y="1661"/>
                <a:ext cx="329" cy="1264"/>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27679" name="Rectangle 23"/>
              <p:cNvSpPr>
                <a:spLocks noChangeArrowheads="1"/>
              </p:cNvSpPr>
              <p:nvPr/>
            </p:nvSpPr>
            <p:spPr bwMode="auto">
              <a:xfrm>
                <a:off x="3169" y="3544"/>
                <a:ext cx="768" cy="576"/>
              </a:xfrm>
              <a:prstGeom prst="rect">
                <a:avLst/>
              </a:prstGeom>
              <a:solidFill>
                <a:schemeClr val="bg1"/>
              </a:solidFill>
              <a:ln w="12700">
                <a:solidFill>
                  <a:srgbClr val="FF0000"/>
                </a:solidFill>
                <a:miter lim="800000"/>
                <a:headEnd/>
                <a:tailEnd/>
              </a:ln>
            </p:spPr>
            <p:txBody>
              <a:bodyPr wrap="none" anchor="ctr"/>
              <a:lstStyle/>
              <a:p>
                <a:pPr algn="ctr"/>
                <a:r>
                  <a:rPr lang="en-US" sz="2000">
                    <a:latin typeface="Palatino" charset="0"/>
                  </a:rPr>
                  <a:t>Proxy</a:t>
                </a:r>
              </a:p>
            </p:txBody>
          </p:sp>
          <p:cxnSp>
            <p:nvCxnSpPr>
              <p:cNvPr id="27680" name="AutoShape 24"/>
              <p:cNvCxnSpPr>
                <a:cxnSpLocks noChangeShapeType="1"/>
                <a:stCxn id="27670" idx="4"/>
                <a:endCxn id="27679" idx="0"/>
              </p:cNvCxnSpPr>
              <p:nvPr/>
            </p:nvCxnSpPr>
            <p:spPr bwMode="auto">
              <a:xfrm>
                <a:off x="1270" y="3021"/>
                <a:ext cx="2283" cy="523"/>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grpSp>
      </p:grpSp>
      <p:grpSp>
        <p:nvGrpSpPr>
          <p:cNvPr id="5" name="Group 25"/>
          <p:cNvGrpSpPr>
            <a:grpSpLocks/>
          </p:cNvGrpSpPr>
          <p:nvPr/>
        </p:nvGrpSpPr>
        <p:grpSpPr bwMode="auto">
          <a:xfrm>
            <a:off x="2276475" y="3059113"/>
            <a:ext cx="3754438" cy="1533525"/>
            <a:chOff x="1434" y="1927"/>
            <a:chExt cx="2365" cy="966"/>
          </a:xfrm>
        </p:grpSpPr>
        <p:sp>
          <p:nvSpPr>
            <p:cNvPr id="27662" name="Rectangle 26"/>
            <p:cNvSpPr>
              <a:spLocks noChangeArrowheads="1"/>
            </p:cNvSpPr>
            <p:nvPr/>
          </p:nvSpPr>
          <p:spPr bwMode="auto">
            <a:xfrm>
              <a:off x="1434" y="2342"/>
              <a:ext cx="705" cy="53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Command</a:t>
              </a:r>
            </a:p>
            <a:p>
              <a:pPr algn="ctr"/>
              <a:endParaRPr lang="en-US" sz="2000">
                <a:latin typeface="Palatino" charset="0"/>
              </a:endParaRPr>
            </a:p>
          </p:txBody>
        </p:sp>
        <p:sp>
          <p:nvSpPr>
            <p:cNvPr id="27663" name="Rectangle 27"/>
            <p:cNvSpPr>
              <a:spLocks noChangeArrowheads="1"/>
            </p:cNvSpPr>
            <p:nvPr/>
          </p:nvSpPr>
          <p:spPr bwMode="auto">
            <a:xfrm>
              <a:off x="2300" y="2357"/>
              <a:ext cx="705" cy="536"/>
            </a:xfrm>
            <a:prstGeom prst="rect">
              <a:avLst/>
            </a:prstGeom>
            <a:solidFill>
              <a:schemeClr val="bg1"/>
            </a:solidFill>
            <a:ln w="12700">
              <a:solidFill>
                <a:schemeClr val="tx1"/>
              </a:solidFill>
              <a:miter lim="800000"/>
              <a:headEnd/>
              <a:tailEnd/>
            </a:ln>
          </p:spPr>
          <p:txBody>
            <a:bodyPr wrap="none" anchor="ctr"/>
            <a:lstStyle/>
            <a:p>
              <a:pPr algn="ctr"/>
              <a:r>
                <a:rPr lang="en-US" sz="2000" dirty="0">
                  <a:latin typeface="Palatino" charset="0"/>
                </a:rPr>
                <a:t>Observer</a:t>
              </a:r>
            </a:p>
            <a:p>
              <a:pPr algn="ctr"/>
              <a:endParaRPr lang="en-US" sz="2000" dirty="0">
                <a:latin typeface="Palatino" charset="0"/>
              </a:endParaRPr>
            </a:p>
          </p:txBody>
        </p:sp>
        <p:sp>
          <p:nvSpPr>
            <p:cNvPr id="27664" name="Rectangle 28"/>
            <p:cNvSpPr>
              <a:spLocks noChangeArrowheads="1"/>
            </p:cNvSpPr>
            <p:nvPr/>
          </p:nvSpPr>
          <p:spPr bwMode="auto">
            <a:xfrm>
              <a:off x="3110" y="2357"/>
              <a:ext cx="689" cy="53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Strategy</a:t>
              </a:r>
            </a:p>
            <a:p>
              <a:pPr algn="ctr"/>
              <a:endParaRPr lang="en-US" sz="2000">
                <a:latin typeface="Palatino" charset="0"/>
              </a:endParaRPr>
            </a:p>
          </p:txBody>
        </p:sp>
        <p:sp>
          <p:nvSpPr>
            <p:cNvPr id="27665" name="AutoShape 29"/>
            <p:cNvSpPr>
              <a:spLocks noChangeArrowheads="1"/>
            </p:cNvSpPr>
            <p:nvPr/>
          </p:nvSpPr>
          <p:spPr bwMode="auto">
            <a:xfrm>
              <a:off x="2558" y="2046"/>
              <a:ext cx="192" cy="89"/>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p>
          </p:txBody>
        </p:sp>
        <p:cxnSp>
          <p:nvCxnSpPr>
            <p:cNvPr id="27666" name="AutoShape 30"/>
            <p:cNvCxnSpPr>
              <a:cxnSpLocks noChangeShapeType="1"/>
              <a:stCxn id="27665" idx="2"/>
              <a:endCxn id="27662" idx="0"/>
            </p:cNvCxnSpPr>
            <p:nvPr/>
          </p:nvCxnSpPr>
          <p:spPr bwMode="auto">
            <a:xfrm flipH="1">
              <a:off x="1787" y="2135"/>
              <a:ext cx="771" cy="207"/>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67" name="AutoShape 31"/>
            <p:cNvCxnSpPr>
              <a:cxnSpLocks noChangeShapeType="1"/>
              <a:stCxn id="27665" idx="3"/>
              <a:endCxn id="27663" idx="0"/>
            </p:cNvCxnSpPr>
            <p:nvPr/>
          </p:nvCxnSpPr>
          <p:spPr bwMode="auto">
            <a:xfrm flipH="1">
              <a:off x="2653" y="2135"/>
              <a:ext cx="1" cy="222"/>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68" name="AutoShape 32"/>
            <p:cNvCxnSpPr>
              <a:cxnSpLocks noChangeShapeType="1"/>
              <a:stCxn id="27665" idx="4"/>
              <a:endCxn id="27664" idx="0"/>
            </p:cNvCxnSpPr>
            <p:nvPr/>
          </p:nvCxnSpPr>
          <p:spPr bwMode="auto">
            <a:xfrm>
              <a:off x="2750" y="2135"/>
              <a:ext cx="705" cy="222"/>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69" name="AutoShape 33"/>
            <p:cNvCxnSpPr>
              <a:cxnSpLocks noChangeShapeType="1"/>
              <a:stCxn id="27665" idx="0"/>
              <a:endCxn id="27683" idx="2"/>
            </p:cNvCxnSpPr>
            <p:nvPr/>
          </p:nvCxnSpPr>
          <p:spPr bwMode="auto">
            <a:xfrm flipH="1" flipV="1">
              <a:off x="2619" y="1927"/>
              <a:ext cx="35" cy="119"/>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grpSp>
      <p:grpSp>
        <p:nvGrpSpPr>
          <p:cNvPr id="6" name="Group 34"/>
          <p:cNvGrpSpPr>
            <a:grpSpLocks/>
          </p:cNvGrpSpPr>
          <p:nvPr/>
        </p:nvGrpSpPr>
        <p:grpSpPr bwMode="auto">
          <a:xfrm>
            <a:off x="6234113" y="2449513"/>
            <a:ext cx="2743200" cy="1762125"/>
            <a:chOff x="3927" y="1543"/>
            <a:chExt cx="1728" cy="1110"/>
          </a:xfrm>
        </p:grpSpPr>
        <p:sp>
          <p:nvSpPr>
            <p:cNvPr id="27656" name="Rectangle 35"/>
            <p:cNvSpPr>
              <a:spLocks noChangeArrowheads="1"/>
            </p:cNvSpPr>
            <p:nvPr/>
          </p:nvSpPr>
          <p:spPr bwMode="auto">
            <a:xfrm>
              <a:off x="3927" y="2077"/>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Abstract</a:t>
              </a:r>
            </a:p>
            <a:p>
              <a:pPr algn="ctr"/>
              <a:r>
                <a:rPr lang="en-US" sz="2000">
                  <a:latin typeface="Palatino" charset="0"/>
                </a:rPr>
                <a:t>Factory</a:t>
              </a:r>
            </a:p>
          </p:txBody>
        </p:sp>
        <p:sp>
          <p:nvSpPr>
            <p:cNvPr id="27657" name="Rectangle 36"/>
            <p:cNvSpPr>
              <a:spLocks noChangeArrowheads="1"/>
            </p:cNvSpPr>
            <p:nvPr/>
          </p:nvSpPr>
          <p:spPr bwMode="auto">
            <a:xfrm>
              <a:off x="4887" y="2077"/>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Builder</a:t>
              </a:r>
            </a:p>
            <a:p>
              <a:pPr algn="ctr"/>
              <a:r>
                <a:rPr lang="en-US" sz="2000">
                  <a:latin typeface="Palatino" charset="0"/>
                </a:rPr>
                <a:t>Pattern</a:t>
              </a:r>
            </a:p>
          </p:txBody>
        </p:sp>
        <p:cxnSp>
          <p:nvCxnSpPr>
            <p:cNvPr id="27658" name="AutoShape 37"/>
            <p:cNvCxnSpPr>
              <a:cxnSpLocks noChangeShapeType="1"/>
              <a:stCxn id="27660" idx="2"/>
              <a:endCxn id="27656" idx="0"/>
            </p:cNvCxnSpPr>
            <p:nvPr/>
          </p:nvCxnSpPr>
          <p:spPr bwMode="auto">
            <a:xfrm flipH="1">
              <a:off x="4311" y="1902"/>
              <a:ext cx="463" cy="175"/>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59" name="AutoShape 38"/>
            <p:cNvCxnSpPr>
              <a:cxnSpLocks noChangeShapeType="1"/>
              <a:stCxn id="27660" idx="4"/>
              <a:endCxn id="27657" idx="0"/>
            </p:cNvCxnSpPr>
            <p:nvPr/>
          </p:nvCxnSpPr>
          <p:spPr bwMode="auto">
            <a:xfrm>
              <a:off x="4966" y="1902"/>
              <a:ext cx="305" cy="175"/>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27660" name="AutoShape 39"/>
            <p:cNvSpPr>
              <a:spLocks noChangeArrowheads="1"/>
            </p:cNvSpPr>
            <p:nvPr/>
          </p:nvSpPr>
          <p:spPr bwMode="auto">
            <a:xfrm>
              <a:off x="4774" y="1806"/>
              <a:ext cx="192" cy="96"/>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p>
          </p:txBody>
        </p:sp>
        <p:cxnSp>
          <p:nvCxnSpPr>
            <p:cNvPr id="27661" name="AutoShape 40"/>
            <p:cNvCxnSpPr>
              <a:cxnSpLocks noChangeShapeType="1"/>
              <a:stCxn id="27684" idx="2"/>
              <a:endCxn id="27660" idx="0"/>
            </p:cNvCxnSpPr>
            <p:nvPr/>
          </p:nvCxnSpPr>
          <p:spPr bwMode="auto">
            <a:xfrm>
              <a:off x="4858" y="1543"/>
              <a:ext cx="12" cy="263"/>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grpSp>
      <p:sp>
        <p:nvSpPr>
          <p:cNvPr id="135209" name="Rectangle 41"/>
          <p:cNvSpPr>
            <a:spLocks noChangeArrowheads="1"/>
          </p:cNvSpPr>
          <p:nvPr/>
        </p:nvSpPr>
        <p:spPr bwMode="auto">
          <a:xfrm>
            <a:off x="2279650" y="3721100"/>
            <a:ext cx="1119188" cy="850900"/>
          </a:xfrm>
          <a:prstGeom prst="rect">
            <a:avLst/>
          </a:prstGeom>
          <a:solidFill>
            <a:schemeClr val="bg1"/>
          </a:solidFill>
          <a:ln w="12700">
            <a:solidFill>
              <a:schemeClr val="tx1"/>
            </a:solidFill>
            <a:miter lim="800000"/>
            <a:headEnd/>
            <a:tailEnd/>
          </a:ln>
        </p:spPr>
        <p:txBody>
          <a:bodyPr wrap="none" anchor="ctr"/>
          <a:lstStyle/>
          <a:p>
            <a:r>
              <a:rPr lang="en-US" sz="2000">
                <a:latin typeface="Palatino" charset="0"/>
              </a:rPr>
              <a:t>Command</a:t>
            </a:r>
          </a:p>
          <a:p>
            <a:endParaRPr lang="en-US" sz="2000">
              <a:latin typeface="Palatino" charset="0"/>
            </a:endParaRPr>
          </a:p>
        </p:txBody>
      </p:sp>
      <p:grpSp>
        <p:nvGrpSpPr>
          <p:cNvPr id="42" name="Group 41"/>
          <p:cNvGrpSpPr/>
          <p:nvPr/>
        </p:nvGrpSpPr>
        <p:grpSpPr>
          <a:xfrm>
            <a:off x="2011763" y="4795838"/>
            <a:ext cx="5757270" cy="1739639"/>
            <a:chOff x="2011763" y="4795838"/>
            <a:chExt cx="5757270" cy="1739639"/>
          </a:xfrm>
        </p:grpSpPr>
        <p:cxnSp>
          <p:nvCxnSpPr>
            <p:cNvPr id="43" name="AutoShape 24"/>
            <p:cNvCxnSpPr>
              <a:cxnSpLocks noChangeShapeType="1"/>
              <a:endCxn id="44" idx="0"/>
            </p:cNvCxnSpPr>
            <p:nvPr/>
          </p:nvCxnSpPr>
          <p:spPr bwMode="auto">
            <a:xfrm>
              <a:off x="2011763" y="4795838"/>
              <a:ext cx="5149328" cy="825239"/>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44" name="Rectangle 23"/>
            <p:cNvSpPr>
              <a:spLocks noChangeArrowheads="1"/>
            </p:cNvSpPr>
            <p:nvPr/>
          </p:nvSpPr>
          <p:spPr bwMode="auto">
            <a:xfrm>
              <a:off x="6553148" y="5621077"/>
              <a:ext cx="1215885" cy="914400"/>
            </a:xfrm>
            <a:prstGeom prst="rect">
              <a:avLst/>
            </a:prstGeom>
            <a:solidFill>
              <a:srgbClr val="FF0000"/>
            </a:solidFill>
            <a:ln w="12700">
              <a:solidFill>
                <a:schemeClr val="tx1"/>
              </a:solidFill>
              <a:miter lim="800000"/>
              <a:headEnd/>
              <a:tailEnd/>
            </a:ln>
          </p:spPr>
          <p:txBody>
            <a:bodyPr wrap="none" anchor="ctr"/>
            <a:lstStyle/>
            <a:p>
              <a:pPr algn="ctr"/>
              <a:r>
                <a:rPr lang="en-US" sz="2000" dirty="0" smtClean="0">
                  <a:latin typeface="Palatino" charset="0"/>
                </a:rPr>
                <a:t>Composite</a:t>
              </a:r>
              <a:endParaRPr lang="en-US" sz="2000" dirty="0">
                <a:latin typeface="Palatino" charset="0"/>
              </a:endParaRPr>
            </a:p>
          </p:txBody>
        </p:sp>
      </p:gr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394228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atin typeface="Times" charset="0"/>
              </a:rPr>
              <a:t>Proxy Pattern: Motivation</a:t>
            </a:r>
          </a:p>
        </p:txBody>
      </p:sp>
      <p:sp>
        <p:nvSpPr>
          <p:cNvPr id="18435" name="Rectangle 3"/>
          <p:cNvSpPr>
            <a:spLocks noGrp="1" noChangeArrowheads="1"/>
          </p:cNvSpPr>
          <p:nvPr>
            <p:ph type="body" idx="1"/>
          </p:nvPr>
        </p:nvSpPr>
        <p:spPr>
          <a:xfrm>
            <a:off x="466193" y="884254"/>
            <a:ext cx="8229600" cy="5065712"/>
          </a:xfrm>
        </p:spPr>
        <p:txBody>
          <a:bodyPr/>
          <a:lstStyle/>
          <a:p>
            <a:r>
              <a:rPr lang="en-US" dirty="0">
                <a:latin typeface="Times" charset="0"/>
              </a:rPr>
              <a:t>It is 15:00pm. I am sitting at my 14.4 baud modem connection and retrieve a fancy web site from the US, This is prime web time all over the US. So I am getting 10 bits/sec.</a:t>
            </a:r>
          </a:p>
          <a:p>
            <a:r>
              <a:rPr lang="en-US" dirty="0">
                <a:latin typeface="Times" charset="0"/>
              </a:rPr>
              <a:t>What can I do?</a:t>
            </a:r>
          </a:p>
        </p:txBody>
      </p:sp>
      <p:pic>
        <p:nvPicPr>
          <p:cNvPr id="2" name="Picture 1"/>
          <p:cNvPicPr>
            <a:picLocks noChangeAspect="1"/>
          </p:cNvPicPr>
          <p:nvPr/>
        </p:nvPicPr>
        <p:blipFill>
          <a:blip r:embed="rId2"/>
          <a:stretch>
            <a:fillRect/>
          </a:stretch>
        </p:blipFill>
        <p:spPr>
          <a:xfrm>
            <a:off x="432918" y="3962386"/>
            <a:ext cx="4267200" cy="1727200"/>
          </a:xfrm>
          <a:prstGeom prst="rect">
            <a:avLst/>
          </a:prstGeom>
        </p:spPr>
      </p:pic>
      <p:pic>
        <p:nvPicPr>
          <p:cNvPr id="3" name="Picture 2"/>
          <p:cNvPicPr>
            <a:picLocks noChangeAspect="1"/>
          </p:cNvPicPr>
          <p:nvPr/>
        </p:nvPicPr>
        <p:blipFill>
          <a:blip r:embed="rId3"/>
          <a:stretch>
            <a:fillRect/>
          </a:stretch>
        </p:blipFill>
        <p:spPr>
          <a:xfrm>
            <a:off x="4691283" y="3963814"/>
            <a:ext cx="4347194" cy="2285940"/>
          </a:xfrm>
          <a:prstGeom prst="rect">
            <a:avLst/>
          </a:prstGeom>
        </p:spPr>
      </p:pic>
      <p:sp>
        <p:nvSpPr>
          <p:cNvPr id="4" name="Rectangle 3"/>
          <p:cNvSpPr/>
          <p:nvPr/>
        </p:nvSpPr>
        <p:spPr>
          <a:xfrm>
            <a:off x="0" y="6382214"/>
            <a:ext cx="4572000" cy="369332"/>
          </a:xfrm>
          <a:prstGeom prst="rect">
            <a:avLst/>
          </a:prstGeom>
        </p:spPr>
        <p:txBody>
          <a:bodyPr>
            <a:spAutoFit/>
          </a:bodyPr>
          <a:lstStyle/>
          <a:p>
            <a:r>
              <a:rPr lang="pl-PL" sz="1800" dirty="0"/>
              <a:t>http://</a:t>
            </a:r>
            <a:r>
              <a:rPr lang="pl-PL" sz="1800" dirty="0" err="1"/>
              <a:t>www.vincehuston.org</a:t>
            </a:r>
            <a:r>
              <a:rPr lang="pl-PL" sz="1800" dirty="0"/>
              <a:t>/</a:t>
            </a:r>
            <a:r>
              <a:rPr lang="pl-PL" sz="1800" dirty="0" err="1"/>
              <a:t>dp</a:t>
            </a:r>
            <a:r>
              <a:rPr lang="pl-PL" sz="1800" dirty="0"/>
              <a:t>/</a:t>
            </a:r>
            <a:r>
              <a:rPr lang="pl-PL" sz="1800" dirty="0" err="1"/>
              <a:t>proxy.html</a:t>
            </a:r>
            <a:endParaRPr lang="en-US" sz="1800" dirty="0"/>
          </a:p>
        </p:txBody>
      </p:sp>
    </p:spTree>
    <p:extLst>
      <p:ext uri="{BB962C8B-B14F-4D97-AF65-F5344CB8AC3E}">
        <p14:creationId xmlns:p14="http://schemas.microsoft.com/office/powerpoint/2010/main" val="34074498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atin typeface="Times" charset="0"/>
              </a:rPr>
              <a:t>Proxy Pattern</a:t>
            </a:r>
          </a:p>
        </p:txBody>
      </p:sp>
      <p:sp>
        <p:nvSpPr>
          <p:cNvPr id="19459" name="Rectangle 3"/>
          <p:cNvSpPr>
            <a:spLocks noGrp="1" noChangeArrowheads="1"/>
          </p:cNvSpPr>
          <p:nvPr>
            <p:ph type="body" idx="1"/>
          </p:nvPr>
        </p:nvSpPr>
        <p:spPr>
          <a:xfrm>
            <a:off x="431800" y="877822"/>
            <a:ext cx="8229600" cy="5065712"/>
          </a:xfrm>
        </p:spPr>
        <p:txBody>
          <a:bodyPr/>
          <a:lstStyle/>
          <a:p>
            <a:r>
              <a:rPr lang="en-US" dirty="0">
                <a:latin typeface="Times" charset="0"/>
              </a:rPr>
              <a:t>What is expensive? </a:t>
            </a:r>
          </a:p>
          <a:p>
            <a:pPr lvl="1"/>
            <a:r>
              <a:rPr lang="en-US" dirty="0">
                <a:latin typeface="Times" charset="0"/>
              </a:rPr>
              <a:t>Object Creation</a:t>
            </a:r>
          </a:p>
          <a:p>
            <a:pPr lvl="1"/>
            <a:r>
              <a:rPr lang="en-US" dirty="0">
                <a:latin typeface="Times" charset="0"/>
              </a:rPr>
              <a:t>Object Initialization</a:t>
            </a:r>
          </a:p>
          <a:p>
            <a:r>
              <a:rPr lang="en-US" dirty="0">
                <a:latin typeface="Times" charset="0"/>
              </a:rPr>
              <a:t>Defer object creation and object initialization to the time you need the object </a:t>
            </a:r>
          </a:p>
          <a:p>
            <a:r>
              <a:rPr lang="en-US" dirty="0">
                <a:latin typeface="Times" charset="0"/>
              </a:rPr>
              <a:t>Proxy pattern:</a:t>
            </a:r>
          </a:p>
          <a:p>
            <a:pPr lvl="1"/>
            <a:r>
              <a:rPr lang="en-US" dirty="0">
                <a:latin typeface="Times" charset="0"/>
              </a:rPr>
              <a:t>Reduces the cost of accessing objects</a:t>
            </a:r>
          </a:p>
          <a:p>
            <a:pPr lvl="1"/>
            <a:r>
              <a:rPr lang="en-US" dirty="0">
                <a:latin typeface="Times" charset="0"/>
              </a:rPr>
              <a:t>Uses another object (</a:t>
            </a:r>
            <a:r>
              <a:rPr lang="ja-JP" altLang="en-US" dirty="0">
                <a:latin typeface="Times" charset="0"/>
              </a:rPr>
              <a:t>“</a:t>
            </a:r>
            <a:r>
              <a:rPr lang="en-US" dirty="0">
                <a:latin typeface="Times" charset="0"/>
              </a:rPr>
              <a:t>the proxy</a:t>
            </a:r>
            <a:r>
              <a:rPr lang="ja-JP" altLang="en-US" dirty="0">
                <a:latin typeface="Times" charset="0"/>
              </a:rPr>
              <a:t>”</a:t>
            </a:r>
            <a:r>
              <a:rPr lang="en-US" dirty="0">
                <a:latin typeface="Times" charset="0"/>
              </a:rPr>
              <a:t>) that acts as a stand-in for the real object</a:t>
            </a:r>
          </a:p>
          <a:p>
            <a:pPr lvl="1"/>
            <a:r>
              <a:rPr lang="en-US" dirty="0">
                <a:latin typeface="Times" charset="0"/>
              </a:rPr>
              <a:t>The proxy creates the real object only if the user asks for it</a:t>
            </a:r>
          </a:p>
          <a:p>
            <a:endParaRPr lang="en-US" dirty="0">
              <a:latin typeface="Times" charset="0"/>
            </a:endParaRPr>
          </a:p>
        </p:txBody>
      </p:sp>
    </p:spTree>
    <p:extLst>
      <p:ext uri="{BB962C8B-B14F-4D97-AF65-F5344CB8AC3E}">
        <p14:creationId xmlns:p14="http://schemas.microsoft.com/office/powerpoint/2010/main" val="3765970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1899559" y="179388"/>
            <a:ext cx="7244439" cy="688975"/>
          </a:xfrm>
        </p:spPr>
        <p:txBody>
          <a:bodyPr/>
          <a:lstStyle/>
          <a:p>
            <a:endParaRPr lang="en-US" sz="2400" dirty="0"/>
          </a:p>
        </p:txBody>
      </p:sp>
      <p:grpSp>
        <p:nvGrpSpPr>
          <p:cNvPr id="216067" name="Group 3"/>
          <p:cNvGrpSpPr>
            <a:grpSpLocks/>
          </p:cNvGrpSpPr>
          <p:nvPr/>
        </p:nvGrpSpPr>
        <p:grpSpPr bwMode="auto">
          <a:xfrm>
            <a:off x="1101639" y="950831"/>
            <a:ext cx="6746875" cy="5602287"/>
            <a:chOff x="1070" y="837"/>
            <a:chExt cx="3560" cy="2993"/>
          </a:xfrm>
        </p:grpSpPr>
        <p:sp>
          <p:nvSpPr>
            <p:cNvPr id="216068" name="AutoShape 4"/>
            <p:cNvSpPr>
              <a:spLocks noChangeArrowheads="1"/>
            </p:cNvSpPr>
            <p:nvPr/>
          </p:nvSpPr>
          <p:spPr bwMode="auto">
            <a:xfrm>
              <a:off x="1327" y="2847"/>
              <a:ext cx="1251" cy="257"/>
            </a:xfrm>
            <a:prstGeom prst="roundRect">
              <a:avLst>
                <a:gd name="adj" fmla="val 45718"/>
              </a:avLst>
            </a:pr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069" name="Rectangle 5"/>
            <p:cNvSpPr>
              <a:spLocks noChangeArrowheads="1"/>
            </p:cNvSpPr>
            <p:nvPr/>
          </p:nvSpPr>
          <p:spPr bwMode="auto">
            <a:xfrm>
              <a:off x="1382" y="2937"/>
              <a:ext cx="987" cy="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latin typeface="Lucida Sans Typewriter" charset="0"/>
                </a:rPr>
                <a:t>Specifying </a:t>
              </a:r>
              <a:r>
                <a:rPr lang="en-US" sz="1100" b="0">
                  <a:solidFill>
                    <a:srgbClr val="CC3300"/>
                  </a:solidFill>
                  <a:latin typeface="Lucida Sans Typewriter" charset="0"/>
                </a:rPr>
                <a:t>constraints</a:t>
              </a:r>
            </a:p>
          </p:txBody>
        </p:sp>
        <p:sp>
          <p:nvSpPr>
            <p:cNvPr id="216070" name="AutoShape 6"/>
            <p:cNvSpPr>
              <a:spLocks noChangeArrowheads="1"/>
            </p:cNvSpPr>
            <p:nvPr/>
          </p:nvSpPr>
          <p:spPr bwMode="auto">
            <a:xfrm>
              <a:off x="1327" y="2516"/>
              <a:ext cx="1251" cy="246"/>
            </a:xfrm>
            <a:prstGeom prst="roundRect">
              <a:avLst>
                <a:gd name="adj" fmla="val 47764"/>
              </a:avLst>
            </a:pr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071" name="Rectangle 7"/>
            <p:cNvSpPr>
              <a:spLocks noChangeArrowheads="1"/>
            </p:cNvSpPr>
            <p:nvPr/>
          </p:nvSpPr>
          <p:spPr bwMode="auto">
            <a:xfrm>
              <a:off x="1389" y="2552"/>
              <a:ext cx="812" cy="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latin typeface="Lucida Sans Typewriter" charset="0"/>
                </a:rPr>
                <a:t>Specifying types &amp;</a:t>
              </a:r>
              <a:endParaRPr lang="en-US" b="0">
                <a:latin typeface="Lucida Sans Typewriter" charset="0"/>
              </a:endParaRPr>
            </a:p>
          </p:txBody>
        </p:sp>
        <p:sp>
          <p:nvSpPr>
            <p:cNvPr id="216072" name="Rectangle 8"/>
            <p:cNvSpPr>
              <a:spLocks noChangeArrowheads="1"/>
            </p:cNvSpPr>
            <p:nvPr/>
          </p:nvSpPr>
          <p:spPr bwMode="auto">
            <a:xfrm>
              <a:off x="1691" y="2638"/>
              <a:ext cx="448" cy="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CC3300"/>
                  </a:solidFill>
                  <a:latin typeface="Lucida Sans Typewriter" charset="0"/>
                </a:rPr>
                <a:t>signatures</a:t>
              </a:r>
            </a:p>
          </p:txBody>
        </p:sp>
        <p:sp>
          <p:nvSpPr>
            <p:cNvPr id="216073" name="AutoShape 9"/>
            <p:cNvSpPr>
              <a:spLocks noChangeArrowheads="1"/>
            </p:cNvSpPr>
            <p:nvPr/>
          </p:nvSpPr>
          <p:spPr bwMode="auto">
            <a:xfrm>
              <a:off x="3134" y="2740"/>
              <a:ext cx="1250" cy="246"/>
            </a:xfrm>
            <a:prstGeom prst="roundRect">
              <a:avLst>
                <a:gd name="adj" fmla="val 47764"/>
              </a:avLst>
            </a:pr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074" name="Rectangle 10"/>
            <p:cNvSpPr>
              <a:spLocks noChangeArrowheads="1"/>
            </p:cNvSpPr>
            <p:nvPr/>
          </p:nvSpPr>
          <p:spPr bwMode="auto">
            <a:xfrm>
              <a:off x="3251" y="2820"/>
              <a:ext cx="897" cy="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dirty="0">
                  <a:solidFill>
                    <a:srgbClr val="000000"/>
                  </a:solidFill>
                  <a:latin typeface="Lucida Sans Typewriter" charset="0"/>
                </a:rPr>
                <a:t>Identifying patterns</a:t>
              </a:r>
              <a:endParaRPr lang="en-US" b="0" dirty="0">
                <a:latin typeface="Lucida Sans Typewriter" charset="0"/>
              </a:endParaRPr>
            </a:p>
          </p:txBody>
        </p:sp>
        <p:sp>
          <p:nvSpPr>
            <p:cNvPr id="216075" name="AutoShape 11"/>
            <p:cNvSpPr>
              <a:spLocks noChangeArrowheads="1"/>
            </p:cNvSpPr>
            <p:nvPr/>
          </p:nvSpPr>
          <p:spPr bwMode="auto">
            <a:xfrm>
              <a:off x="3134" y="3157"/>
              <a:ext cx="1250" cy="246"/>
            </a:xfrm>
            <a:prstGeom prst="roundRect">
              <a:avLst>
                <a:gd name="adj" fmla="val 47764"/>
              </a:avLst>
            </a:pr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076" name="Rectangle 12"/>
            <p:cNvSpPr>
              <a:spLocks noChangeArrowheads="1"/>
            </p:cNvSpPr>
            <p:nvPr/>
          </p:nvSpPr>
          <p:spPr bwMode="auto">
            <a:xfrm>
              <a:off x="3341" y="3247"/>
              <a:ext cx="807" cy="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dirty="0">
                  <a:solidFill>
                    <a:srgbClr val="000000"/>
                  </a:solidFill>
                  <a:latin typeface="Lucida Sans Typewriter" charset="0"/>
                </a:rPr>
                <a:t>Adjusting patterns</a:t>
              </a:r>
              <a:endParaRPr lang="en-US" b="0" dirty="0">
                <a:latin typeface="Lucida Sans Typewriter" charset="0"/>
              </a:endParaRPr>
            </a:p>
          </p:txBody>
        </p:sp>
        <p:sp>
          <p:nvSpPr>
            <p:cNvPr id="216077" name="AutoShape 13"/>
            <p:cNvSpPr>
              <a:spLocks noChangeArrowheads="1"/>
            </p:cNvSpPr>
            <p:nvPr/>
          </p:nvSpPr>
          <p:spPr bwMode="auto">
            <a:xfrm>
              <a:off x="1327" y="1896"/>
              <a:ext cx="1251" cy="246"/>
            </a:xfrm>
            <a:prstGeom prst="roundRect">
              <a:avLst>
                <a:gd name="adj" fmla="val 47764"/>
              </a:avLst>
            </a:pr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078" name="Rectangle 14"/>
            <p:cNvSpPr>
              <a:spLocks noChangeArrowheads="1"/>
            </p:cNvSpPr>
            <p:nvPr/>
          </p:nvSpPr>
          <p:spPr bwMode="auto">
            <a:xfrm>
              <a:off x="1341" y="1932"/>
              <a:ext cx="852" cy="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latin typeface="Lucida Sans Typewriter" charset="0"/>
                </a:rPr>
                <a:t>Identifying missing</a:t>
              </a:r>
              <a:endParaRPr lang="en-US" b="0">
                <a:latin typeface="Lucida Sans Typewriter" charset="0"/>
              </a:endParaRPr>
            </a:p>
          </p:txBody>
        </p:sp>
        <p:sp>
          <p:nvSpPr>
            <p:cNvPr id="216079" name="Rectangle 15"/>
            <p:cNvSpPr>
              <a:spLocks noChangeArrowheads="1"/>
            </p:cNvSpPr>
            <p:nvPr/>
          </p:nvSpPr>
          <p:spPr bwMode="auto">
            <a:xfrm>
              <a:off x="1357" y="2018"/>
              <a:ext cx="1032" cy="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CC3300"/>
                  </a:solidFill>
                  <a:latin typeface="Lucida Sans Typewriter" charset="0"/>
                </a:rPr>
                <a:t>attributes &amp; operations</a:t>
              </a:r>
            </a:p>
          </p:txBody>
        </p:sp>
        <p:sp>
          <p:nvSpPr>
            <p:cNvPr id="216080" name="AutoShape 16"/>
            <p:cNvSpPr>
              <a:spLocks noChangeArrowheads="1"/>
            </p:cNvSpPr>
            <p:nvPr/>
          </p:nvSpPr>
          <p:spPr bwMode="auto">
            <a:xfrm>
              <a:off x="1327" y="2206"/>
              <a:ext cx="1251" cy="256"/>
            </a:xfrm>
            <a:prstGeom prst="roundRect">
              <a:avLst>
                <a:gd name="adj" fmla="val 45898"/>
              </a:avLst>
            </a:pr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081" name="Rectangle 17"/>
            <p:cNvSpPr>
              <a:spLocks noChangeArrowheads="1"/>
            </p:cNvSpPr>
            <p:nvPr/>
          </p:nvSpPr>
          <p:spPr bwMode="auto">
            <a:xfrm>
              <a:off x="1406" y="2296"/>
              <a:ext cx="947" cy="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latin typeface="Lucida Sans Typewriter" charset="0"/>
                </a:rPr>
                <a:t>Specifying </a:t>
              </a:r>
              <a:r>
                <a:rPr lang="en-US" sz="1100" b="0">
                  <a:solidFill>
                    <a:srgbClr val="CC3300"/>
                  </a:solidFill>
                  <a:latin typeface="Lucida Sans Typewriter" charset="0"/>
                </a:rPr>
                <a:t>visibility</a:t>
              </a:r>
            </a:p>
          </p:txBody>
        </p:sp>
        <p:sp>
          <p:nvSpPr>
            <p:cNvPr id="216082" name="Rectangle 18"/>
            <p:cNvSpPr>
              <a:spLocks noChangeArrowheads="1"/>
            </p:cNvSpPr>
            <p:nvPr/>
          </p:nvSpPr>
          <p:spPr bwMode="auto">
            <a:xfrm>
              <a:off x="1070" y="1757"/>
              <a:ext cx="1679" cy="1731"/>
            </a:xfrm>
            <a:prstGeom prst="rect">
              <a:avLst/>
            </a:prstGeom>
            <a:noFill/>
            <a:ln w="333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083" name="Rectangle 19"/>
            <p:cNvSpPr>
              <a:spLocks noChangeArrowheads="1"/>
            </p:cNvSpPr>
            <p:nvPr/>
          </p:nvSpPr>
          <p:spPr bwMode="auto">
            <a:xfrm>
              <a:off x="1252" y="1630"/>
              <a:ext cx="583" cy="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latin typeface="Lucida Sans Typewriter" charset="0"/>
                </a:rPr>
                <a:t>Specification</a:t>
              </a:r>
              <a:endParaRPr lang="en-US" b="0">
                <a:latin typeface="Lucida Sans Typewriter" charset="0"/>
              </a:endParaRPr>
            </a:p>
          </p:txBody>
        </p:sp>
        <p:sp>
          <p:nvSpPr>
            <p:cNvPr id="216084" name="Freeform 20"/>
            <p:cNvSpPr>
              <a:spLocks/>
            </p:cNvSpPr>
            <p:nvPr/>
          </p:nvSpPr>
          <p:spPr bwMode="auto">
            <a:xfrm>
              <a:off x="1081" y="1562"/>
              <a:ext cx="118" cy="192"/>
            </a:xfrm>
            <a:custGeom>
              <a:avLst/>
              <a:gdLst>
                <a:gd name="T0" fmla="*/ 0 w 118"/>
                <a:gd name="T1" fmla="*/ 181 h 192"/>
                <a:gd name="T2" fmla="*/ 21 w 118"/>
                <a:gd name="T3" fmla="*/ 192 h 192"/>
                <a:gd name="T4" fmla="*/ 118 w 118"/>
                <a:gd name="T5" fmla="*/ 21 h 192"/>
                <a:gd name="T6" fmla="*/ 107 w 118"/>
                <a:gd name="T7" fmla="*/ 0 h 192"/>
                <a:gd name="T8" fmla="*/ 107 w 118"/>
                <a:gd name="T9" fmla="*/ 0 h 192"/>
                <a:gd name="T10" fmla="*/ 96 w 118"/>
                <a:gd name="T11" fmla="*/ 10 h 192"/>
                <a:gd name="T12" fmla="*/ 0 w 118"/>
                <a:gd name="T13" fmla="*/ 181 h 192"/>
              </a:gdLst>
              <a:ahLst/>
              <a:cxnLst>
                <a:cxn ang="0">
                  <a:pos x="T0" y="T1"/>
                </a:cxn>
                <a:cxn ang="0">
                  <a:pos x="T2" y="T3"/>
                </a:cxn>
                <a:cxn ang="0">
                  <a:pos x="T4" y="T5"/>
                </a:cxn>
                <a:cxn ang="0">
                  <a:pos x="T6" y="T7"/>
                </a:cxn>
                <a:cxn ang="0">
                  <a:pos x="T8" y="T9"/>
                </a:cxn>
                <a:cxn ang="0">
                  <a:pos x="T10" y="T11"/>
                </a:cxn>
                <a:cxn ang="0">
                  <a:pos x="T12" y="T13"/>
                </a:cxn>
              </a:cxnLst>
              <a:rect l="0" t="0" r="r" b="b"/>
              <a:pathLst>
                <a:path w="118" h="192">
                  <a:moveTo>
                    <a:pt x="0" y="181"/>
                  </a:moveTo>
                  <a:lnTo>
                    <a:pt x="21" y="192"/>
                  </a:lnTo>
                  <a:lnTo>
                    <a:pt x="118" y="21"/>
                  </a:lnTo>
                  <a:lnTo>
                    <a:pt x="107" y="0"/>
                  </a:lnTo>
                  <a:lnTo>
                    <a:pt x="107" y="0"/>
                  </a:lnTo>
                  <a:lnTo>
                    <a:pt x="96" y="10"/>
                  </a:lnTo>
                  <a:lnTo>
                    <a:pt x="0" y="18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16085" name="Freeform 21"/>
            <p:cNvSpPr>
              <a:spLocks/>
            </p:cNvSpPr>
            <p:nvPr/>
          </p:nvSpPr>
          <p:spPr bwMode="auto">
            <a:xfrm>
              <a:off x="1188" y="1562"/>
              <a:ext cx="962" cy="21"/>
            </a:xfrm>
            <a:custGeom>
              <a:avLst/>
              <a:gdLst>
                <a:gd name="T0" fmla="*/ 0 w 962"/>
                <a:gd name="T1" fmla="*/ 0 h 21"/>
                <a:gd name="T2" fmla="*/ 0 w 962"/>
                <a:gd name="T3" fmla="*/ 21 h 21"/>
                <a:gd name="T4" fmla="*/ 951 w 962"/>
                <a:gd name="T5" fmla="*/ 21 h 21"/>
                <a:gd name="T6" fmla="*/ 962 w 962"/>
                <a:gd name="T7" fmla="*/ 10 h 21"/>
                <a:gd name="T8" fmla="*/ 962 w 962"/>
                <a:gd name="T9" fmla="*/ 0 h 21"/>
                <a:gd name="T10" fmla="*/ 951 w 962"/>
                <a:gd name="T11" fmla="*/ 0 h 21"/>
                <a:gd name="T12" fmla="*/ 0 w 96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962" h="21">
                  <a:moveTo>
                    <a:pt x="0" y="0"/>
                  </a:moveTo>
                  <a:lnTo>
                    <a:pt x="0" y="21"/>
                  </a:lnTo>
                  <a:lnTo>
                    <a:pt x="951" y="21"/>
                  </a:lnTo>
                  <a:lnTo>
                    <a:pt x="962" y="10"/>
                  </a:lnTo>
                  <a:lnTo>
                    <a:pt x="962" y="0"/>
                  </a:lnTo>
                  <a:lnTo>
                    <a:pt x="951"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16086" name="Freeform 22"/>
            <p:cNvSpPr>
              <a:spLocks/>
            </p:cNvSpPr>
            <p:nvPr/>
          </p:nvSpPr>
          <p:spPr bwMode="auto">
            <a:xfrm>
              <a:off x="2129" y="1572"/>
              <a:ext cx="128" cy="182"/>
            </a:xfrm>
            <a:custGeom>
              <a:avLst/>
              <a:gdLst>
                <a:gd name="T0" fmla="*/ 21 w 128"/>
                <a:gd name="T1" fmla="*/ 0 h 182"/>
                <a:gd name="T2" fmla="*/ 0 w 128"/>
                <a:gd name="T3" fmla="*/ 11 h 182"/>
                <a:gd name="T4" fmla="*/ 96 w 128"/>
                <a:gd name="T5" fmla="*/ 182 h 182"/>
                <a:gd name="T6" fmla="*/ 107 w 128"/>
                <a:gd name="T7" fmla="*/ 182 h 182"/>
                <a:gd name="T8" fmla="*/ 128 w 128"/>
                <a:gd name="T9" fmla="*/ 182 h 182"/>
                <a:gd name="T10" fmla="*/ 117 w 128"/>
                <a:gd name="T11" fmla="*/ 171 h 182"/>
                <a:gd name="T12" fmla="*/ 21 w 128"/>
                <a:gd name="T13" fmla="*/ 0 h 182"/>
              </a:gdLst>
              <a:ahLst/>
              <a:cxnLst>
                <a:cxn ang="0">
                  <a:pos x="T0" y="T1"/>
                </a:cxn>
                <a:cxn ang="0">
                  <a:pos x="T2" y="T3"/>
                </a:cxn>
                <a:cxn ang="0">
                  <a:pos x="T4" y="T5"/>
                </a:cxn>
                <a:cxn ang="0">
                  <a:pos x="T6" y="T7"/>
                </a:cxn>
                <a:cxn ang="0">
                  <a:pos x="T8" y="T9"/>
                </a:cxn>
                <a:cxn ang="0">
                  <a:pos x="T10" y="T11"/>
                </a:cxn>
                <a:cxn ang="0">
                  <a:pos x="T12" y="T13"/>
                </a:cxn>
              </a:cxnLst>
              <a:rect l="0" t="0" r="r" b="b"/>
              <a:pathLst>
                <a:path w="128" h="182">
                  <a:moveTo>
                    <a:pt x="21" y="0"/>
                  </a:moveTo>
                  <a:lnTo>
                    <a:pt x="0" y="11"/>
                  </a:lnTo>
                  <a:lnTo>
                    <a:pt x="96" y="182"/>
                  </a:lnTo>
                  <a:lnTo>
                    <a:pt x="107" y="182"/>
                  </a:lnTo>
                  <a:lnTo>
                    <a:pt x="128" y="182"/>
                  </a:lnTo>
                  <a:lnTo>
                    <a:pt x="117" y="171"/>
                  </a:lnTo>
                  <a:lnTo>
                    <a:pt x="21"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16087" name="AutoShape 23"/>
            <p:cNvSpPr>
              <a:spLocks noChangeArrowheads="1"/>
            </p:cNvSpPr>
            <p:nvPr/>
          </p:nvSpPr>
          <p:spPr bwMode="auto">
            <a:xfrm>
              <a:off x="1327" y="3157"/>
              <a:ext cx="1251" cy="246"/>
            </a:xfrm>
            <a:prstGeom prst="roundRect">
              <a:avLst>
                <a:gd name="adj" fmla="val 47764"/>
              </a:avLst>
            </a:pr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088" name="Rectangle 24"/>
            <p:cNvSpPr>
              <a:spLocks noChangeArrowheads="1"/>
            </p:cNvSpPr>
            <p:nvPr/>
          </p:nvSpPr>
          <p:spPr bwMode="auto">
            <a:xfrm>
              <a:off x="1408" y="3247"/>
              <a:ext cx="942" cy="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latin typeface="Lucida Sans Typewriter" charset="0"/>
                </a:rPr>
                <a:t>Specifying </a:t>
              </a:r>
              <a:r>
                <a:rPr lang="en-US" sz="1100" b="0">
                  <a:solidFill>
                    <a:srgbClr val="CC3300"/>
                  </a:solidFill>
                  <a:latin typeface="Lucida Sans Typewriter" charset="0"/>
                </a:rPr>
                <a:t>exceptions</a:t>
              </a:r>
            </a:p>
          </p:txBody>
        </p:sp>
        <p:sp>
          <p:nvSpPr>
            <p:cNvPr id="216089" name="Oval 25"/>
            <p:cNvSpPr>
              <a:spLocks noChangeArrowheads="1"/>
            </p:cNvSpPr>
            <p:nvPr/>
          </p:nvSpPr>
          <p:spPr bwMode="auto">
            <a:xfrm>
              <a:off x="2813" y="837"/>
              <a:ext cx="75" cy="75"/>
            </a:xfrm>
            <a:prstGeom prst="ellipse">
              <a:avLst/>
            </a:prstGeom>
            <a:solidFill>
              <a:srgbClr val="000000"/>
            </a:solidFill>
            <a:ln w="17463">
              <a:solidFill>
                <a:srgbClr val="000000"/>
              </a:solidFill>
              <a:round/>
              <a:headEnd/>
              <a:tailEnd/>
            </a:ln>
          </p:spPr>
          <p:txBody>
            <a:bodyPr/>
            <a:lstStyle/>
            <a:p>
              <a:endParaRPr lang="en-US"/>
            </a:p>
          </p:txBody>
        </p:sp>
        <p:sp>
          <p:nvSpPr>
            <p:cNvPr id="216090" name="Line 26"/>
            <p:cNvSpPr>
              <a:spLocks noChangeShapeType="1"/>
            </p:cNvSpPr>
            <p:nvPr/>
          </p:nvSpPr>
          <p:spPr bwMode="auto">
            <a:xfrm>
              <a:off x="2845" y="944"/>
              <a:ext cx="1" cy="118"/>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6091" name="Freeform 27"/>
            <p:cNvSpPr>
              <a:spLocks/>
            </p:cNvSpPr>
            <p:nvPr/>
          </p:nvSpPr>
          <p:spPr bwMode="auto">
            <a:xfrm>
              <a:off x="2813" y="944"/>
              <a:ext cx="64" cy="118"/>
            </a:xfrm>
            <a:custGeom>
              <a:avLst/>
              <a:gdLst>
                <a:gd name="T0" fmla="*/ 64 w 64"/>
                <a:gd name="T1" fmla="*/ 0 h 118"/>
                <a:gd name="T2" fmla="*/ 32 w 64"/>
                <a:gd name="T3" fmla="*/ 118 h 118"/>
                <a:gd name="T4" fmla="*/ 0 w 64"/>
                <a:gd name="T5" fmla="*/ 0 h 118"/>
              </a:gdLst>
              <a:ahLst/>
              <a:cxnLst>
                <a:cxn ang="0">
                  <a:pos x="T0" y="T1"/>
                </a:cxn>
                <a:cxn ang="0">
                  <a:pos x="T2" y="T3"/>
                </a:cxn>
                <a:cxn ang="0">
                  <a:pos x="T4" y="T5"/>
                </a:cxn>
              </a:cxnLst>
              <a:rect l="0" t="0" r="r" b="b"/>
              <a:pathLst>
                <a:path w="64" h="118">
                  <a:moveTo>
                    <a:pt x="64" y="0"/>
                  </a:moveTo>
                  <a:lnTo>
                    <a:pt x="32" y="118"/>
                  </a:lnTo>
                  <a:lnTo>
                    <a:pt x="0" y="0"/>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092" name="Line 28"/>
            <p:cNvSpPr>
              <a:spLocks noChangeShapeType="1"/>
            </p:cNvSpPr>
            <p:nvPr/>
          </p:nvSpPr>
          <p:spPr bwMode="auto">
            <a:xfrm>
              <a:off x="2845" y="880"/>
              <a:ext cx="1" cy="64"/>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6093" name="Rectangle 29"/>
            <p:cNvSpPr>
              <a:spLocks noChangeArrowheads="1"/>
            </p:cNvSpPr>
            <p:nvPr/>
          </p:nvSpPr>
          <p:spPr bwMode="auto">
            <a:xfrm>
              <a:off x="3408" y="1644"/>
              <a:ext cx="224" cy="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latin typeface="Lucida Sans Typewriter" charset="0"/>
                </a:rPr>
                <a:t>Reuse</a:t>
              </a:r>
              <a:endParaRPr lang="en-US" b="0">
                <a:latin typeface="Lucida Sans Typewriter" charset="0"/>
              </a:endParaRPr>
            </a:p>
          </p:txBody>
        </p:sp>
        <p:sp>
          <p:nvSpPr>
            <p:cNvPr id="216094" name="Freeform 30"/>
            <p:cNvSpPr>
              <a:spLocks/>
            </p:cNvSpPr>
            <p:nvPr/>
          </p:nvSpPr>
          <p:spPr bwMode="auto">
            <a:xfrm>
              <a:off x="2952" y="1586"/>
              <a:ext cx="117" cy="181"/>
            </a:xfrm>
            <a:custGeom>
              <a:avLst/>
              <a:gdLst>
                <a:gd name="T0" fmla="*/ 0 w 117"/>
                <a:gd name="T1" fmla="*/ 171 h 181"/>
                <a:gd name="T2" fmla="*/ 21 w 117"/>
                <a:gd name="T3" fmla="*/ 181 h 181"/>
                <a:gd name="T4" fmla="*/ 117 w 117"/>
                <a:gd name="T5" fmla="*/ 21 h 181"/>
                <a:gd name="T6" fmla="*/ 107 w 117"/>
                <a:gd name="T7" fmla="*/ 0 h 181"/>
                <a:gd name="T8" fmla="*/ 107 w 117"/>
                <a:gd name="T9" fmla="*/ 0 h 181"/>
                <a:gd name="T10" fmla="*/ 96 w 117"/>
                <a:gd name="T11" fmla="*/ 10 h 181"/>
                <a:gd name="T12" fmla="*/ 0 w 117"/>
                <a:gd name="T13" fmla="*/ 171 h 181"/>
              </a:gdLst>
              <a:ahLst/>
              <a:cxnLst>
                <a:cxn ang="0">
                  <a:pos x="T0" y="T1"/>
                </a:cxn>
                <a:cxn ang="0">
                  <a:pos x="T2" y="T3"/>
                </a:cxn>
                <a:cxn ang="0">
                  <a:pos x="T4" y="T5"/>
                </a:cxn>
                <a:cxn ang="0">
                  <a:pos x="T6" y="T7"/>
                </a:cxn>
                <a:cxn ang="0">
                  <a:pos x="T8" y="T9"/>
                </a:cxn>
                <a:cxn ang="0">
                  <a:pos x="T10" y="T11"/>
                </a:cxn>
                <a:cxn ang="0">
                  <a:pos x="T12" y="T13"/>
                </a:cxn>
              </a:cxnLst>
              <a:rect l="0" t="0" r="r" b="b"/>
              <a:pathLst>
                <a:path w="117" h="181">
                  <a:moveTo>
                    <a:pt x="0" y="171"/>
                  </a:moveTo>
                  <a:lnTo>
                    <a:pt x="21" y="181"/>
                  </a:lnTo>
                  <a:lnTo>
                    <a:pt x="117" y="21"/>
                  </a:lnTo>
                  <a:lnTo>
                    <a:pt x="107" y="0"/>
                  </a:lnTo>
                  <a:lnTo>
                    <a:pt x="107" y="0"/>
                  </a:lnTo>
                  <a:lnTo>
                    <a:pt x="96" y="10"/>
                  </a:lnTo>
                  <a:lnTo>
                    <a:pt x="0" y="17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16095" name="Freeform 31"/>
            <p:cNvSpPr>
              <a:spLocks/>
            </p:cNvSpPr>
            <p:nvPr/>
          </p:nvSpPr>
          <p:spPr bwMode="auto">
            <a:xfrm>
              <a:off x="3059" y="1586"/>
              <a:ext cx="972" cy="21"/>
            </a:xfrm>
            <a:custGeom>
              <a:avLst/>
              <a:gdLst>
                <a:gd name="T0" fmla="*/ 0 w 972"/>
                <a:gd name="T1" fmla="*/ 0 h 21"/>
                <a:gd name="T2" fmla="*/ 0 w 972"/>
                <a:gd name="T3" fmla="*/ 21 h 21"/>
                <a:gd name="T4" fmla="*/ 962 w 972"/>
                <a:gd name="T5" fmla="*/ 21 h 21"/>
                <a:gd name="T6" fmla="*/ 972 w 972"/>
                <a:gd name="T7" fmla="*/ 10 h 21"/>
                <a:gd name="T8" fmla="*/ 972 w 972"/>
                <a:gd name="T9" fmla="*/ 0 h 21"/>
                <a:gd name="T10" fmla="*/ 962 w 972"/>
                <a:gd name="T11" fmla="*/ 0 h 21"/>
                <a:gd name="T12" fmla="*/ 0 w 97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972" h="21">
                  <a:moveTo>
                    <a:pt x="0" y="0"/>
                  </a:moveTo>
                  <a:lnTo>
                    <a:pt x="0" y="21"/>
                  </a:lnTo>
                  <a:lnTo>
                    <a:pt x="962" y="21"/>
                  </a:lnTo>
                  <a:lnTo>
                    <a:pt x="972" y="10"/>
                  </a:lnTo>
                  <a:lnTo>
                    <a:pt x="972" y="0"/>
                  </a:lnTo>
                  <a:lnTo>
                    <a:pt x="962"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16096" name="Freeform 32"/>
            <p:cNvSpPr>
              <a:spLocks/>
            </p:cNvSpPr>
            <p:nvPr/>
          </p:nvSpPr>
          <p:spPr bwMode="auto">
            <a:xfrm>
              <a:off x="4010" y="1596"/>
              <a:ext cx="118" cy="171"/>
            </a:xfrm>
            <a:custGeom>
              <a:avLst/>
              <a:gdLst>
                <a:gd name="T0" fmla="*/ 21 w 118"/>
                <a:gd name="T1" fmla="*/ 0 h 171"/>
                <a:gd name="T2" fmla="*/ 0 w 118"/>
                <a:gd name="T3" fmla="*/ 11 h 171"/>
                <a:gd name="T4" fmla="*/ 86 w 118"/>
                <a:gd name="T5" fmla="*/ 171 h 171"/>
                <a:gd name="T6" fmla="*/ 96 w 118"/>
                <a:gd name="T7" fmla="*/ 171 h 171"/>
                <a:gd name="T8" fmla="*/ 118 w 118"/>
                <a:gd name="T9" fmla="*/ 171 h 171"/>
                <a:gd name="T10" fmla="*/ 107 w 118"/>
                <a:gd name="T11" fmla="*/ 161 h 171"/>
                <a:gd name="T12" fmla="*/ 21 w 118"/>
                <a:gd name="T13" fmla="*/ 0 h 171"/>
              </a:gdLst>
              <a:ahLst/>
              <a:cxnLst>
                <a:cxn ang="0">
                  <a:pos x="T0" y="T1"/>
                </a:cxn>
                <a:cxn ang="0">
                  <a:pos x="T2" y="T3"/>
                </a:cxn>
                <a:cxn ang="0">
                  <a:pos x="T4" y="T5"/>
                </a:cxn>
                <a:cxn ang="0">
                  <a:pos x="T6" y="T7"/>
                </a:cxn>
                <a:cxn ang="0">
                  <a:pos x="T8" y="T9"/>
                </a:cxn>
                <a:cxn ang="0">
                  <a:pos x="T10" y="T11"/>
                </a:cxn>
                <a:cxn ang="0">
                  <a:pos x="T12" y="T13"/>
                </a:cxn>
              </a:cxnLst>
              <a:rect l="0" t="0" r="r" b="b"/>
              <a:pathLst>
                <a:path w="118" h="171">
                  <a:moveTo>
                    <a:pt x="21" y="0"/>
                  </a:moveTo>
                  <a:lnTo>
                    <a:pt x="0" y="11"/>
                  </a:lnTo>
                  <a:lnTo>
                    <a:pt x="86" y="171"/>
                  </a:lnTo>
                  <a:lnTo>
                    <a:pt x="96" y="171"/>
                  </a:lnTo>
                  <a:lnTo>
                    <a:pt x="118" y="171"/>
                  </a:lnTo>
                  <a:lnTo>
                    <a:pt x="107" y="161"/>
                  </a:lnTo>
                  <a:lnTo>
                    <a:pt x="21"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16097" name="AutoShape 33"/>
            <p:cNvSpPr>
              <a:spLocks noChangeArrowheads="1"/>
            </p:cNvSpPr>
            <p:nvPr/>
          </p:nvSpPr>
          <p:spPr bwMode="auto">
            <a:xfrm>
              <a:off x="3134" y="1896"/>
              <a:ext cx="1250" cy="246"/>
            </a:xfrm>
            <a:prstGeom prst="roundRect">
              <a:avLst>
                <a:gd name="adj" fmla="val 47764"/>
              </a:avLst>
            </a:pr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098" name="Rectangle 34"/>
            <p:cNvSpPr>
              <a:spLocks noChangeArrowheads="1"/>
            </p:cNvSpPr>
            <p:nvPr/>
          </p:nvSpPr>
          <p:spPr bwMode="auto">
            <a:xfrm>
              <a:off x="3241" y="1975"/>
              <a:ext cx="987" cy="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dirty="0">
                  <a:solidFill>
                    <a:srgbClr val="000000"/>
                  </a:solidFill>
                  <a:latin typeface="Lucida Sans Typewriter" charset="0"/>
                </a:rPr>
                <a:t>Identifying components</a:t>
              </a:r>
              <a:endParaRPr lang="en-US" b="0" dirty="0">
                <a:latin typeface="Lucida Sans Typewriter" charset="0"/>
              </a:endParaRPr>
            </a:p>
          </p:txBody>
        </p:sp>
        <p:sp>
          <p:nvSpPr>
            <p:cNvPr id="216099" name="AutoShape 35"/>
            <p:cNvSpPr>
              <a:spLocks noChangeArrowheads="1"/>
            </p:cNvSpPr>
            <p:nvPr/>
          </p:nvSpPr>
          <p:spPr bwMode="auto">
            <a:xfrm>
              <a:off x="3134" y="2313"/>
              <a:ext cx="1250" cy="245"/>
            </a:xfrm>
            <a:prstGeom prst="roundRect">
              <a:avLst>
                <a:gd name="adj" fmla="val 47958"/>
              </a:avLst>
            </a:pr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100" name="Rectangle 36"/>
            <p:cNvSpPr>
              <a:spLocks noChangeArrowheads="1"/>
            </p:cNvSpPr>
            <p:nvPr/>
          </p:nvSpPr>
          <p:spPr bwMode="auto">
            <a:xfrm>
              <a:off x="3291" y="2403"/>
              <a:ext cx="897" cy="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dirty="0">
                  <a:solidFill>
                    <a:srgbClr val="000000"/>
                  </a:solidFill>
                  <a:latin typeface="Lucida Sans Typewriter" charset="0"/>
                </a:rPr>
                <a:t>Adjusting components</a:t>
              </a:r>
              <a:endParaRPr lang="en-US" b="0" dirty="0">
                <a:latin typeface="Lucida Sans Typewriter" charset="0"/>
              </a:endParaRPr>
            </a:p>
          </p:txBody>
        </p:sp>
        <p:sp>
          <p:nvSpPr>
            <p:cNvPr id="216101" name="Line 37"/>
            <p:cNvSpPr>
              <a:spLocks noChangeShapeType="1"/>
            </p:cNvSpPr>
            <p:nvPr/>
          </p:nvSpPr>
          <p:spPr bwMode="auto">
            <a:xfrm>
              <a:off x="3016" y="2013"/>
              <a:ext cx="107"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6102" name="Freeform 38"/>
            <p:cNvSpPr>
              <a:spLocks/>
            </p:cNvSpPr>
            <p:nvPr/>
          </p:nvSpPr>
          <p:spPr bwMode="auto">
            <a:xfrm>
              <a:off x="3016" y="1981"/>
              <a:ext cx="107" cy="64"/>
            </a:xfrm>
            <a:custGeom>
              <a:avLst/>
              <a:gdLst>
                <a:gd name="T0" fmla="*/ 0 w 107"/>
                <a:gd name="T1" fmla="*/ 0 h 64"/>
                <a:gd name="T2" fmla="*/ 107 w 107"/>
                <a:gd name="T3" fmla="*/ 32 h 64"/>
                <a:gd name="T4" fmla="*/ 0 w 107"/>
                <a:gd name="T5" fmla="*/ 64 h 64"/>
              </a:gdLst>
              <a:ahLst/>
              <a:cxnLst>
                <a:cxn ang="0">
                  <a:pos x="T0" y="T1"/>
                </a:cxn>
                <a:cxn ang="0">
                  <a:pos x="T2" y="T3"/>
                </a:cxn>
                <a:cxn ang="0">
                  <a:pos x="T4" y="T5"/>
                </a:cxn>
              </a:cxnLst>
              <a:rect l="0" t="0" r="r" b="b"/>
              <a:pathLst>
                <a:path w="107" h="64">
                  <a:moveTo>
                    <a:pt x="0" y="0"/>
                  </a:moveTo>
                  <a:lnTo>
                    <a:pt x="107" y="32"/>
                  </a:lnTo>
                  <a:lnTo>
                    <a:pt x="0" y="64"/>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103" name="Freeform 39"/>
            <p:cNvSpPr>
              <a:spLocks/>
            </p:cNvSpPr>
            <p:nvPr/>
          </p:nvSpPr>
          <p:spPr bwMode="auto">
            <a:xfrm>
              <a:off x="2888" y="1532"/>
              <a:ext cx="128" cy="481"/>
            </a:xfrm>
            <a:custGeom>
              <a:avLst/>
              <a:gdLst>
                <a:gd name="T0" fmla="*/ 0 w 128"/>
                <a:gd name="T1" fmla="*/ 0 h 481"/>
                <a:gd name="T2" fmla="*/ 0 w 128"/>
                <a:gd name="T3" fmla="*/ 481 h 481"/>
                <a:gd name="T4" fmla="*/ 128 w 128"/>
                <a:gd name="T5" fmla="*/ 481 h 481"/>
              </a:gdLst>
              <a:ahLst/>
              <a:cxnLst>
                <a:cxn ang="0">
                  <a:pos x="T0" y="T1"/>
                </a:cxn>
                <a:cxn ang="0">
                  <a:pos x="T2" y="T3"/>
                </a:cxn>
                <a:cxn ang="0">
                  <a:pos x="T4" y="T5"/>
                </a:cxn>
              </a:cxnLst>
              <a:rect l="0" t="0" r="r" b="b"/>
              <a:pathLst>
                <a:path w="128" h="481">
                  <a:moveTo>
                    <a:pt x="0" y="0"/>
                  </a:moveTo>
                  <a:lnTo>
                    <a:pt x="0" y="481"/>
                  </a:lnTo>
                  <a:lnTo>
                    <a:pt x="128" y="481"/>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104" name="Freeform 40"/>
            <p:cNvSpPr>
              <a:spLocks/>
            </p:cNvSpPr>
            <p:nvPr/>
          </p:nvSpPr>
          <p:spPr bwMode="auto">
            <a:xfrm>
              <a:off x="1241" y="2537"/>
              <a:ext cx="107" cy="64"/>
            </a:xfrm>
            <a:custGeom>
              <a:avLst/>
              <a:gdLst>
                <a:gd name="T0" fmla="*/ 0 w 107"/>
                <a:gd name="T1" fmla="*/ 0 h 64"/>
                <a:gd name="T2" fmla="*/ 107 w 107"/>
                <a:gd name="T3" fmla="*/ 32 h 64"/>
                <a:gd name="T4" fmla="*/ 0 w 107"/>
                <a:gd name="T5" fmla="*/ 64 h 64"/>
              </a:gdLst>
              <a:ahLst/>
              <a:cxnLst>
                <a:cxn ang="0">
                  <a:pos x="T0" y="T1"/>
                </a:cxn>
                <a:cxn ang="0">
                  <a:pos x="T2" y="T3"/>
                </a:cxn>
                <a:cxn ang="0">
                  <a:pos x="T4" y="T5"/>
                </a:cxn>
              </a:cxnLst>
              <a:rect l="0" t="0" r="r" b="b"/>
              <a:pathLst>
                <a:path w="107" h="64">
                  <a:moveTo>
                    <a:pt x="0" y="0"/>
                  </a:moveTo>
                  <a:lnTo>
                    <a:pt x="107" y="32"/>
                  </a:lnTo>
                  <a:lnTo>
                    <a:pt x="0" y="64"/>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105" name="Freeform 41"/>
            <p:cNvSpPr>
              <a:spLocks/>
            </p:cNvSpPr>
            <p:nvPr/>
          </p:nvSpPr>
          <p:spPr bwMode="auto">
            <a:xfrm>
              <a:off x="1167" y="2398"/>
              <a:ext cx="181" cy="171"/>
            </a:xfrm>
            <a:custGeom>
              <a:avLst/>
              <a:gdLst>
                <a:gd name="T0" fmla="*/ 181 w 181"/>
                <a:gd name="T1" fmla="*/ 0 h 171"/>
                <a:gd name="T2" fmla="*/ 0 w 181"/>
                <a:gd name="T3" fmla="*/ 0 h 171"/>
                <a:gd name="T4" fmla="*/ 0 w 181"/>
                <a:gd name="T5" fmla="*/ 171 h 171"/>
                <a:gd name="T6" fmla="*/ 64 w 181"/>
                <a:gd name="T7" fmla="*/ 171 h 171"/>
              </a:gdLst>
              <a:ahLst/>
              <a:cxnLst>
                <a:cxn ang="0">
                  <a:pos x="T0" y="T1"/>
                </a:cxn>
                <a:cxn ang="0">
                  <a:pos x="T2" y="T3"/>
                </a:cxn>
                <a:cxn ang="0">
                  <a:pos x="T4" y="T5"/>
                </a:cxn>
                <a:cxn ang="0">
                  <a:pos x="T6" y="T7"/>
                </a:cxn>
              </a:cxnLst>
              <a:rect l="0" t="0" r="r" b="b"/>
              <a:pathLst>
                <a:path w="181" h="171">
                  <a:moveTo>
                    <a:pt x="181" y="0"/>
                  </a:moveTo>
                  <a:lnTo>
                    <a:pt x="0" y="0"/>
                  </a:lnTo>
                  <a:lnTo>
                    <a:pt x="0" y="171"/>
                  </a:lnTo>
                  <a:lnTo>
                    <a:pt x="64" y="171"/>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106" name="Line 42"/>
            <p:cNvSpPr>
              <a:spLocks noChangeShapeType="1"/>
            </p:cNvSpPr>
            <p:nvPr/>
          </p:nvSpPr>
          <p:spPr bwMode="auto">
            <a:xfrm>
              <a:off x="1231" y="2569"/>
              <a:ext cx="117"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6107" name="Line 43"/>
            <p:cNvSpPr>
              <a:spLocks noChangeShapeType="1"/>
            </p:cNvSpPr>
            <p:nvPr/>
          </p:nvSpPr>
          <p:spPr bwMode="auto">
            <a:xfrm>
              <a:off x="1231" y="2248"/>
              <a:ext cx="117"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6108" name="Freeform 44"/>
            <p:cNvSpPr>
              <a:spLocks/>
            </p:cNvSpPr>
            <p:nvPr/>
          </p:nvSpPr>
          <p:spPr bwMode="auto">
            <a:xfrm>
              <a:off x="1241" y="2216"/>
              <a:ext cx="107" cy="64"/>
            </a:xfrm>
            <a:custGeom>
              <a:avLst/>
              <a:gdLst>
                <a:gd name="T0" fmla="*/ 0 w 107"/>
                <a:gd name="T1" fmla="*/ 0 h 64"/>
                <a:gd name="T2" fmla="*/ 107 w 107"/>
                <a:gd name="T3" fmla="*/ 32 h 64"/>
                <a:gd name="T4" fmla="*/ 0 w 107"/>
                <a:gd name="T5" fmla="*/ 64 h 64"/>
              </a:gdLst>
              <a:ahLst/>
              <a:cxnLst>
                <a:cxn ang="0">
                  <a:pos x="T0" y="T1"/>
                </a:cxn>
                <a:cxn ang="0">
                  <a:pos x="T2" y="T3"/>
                </a:cxn>
                <a:cxn ang="0">
                  <a:pos x="T4" y="T5"/>
                </a:cxn>
              </a:cxnLst>
              <a:rect l="0" t="0" r="r" b="b"/>
              <a:pathLst>
                <a:path w="107" h="64">
                  <a:moveTo>
                    <a:pt x="0" y="0"/>
                  </a:moveTo>
                  <a:lnTo>
                    <a:pt x="107" y="32"/>
                  </a:lnTo>
                  <a:lnTo>
                    <a:pt x="0" y="64"/>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109" name="Freeform 45"/>
            <p:cNvSpPr>
              <a:spLocks/>
            </p:cNvSpPr>
            <p:nvPr/>
          </p:nvSpPr>
          <p:spPr bwMode="auto">
            <a:xfrm>
              <a:off x="1167" y="2077"/>
              <a:ext cx="181" cy="171"/>
            </a:xfrm>
            <a:custGeom>
              <a:avLst/>
              <a:gdLst>
                <a:gd name="T0" fmla="*/ 181 w 181"/>
                <a:gd name="T1" fmla="*/ 0 h 171"/>
                <a:gd name="T2" fmla="*/ 0 w 181"/>
                <a:gd name="T3" fmla="*/ 0 h 171"/>
                <a:gd name="T4" fmla="*/ 0 w 181"/>
                <a:gd name="T5" fmla="*/ 171 h 171"/>
                <a:gd name="T6" fmla="*/ 64 w 181"/>
                <a:gd name="T7" fmla="*/ 171 h 171"/>
              </a:gdLst>
              <a:ahLst/>
              <a:cxnLst>
                <a:cxn ang="0">
                  <a:pos x="T0" y="T1"/>
                </a:cxn>
                <a:cxn ang="0">
                  <a:pos x="T2" y="T3"/>
                </a:cxn>
                <a:cxn ang="0">
                  <a:pos x="T4" y="T5"/>
                </a:cxn>
                <a:cxn ang="0">
                  <a:pos x="T6" y="T7"/>
                </a:cxn>
              </a:cxnLst>
              <a:rect l="0" t="0" r="r" b="b"/>
              <a:pathLst>
                <a:path w="181" h="171">
                  <a:moveTo>
                    <a:pt x="181" y="0"/>
                  </a:moveTo>
                  <a:lnTo>
                    <a:pt x="0" y="0"/>
                  </a:lnTo>
                  <a:lnTo>
                    <a:pt x="0" y="171"/>
                  </a:lnTo>
                  <a:lnTo>
                    <a:pt x="64" y="171"/>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110" name="Freeform 46"/>
            <p:cNvSpPr>
              <a:spLocks/>
            </p:cNvSpPr>
            <p:nvPr/>
          </p:nvSpPr>
          <p:spPr bwMode="auto">
            <a:xfrm>
              <a:off x="1241" y="2858"/>
              <a:ext cx="107" cy="64"/>
            </a:xfrm>
            <a:custGeom>
              <a:avLst/>
              <a:gdLst>
                <a:gd name="T0" fmla="*/ 0 w 107"/>
                <a:gd name="T1" fmla="*/ 0 h 64"/>
                <a:gd name="T2" fmla="*/ 107 w 107"/>
                <a:gd name="T3" fmla="*/ 32 h 64"/>
                <a:gd name="T4" fmla="*/ 0 w 107"/>
                <a:gd name="T5" fmla="*/ 64 h 64"/>
              </a:gdLst>
              <a:ahLst/>
              <a:cxnLst>
                <a:cxn ang="0">
                  <a:pos x="T0" y="T1"/>
                </a:cxn>
                <a:cxn ang="0">
                  <a:pos x="T2" y="T3"/>
                </a:cxn>
                <a:cxn ang="0">
                  <a:pos x="T4" y="T5"/>
                </a:cxn>
              </a:cxnLst>
              <a:rect l="0" t="0" r="r" b="b"/>
              <a:pathLst>
                <a:path w="107" h="64">
                  <a:moveTo>
                    <a:pt x="0" y="0"/>
                  </a:moveTo>
                  <a:lnTo>
                    <a:pt x="107" y="32"/>
                  </a:lnTo>
                  <a:lnTo>
                    <a:pt x="0" y="64"/>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111" name="Freeform 47"/>
            <p:cNvSpPr>
              <a:spLocks/>
            </p:cNvSpPr>
            <p:nvPr/>
          </p:nvSpPr>
          <p:spPr bwMode="auto">
            <a:xfrm>
              <a:off x="1167" y="2719"/>
              <a:ext cx="181" cy="171"/>
            </a:xfrm>
            <a:custGeom>
              <a:avLst/>
              <a:gdLst>
                <a:gd name="T0" fmla="*/ 181 w 181"/>
                <a:gd name="T1" fmla="*/ 0 h 171"/>
                <a:gd name="T2" fmla="*/ 0 w 181"/>
                <a:gd name="T3" fmla="*/ 0 h 171"/>
                <a:gd name="T4" fmla="*/ 0 w 181"/>
                <a:gd name="T5" fmla="*/ 171 h 171"/>
                <a:gd name="T6" fmla="*/ 64 w 181"/>
                <a:gd name="T7" fmla="*/ 171 h 171"/>
              </a:gdLst>
              <a:ahLst/>
              <a:cxnLst>
                <a:cxn ang="0">
                  <a:pos x="T0" y="T1"/>
                </a:cxn>
                <a:cxn ang="0">
                  <a:pos x="T2" y="T3"/>
                </a:cxn>
                <a:cxn ang="0">
                  <a:pos x="T4" y="T5"/>
                </a:cxn>
                <a:cxn ang="0">
                  <a:pos x="T6" y="T7"/>
                </a:cxn>
              </a:cxnLst>
              <a:rect l="0" t="0" r="r" b="b"/>
              <a:pathLst>
                <a:path w="181" h="171">
                  <a:moveTo>
                    <a:pt x="181" y="0"/>
                  </a:moveTo>
                  <a:lnTo>
                    <a:pt x="0" y="0"/>
                  </a:lnTo>
                  <a:lnTo>
                    <a:pt x="0" y="171"/>
                  </a:lnTo>
                  <a:lnTo>
                    <a:pt x="64" y="171"/>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112" name="Line 48"/>
            <p:cNvSpPr>
              <a:spLocks noChangeShapeType="1"/>
            </p:cNvSpPr>
            <p:nvPr/>
          </p:nvSpPr>
          <p:spPr bwMode="auto">
            <a:xfrm>
              <a:off x="1231" y="2890"/>
              <a:ext cx="117"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6113" name="Line 49"/>
            <p:cNvSpPr>
              <a:spLocks noChangeShapeType="1"/>
            </p:cNvSpPr>
            <p:nvPr/>
          </p:nvSpPr>
          <p:spPr bwMode="auto">
            <a:xfrm>
              <a:off x="1231" y="3210"/>
              <a:ext cx="117"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6114" name="Freeform 50"/>
            <p:cNvSpPr>
              <a:spLocks/>
            </p:cNvSpPr>
            <p:nvPr/>
          </p:nvSpPr>
          <p:spPr bwMode="auto">
            <a:xfrm>
              <a:off x="1241" y="3178"/>
              <a:ext cx="107" cy="65"/>
            </a:xfrm>
            <a:custGeom>
              <a:avLst/>
              <a:gdLst>
                <a:gd name="T0" fmla="*/ 0 w 107"/>
                <a:gd name="T1" fmla="*/ 0 h 65"/>
                <a:gd name="T2" fmla="*/ 107 w 107"/>
                <a:gd name="T3" fmla="*/ 32 h 65"/>
                <a:gd name="T4" fmla="*/ 0 w 107"/>
                <a:gd name="T5" fmla="*/ 65 h 65"/>
              </a:gdLst>
              <a:ahLst/>
              <a:cxnLst>
                <a:cxn ang="0">
                  <a:pos x="T0" y="T1"/>
                </a:cxn>
                <a:cxn ang="0">
                  <a:pos x="T2" y="T3"/>
                </a:cxn>
                <a:cxn ang="0">
                  <a:pos x="T4" y="T5"/>
                </a:cxn>
              </a:cxnLst>
              <a:rect l="0" t="0" r="r" b="b"/>
              <a:pathLst>
                <a:path w="107" h="65">
                  <a:moveTo>
                    <a:pt x="0" y="0"/>
                  </a:moveTo>
                  <a:lnTo>
                    <a:pt x="107" y="32"/>
                  </a:lnTo>
                  <a:lnTo>
                    <a:pt x="0" y="65"/>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115" name="Freeform 51"/>
            <p:cNvSpPr>
              <a:spLocks/>
            </p:cNvSpPr>
            <p:nvPr/>
          </p:nvSpPr>
          <p:spPr bwMode="auto">
            <a:xfrm>
              <a:off x="1167" y="3050"/>
              <a:ext cx="181" cy="160"/>
            </a:xfrm>
            <a:custGeom>
              <a:avLst/>
              <a:gdLst>
                <a:gd name="T0" fmla="*/ 181 w 181"/>
                <a:gd name="T1" fmla="*/ 0 h 160"/>
                <a:gd name="T2" fmla="*/ 0 w 181"/>
                <a:gd name="T3" fmla="*/ 0 h 160"/>
                <a:gd name="T4" fmla="*/ 0 w 181"/>
                <a:gd name="T5" fmla="*/ 160 h 160"/>
                <a:gd name="T6" fmla="*/ 64 w 181"/>
                <a:gd name="T7" fmla="*/ 160 h 160"/>
              </a:gdLst>
              <a:ahLst/>
              <a:cxnLst>
                <a:cxn ang="0">
                  <a:pos x="T0" y="T1"/>
                </a:cxn>
                <a:cxn ang="0">
                  <a:pos x="T2" y="T3"/>
                </a:cxn>
                <a:cxn ang="0">
                  <a:pos x="T4" y="T5"/>
                </a:cxn>
                <a:cxn ang="0">
                  <a:pos x="T6" y="T7"/>
                </a:cxn>
              </a:cxnLst>
              <a:rect l="0" t="0" r="r" b="b"/>
              <a:pathLst>
                <a:path w="181" h="160">
                  <a:moveTo>
                    <a:pt x="181" y="0"/>
                  </a:moveTo>
                  <a:lnTo>
                    <a:pt x="0" y="0"/>
                  </a:lnTo>
                  <a:lnTo>
                    <a:pt x="0" y="160"/>
                  </a:lnTo>
                  <a:lnTo>
                    <a:pt x="64" y="160"/>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116" name="AutoShape 52"/>
            <p:cNvSpPr>
              <a:spLocks noChangeArrowheads="1"/>
            </p:cNvSpPr>
            <p:nvPr/>
          </p:nvSpPr>
          <p:spPr bwMode="auto">
            <a:xfrm>
              <a:off x="2236" y="1062"/>
              <a:ext cx="1240" cy="246"/>
            </a:xfrm>
            <a:prstGeom prst="roundRect">
              <a:avLst>
                <a:gd name="adj" fmla="val 47764"/>
              </a:avLst>
            </a:prstGeom>
            <a:noFill/>
            <a:ln w="17463">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117" name="Rectangle 53"/>
            <p:cNvSpPr>
              <a:spLocks noChangeArrowheads="1"/>
            </p:cNvSpPr>
            <p:nvPr/>
          </p:nvSpPr>
          <p:spPr bwMode="auto">
            <a:xfrm>
              <a:off x="2381" y="1152"/>
              <a:ext cx="718" cy="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0">
                  <a:solidFill>
                    <a:srgbClr val="000000"/>
                  </a:solidFill>
                  <a:latin typeface="Lucida Sans Typewriter" charset="0"/>
                </a:rPr>
                <a:t>Select Subsystem</a:t>
              </a:r>
              <a:endParaRPr lang="en-US" b="0">
                <a:latin typeface="Lucida Sans Typewriter" charset="0"/>
              </a:endParaRPr>
            </a:p>
          </p:txBody>
        </p:sp>
        <p:sp>
          <p:nvSpPr>
            <p:cNvPr id="216118" name="Rectangle 54"/>
            <p:cNvSpPr>
              <a:spLocks noChangeArrowheads="1"/>
            </p:cNvSpPr>
            <p:nvPr/>
          </p:nvSpPr>
          <p:spPr bwMode="auto">
            <a:xfrm>
              <a:off x="2695" y="1489"/>
              <a:ext cx="321" cy="43"/>
            </a:xfrm>
            <a:prstGeom prst="rect">
              <a:avLst/>
            </a:prstGeom>
            <a:solidFill>
              <a:schemeClr val="tx1"/>
            </a:solidFill>
            <a:ln w="17463">
              <a:solidFill>
                <a:srgbClr val="000000"/>
              </a:solidFill>
              <a:miter lim="800000"/>
              <a:headEnd/>
              <a:tailEnd/>
            </a:ln>
          </p:spPr>
          <p:txBody>
            <a:bodyPr/>
            <a:lstStyle/>
            <a:p>
              <a:endParaRPr lang="en-US"/>
            </a:p>
          </p:txBody>
        </p:sp>
        <p:sp>
          <p:nvSpPr>
            <p:cNvPr id="216119" name="Line 55"/>
            <p:cNvSpPr>
              <a:spLocks noChangeShapeType="1"/>
            </p:cNvSpPr>
            <p:nvPr/>
          </p:nvSpPr>
          <p:spPr bwMode="auto">
            <a:xfrm>
              <a:off x="2845" y="1361"/>
              <a:ext cx="1" cy="118"/>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6120" name="Freeform 56"/>
            <p:cNvSpPr>
              <a:spLocks/>
            </p:cNvSpPr>
            <p:nvPr/>
          </p:nvSpPr>
          <p:spPr bwMode="auto">
            <a:xfrm>
              <a:off x="2813" y="1361"/>
              <a:ext cx="64" cy="118"/>
            </a:xfrm>
            <a:custGeom>
              <a:avLst/>
              <a:gdLst>
                <a:gd name="T0" fmla="*/ 64 w 64"/>
                <a:gd name="T1" fmla="*/ 0 h 118"/>
                <a:gd name="T2" fmla="*/ 32 w 64"/>
                <a:gd name="T3" fmla="*/ 118 h 118"/>
                <a:gd name="T4" fmla="*/ 0 w 64"/>
                <a:gd name="T5" fmla="*/ 0 h 118"/>
              </a:gdLst>
              <a:ahLst/>
              <a:cxnLst>
                <a:cxn ang="0">
                  <a:pos x="T0" y="T1"/>
                </a:cxn>
                <a:cxn ang="0">
                  <a:pos x="T2" y="T3"/>
                </a:cxn>
                <a:cxn ang="0">
                  <a:pos x="T4" y="T5"/>
                </a:cxn>
              </a:cxnLst>
              <a:rect l="0" t="0" r="r" b="b"/>
              <a:pathLst>
                <a:path w="64" h="118">
                  <a:moveTo>
                    <a:pt x="64" y="0"/>
                  </a:moveTo>
                  <a:lnTo>
                    <a:pt x="32" y="118"/>
                  </a:lnTo>
                  <a:lnTo>
                    <a:pt x="0" y="0"/>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121" name="Line 57"/>
            <p:cNvSpPr>
              <a:spLocks noChangeShapeType="1"/>
            </p:cNvSpPr>
            <p:nvPr/>
          </p:nvSpPr>
          <p:spPr bwMode="auto">
            <a:xfrm>
              <a:off x="2845" y="1297"/>
              <a:ext cx="1" cy="64"/>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6122" name="Line 58"/>
            <p:cNvSpPr>
              <a:spLocks noChangeShapeType="1"/>
            </p:cNvSpPr>
            <p:nvPr/>
          </p:nvSpPr>
          <p:spPr bwMode="auto">
            <a:xfrm flipH="1">
              <a:off x="2578" y="2013"/>
              <a:ext cx="107"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6123" name="Freeform 59"/>
            <p:cNvSpPr>
              <a:spLocks/>
            </p:cNvSpPr>
            <p:nvPr/>
          </p:nvSpPr>
          <p:spPr bwMode="auto">
            <a:xfrm>
              <a:off x="2578" y="1981"/>
              <a:ext cx="107" cy="64"/>
            </a:xfrm>
            <a:custGeom>
              <a:avLst/>
              <a:gdLst>
                <a:gd name="T0" fmla="*/ 107 w 107"/>
                <a:gd name="T1" fmla="*/ 64 h 64"/>
                <a:gd name="T2" fmla="*/ 0 w 107"/>
                <a:gd name="T3" fmla="*/ 32 h 64"/>
                <a:gd name="T4" fmla="*/ 107 w 107"/>
                <a:gd name="T5" fmla="*/ 0 h 64"/>
              </a:gdLst>
              <a:ahLst/>
              <a:cxnLst>
                <a:cxn ang="0">
                  <a:pos x="T0" y="T1"/>
                </a:cxn>
                <a:cxn ang="0">
                  <a:pos x="T2" y="T3"/>
                </a:cxn>
                <a:cxn ang="0">
                  <a:pos x="T4" y="T5"/>
                </a:cxn>
              </a:cxnLst>
              <a:rect l="0" t="0" r="r" b="b"/>
              <a:pathLst>
                <a:path w="107" h="64">
                  <a:moveTo>
                    <a:pt x="107" y="64"/>
                  </a:moveTo>
                  <a:lnTo>
                    <a:pt x="0" y="32"/>
                  </a:lnTo>
                  <a:lnTo>
                    <a:pt x="107" y="0"/>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124" name="Freeform 60"/>
            <p:cNvSpPr>
              <a:spLocks/>
            </p:cNvSpPr>
            <p:nvPr/>
          </p:nvSpPr>
          <p:spPr bwMode="auto">
            <a:xfrm>
              <a:off x="2685" y="1522"/>
              <a:ext cx="117" cy="491"/>
            </a:xfrm>
            <a:custGeom>
              <a:avLst/>
              <a:gdLst>
                <a:gd name="T0" fmla="*/ 117 w 117"/>
                <a:gd name="T1" fmla="*/ 0 h 491"/>
                <a:gd name="T2" fmla="*/ 117 w 117"/>
                <a:gd name="T3" fmla="*/ 491 h 491"/>
                <a:gd name="T4" fmla="*/ 0 w 117"/>
                <a:gd name="T5" fmla="*/ 491 h 491"/>
              </a:gdLst>
              <a:ahLst/>
              <a:cxnLst>
                <a:cxn ang="0">
                  <a:pos x="T0" y="T1"/>
                </a:cxn>
                <a:cxn ang="0">
                  <a:pos x="T2" y="T3"/>
                </a:cxn>
                <a:cxn ang="0">
                  <a:pos x="T4" y="T5"/>
                </a:cxn>
              </a:cxnLst>
              <a:rect l="0" t="0" r="r" b="b"/>
              <a:pathLst>
                <a:path w="117" h="491">
                  <a:moveTo>
                    <a:pt x="117" y="0"/>
                  </a:moveTo>
                  <a:lnTo>
                    <a:pt x="117" y="491"/>
                  </a:lnTo>
                  <a:lnTo>
                    <a:pt x="0" y="491"/>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125" name="Freeform 61"/>
            <p:cNvSpPr>
              <a:spLocks/>
            </p:cNvSpPr>
            <p:nvPr/>
          </p:nvSpPr>
          <p:spPr bwMode="auto">
            <a:xfrm>
              <a:off x="2813" y="3724"/>
              <a:ext cx="64" cy="106"/>
            </a:xfrm>
            <a:custGeom>
              <a:avLst/>
              <a:gdLst>
                <a:gd name="T0" fmla="*/ 64 w 64"/>
                <a:gd name="T1" fmla="*/ 0 h 106"/>
                <a:gd name="T2" fmla="*/ 32 w 64"/>
                <a:gd name="T3" fmla="*/ 106 h 106"/>
                <a:gd name="T4" fmla="*/ 0 w 64"/>
                <a:gd name="T5" fmla="*/ 0 h 106"/>
              </a:gdLst>
              <a:ahLst/>
              <a:cxnLst>
                <a:cxn ang="0">
                  <a:pos x="T0" y="T1"/>
                </a:cxn>
                <a:cxn ang="0">
                  <a:pos x="T2" y="T3"/>
                </a:cxn>
                <a:cxn ang="0">
                  <a:pos x="T4" y="T5"/>
                </a:cxn>
              </a:cxnLst>
              <a:rect l="0" t="0" r="r" b="b"/>
              <a:pathLst>
                <a:path w="64" h="106">
                  <a:moveTo>
                    <a:pt x="64" y="0"/>
                  </a:moveTo>
                  <a:lnTo>
                    <a:pt x="32" y="106"/>
                  </a:lnTo>
                  <a:lnTo>
                    <a:pt x="0" y="0"/>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126" name="Line 62"/>
            <p:cNvSpPr>
              <a:spLocks noChangeShapeType="1"/>
            </p:cNvSpPr>
            <p:nvPr/>
          </p:nvSpPr>
          <p:spPr bwMode="auto">
            <a:xfrm>
              <a:off x="2845" y="3724"/>
              <a:ext cx="1" cy="106"/>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6127" name="Line 63"/>
            <p:cNvSpPr>
              <a:spLocks noChangeShapeType="1"/>
            </p:cNvSpPr>
            <p:nvPr/>
          </p:nvSpPr>
          <p:spPr bwMode="auto">
            <a:xfrm>
              <a:off x="2845" y="3659"/>
              <a:ext cx="1" cy="65"/>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6128" name="Line 64"/>
            <p:cNvSpPr>
              <a:spLocks noChangeShapeType="1"/>
            </p:cNvSpPr>
            <p:nvPr/>
          </p:nvSpPr>
          <p:spPr bwMode="auto">
            <a:xfrm>
              <a:off x="2813" y="3499"/>
              <a:ext cx="1" cy="118"/>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6129" name="Freeform 65"/>
            <p:cNvSpPr>
              <a:spLocks/>
            </p:cNvSpPr>
            <p:nvPr/>
          </p:nvSpPr>
          <p:spPr bwMode="auto">
            <a:xfrm>
              <a:off x="2781" y="3510"/>
              <a:ext cx="64" cy="107"/>
            </a:xfrm>
            <a:custGeom>
              <a:avLst/>
              <a:gdLst>
                <a:gd name="T0" fmla="*/ 64 w 64"/>
                <a:gd name="T1" fmla="*/ 0 h 107"/>
                <a:gd name="T2" fmla="*/ 32 w 64"/>
                <a:gd name="T3" fmla="*/ 107 h 107"/>
                <a:gd name="T4" fmla="*/ 0 w 64"/>
                <a:gd name="T5" fmla="*/ 0 h 107"/>
              </a:gdLst>
              <a:ahLst/>
              <a:cxnLst>
                <a:cxn ang="0">
                  <a:pos x="T0" y="T1"/>
                </a:cxn>
                <a:cxn ang="0">
                  <a:pos x="T2" y="T3"/>
                </a:cxn>
                <a:cxn ang="0">
                  <a:pos x="T4" y="T5"/>
                </a:cxn>
              </a:cxnLst>
              <a:rect l="0" t="0" r="r" b="b"/>
              <a:pathLst>
                <a:path w="64" h="107">
                  <a:moveTo>
                    <a:pt x="64" y="0"/>
                  </a:moveTo>
                  <a:lnTo>
                    <a:pt x="32" y="107"/>
                  </a:lnTo>
                  <a:lnTo>
                    <a:pt x="0" y="0"/>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130" name="Freeform 66"/>
            <p:cNvSpPr>
              <a:spLocks/>
            </p:cNvSpPr>
            <p:nvPr/>
          </p:nvSpPr>
          <p:spPr bwMode="auto">
            <a:xfrm>
              <a:off x="2578" y="3285"/>
              <a:ext cx="235" cy="214"/>
            </a:xfrm>
            <a:custGeom>
              <a:avLst/>
              <a:gdLst>
                <a:gd name="T0" fmla="*/ 235 w 235"/>
                <a:gd name="T1" fmla="*/ 214 h 214"/>
                <a:gd name="T2" fmla="*/ 235 w 235"/>
                <a:gd name="T3" fmla="*/ 0 h 214"/>
                <a:gd name="T4" fmla="*/ 0 w 235"/>
                <a:gd name="T5" fmla="*/ 0 h 214"/>
              </a:gdLst>
              <a:ahLst/>
              <a:cxnLst>
                <a:cxn ang="0">
                  <a:pos x="T0" y="T1"/>
                </a:cxn>
                <a:cxn ang="0">
                  <a:pos x="T2" y="T3"/>
                </a:cxn>
                <a:cxn ang="0">
                  <a:pos x="T4" y="T5"/>
                </a:cxn>
              </a:cxnLst>
              <a:rect l="0" t="0" r="r" b="b"/>
              <a:pathLst>
                <a:path w="235" h="214">
                  <a:moveTo>
                    <a:pt x="235" y="214"/>
                  </a:moveTo>
                  <a:lnTo>
                    <a:pt x="235" y="0"/>
                  </a:lnTo>
                  <a:lnTo>
                    <a:pt x="0" y="0"/>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131" name="Freeform 67"/>
            <p:cNvSpPr>
              <a:spLocks/>
            </p:cNvSpPr>
            <p:nvPr/>
          </p:nvSpPr>
          <p:spPr bwMode="auto">
            <a:xfrm>
              <a:off x="4363" y="2334"/>
              <a:ext cx="107" cy="64"/>
            </a:xfrm>
            <a:custGeom>
              <a:avLst/>
              <a:gdLst>
                <a:gd name="T0" fmla="*/ 107 w 107"/>
                <a:gd name="T1" fmla="*/ 64 h 64"/>
                <a:gd name="T2" fmla="*/ 0 w 107"/>
                <a:gd name="T3" fmla="*/ 32 h 64"/>
                <a:gd name="T4" fmla="*/ 107 w 107"/>
                <a:gd name="T5" fmla="*/ 0 h 64"/>
              </a:gdLst>
              <a:ahLst/>
              <a:cxnLst>
                <a:cxn ang="0">
                  <a:pos x="T0" y="T1"/>
                </a:cxn>
                <a:cxn ang="0">
                  <a:pos x="T2" y="T3"/>
                </a:cxn>
                <a:cxn ang="0">
                  <a:pos x="T4" y="T5"/>
                </a:cxn>
              </a:cxnLst>
              <a:rect l="0" t="0" r="r" b="b"/>
              <a:pathLst>
                <a:path w="107" h="64">
                  <a:moveTo>
                    <a:pt x="107" y="64"/>
                  </a:moveTo>
                  <a:lnTo>
                    <a:pt x="0" y="32"/>
                  </a:lnTo>
                  <a:lnTo>
                    <a:pt x="107" y="0"/>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132" name="Freeform 68"/>
            <p:cNvSpPr>
              <a:spLocks/>
            </p:cNvSpPr>
            <p:nvPr/>
          </p:nvSpPr>
          <p:spPr bwMode="auto">
            <a:xfrm>
              <a:off x="4363" y="2067"/>
              <a:ext cx="182" cy="299"/>
            </a:xfrm>
            <a:custGeom>
              <a:avLst/>
              <a:gdLst>
                <a:gd name="T0" fmla="*/ 0 w 182"/>
                <a:gd name="T1" fmla="*/ 0 h 299"/>
                <a:gd name="T2" fmla="*/ 182 w 182"/>
                <a:gd name="T3" fmla="*/ 0 h 299"/>
                <a:gd name="T4" fmla="*/ 182 w 182"/>
                <a:gd name="T5" fmla="*/ 299 h 299"/>
                <a:gd name="T6" fmla="*/ 117 w 182"/>
                <a:gd name="T7" fmla="*/ 299 h 299"/>
              </a:gdLst>
              <a:ahLst/>
              <a:cxnLst>
                <a:cxn ang="0">
                  <a:pos x="T0" y="T1"/>
                </a:cxn>
                <a:cxn ang="0">
                  <a:pos x="T2" y="T3"/>
                </a:cxn>
                <a:cxn ang="0">
                  <a:pos x="T4" y="T5"/>
                </a:cxn>
                <a:cxn ang="0">
                  <a:pos x="T6" y="T7"/>
                </a:cxn>
              </a:cxnLst>
              <a:rect l="0" t="0" r="r" b="b"/>
              <a:pathLst>
                <a:path w="182" h="299">
                  <a:moveTo>
                    <a:pt x="0" y="0"/>
                  </a:moveTo>
                  <a:lnTo>
                    <a:pt x="182" y="0"/>
                  </a:lnTo>
                  <a:lnTo>
                    <a:pt x="182" y="299"/>
                  </a:lnTo>
                  <a:lnTo>
                    <a:pt x="117" y="299"/>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133" name="Line 69"/>
            <p:cNvSpPr>
              <a:spLocks noChangeShapeType="1"/>
            </p:cNvSpPr>
            <p:nvPr/>
          </p:nvSpPr>
          <p:spPr bwMode="auto">
            <a:xfrm flipH="1">
              <a:off x="4363" y="2366"/>
              <a:ext cx="117"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6134" name="Line 70"/>
            <p:cNvSpPr>
              <a:spLocks noChangeShapeType="1"/>
            </p:cNvSpPr>
            <p:nvPr/>
          </p:nvSpPr>
          <p:spPr bwMode="auto">
            <a:xfrm flipH="1">
              <a:off x="4363" y="2783"/>
              <a:ext cx="117"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6135" name="Freeform 71"/>
            <p:cNvSpPr>
              <a:spLocks/>
            </p:cNvSpPr>
            <p:nvPr/>
          </p:nvSpPr>
          <p:spPr bwMode="auto">
            <a:xfrm>
              <a:off x="4363" y="2751"/>
              <a:ext cx="107" cy="64"/>
            </a:xfrm>
            <a:custGeom>
              <a:avLst/>
              <a:gdLst>
                <a:gd name="T0" fmla="*/ 107 w 107"/>
                <a:gd name="T1" fmla="*/ 64 h 64"/>
                <a:gd name="T2" fmla="*/ 0 w 107"/>
                <a:gd name="T3" fmla="*/ 32 h 64"/>
                <a:gd name="T4" fmla="*/ 107 w 107"/>
                <a:gd name="T5" fmla="*/ 0 h 64"/>
              </a:gdLst>
              <a:ahLst/>
              <a:cxnLst>
                <a:cxn ang="0">
                  <a:pos x="T0" y="T1"/>
                </a:cxn>
                <a:cxn ang="0">
                  <a:pos x="T2" y="T3"/>
                </a:cxn>
                <a:cxn ang="0">
                  <a:pos x="T4" y="T5"/>
                </a:cxn>
              </a:cxnLst>
              <a:rect l="0" t="0" r="r" b="b"/>
              <a:pathLst>
                <a:path w="107" h="64">
                  <a:moveTo>
                    <a:pt x="107" y="64"/>
                  </a:moveTo>
                  <a:lnTo>
                    <a:pt x="0" y="32"/>
                  </a:lnTo>
                  <a:lnTo>
                    <a:pt x="107" y="0"/>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136" name="Freeform 72"/>
            <p:cNvSpPr>
              <a:spLocks/>
            </p:cNvSpPr>
            <p:nvPr/>
          </p:nvSpPr>
          <p:spPr bwMode="auto">
            <a:xfrm>
              <a:off x="4363" y="2484"/>
              <a:ext cx="182" cy="299"/>
            </a:xfrm>
            <a:custGeom>
              <a:avLst/>
              <a:gdLst>
                <a:gd name="T0" fmla="*/ 0 w 182"/>
                <a:gd name="T1" fmla="*/ 0 h 299"/>
                <a:gd name="T2" fmla="*/ 182 w 182"/>
                <a:gd name="T3" fmla="*/ 0 h 299"/>
                <a:gd name="T4" fmla="*/ 182 w 182"/>
                <a:gd name="T5" fmla="*/ 299 h 299"/>
                <a:gd name="T6" fmla="*/ 117 w 182"/>
                <a:gd name="T7" fmla="*/ 299 h 299"/>
              </a:gdLst>
              <a:ahLst/>
              <a:cxnLst>
                <a:cxn ang="0">
                  <a:pos x="T0" y="T1"/>
                </a:cxn>
                <a:cxn ang="0">
                  <a:pos x="T2" y="T3"/>
                </a:cxn>
                <a:cxn ang="0">
                  <a:pos x="T4" y="T5"/>
                </a:cxn>
                <a:cxn ang="0">
                  <a:pos x="T6" y="T7"/>
                </a:cxn>
              </a:cxnLst>
              <a:rect l="0" t="0" r="r" b="b"/>
              <a:pathLst>
                <a:path w="182" h="299">
                  <a:moveTo>
                    <a:pt x="0" y="0"/>
                  </a:moveTo>
                  <a:lnTo>
                    <a:pt x="182" y="0"/>
                  </a:lnTo>
                  <a:lnTo>
                    <a:pt x="182" y="299"/>
                  </a:lnTo>
                  <a:lnTo>
                    <a:pt x="117" y="299"/>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137" name="Freeform 73"/>
            <p:cNvSpPr>
              <a:spLocks/>
            </p:cNvSpPr>
            <p:nvPr/>
          </p:nvSpPr>
          <p:spPr bwMode="auto">
            <a:xfrm>
              <a:off x="4363" y="3189"/>
              <a:ext cx="107" cy="64"/>
            </a:xfrm>
            <a:custGeom>
              <a:avLst/>
              <a:gdLst>
                <a:gd name="T0" fmla="*/ 107 w 107"/>
                <a:gd name="T1" fmla="*/ 64 h 64"/>
                <a:gd name="T2" fmla="*/ 0 w 107"/>
                <a:gd name="T3" fmla="*/ 32 h 64"/>
                <a:gd name="T4" fmla="*/ 107 w 107"/>
                <a:gd name="T5" fmla="*/ 0 h 64"/>
              </a:gdLst>
              <a:ahLst/>
              <a:cxnLst>
                <a:cxn ang="0">
                  <a:pos x="T0" y="T1"/>
                </a:cxn>
                <a:cxn ang="0">
                  <a:pos x="T2" y="T3"/>
                </a:cxn>
                <a:cxn ang="0">
                  <a:pos x="T4" y="T5"/>
                </a:cxn>
              </a:cxnLst>
              <a:rect l="0" t="0" r="r" b="b"/>
              <a:pathLst>
                <a:path w="107" h="64">
                  <a:moveTo>
                    <a:pt x="107" y="64"/>
                  </a:moveTo>
                  <a:lnTo>
                    <a:pt x="0" y="32"/>
                  </a:lnTo>
                  <a:lnTo>
                    <a:pt x="107" y="0"/>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138" name="Freeform 74"/>
            <p:cNvSpPr>
              <a:spLocks/>
            </p:cNvSpPr>
            <p:nvPr/>
          </p:nvSpPr>
          <p:spPr bwMode="auto">
            <a:xfrm>
              <a:off x="4363" y="2922"/>
              <a:ext cx="182" cy="299"/>
            </a:xfrm>
            <a:custGeom>
              <a:avLst/>
              <a:gdLst>
                <a:gd name="T0" fmla="*/ 0 w 182"/>
                <a:gd name="T1" fmla="*/ 0 h 299"/>
                <a:gd name="T2" fmla="*/ 182 w 182"/>
                <a:gd name="T3" fmla="*/ 0 h 299"/>
                <a:gd name="T4" fmla="*/ 182 w 182"/>
                <a:gd name="T5" fmla="*/ 299 h 299"/>
                <a:gd name="T6" fmla="*/ 117 w 182"/>
                <a:gd name="T7" fmla="*/ 299 h 299"/>
              </a:gdLst>
              <a:ahLst/>
              <a:cxnLst>
                <a:cxn ang="0">
                  <a:pos x="T0" y="T1"/>
                </a:cxn>
                <a:cxn ang="0">
                  <a:pos x="T2" y="T3"/>
                </a:cxn>
                <a:cxn ang="0">
                  <a:pos x="T4" y="T5"/>
                </a:cxn>
                <a:cxn ang="0">
                  <a:pos x="T6" y="T7"/>
                </a:cxn>
              </a:cxnLst>
              <a:rect l="0" t="0" r="r" b="b"/>
              <a:pathLst>
                <a:path w="182" h="299">
                  <a:moveTo>
                    <a:pt x="0" y="0"/>
                  </a:moveTo>
                  <a:lnTo>
                    <a:pt x="182" y="0"/>
                  </a:lnTo>
                  <a:lnTo>
                    <a:pt x="182" y="299"/>
                  </a:lnTo>
                  <a:lnTo>
                    <a:pt x="117" y="299"/>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139" name="Line 75"/>
            <p:cNvSpPr>
              <a:spLocks noChangeShapeType="1"/>
            </p:cNvSpPr>
            <p:nvPr/>
          </p:nvSpPr>
          <p:spPr bwMode="auto">
            <a:xfrm flipH="1">
              <a:off x="4363" y="3221"/>
              <a:ext cx="117" cy="1"/>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6140" name="Line 76"/>
            <p:cNvSpPr>
              <a:spLocks noChangeShapeType="1"/>
            </p:cNvSpPr>
            <p:nvPr/>
          </p:nvSpPr>
          <p:spPr bwMode="auto">
            <a:xfrm>
              <a:off x="2898" y="3499"/>
              <a:ext cx="1" cy="118"/>
            </a:xfrm>
            <a:prstGeom prst="line">
              <a:avLst/>
            </a:prstGeom>
            <a:noFill/>
            <a:ln w="174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6141" name="Freeform 77"/>
            <p:cNvSpPr>
              <a:spLocks/>
            </p:cNvSpPr>
            <p:nvPr/>
          </p:nvSpPr>
          <p:spPr bwMode="auto">
            <a:xfrm>
              <a:off x="2866" y="3510"/>
              <a:ext cx="64" cy="107"/>
            </a:xfrm>
            <a:custGeom>
              <a:avLst/>
              <a:gdLst>
                <a:gd name="T0" fmla="*/ 64 w 64"/>
                <a:gd name="T1" fmla="*/ 0 h 107"/>
                <a:gd name="T2" fmla="*/ 32 w 64"/>
                <a:gd name="T3" fmla="*/ 107 h 107"/>
                <a:gd name="T4" fmla="*/ 0 w 64"/>
                <a:gd name="T5" fmla="*/ 0 h 107"/>
              </a:gdLst>
              <a:ahLst/>
              <a:cxnLst>
                <a:cxn ang="0">
                  <a:pos x="T0" y="T1"/>
                </a:cxn>
                <a:cxn ang="0">
                  <a:pos x="T2" y="T3"/>
                </a:cxn>
                <a:cxn ang="0">
                  <a:pos x="T4" y="T5"/>
                </a:cxn>
              </a:cxnLst>
              <a:rect l="0" t="0" r="r" b="b"/>
              <a:pathLst>
                <a:path w="64" h="107">
                  <a:moveTo>
                    <a:pt x="64" y="0"/>
                  </a:moveTo>
                  <a:lnTo>
                    <a:pt x="32" y="107"/>
                  </a:lnTo>
                  <a:lnTo>
                    <a:pt x="0" y="0"/>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142" name="Freeform 78"/>
            <p:cNvSpPr>
              <a:spLocks/>
            </p:cNvSpPr>
            <p:nvPr/>
          </p:nvSpPr>
          <p:spPr bwMode="auto">
            <a:xfrm>
              <a:off x="2898" y="3285"/>
              <a:ext cx="236" cy="214"/>
            </a:xfrm>
            <a:custGeom>
              <a:avLst/>
              <a:gdLst>
                <a:gd name="T0" fmla="*/ 0 w 236"/>
                <a:gd name="T1" fmla="*/ 214 h 214"/>
                <a:gd name="T2" fmla="*/ 0 w 236"/>
                <a:gd name="T3" fmla="*/ 0 h 214"/>
                <a:gd name="T4" fmla="*/ 236 w 236"/>
                <a:gd name="T5" fmla="*/ 0 h 214"/>
              </a:gdLst>
              <a:ahLst/>
              <a:cxnLst>
                <a:cxn ang="0">
                  <a:pos x="T0" y="T1"/>
                </a:cxn>
                <a:cxn ang="0">
                  <a:pos x="T2" y="T3"/>
                </a:cxn>
                <a:cxn ang="0">
                  <a:pos x="T4" y="T5"/>
                </a:cxn>
              </a:cxnLst>
              <a:rect l="0" t="0" r="r" b="b"/>
              <a:pathLst>
                <a:path w="236" h="214">
                  <a:moveTo>
                    <a:pt x="0" y="214"/>
                  </a:moveTo>
                  <a:lnTo>
                    <a:pt x="0" y="0"/>
                  </a:lnTo>
                  <a:lnTo>
                    <a:pt x="236" y="0"/>
                  </a:lnTo>
                </a:path>
              </a:pathLst>
            </a:custGeom>
            <a:noFill/>
            <a:ln w="17463">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143" name="Rectangle 79"/>
            <p:cNvSpPr>
              <a:spLocks noChangeArrowheads="1"/>
            </p:cNvSpPr>
            <p:nvPr/>
          </p:nvSpPr>
          <p:spPr bwMode="auto">
            <a:xfrm>
              <a:off x="2952" y="1757"/>
              <a:ext cx="1678" cy="1742"/>
            </a:xfrm>
            <a:prstGeom prst="rect">
              <a:avLst/>
            </a:prstGeom>
            <a:noFill/>
            <a:ln w="33338">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6144" name="Rectangle 80"/>
            <p:cNvSpPr>
              <a:spLocks noChangeArrowheads="1"/>
            </p:cNvSpPr>
            <p:nvPr/>
          </p:nvSpPr>
          <p:spPr bwMode="auto">
            <a:xfrm>
              <a:off x="2684" y="3616"/>
              <a:ext cx="321" cy="43"/>
            </a:xfrm>
            <a:prstGeom prst="rect">
              <a:avLst/>
            </a:prstGeom>
            <a:solidFill>
              <a:schemeClr val="tx1"/>
            </a:solidFill>
            <a:ln w="17463">
              <a:solidFill>
                <a:srgbClr val="000000"/>
              </a:solidFill>
              <a:miter lim="800000"/>
              <a:headEnd/>
              <a:tailEnd/>
            </a:ln>
          </p:spPr>
          <p:txBody>
            <a:bodyPr/>
            <a:lstStyle/>
            <a:p>
              <a:endParaRPr lang="en-US"/>
            </a:p>
          </p:txBody>
        </p:sp>
      </p:grpSp>
    </p:spTree>
    <p:extLst>
      <p:ext uri="{BB962C8B-B14F-4D97-AF65-F5344CB8AC3E}">
        <p14:creationId xmlns:p14="http://schemas.microsoft.com/office/powerpoint/2010/main" val="32299783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r>
              <a:rPr lang="en-US" dirty="0">
                <a:latin typeface="Times" charset="0"/>
              </a:rPr>
              <a:t>Proxy pattern </a:t>
            </a:r>
          </a:p>
        </p:txBody>
      </p:sp>
      <p:sp>
        <p:nvSpPr>
          <p:cNvPr id="20483" name="Rectangle 3"/>
          <p:cNvSpPr>
            <a:spLocks noGrp="1" noChangeArrowheads="1"/>
          </p:cNvSpPr>
          <p:nvPr>
            <p:ph type="body" idx="1"/>
          </p:nvPr>
        </p:nvSpPr>
        <p:spPr>
          <a:xfrm>
            <a:off x="371475" y="4059324"/>
            <a:ext cx="8255000" cy="2787650"/>
          </a:xfrm>
          <a:noFill/>
        </p:spPr>
        <p:txBody>
          <a:bodyPr/>
          <a:lstStyle/>
          <a:p>
            <a:r>
              <a:rPr lang="en-US" sz="2000" dirty="0">
                <a:latin typeface="Times" charset="0"/>
              </a:rPr>
              <a:t>Interface inheritance is used to specify the interface shared by </a:t>
            </a:r>
            <a:r>
              <a:rPr lang="en-US" sz="2000" b="1" dirty="0">
                <a:latin typeface="Times" charset="0"/>
              </a:rPr>
              <a:t>Proxy</a:t>
            </a:r>
            <a:r>
              <a:rPr lang="en-US" sz="2000" dirty="0">
                <a:latin typeface="Times" charset="0"/>
              </a:rPr>
              <a:t> and </a:t>
            </a:r>
            <a:r>
              <a:rPr lang="en-US" sz="2000" b="1" dirty="0" err="1">
                <a:latin typeface="Times" charset="0"/>
              </a:rPr>
              <a:t>RealSubject</a:t>
            </a:r>
            <a:r>
              <a:rPr lang="en-US" sz="2000" b="1" dirty="0">
                <a:latin typeface="Times" charset="0"/>
              </a:rPr>
              <a:t>.</a:t>
            </a:r>
            <a:endParaRPr lang="en-US" sz="2000" dirty="0">
              <a:latin typeface="Times" charset="0"/>
            </a:endParaRPr>
          </a:p>
          <a:p>
            <a:r>
              <a:rPr lang="en-US" sz="2000" dirty="0">
                <a:latin typeface="Times" charset="0"/>
              </a:rPr>
              <a:t>Delegation is used to catch and forward any accesses to the </a:t>
            </a:r>
            <a:r>
              <a:rPr lang="en-US" sz="2000" b="1" dirty="0" err="1">
                <a:latin typeface="Times" charset="0"/>
              </a:rPr>
              <a:t>RealSubject</a:t>
            </a:r>
            <a:r>
              <a:rPr lang="en-US" sz="2000" b="1" dirty="0">
                <a:latin typeface="Times" charset="0"/>
              </a:rPr>
              <a:t> </a:t>
            </a:r>
            <a:r>
              <a:rPr lang="en-US" sz="2000" dirty="0">
                <a:latin typeface="Times" charset="0"/>
              </a:rPr>
              <a:t>(if desired)</a:t>
            </a:r>
          </a:p>
          <a:p>
            <a:r>
              <a:rPr lang="en-US" sz="2000" dirty="0">
                <a:latin typeface="Times" charset="0"/>
              </a:rPr>
              <a:t>Proxy patterns can be used for lazy evaluation and for remote invocation.</a:t>
            </a:r>
          </a:p>
          <a:p>
            <a:r>
              <a:rPr lang="en-US" sz="2000" dirty="0">
                <a:latin typeface="Times" charset="0"/>
              </a:rPr>
              <a:t>Proxy patterns can be implemented with a Java interface.</a:t>
            </a:r>
          </a:p>
        </p:txBody>
      </p:sp>
      <p:grpSp>
        <p:nvGrpSpPr>
          <p:cNvPr id="20484" name="Group 4"/>
          <p:cNvGrpSpPr>
            <a:grpSpLocks/>
          </p:cNvGrpSpPr>
          <p:nvPr/>
        </p:nvGrpSpPr>
        <p:grpSpPr bwMode="auto">
          <a:xfrm>
            <a:off x="1016000" y="979480"/>
            <a:ext cx="6797675" cy="2754312"/>
            <a:chOff x="640" y="243"/>
            <a:chExt cx="4282" cy="1735"/>
          </a:xfrm>
        </p:grpSpPr>
        <p:grpSp>
          <p:nvGrpSpPr>
            <p:cNvPr id="20485" name="Group 5"/>
            <p:cNvGrpSpPr>
              <a:grpSpLocks/>
            </p:cNvGrpSpPr>
            <p:nvPr/>
          </p:nvGrpSpPr>
          <p:grpSpPr bwMode="auto">
            <a:xfrm>
              <a:off x="3062" y="243"/>
              <a:ext cx="1712" cy="626"/>
              <a:chOff x="3062" y="243"/>
              <a:chExt cx="1712" cy="626"/>
            </a:xfrm>
          </p:grpSpPr>
          <p:sp>
            <p:nvSpPr>
              <p:cNvPr id="20502" name="Rectangle 6"/>
              <p:cNvSpPr>
                <a:spLocks noChangeArrowheads="1"/>
              </p:cNvSpPr>
              <p:nvPr/>
            </p:nvSpPr>
            <p:spPr bwMode="auto">
              <a:xfrm>
                <a:off x="3062" y="243"/>
                <a:ext cx="1702" cy="626"/>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sz="1800" i="1">
                    <a:latin typeface="Palatino" charset="0"/>
                  </a:rPr>
                  <a:t>Subject</a:t>
                </a:r>
              </a:p>
              <a:p>
                <a:pPr algn="ctr"/>
                <a:endParaRPr lang="en-US" sz="1800" i="1">
                  <a:latin typeface="Palatino" charset="0"/>
                </a:endParaRPr>
              </a:p>
              <a:p>
                <a:pPr algn="ctr"/>
                <a:r>
                  <a:rPr lang="en-US" sz="1200" i="1">
                    <a:latin typeface="Palatino" charset="0"/>
                  </a:rPr>
                  <a:t>Request()</a:t>
                </a:r>
              </a:p>
            </p:txBody>
          </p:sp>
          <p:sp>
            <p:nvSpPr>
              <p:cNvPr id="20503" name="Line 7"/>
              <p:cNvSpPr>
                <a:spLocks noChangeShapeType="1"/>
              </p:cNvSpPr>
              <p:nvPr/>
            </p:nvSpPr>
            <p:spPr bwMode="auto">
              <a:xfrm>
                <a:off x="3083" y="493"/>
                <a:ext cx="1691"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800"/>
              </a:p>
            </p:txBody>
          </p:sp>
        </p:grpSp>
        <p:grpSp>
          <p:nvGrpSpPr>
            <p:cNvPr id="20486" name="Group 8"/>
            <p:cNvGrpSpPr>
              <a:grpSpLocks/>
            </p:cNvGrpSpPr>
            <p:nvPr/>
          </p:nvGrpSpPr>
          <p:grpSpPr bwMode="auto">
            <a:xfrm>
              <a:off x="3210" y="1352"/>
              <a:ext cx="1712" cy="626"/>
              <a:chOff x="3210" y="1352"/>
              <a:chExt cx="1712" cy="626"/>
            </a:xfrm>
          </p:grpSpPr>
          <p:sp>
            <p:nvSpPr>
              <p:cNvPr id="20500" name="Rectangle 9"/>
              <p:cNvSpPr>
                <a:spLocks noChangeArrowheads="1"/>
              </p:cNvSpPr>
              <p:nvPr/>
            </p:nvSpPr>
            <p:spPr bwMode="auto">
              <a:xfrm>
                <a:off x="3210" y="1352"/>
                <a:ext cx="1702" cy="626"/>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sz="1800">
                    <a:latin typeface="Palatino" charset="0"/>
                  </a:rPr>
                  <a:t>RealSubject</a:t>
                </a:r>
              </a:p>
              <a:p>
                <a:pPr algn="ctr"/>
                <a:endParaRPr lang="en-US" sz="1800" i="1">
                  <a:latin typeface="Palatino" charset="0"/>
                </a:endParaRPr>
              </a:p>
              <a:p>
                <a:pPr algn="ctr"/>
                <a:r>
                  <a:rPr lang="en-US" sz="1200">
                    <a:latin typeface="Palatino" charset="0"/>
                  </a:rPr>
                  <a:t>Request()</a:t>
                </a:r>
              </a:p>
            </p:txBody>
          </p:sp>
          <p:sp>
            <p:nvSpPr>
              <p:cNvPr id="20501" name="Line 10"/>
              <p:cNvSpPr>
                <a:spLocks noChangeShapeType="1"/>
              </p:cNvSpPr>
              <p:nvPr/>
            </p:nvSpPr>
            <p:spPr bwMode="auto">
              <a:xfrm>
                <a:off x="3231" y="1602"/>
                <a:ext cx="1691"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800"/>
              </a:p>
            </p:txBody>
          </p:sp>
        </p:grpSp>
        <p:grpSp>
          <p:nvGrpSpPr>
            <p:cNvPr id="20487" name="Group 11"/>
            <p:cNvGrpSpPr>
              <a:grpSpLocks/>
            </p:cNvGrpSpPr>
            <p:nvPr/>
          </p:nvGrpSpPr>
          <p:grpSpPr bwMode="auto">
            <a:xfrm>
              <a:off x="640" y="1330"/>
              <a:ext cx="1712" cy="626"/>
              <a:chOff x="640" y="1330"/>
              <a:chExt cx="1712" cy="626"/>
            </a:xfrm>
          </p:grpSpPr>
          <p:sp>
            <p:nvSpPr>
              <p:cNvPr id="20498" name="Rectangle 12"/>
              <p:cNvSpPr>
                <a:spLocks noChangeArrowheads="1"/>
              </p:cNvSpPr>
              <p:nvPr/>
            </p:nvSpPr>
            <p:spPr bwMode="auto">
              <a:xfrm>
                <a:off x="640" y="1330"/>
                <a:ext cx="1702" cy="626"/>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sz="1800">
                    <a:latin typeface="Palatino" charset="0"/>
                  </a:rPr>
                  <a:t>Proxy</a:t>
                </a:r>
              </a:p>
              <a:p>
                <a:pPr algn="ctr"/>
                <a:endParaRPr lang="en-US" sz="1800" i="1">
                  <a:latin typeface="Palatino" charset="0"/>
                </a:endParaRPr>
              </a:p>
              <a:p>
                <a:pPr algn="ctr"/>
                <a:r>
                  <a:rPr lang="en-US" sz="1200">
                    <a:latin typeface="Palatino" charset="0"/>
                  </a:rPr>
                  <a:t>Request()</a:t>
                </a:r>
              </a:p>
            </p:txBody>
          </p:sp>
          <p:sp>
            <p:nvSpPr>
              <p:cNvPr id="20499" name="Line 13"/>
              <p:cNvSpPr>
                <a:spLocks noChangeShapeType="1"/>
              </p:cNvSpPr>
              <p:nvPr/>
            </p:nvSpPr>
            <p:spPr bwMode="auto">
              <a:xfrm>
                <a:off x="661" y="1580"/>
                <a:ext cx="1691"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800"/>
              </a:p>
            </p:txBody>
          </p:sp>
        </p:grpSp>
        <p:sp>
          <p:nvSpPr>
            <p:cNvPr id="20488" name="Line 14"/>
            <p:cNvSpPr>
              <a:spLocks noChangeShapeType="1"/>
            </p:cNvSpPr>
            <p:nvPr/>
          </p:nvSpPr>
          <p:spPr bwMode="auto">
            <a:xfrm flipH="1">
              <a:off x="2346" y="1691"/>
              <a:ext cx="864" cy="0"/>
            </a:xfrm>
            <a:prstGeom prst="line">
              <a:avLst/>
            </a:prstGeom>
            <a:noFill/>
            <a:ln w="12700">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US" sz="1800"/>
            </a:p>
          </p:txBody>
        </p:sp>
        <p:sp>
          <p:nvSpPr>
            <p:cNvPr id="20489" name="Rectangle 15"/>
            <p:cNvSpPr>
              <a:spLocks noChangeArrowheads="1"/>
            </p:cNvSpPr>
            <p:nvPr/>
          </p:nvSpPr>
          <p:spPr bwMode="auto">
            <a:xfrm>
              <a:off x="2416" y="1454"/>
              <a:ext cx="769"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sz="1800">
                  <a:latin typeface="Palatino" charset="0"/>
                </a:rPr>
                <a:t>realSubject</a:t>
              </a:r>
            </a:p>
          </p:txBody>
        </p:sp>
        <p:grpSp>
          <p:nvGrpSpPr>
            <p:cNvPr id="20490" name="Group 16"/>
            <p:cNvGrpSpPr>
              <a:grpSpLocks/>
            </p:cNvGrpSpPr>
            <p:nvPr/>
          </p:nvGrpSpPr>
          <p:grpSpPr bwMode="auto">
            <a:xfrm>
              <a:off x="1483" y="1221"/>
              <a:ext cx="2548" cy="112"/>
              <a:chOff x="1483" y="1221"/>
              <a:chExt cx="2548" cy="112"/>
            </a:xfrm>
          </p:grpSpPr>
          <p:sp>
            <p:nvSpPr>
              <p:cNvPr id="20495" name="Line 17"/>
              <p:cNvSpPr>
                <a:spLocks noChangeShapeType="1"/>
              </p:cNvSpPr>
              <p:nvPr/>
            </p:nvSpPr>
            <p:spPr bwMode="auto">
              <a:xfrm>
                <a:off x="1489" y="1221"/>
                <a:ext cx="2538"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800"/>
              </a:p>
            </p:txBody>
          </p:sp>
          <p:sp>
            <p:nvSpPr>
              <p:cNvPr id="20496" name="Line 18"/>
              <p:cNvSpPr>
                <a:spLocks noChangeShapeType="1"/>
              </p:cNvSpPr>
              <p:nvPr/>
            </p:nvSpPr>
            <p:spPr bwMode="auto">
              <a:xfrm>
                <a:off x="4031" y="1225"/>
                <a:ext cx="0" cy="10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800"/>
              </a:p>
            </p:txBody>
          </p:sp>
          <p:sp>
            <p:nvSpPr>
              <p:cNvPr id="20497" name="Line 19"/>
              <p:cNvSpPr>
                <a:spLocks noChangeShapeType="1"/>
              </p:cNvSpPr>
              <p:nvPr/>
            </p:nvSpPr>
            <p:spPr bwMode="auto">
              <a:xfrm>
                <a:off x="1483" y="1225"/>
                <a:ext cx="0" cy="8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800"/>
              </a:p>
            </p:txBody>
          </p:sp>
        </p:grpSp>
        <p:grpSp>
          <p:nvGrpSpPr>
            <p:cNvPr id="20491" name="Group 20"/>
            <p:cNvGrpSpPr>
              <a:grpSpLocks/>
            </p:cNvGrpSpPr>
            <p:nvPr/>
          </p:nvGrpSpPr>
          <p:grpSpPr bwMode="auto">
            <a:xfrm>
              <a:off x="3310" y="873"/>
              <a:ext cx="162" cy="333"/>
              <a:chOff x="3310" y="873"/>
              <a:chExt cx="162" cy="333"/>
            </a:xfrm>
          </p:grpSpPr>
          <p:sp>
            <p:nvSpPr>
              <p:cNvPr id="20492" name="AutoShape 21"/>
              <p:cNvSpPr>
                <a:spLocks noChangeArrowheads="1"/>
              </p:cNvSpPr>
              <p:nvPr/>
            </p:nvSpPr>
            <p:spPr bwMode="auto">
              <a:xfrm>
                <a:off x="3310" y="979"/>
                <a:ext cx="162" cy="141"/>
              </a:xfrm>
              <a:prstGeom prst="triangle">
                <a:avLst>
                  <a:gd name="adj" fmla="val 49995"/>
                </a:avLst>
              </a:prstGeom>
              <a:solidFill>
                <a:schemeClr val="bg1"/>
              </a:solidFill>
              <a:ln w="12700">
                <a:solidFill>
                  <a:schemeClr val="tx1"/>
                </a:solidFill>
                <a:miter lim="800000"/>
                <a:headEnd/>
                <a:tailEnd/>
              </a:ln>
            </p:spPr>
            <p:txBody>
              <a:bodyPr wrap="none" anchor="ctr"/>
              <a:lstStyle/>
              <a:p>
                <a:endParaRPr lang="en-US" sz="1800"/>
              </a:p>
            </p:txBody>
          </p:sp>
          <p:sp>
            <p:nvSpPr>
              <p:cNvPr id="20493" name="Line 22"/>
              <p:cNvSpPr>
                <a:spLocks noChangeShapeType="1"/>
              </p:cNvSpPr>
              <p:nvPr/>
            </p:nvSpPr>
            <p:spPr bwMode="auto">
              <a:xfrm>
                <a:off x="3391" y="873"/>
                <a:ext cx="0" cy="13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800"/>
              </a:p>
            </p:txBody>
          </p:sp>
          <p:sp>
            <p:nvSpPr>
              <p:cNvPr id="20494" name="Line 23"/>
              <p:cNvSpPr>
                <a:spLocks noChangeShapeType="1"/>
              </p:cNvSpPr>
              <p:nvPr/>
            </p:nvSpPr>
            <p:spPr bwMode="auto">
              <a:xfrm>
                <a:off x="3401" y="1139"/>
                <a:ext cx="0" cy="6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800"/>
              </a:p>
            </p:txBody>
          </p:sp>
        </p:grpSp>
      </p:grpSp>
    </p:spTree>
    <p:extLst>
      <p:ext uri="{BB962C8B-B14F-4D97-AF65-F5344CB8AC3E}">
        <p14:creationId xmlns:p14="http://schemas.microsoft.com/office/powerpoint/2010/main" val="2907214806"/>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atin typeface="Times" charset="0"/>
              </a:rPr>
              <a:t>Proxy Applicability</a:t>
            </a:r>
          </a:p>
        </p:txBody>
      </p:sp>
      <p:sp>
        <p:nvSpPr>
          <p:cNvPr id="21507" name="Rectangle 3"/>
          <p:cNvSpPr>
            <a:spLocks noGrp="1" noChangeArrowheads="1"/>
          </p:cNvSpPr>
          <p:nvPr>
            <p:ph type="body" idx="1"/>
          </p:nvPr>
        </p:nvSpPr>
        <p:spPr>
          <a:xfrm>
            <a:off x="431800" y="762070"/>
            <a:ext cx="8407288" cy="5065712"/>
          </a:xfrm>
        </p:spPr>
        <p:txBody>
          <a:bodyPr/>
          <a:lstStyle/>
          <a:p>
            <a:pPr>
              <a:lnSpc>
                <a:spcPct val="100000"/>
              </a:lnSpc>
            </a:pPr>
            <a:r>
              <a:rPr lang="en-US" sz="2400" dirty="0">
                <a:latin typeface="Times" charset="0"/>
              </a:rPr>
              <a:t>Remote Proxy</a:t>
            </a:r>
          </a:p>
          <a:p>
            <a:pPr lvl="1">
              <a:lnSpc>
                <a:spcPct val="100000"/>
              </a:lnSpc>
            </a:pPr>
            <a:r>
              <a:rPr lang="en-US" dirty="0">
                <a:latin typeface="Times" charset="0"/>
              </a:rPr>
              <a:t>Local representative for an object in a different address space</a:t>
            </a:r>
          </a:p>
          <a:p>
            <a:pPr lvl="1">
              <a:lnSpc>
                <a:spcPct val="100000"/>
              </a:lnSpc>
            </a:pPr>
            <a:r>
              <a:rPr lang="en-US" dirty="0">
                <a:latin typeface="Times" charset="0"/>
              </a:rPr>
              <a:t>Caching of information: Good if information does not change too often</a:t>
            </a:r>
          </a:p>
          <a:p>
            <a:pPr>
              <a:lnSpc>
                <a:spcPct val="100000"/>
              </a:lnSpc>
            </a:pPr>
            <a:r>
              <a:rPr lang="en-US" sz="2400" dirty="0">
                <a:latin typeface="Times" charset="0"/>
              </a:rPr>
              <a:t>Virtual Proxy</a:t>
            </a:r>
          </a:p>
          <a:p>
            <a:pPr lvl="1">
              <a:lnSpc>
                <a:spcPct val="100000"/>
              </a:lnSpc>
            </a:pPr>
            <a:r>
              <a:rPr lang="en-US" dirty="0">
                <a:latin typeface="Times" charset="0"/>
              </a:rPr>
              <a:t>Object is too expensive to create or too expensive to download</a:t>
            </a:r>
          </a:p>
          <a:p>
            <a:pPr>
              <a:lnSpc>
                <a:spcPct val="100000"/>
              </a:lnSpc>
            </a:pPr>
            <a:r>
              <a:rPr lang="en-US" sz="2400" dirty="0" smtClean="0">
                <a:latin typeface="Times" charset="0"/>
              </a:rPr>
              <a:t>Protection </a:t>
            </a:r>
            <a:r>
              <a:rPr lang="en-US" sz="2400" dirty="0">
                <a:latin typeface="Times" charset="0"/>
              </a:rPr>
              <a:t>Proxy</a:t>
            </a:r>
          </a:p>
          <a:p>
            <a:pPr lvl="1">
              <a:lnSpc>
                <a:spcPct val="100000"/>
              </a:lnSpc>
            </a:pPr>
            <a:r>
              <a:rPr lang="en-US" dirty="0">
                <a:latin typeface="Times" charset="0"/>
              </a:rPr>
              <a:t>Proxy provides access control to the real object</a:t>
            </a:r>
          </a:p>
          <a:p>
            <a:pPr lvl="1">
              <a:lnSpc>
                <a:spcPct val="100000"/>
              </a:lnSpc>
            </a:pPr>
            <a:r>
              <a:rPr lang="en-US" dirty="0">
                <a:latin typeface="Times" charset="0"/>
              </a:rPr>
              <a:t>Useful when different objects should have different access and viewing rights for the same document. </a:t>
            </a:r>
          </a:p>
          <a:p>
            <a:pPr lvl="1">
              <a:lnSpc>
                <a:spcPct val="100000"/>
              </a:lnSpc>
            </a:pPr>
            <a:r>
              <a:rPr lang="en-US" dirty="0">
                <a:latin typeface="Times" charset="0"/>
              </a:rPr>
              <a:t>Example: Grade information for a student shared by administrators, teachers and students.</a:t>
            </a:r>
          </a:p>
        </p:txBody>
      </p:sp>
    </p:spTree>
    <p:extLst>
      <p:ext uri="{BB962C8B-B14F-4D97-AF65-F5344CB8AC3E}">
        <p14:creationId xmlns:p14="http://schemas.microsoft.com/office/powerpoint/2010/main" val="34642725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r>
              <a:rPr lang="en-US">
                <a:latin typeface="Times" charset="0"/>
              </a:rPr>
              <a:t>Virtual Proxy example</a:t>
            </a:r>
          </a:p>
        </p:txBody>
      </p:sp>
      <p:sp>
        <p:nvSpPr>
          <p:cNvPr id="22531" name="Rectangle 3"/>
          <p:cNvSpPr>
            <a:spLocks noGrp="1" noChangeArrowheads="1"/>
          </p:cNvSpPr>
          <p:nvPr>
            <p:ph type="body" idx="1"/>
          </p:nvPr>
        </p:nvSpPr>
        <p:spPr>
          <a:xfrm>
            <a:off x="355600" y="3701970"/>
            <a:ext cx="8255000" cy="2774950"/>
          </a:xfrm>
          <a:noFill/>
        </p:spPr>
        <p:txBody>
          <a:bodyPr/>
          <a:lstStyle/>
          <a:p>
            <a:r>
              <a:rPr lang="en-US" sz="2400" b="1" dirty="0">
                <a:latin typeface="Times" charset="0"/>
              </a:rPr>
              <a:t>Images</a:t>
            </a:r>
            <a:r>
              <a:rPr lang="en-US" sz="2400" dirty="0">
                <a:latin typeface="Times" charset="0"/>
              </a:rPr>
              <a:t> are stored and loaded separately from text</a:t>
            </a:r>
          </a:p>
          <a:p>
            <a:r>
              <a:rPr lang="en-US" sz="2400" dirty="0">
                <a:latin typeface="Times" charset="0"/>
              </a:rPr>
              <a:t>If a </a:t>
            </a:r>
            <a:r>
              <a:rPr lang="en-US" sz="2400" b="1" dirty="0" err="1">
                <a:latin typeface="Times" charset="0"/>
              </a:rPr>
              <a:t>RealImage</a:t>
            </a:r>
            <a:r>
              <a:rPr lang="en-US" sz="2400" dirty="0">
                <a:latin typeface="Times" charset="0"/>
              </a:rPr>
              <a:t> is not loaded a </a:t>
            </a:r>
            <a:r>
              <a:rPr lang="en-US" sz="2400" b="1" dirty="0" err="1">
                <a:latin typeface="Times" charset="0"/>
              </a:rPr>
              <a:t>ProxyImage</a:t>
            </a:r>
            <a:r>
              <a:rPr lang="en-US" sz="2400" dirty="0">
                <a:latin typeface="Times" charset="0"/>
              </a:rPr>
              <a:t> displays a grey rectangle in place of the image</a:t>
            </a:r>
          </a:p>
          <a:p>
            <a:r>
              <a:rPr lang="en-US" sz="2400" dirty="0">
                <a:latin typeface="Times" charset="0"/>
              </a:rPr>
              <a:t>The client cannot tell that it is dealing with a </a:t>
            </a:r>
            <a:r>
              <a:rPr lang="en-US" sz="2400" b="1" dirty="0" err="1">
                <a:latin typeface="Times" charset="0"/>
              </a:rPr>
              <a:t>ProxyImage</a:t>
            </a:r>
            <a:r>
              <a:rPr lang="en-US" sz="2400" dirty="0">
                <a:latin typeface="Times" charset="0"/>
              </a:rPr>
              <a:t> instead of a </a:t>
            </a:r>
            <a:r>
              <a:rPr lang="en-US" sz="2400" b="1" dirty="0" err="1">
                <a:latin typeface="Times" charset="0"/>
              </a:rPr>
              <a:t>RealImage</a:t>
            </a:r>
            <a:endParaRPr lang="en-US" sz="2400" dirty="0">
              <a:latin typeface="Times" charset="0"/>
            </a:endParaRPr>
          </a:p>
          <a:p>
            <a:r>
              <a:rPr lang="en-US" sz="2400" dirty="0">
                <a:latin typeface="Times" charset="0"/>
              </a:rPr>
              <a:t>A proxy pattern can be easily combined with a </a:t>
            </a:r>
            <a:r>
              <a:rPr lang="en-US" sz="2400" b="1" dirty="0">
                <a:latin typeface="Times" charset="0"/>
              </a:rPr>
              <a:t>Bridge</a:t>
            </a:r>
          </a:p>
        </p:txBody>
      </p:sp>
      <p:grpSp>
        <p:nvGrpSpPr>
          <p:cNvPr id="22532" name="Group 4"/>
          <p:cNvGrpSpPr>
            <a:grpSpLocks/>
          </p:cNvGrpSpPr>
          <p:nvPr/>
        </p:nvGrpSpPr>
        <p:grpSpPr bwMode="auto">
          <a:xfrm>
            <a:off x="4868863" y="898519"/>
            <a:ext cx="2701925" cy="993775"/>
            <a:chOff x="3067" y="243"/>
            <a:chExt cx="1702" cy="626"/>
          </a:xfrm>
        </p:grpSpPr>
        <p:sp>
          <p:nvSpPr>
            <p:cNvPr id="22547" name="Rectangle 5"/>
            <p:cNvSpPr>
              <a:spLocks noChangeArrowheads="1"/>
            </p:cNvSpPr>
            <p:nvPr/>
          </p:nvSpPr>
          <p:spPr bwMode="auto">
            <a:xfrm>
              <a:off x="3067" y="243"/>
              <a:ext cx="1702" cy="626"/>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sz="2000">
                  <a:latin typeface="Palatino" charset="0"/>
                </a:rPr>
                <a:t>Image</a:t>
              </a:r>
            </a:p>
            <a:p>
              <a:pPr algn="ctr"/>
              <a:r>
                <a:rPr lang="en-US" sz="1400" i="1">
                  <a:latin typeface="Palatino" charset="0"/>
                </a:rPr>
                <a:t>boundingBox()</a:t>
              </a:r>
            </a:p>
            <a:p>
              <a:pPr algn="ctr"/>
              <a:r>
                <a:rPr lang="en-US" sz="1400" i="1">
                  <a:latin typeface="Palatino" charset="0"/>
                </a:rPr>
                <a:t>draw()</a:t>
              </a:r>
            </a:p>
          </p:txBody>
        </p:sp>
        <p:sp>
          <p:nvSpPr>
            <p:cNvPr id="22548" name="Line 6"/>
            <p:cNvSpPr>
              <a:spLocks noChangeShapeType="1"/>
            </p:cNvSpPr>
            <p:nvPr/>
          </p:nvSpPr>
          <p:spPr bwMode="auto">
            <a:xfrm>
              <a:off x="3073" y="477"/>
              <a:ext cx="1691"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2000"/>
            </a:p>
          </p:txBody>
        </p:sp>
      </p:grpSp>
      <p:sp>
        <p:nvSpPr>
          <p:cNvPr id="22533" name="Line 7"/>
          <p:cNvSpPr>
            <a:spLocks noChangeShapeType="1"/>
          </p:cNvSpPr>
          <p:nvPr/>
        </p:nvSpPr>
        <p:spPr bwMode="auto">
          <a:xfrm flipH="1">
            <a:off x="3724275" y="3197219"/>
            <a:ext cx="1371600" cy="0"/>
          </a:xfrm>
          <a:prstGeom prst="line">
            <a:avLst/>
          </a:prstGeom>
          <a:noFill/>
          <a:ln w="12700">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US" sz="2000"/>
          </a:p>
        </p:txBody>
      </p:sp>
      <p:sp>
        <p:nvSpPr>
          <p:cNvPr id="22534" name="Rectangle 8"/>
          <p:cNvSpPr>
            <a:spLocks noChangeArrowheads="1"/>
          </p:cNvSpPr>
          <p:nvPr/>
        </p:nvSpPr>
        <p:spPr bwMode="auto">
          <a:xfrm>
            <a:off x="3784088" y="2820981"/>
            <a:ext cx="1334524" cy="3975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sz="2000">
                <a:latin typeface="Palatino" charset="0"/>
              </a:rPr>
              <a:t>realSubject</a:t>
            </a:r>
          </a:p>
        </p:txBody>
      </p:sp>
      <p:sp>
        <p:nvSpPr>
          <p:cNvPr id="22535" name="Line 9"/>
          <p:cNvSpPr>
            <a:spLocks noChangeShapeType="1"/>
          </p:cNvSpPr>
          <p:nvPr/>
        </p:nvSpPr>
        <p:spPr bwMode="auto">
          <a:xfrm>
            <a:off x="2363788" y="2451094"/>
            <a:ext cx="4029075"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2000"/>
          </a:p>
        </p:txBody>
      </p:sp>
      <p:sp>
        <p:nvSpPr>
          <p:cNvPr id="22536" name="Line 10"/>
          <p:cNvSpPr>
            <a:spLocks noChangeShapeType="1"/>
          </p:cNvSpPr>
          <p:nvPr/>
        </p:nvSpPr>
        <p:spPr bwMode="auto">
          <a:xfrm>
            <a:off x="6399213" y="2457444"/>
            <a:ext cx="0" cy="1714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2000"/>
          </a:p>
        </p:txBody>
      </p:sp>
      <p:sp>
        <p:nvSpPr>
          <p:cNvPr id="22537" name="Line 11"/>
          <p:cNvSpPr>
            <a:spLocks noChangeShapeType="1"/>
          </p:cNvSpPr>
          <p:nvPr/>
        </p:nvSpPr>
        <p:spPr bwMode="auto">
          <a:xfrm>
            <a:off x="2354263" y="2457444"/>
            <a:ext cx="0" cy="13811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2000"/>
          </a:p>
        </p:txBody>
      </p:sp>
      <p:sp>
        <p:nvSpPr>
          <p:cNvPr id="22538" name="AutoShape 12"/>
          <p:cNvSpPr>
            <a:spLocks noChangeArrowheads="1"/>
          </p:cNvSpPr>
          <p:nvPr/>
        </p:nvSpPr>
        <p:spPr bwMode="auto">
          <a:xfrm>
            <a:off x="5254625" y="2066919"/>
            <a:ext cx="257175" cy="223837"/>
          </a:xfrm>
          <a:prstGeom prst="triangle">
            <a:avLst>
              <a:gd name="adj" fmla="val 49995"/>
            </a:avLst>
          </a:prstGeom>
          <a:solidFill>
            <a:schemeClr val="bg1"/>
          </a:solidFill>
          <a:ln w="12700">
            <a:solidFill>
              <a:schemeClr val="tx1"/>
            </a:solidFill>
            <a:miter lim="800000"/>
            <a:headEnd/>
            <a:tailEnd/>
          </a:ln>
        </p:spPr>
        <p:txBody>
          <a:bodyPr wrap="none" anchor="ctr"/>
          <a:lstStyle/>
          <a:p>
            <a:endParaRPr lang="en-US" sz="2000"/>
          </a:p>
        </p:txBody>
      </p:sp>
      <p:sp>
        <p:nvSpPr>
          <p:cNvPr id="22539" name="Line 13"/>
          <p:cNvSpPr>
            <a:spLocks noChangeShapeType="1"/>
          </p:cNvSpPr>
          <p:nvPr/>
        </p:nvSpPr>
        <p:spPr bwMode="auto">
          <a:xfrm>
            <a:off x="5383213" y="1898644"/>
            <a:ext cx="0" cy="20637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2000"/>
          </a:p>
        </p:txBody>
      </p:sp>
      <p:sp>
        <p:nvSpPr>
          <p:cNvPr id="22540" name="Line 14"/>
          <p:cNvSpPr>
            <a:spLocks noChangeShapeType="1"/>
          </p:cNvSpPr>
          <p:nvPr/>
        </p:nvSpPr>
        <p:spPr bwMode="auto">
          <a:xfrm>
            <a:off x="5399088" y="2320919"/>
            <a:ext cx="0" cy="10636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2000"/>
          </a:p>
        </p:txBody>
      </p:sp>
      <p:grpSp>
        <p:nvGrpSpPr>
          <p:cNvPr id="22541" name="Group 15"/>
          <p:cNvGrpSpPr>
            <a:grpSpLocks/>
          </p:cNvGrpSpPr>
          <p:nvPr/>
        </p:nvGrpSpPr>
        <p:grpSpPr bwMode="auto">
          <a:xfrm>
            <a:off x="5097463" y="2663819"/>
            <a:ext cx="2701925" cy="993775"/>
            <a:chOff x="3211" y="1355"/>
            <a:chExt cx="1702" cy="626"/>
          </a:xfrm>
        </p:grpSpPr>
        <p:sp>
          <p:nvSpPr>
            <p:cNvPr id="22545" name="Rectangle 16"/>
            <p:cNvSpPr>
              <a:spLocks noChangeArrowheads="1"/>
            </p:cNvSpPr>
            <p:nvPr/>
          </p:nvSpPr>
          <p:spPr bwMode="auto">
            <a:xfrm>
              <a:off x="3211" y="1355"/>
              <a:ext cx="1702" cy="626"/>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sz="2000" dirty="0" err="1">
                  <a:latin typeface="Palatino" charset="0"/>
                </a:rPr>
                <a:t>RealImage</a:t>
              </a:r>
              <a:endParaRPr lang="en-US" sz="2000" dirty="0">
                <a:latin typeface="Palatino" charset="0"/>
              </a:endParaRPr>
            </a:p>
            <a:p>
              <a:pPr algn="ctr"/>
              <a:r>
                <a:rPr lang="en-US" sz="1400" dirty="0" err="1">
                  <a:latin typeface="Palatino" charset="0"/>
                </a:rPr>
                <a:t>boundingBox</a:t>
              </a:r>
              <a:r>
                <a:rPr lang="en-US" sz="1400" dirty="0">
                  <a:latin typeface="Palatino" charset="0"/>
                </a:rPr>
                <a:t>()</a:t>
              </a:r>
            </a:p>
            <a:p>
              <a:pPr algn="ctr"/>
              <a:r>
                <a:rPr lang="en-US" sz="1400" dirty="0">
                  <a:latin typeface="Palatino" charset="0"/>
                </a:rPr>
                <a:t>draw()</a:t>
              </a:r>
            </a:p>
          </p:txBody>
        </p:sp>
        <p:sp>
          <p:nvSpPr>
            <p:cNvPr id="22546" name="Line 17"/>
            <p:cNvSpPr>
              <a:spLocks noChangeShapeType="1"/>
            </p:cNvSpPr>
            <p:nvPr/>
          </p:nvSpPr>
          <p:spPr bwMode="auto">
            <a:xfrm>
              <a:off x="3217" y="1589"/>
              <a:ext cx="1691"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2000"/>
            </a:p>
          </p:txBody>
        </p:sp>
      </p:grpSp>
      <p:grpSp>
        <p:nvGrpSpPr>
          <p:cNvPr id="22542" name="Group 18"/>
          <p:cNvGrpSpPr>
            <a:grpSpLocks/>
          </p:cNvGrpSpPr>
          <p:nvPr/>
        </p:nvGrpSpPr>
        <p:grpSpPr bwMode="auto">
          <a:xfrm>
            <a:off x="995363" y="2613019"/>
            <a:ext cx="2701925" cy="993775"/>
            <a:chOff x="627" y="1323"/>
            <a:chExt cx="1702" cy="626"/>
          </a:xfrm>
        </p:grpSpPr>
        <p:sp>
          <p:nvSpPr>
            <p:cNvPr id="22543" name="Rectangle 19"/>
            <p:cNvSpPr>
              <a:spLocks noChangeArrowheads="1"/>
            </p:cNvSpPr>
            <p:nvPr/>
          </p:nvSpPr>
          <p:spPr bwMode="auto">
            <a:xfrm>
              <a:off x="627" y="1323"/>
              <a:ext cx="1702" cy="626"/>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sz="2000">
                  <a:latin typeface="Palatino" charset="0"/>
                </a:rPr>
                <a:t>ProxyImage</a:t>
              </a:r>
            </a:p>
            <a:p>
              <a:pPr algn="ctr"/>
              <a:r>
                <a:rPr lang="en-US" sz="1400">
                  <a:latin typeface="Palatino" charset="0"/>
                </a:rPr>
                <a:t>boundingBox()</a:t>
              </a:r>
            </a:p>
            <a:p>
              <a:pPr algn="ctr"/>
              <a:r>
                <a:rPr lang="en-US" sz="1400">
                  <a:latin typeface="Palatino" charset="0"/>
                </a:rPr>
                <a:t>draw()</a:t>
              </a:r>
            </a:p>
          </p:txBody>
        </p:sp>
        <p:sp>
          <p:nvSpPr>
            <p:cNvPr id="22544" name="Line 20"/>
            <p:cNvSpPr>
              <a:spLocks noChangeShapeType="1"/>
            </p:cNvSpPr>
            <p:nvPr/>
          </p:nvSpPr>
          <p:spPr bwMode="auto">
            <a:xfrm>
              <a:off x="633" y="1557"/>
              <a:ext cx="1691"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2000"/>
            </a:p>
          </p:txBody>
        </p:sp>
      </p:grpSp>
    </p:spTree>
    <p:extLst>
      <p:ext uri="{BB962C8B-B14F-4D97-AF65-F5344CB8AC3E}">
        <p14:creationId xmlns:p14="http://schemas.microsoft.com/office/powerpoint/2010/main" val="993017684"/>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atin typeface="Times" charset="0"/>
              </a:rPr>
              <a:t>Before</a:t>
            </a:r>
          </a:p>
        </p:txBody>
      </p:sp>
      <p:sp>
        <p:nvSpPr>
          <p:cNvPr id="23555" name="Rectangle 3"/>
          <p:cNvSpPr>
            <a:spLocks noGrp="1" noChangeArrowheads="1"/>
          </p:cNvSpPr>
          <p:nvPr>
            <p:ph type="body" idx="1"/>
          </p:nvPr>
        </p:nvSpPr>
        <p:spPr/>
        <p:txBody>
          <a:bodyPr/>
          <a:lstStyle/>
          <a:p>
            <a:endParaRPr lang="de-DE">
              <a:latin typeface="Times" charset="0"/>
            </a:endParaRPr>
          </a:p>
        </p:txBody>
      </p:sp>
      <p:pic>
        <p:nvPicPr>
          <p:cNvPr id="23556"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71600" y="1254125"/>
            <a:ext cx="6324600" cy="5141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428544300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atin typeface="Times" charset="0"/>
              </a:rPr>
              <a:t>Controlling Access</a:t>
            </a:r>
          </a:p>
        </p:txBody>
      </p:sp>
      <p:pic>
        <p:nvPicPr>
          <p:cNvPr id="24579" name="Picture 3"/>
          <p:cNvPicPr>
            <a:picLocks noGrp="1" noChangeAspect="1" noChangeArrowheads="1"/>
          </p:cNvPicPr>
          <p:nvPr>
            <p:ph type="body" idx="1"/>
          </p:nvPr>
        </p:nvPicPr>
        <p:blipFill>
          <a:blip r:embed="rId2" cstate="email">
            <a:extLst>
              <a:ext uri="{28A0092B-C50C-407E-A947-70E740481C1C}">
                <a14:useLocalDpi xmlns:a14="http://schemas.microsoft.com/office/drawing/2010/main" val="0"/>
              </a:ext>
            </a:extLst>
          </a:blip>
          <a:srcRect/>
          <a:stretch>
            <a:fillRect/>
          </a:stretch>
        </p:blipFill>
        <p:spPr>
          <a:xfrm>
            <a:off x="1135063" y="1295400"/>
            <a:ext cx="6696075" cy="4921250"/>
          </a:xfrm>
          <a:noFill/>
        </p:spPr>
      </p:pic>
    </p:spTree>
    <p:extLst>
      <p:ext uri="{BB962C8B-B14F-4D97-AF65-F5344CB8AC3E}">
        <p14:creationId xmlns:p14="http://schemas.microsoft.com/office/powerpoint/2010/main" val="96090755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atin typeface="Times" charset="0"/>
              </a:rPr>
              <a:t>After</a:t>
            </a:r>
          </a:p>
        </p:txBody>
      </p:sp>
      <p:pic>
        <p:nvPicPr>
          <p:cNvPr id="25603" name="Picture 3"/>
          <p:cNvPicPr>
            <a:picLocks noGrp="1" noChangeAspect="1" noChangeArrowheads="1"/>
          </p:cNvPicPr>
          <p:nvPr>
            <p:ph type="body" idx="1"/>
          </p:nvPr>
        </p:nvPicPr>
        <p:blipFill>
          <a:blip r:embed="rId2" cstate="email">
            <a:extLst>
              <a:ext uri="{28A0092B-C50C-407E-A947-70E740481C1C}">
                <a14:useLocalDpi xmlns:a14="http://schemas.microsoft.com/office/drawing/2010/main" val="0"/>
              </a:ext>
            </a:extLst>
          </a:blip>
          <a:srcRect/>
          <a:stretch>
            <a:fillRect/>
          </a:stretch>
        </p:blipFill>
        <p:spPr>
          <a:xfrm>
            <a:off x="1436688" y="1295400"/>
            <a:ext cx="6092825" cy="4921250"/>
          </a:xfrm>
          <a:noFill/>
        </p:spPr>
      </p:pic>
    </p:spTree>
    <p:extLst>
      <p:ext uri="{BB962C8B-B14F-4D97-AF65-F5344CB8AC3E}">
        <p14:creationId xmlns:p14="http://schemas.microsoft.com/office/powerpoint/2010/main" val="323888354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1" name="Group 3"/>
          <p:cNvGrpSpPr>
            <a:grpSpLocks/>
          </p:cNvGrpSpPr>
          <p:nvPr/>
        </p:nvGrpSpPr>
        <p:grpSpPr bwMode="auto">
          <a:xfrm>
            <a:off x="731838" y="857250"/>
            <a:ext cx="7589837" cy="2201863"/>
            <a:chOff x="461" y="540"/>
            <a:chExt cx="4781" cy="1387"/>
          </a:xfrm>
        </p:grpSpPr>
        <p:sp>
          <p:nvSpPr>
            <p:cNvPr id="27681" name="Rectangle 4"/>
            <p:cNvSpPr>
              <a:spLocks noChangeArrowheads="1"/>
            </p:cNvSpPr>
            <p:nvPr/>
          </p:nvSpPr>
          <p:spPr bwMode="auto">
            <a:xfrm>
              <a:off x="2125" y="540"/>
              <a:ext cx="1104" cy="380"/>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Pattern</a:t>
              </a:r>
            </a:p>
          </p:txBody>
        </p:sp>
        <p:sp>
          <p:nvSpPr>
            <p:cNvPr id="27682" name="Rectangle 5"/>
            <p:cNvSpPr>
              <a:spLocks noChangeArrowheads="1"/>
            </p:cNvSpPr>
            <p:nvPr/>
          </p:nvSpPr>
          <p:spPr bwMode="auto">
            <a:xfrm>
              <a:off x="461" y="1085"/>
              <a:ext cx="768" cy="576"/>
            </a:xfrm>
            <a:prstGeom prst="rect">
              <a:avLst/>
            </a:prstGeom>
            <a:solidFill>
              <a:srgbClr val="FF0000"/>
            </a:solidFill>
            <a:ln w="12700">
              <a:solidFill>
                <a:schemeClr val="tx1"/>
              </a:solidFill>
              <a:miter lim="800000"/>
              <a:headEnd/>
              <a:tailEnd/>
            </a:ln>
          </p:spPr>
          <p:txBody>
            <a:bodyPr wrap="none" anchor="ctr"/>
            <a:lstStyle/>
            <a:p>
              <a:pPr algn="ctr"/>
              <a:r>
                <a:rPr lang="en-US" sz="2000">
                  <a:latin typeface="Palatino" charset="0"/>
                </a:rPr>
                <a:t>Structural</a:t>
              </a:r>
            </a:p>
            <a:p>
              <a:pPr algn="ctr"/>
              <a:r>
                <a:rPr lang="en-US" sz="2000">
                  <a:latin typeface="Palatino" charset="0"/>
                </a:rPr>
                <a:t>Pattern</a:t>
              </a:r>
            </a:p>
          </p:txBody>
        </p:sp>
        <p:sp>
          <p:nvSpPr>
            <p:cNvPr id="27683" name="Rectangle 6"/>
            <p:cNvSpPr>
              <a:spLocks noChangeArrowheads="1"/>
            </p:cNvSpPr>
            <p:nvPr/>
          </p:nvSpPr>
          <p:spPr bwMode="auto">
            <a:xfrm>
              <a:off x="2235" y="1351"/>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Behavioral</a:t>
              </a:r>
            </a:p>
            <a:p>
              <a:pPr algn="ctr"/>
              <a:r>
                <a:rPr lang="en-US" sz="2000">
                  <a:latin typeface="Palatino" charset="0"/>
                </a:rPr>
                <a:t>Pattern</a:t>
              </a:r>
            </a:p>
          </p:txBody>
        </p:sp>
        <p:sp>
          <p:nvSpPr>
            <p:cNvPr id="27684" name="Rectangle 7"/>
            <p:cNvSpPr>
              <a:spLocks noChangeArrowheads="1"/>
            </p:cNvSpPr>
            <p:nvPr/>
          </p:nvSpPr>
          <p:spPr bwMode="auto">
            <a:xfrm>
              <a:off x="4474" y="967"/>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Creational</a:t>
              </a:r>
            </a:p>
            <a:p>
              <a:pPr algn="ctr"/>
              <a:r>
                <a:rPr lang="en-US" sz="2000">
                  <a:latin typeface="Palatino" charset="0"/>
                </a:rPr>
                <a:t>Pattern</a:t>
              </a:r>
            </a:p>
          </p:txBody>
        </p:sp>
        <p:sp>
          <p:nvSpPr>
            <p:cNvPr id="27685" name="AutoShape 8"/>
            <p:cNvSpPr>
              <a:spLocks noChangeArrowheads="1"/>
            </p:cNvSpPr>
            <p:nvPr/>
          </p:nvSpPr>
          <p:spPr bwMode="auto">
            <a:xfrm>
              <a:off x="2565" y="1065"/>
              <a:ext cx="192" cy="96"/>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p>
          </p:txBody>
        </p:sp>
        <p:cxnSp>
          <p:nvCxnSpPr>
            <p:cNvPr id="27686" name="AutoShape 9"/>
            <p:cNvCxnSpPr>
              <a:cxnSpLocks noChangeShapeType="1"/>
              <a:stCxn id="27685" idx="2"/>
              <a:endCxn id="27682" idx="3"/>
            </p:cNvCxnSpPr>
            <p:nvPr/>
          </p:nvCxnSpPr>
          <p:spPr bwMode="auto">
            <a:xfrm flipH="1">
              <a:off x="1229" y="1161"/>
              <a:ext cx="1336" cy="212"/>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87" name="AutoShape 10"/>
            <p:cNvCxnSpPr>
              <a:cxnSpLocks noChangeShapeType="1"/>
              <a:stCxn id="27685" idx="3"/>
              <a:endCxn id="27683" idx="0"/>
            </p:cNvCxnSpPr>
            <p:nvPr/>
          </p:nvCxnSpPr>
          <p:spPr bwMode="auto">
            <a:xfrm flipH="1">
              <a:off x="2619" y="1161"/>
              <a:ext cx="42" cy="190"/>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88" name="AutoShape 11"/>
            <p:cNvCxnSpPr>
              <a:cxnSpLocks noChangeShapeType="1"/>
              <a:stCxn id="27685" idx="4"/>
              <a:endCxn id="27684" idx="1"/>
            </p:cNvCxnSpPr>
            <p:nvPr/>
          </p:nvCxnSpPr>
          <p:spPr bwMode="auto">
            <a:xfrm>
              <a:off x="2757" y="1161"/>
              <a:ext cx="1717" cy="94"/>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89" name="AutoShape 12"/>
            <p:cNvCxnSpPr>
              <a:cxnSpLocks noChangeShapeType="1"/>
              <a:stCxn id="27685" idx="0"/>
              <a:endCxn id="27681" idx="2"/>
            </p:cNvCxnSpPr>
            <p:nvPr/>
          </p:nvCxnSpPr>
          <p:spPr bwMode="auto">
            <a:xfrm flipV="1">
              <a:off x="2661" y="920"/>
              <a:ext cx="16" cy="145"/>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grpSp>
      <p:grpSp>
        <p:nvGrpSpPr>
          <p:cNvPr id="3" name="Group 13"/>
          <p:cNvGrpSpPr>
            <a:grpSpLocks/>
          </p:cNvGrpSpPr>
          <p:nvPr/>
        </p:nvGrpSpPr>
        <p:grpSpPr bwMode="auto">
          <a:xfrm>
            <a:off x="411163" y="2636838"/>
            <a:ext cx="5838825" cy="3903662"/>
            <a:chOff x="259" y="1661"/>
            <a:chExt cx="3678" cy="2459"/>
          </a:xfrm>
        </p:grpSpPr>
        <p:sp>
          <p:nvSpPr>
            <p:cNvPr id="27670" name="AutoShape 14"/>
            <p:cNvSpPr>
              <a:spLocks noChangeArrowheads="1"/>
            </p:cNvSpPr>
            <p:nvPr/>
          </p:nvSpPr>
          <p:spPr bwMode="auto">
            <a:xfrm>
              <a:off x="1078" y="2925"/>
              <a:ext cx="192" cy="96"/>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p>
          </p:txBody>
        </p:sp>
        <p:grpSp>
          <p:nvGrpSpPr>
            <p:cNvPr id="27671" name="Group 15"/>
            <p:cNvGrpSpPr>
              <a:grpSpLocks/>
            </p:cNvGrpSpPr>
            <p:nvPr/>
          </p:nvGrpSpPr>
          <p:grpSpPr bwMode="auto">
            <a:xfrm>
              <a:off x="259" y="1661"/>
              <a:ext cx="3678" cy="2459"/>
              <a:chOff x="259" y="1661"/>
              <a:chExt cx="3678" cy="2459"/>
            </a:xfrm>
          </p:grpSpPr>
          <p:sp>
            <p:nvSpPr>
              <p:cNvPr id="27672" name="Rectangle 16"/>
              <p:cNvSpPr>
                <a:spLocks noChangeArrowheads="1"/>
              </p:cNvSpPr>
              <p:nvPr/>
            </p:nvSpPr>
            <p:spPr bwMode="auto">
              <a:xfrm>
                <a:off x="259" y="3527"/>
                <a:ext cx="768" cy="576"/>
              </a:xfrm>
              <a:prstGeom prst="rect">
                <a:avLst/>
              </a:prstGeom>
              <a:solidFill>
                <a:srgbClr val="FF0000"/>
              </a:solidFill>
              <a:ln w="12700">
                <a:solidFill>
                  <a:schemeClr val="tx1"/>
                </a:solidFill>
                <a:miter lim="800000"/>
                <a:headEnd/>
                <a:tailEnd/>
              </a:ln>
            </p:spPr>
            <p:txBody>
              <a:bodyPr wrap="none" anchor="ctr"/>
              <a:lstStyle/>
              <a:p>
                <a:pPr algn="ctr"/>
                <a:r>
                  <a:rPr lang="en-US" sz="2000">
                    <a:latin typeface="Palatino" charset="0"/>
                  </a:rPr>
                  <a:t>Adapter</a:t>
                </a:r>
              </a:p>
            </p:txBody>
          </p:sp>
          <p:sp>
            <p:nvSpPr>
              <p:cNvPr id="27673" name="Rectangle 17"/>
              <p:cNvSpPr>
                <a:spLocks noChangeArrowheads="1"/>
              </p:cNvSpPr>
              <p:nvPr/>
            </p:nvSpPr>
            <p:spPr bwMode="auto">
              <a:xfrm>
                <a:off x="1219" y="3527"/>
                <a:ext cx="768" cy="576"/>
              </a:xfrm>
              <a:prstGeom prst="rect">
                <a:avLst/>
              </a:prstGeom>
              <a:solidFill>
                <a:srgbClr val="FF0000"/>
              </a:solidFill>
              <a:ln w="12700">
                <a:solidFill>
                  <a:schemeClr val="tx1"/>
                </a:solidFill>
                <a:miter lim="800000"/>
                <a:headEnd/>
                <a:tailEnd/>
              </a:ln>
            </p:spPr>
            <p:txBody>
              <a:bodyPr wrap="none" anchor="ctr"/>
              <a:lstStyle/>
              <a:p>
                <a:pPr algn="ctr"/>
                <a:r>
                  <a:rPr lang="en-US" sz="2000">
                    <a:latin typeface="Palatino" charset="0"/>
                  </a:rPr>
                  <a:t>Bridge</a:t>
                </a:r>
              </a:p>
            </p:txBody>
          </p:sp>
          <p:sp>
            <p:nvSpPr>
              <p:cNvPr id="27674" name="Rectangle 18"/>
              <p:cNvSpPr>
                <a:spLocks noChangeArrowheads="1"/>
              </p:cNvSpPr>
              <p:nvPr/>
            </p:nvSpPr>
            <p:spPr bwMode="auto">
              <a:xfrm>
                <a:off x="2179" y="3527"/>
                <a:ext cx="768" cy="576"/>
              </a:xfrm>
              <a:prstGeom prst="rect">
                <a:avLst/>
              </a:prstGeom>
              <a:solidFill>
                <a:srgbClr val="FF0000"/>
              </a:solidFill>
              <a:ln w="12700">
                <a:solidFill>
                  <a:schemeClr val="tx1"/>
                </a:solidFill>
                <a:miter lim="800000"/>
                <a:headEnd/>
                <a:tailEnd/>
              </a:ln>
            </p:spPr>
            <p:txBody>
              <a:bodyPr wrap="none" anchor="ctr"/>
              <a:lstStyle/>
              <a:p>
                <a:r>
                  <a:rPr lang="en-US" sz="2000">
                    <a:latin typeface="Palatino" charset="0"/>
                  </a:rPr>
                  <a:t>Facade</a:t>
                </a:r>
              </a:p>
            </p:txBody>
          </p:sp>
          <p:cxnSp>
            <p:nvCxnSpPr>
              <p:cNvPr id="27675" name="AutoShape 19"/>
              <p:cNvCxnSpPr>
                <a:cxnSpLocks noChangeShapeType="1"/>
                <a:stCxn id="27670" idx="2"/>
                <a:endCxn id="27672" idx="0"/>
              </p:cNvCxnSpPr>
              <p:nvPr/>
            </p:nvCxnSpPr>
            <p:spPr bwMode="auto">
              <a:xfrm flipH="1">
                <a:off x="643" y="3021"/>
                <a:ext cx="435" cy="506"/>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76" name="AutoShape 20"/>
              <p:cNvCxnSpPr>
                <a:cxnSpLocks noChangeShapeType="1"/>
                <a:stCxn id="27670" idx="3"/>
                <a:endCxn id="27673" idx="0"/>
              </p:cNvCxnSpPr>
              <p:nvPr/>
            </p:nvCxnSpPr>
            <p:spPr bwMode="auto">
              <a:xfrm>
                <a:off x="1174" y="3021"/>
                <a:ext cx="429" cy="506"/>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77" name="AutoShape 21"/>
              <p:cNvCxnSpPr>
                <a:cxnSpLocks noChangeShapeType="1"/>
                <a:stCxn id="27670" idx="4"/>
                <a:endCxn id="27674" idx="0"/>
              </p:cNvCxnSpPr>
              <p:nvPr/>
            </p:nvCxnSpPr>
            <p:spPr bwMode="auto">
              <a:xfrm>
                <a:off x="1270" y="3021"/>
                <a:ext cx="1293" cy="506"/>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78" name="AutoShape 22"/>
              <p:cNvCxnSpPr>
                <a:cxnSpLocks noChangeShapeType="1"/>
                <a:stCxn id="27670" idx="0"/>
                <a:endCxn id="27682" idx="2"/>
              </p:cNvCxnSpPr>
              <p:nvPr/>
            </p:nvCxnSpPr>
            <p:spPr bwMode="auto">
              <a:xfrm flipH="1" flipV="1">
                <a:off x="845" y="1661"/>
                <a:ext cx="329" cy="1264"/>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27679" name="Rectangle 23"/>
              <p:cNvSpPr>
                <a:spLocks noChangeArrowheads="1"/>
              </p:cNvSpPr>
              <p:nvPr/>
            </p:nvSpPr>
            <p:spPr bwMode="auto">
              <a:xfrm>
                <a:off x="3169" y="3544"/>
                <a:ext cx="768" cy="576"/>
              </a:xfrm>
              <a:prstGeom prst="rect">
                <a:avLst/>
              </a:prstGeom>
              <a:solidFill>
                <a:srgbClr val="FF0000"/>
              </a:solidFill>
              <a:ln w="12700">
                <a:solidFill>
                  <a:schemeClr val="tx1"/>
                </a:solidFill>
                <a:miter lim="800000"/>
                <a:headEnd/>
                <a:tailEnd/>
              </a:ln>
            </p:spPr>
            <p:txBody>
              <a:bodyPr wrap="none" anchor="ctr"/>
              <a:lstStyle/>
              <a:p>
                <a:r>
                  <a:rPr lang="en-US" sz="2000">
                    <a:latin typeface="Palatino" charset="0"/>
                  </a:rPr>
                  <a:t>Proxy</a:t>
                </a:r>
              </a:p>
            </p:txBody>
          </p:sp>
          <p:cxnSp>
            <p:nvCxnSpPr>
              <p:cNvPr id="27680" name="AutoShape 24"/>
              <p:cNvCxnSpPr>
                <a:cxnSpLocks noChangeShapeType="1"/>
                <a:stCxn id="27670" idx="4"/>
                <a:endCxn id="27679" idx="0"/>
              </p:cNvCxnSpPr>
              <p:nvPr/>
            </p:nvCxnSpPr>
            <p:spPr bwMode="auto">
              <a:xfrm>
                <a:off x="1270" y="3021"/>
                <a:ext cx="2283" cy="523"/>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grpSp>
      </p:grpSp>
      <p:grpSp>
        <p:nvGrpSpPr>
          <p:cNvPr id="5" name="Group 25"/>
          <p:cNvGrpSpPr>
            <a:grpSpLocks/>
          </p:cNvGrpSpPr>
          <p:nvPr/>
        </p:nvGrpSpPr>
        <p:grpSpPr bwMode="auto">
          <a:xfrm>
            <a:off x="2276475" y="3059113"/>
            <a:ext cx="3754438" cy="1533525"/>
            <a:chOff x="1434" y="1927"/>
            <a:chExt cx="2365" cy="966"/>
          </a:xfrm>
        </p:grpSpPr>
        <p:sp>
          <p:nvSpPr>
            <p:cNvPr id="27662" name="Rectangle 26"/>
            <p:cNvSpPr>
              <a:spLocks noChangeArrowheads="1"/>
            </p:cNvSpPr>
            <p:nvPr/>
          </p:nvSpPr>
          <p:spPr bwMode="auto">
            <a:xfrm>
              <a:off x="1434" y="2342"/>
              <a:ext cx="705" cy="53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Command</a:t>
              </a:r>
            </a:p>
            <a:p>
              <a:pPr algn="ctr"/>
              <a:endParaRPr lang="en-US" sz="2000">
                <a:latin typeface="Palatino" charset="0"/>
              </a:endParaRPr>
            </a:p>
          </p:txBody>
        </p:sp>
        <p:sp>
          <p:nvSpPr>
            <p:cNvPr id="27663" name="Rectangle 27"/>
            <p:cNvSpPr>
              <a:spLocks noChangeArrowheads="1"/>
            </p:cNvSpPr>
            <p:nvPr/>
          </p:nvSpPr>
          <p:spPr bwMode="auto">
            <a:xfrm>
              <a:off x="2300" y="2357"/>
              <a:ext cx="705" cy="536"/>
            </a:xfrm>
            <a:prstGeom prst="rect">
              <a:avLst/>
            </a:prstGeom>
            <a:solidFill>
              <a:schemeClr val="bg1"/>
            </a:solidFill>
            <a:ln w="12700">
              <a:solidFill>
                <a:srgbClr val="FF0000"/>
              </a:solidFill>
              <a:miter lim="800000"/>
              <a:headEnd/>
              <a:tailEnd/>
            </a:ln>
          </p:spPr>
          <p:txBody>
            <a:bodyPr wrap="none" anchor="ctr"/>
            <a:lstStyle/>
            <a:p>
              <a:pPr algn="ctr"/>
              <a:r>
                <a:rPr lang="en-US" sz="2000" dirty="0">
                  <a:latin typeface="Palatino" charset="0"/>
                </a:rPr>
                <a:t>Observer</a:t>
              </a:r>
            </a:p>
            <a:p>
              <a:pPr algn="ctr"/>
              <a:endParaRPr lang="en-US" sz="2000" dirty="0">
                <a:latin typeface="Palatino" charset="0"/>
              </a:endParaRPr>
            </a:p>
          </p:txBody>
        </p:sp>
        <p:sp>
          <p:nvSpPr>
            <p:cNvPr id="27664" name="Rectangle 28"/>
            <p:cNvSpPr>
              <a:spLocks noChangeArrowheads="1"/>
            </p:cNvSpPr>
            <p:nvPr/>
          </p:nvSpPr>
          <p:spPr bwMode="auto">
            <a:xfrm>
              <a:off x="3110" y="2357"/>
              <a:ext cx="689" cy="53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Strategy</a:t>
              </a:r>
            </a:p>
            <a:p>
              <a:pPr algn="ctr"/>
              <a:endParaRPr lang="en-US" sz="2000">
                <a:latin typeface="Palatino" charset="0"/>
              </a:endParaRPr>
            </a:p>
          </p:txBody>
        </p:sp>
        <p:sp>
          <p:nvSpPr>
            <p:cNvPr id="27665" name="AutoShape 29"/>
            <p:cNvSpPr>
              <a:spLocks noChangeArrowheads="1"/>
            </p:cNvSpPr>
            <p:nvPr/>
          </p:nvSpPr>
          <p:spPr bwMode="auto">
            <a:xfrm>
              <a:off x="2558" y="2046"/>
              <a:ext cx="192" cy="89"/>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p>
          </p:txBody>
        </p:sp>
        <p:cxnSp>
          <p:nvCxnSpPr>
            <p:cNvPr id="27666" name="AutoShape 30"/>
            <p:cNvCxnSpPr>
              <a:cxnSpLocks noChangeShapeType="1"/>
              <a:stCxn id="27665" idx="2"/>
              <a:endCxn id="27662" idx="0"/>
            </p:cNvCxnSpPr>
            <p:nvPr/>
          </p:nvCxnSpPr>
          <p:spPr bwMode="auto">
            <a:xfrm flipH="1">
              <a:off x="1787" y="2135"/>
              <a:ext cx="771" cy="207"/>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67" name="AutoShape 31"/>
            <p:cNvCxnSpPr>
              <a:cxnSpLocks noChangeShapeType="1"/>
              <a:stCxn id="27665" idx="3"/>
              <a:endCxn id="27663" idx="0"/>
            </p:cNvCxnSpPr>
            <p:nvPr/>
          </p:nvCxnSpPr>
          <p:spPr bwMode="auto">
            <a:xfrm flipH="1">
              <a:off x="2653" y="2135"/>
              <a:ext cx="1" cy="222"/>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68" name="AutoShape 32"/>
            <p:cNvCxnSpPr>
              <a:cxnSpLocks noChangeShapeType="1"/>
              <a:stCxn id="27665" idx="4"/>
              <a:endCxn id="27664" idx="0"/>
            </p:cNvCxnSpPr>
            <p:nvPr/>
          </p:nvCxnSpPr>
          <p:spPr bwMode="auto">
            <a:xfrm>
              <a:off x="2750" y="2135"/>
              <a:ext cx="705" cy="222"/>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69" name="AutoShape 33"/>
            <p:cNvCxnSpPr>
              <a:cxnSpLocks noChangeShapeType="1"/>
              <a:stCxn id="27665" idx="0"/>
              <a:endCxn id="27683" idx="2"/>
            </p:cNvCxnSpPr>
            <p:nvPr/>
          </p:nvCxnSpPr>
          <p:spPr bwMode="auto">
            <a:xfrm flipH="1" flipV="1">
              <a:off x="2619" y="1927"/>
              <a:ext cx="35" cy="119"/>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grpSp>
      <p:grpSp>
        <p:nvGrpSpPr>
          <p:cNvPr id="6" name="Group 34"/>
          <p:cNvGrpSpPr>
            <a:grpSpLocks/>
          </p:cNvGrpSpPr>
          <p:nvPr/>
        </p:nvGrpSpPr>
        <p:grpSpPr bwMode="auto">
          <a:xfrm>
            <a:off x="6234113" y="2449513"/>
            <a:ext cx="2743200" cy="1762125"/>
            <a:chOff x="3927" y="1543"/>
            <a:chExt cx="1728" cy="1110"/>
          </a:xfrm>
        </p:grpSpPr>
        <p:sp>
          <p:nvSpPr>
            <p:cNvPr id="27656" name="Rectangle 35"/>
            <p:cNvSpPr>
              <a:spLocks noChangeArrowheads="1"/>
            </p:cNvSpPr>
            <p:nvPr/>
          </p:nvSpPr>
          <p:spPr bwMode="auto">
            <a:xfrm>
              <a:off x="3927" y="2077"/>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Abstract</a:t>
              </a:r>
            </a:p>
            <a:p>
              <a:pPr algn="ctr"/>
              <a:r>
                <a:rPr lang="en-US" sz="2000">
                  <a:latin typeface="Palatino" charset="0"/>
                </a:rPr>
                <a:t>Factory</a:t>
              </a:r>
            </a:p>
          </p:txBody>
        </p:sp>
        <p:sp>
          <p:nvSpPr>
            <p:cNvPr id="27657" name="Rectangle 36"/>
            <p:cNvSpPr>
              <a:spLocks noChangeArrowheads="1"/>
            </p:cNvSpPr>
            <p:nvPr/>
          </p:nvSpPr>
          <p:spPr bwMode="auto">
            <a:xfrm>
              <a:off x="4887" y="2077"/>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Builder</a:t>
              </a:r>
            </a:p>
            <a:p>
              <a:pPr algn="ctr"/>
              <a:r>
                <a:rPr lang="en-US" sz="2000">
                  <a:latin typeface="Palatino" charset="0"/>
                </a:rPr>
                <a:t>Pattern</a:t>
              </a:r>
            </a:p>
          </p:txBody>
        </p:sp>
        <p:cxnSp>
          <p:nvCxnSpPr>
            <p:cNvPr id="27658" name="AutoShape 37"/>
            <p:cNvCxnSpPr>
              <a:cxnSpLocks noChangeShapeType="1"/>
              <a:stCxn id="27660" idx="2"/>
              <a:endCxn id="27656" idx="0"/>
            </p:cNvCxnSpPr>
            <p:nvPr/>
          </p:nvCxnSpPr>
          <p:spPr bwMode="auto">
            <a:xfrm flipH="1">
              <a:off x="4311" y="1902"/>
              <a:ext cx="463" cy="175"/>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59" name="AutoShape 38"/>
            <p:cNvCxnSpPr>
              <a:cxnSpLocks noChangeShapeType="1"/>
              <a:stCxn id="27660" idx="4"/>
              <a:endCxn id="27657" idx="0"/>
            </p:cNvCxnSpPr>
            <p:nvPr/>
          </p:nvCxnSpPr>
          <p:spPr bwMode="auto">
            <a:xfrm>
              <a:off x="4966" y="1902"/>
              <a:ext cx="305" cy="175"/>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27660" name="AutoShape 39"/>
            <p:cNvSpPr>
              <a:spLocks noChangeArrowheads="1"/>
            </p:cNvSpPr>
            <p:nvPr/>
          </p:nvSpPr>
          <p:spPr bwMode="auto">
            <a:xfrm>
              <a:off x="4774" y="1806"/>
              <a:ext cx="192" cy="96"/>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p>
          </p:txBody>
        </p:sp>
        <p:cxnSp>
          <p:nvCxnSpPr>
            <p:cNvPr id="27661" name="AutoShape 40"/>
            <p:cNvCxnSpPr>
              <a:cxnSpLocks noChangeShapeType="1"/>
              <a:stCxn id="27684" idx="2"/>
              <a:endCxn id="27660" idx="0"/>
            </p:cNvCxnSpPr>
            <p:nvPr/>
          </p:nvCxnSpPr>
          <p:spPr bwMode="auto">
            <a:xfrm>
              <a:off x="4858" y="1543"/>
              <a:ext cx="12" cy="263"/>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grpSp>
      <p:sp>
        <p:nvSpPr>
          <p:cNvPr id="135209" name="Rectangle 41"/>
          <p:cNvSpPr>
            <a:spLocks noChangeArrowheads="1"/>
          </p:cNvSpPr>
          <p:nvPr/>
        </p:nvSpPr>
        <p:spPr bwMode="auto">
          <a:xfrm>
            <a:off x="2279650" y="3721100"/>
            <a:ext cx="1119188" cy="850900"/>
          </a:xfrm>
          <a:prstGeom prst="rect">
            <a:avLst/>
          </a:prstGeom>
          <a:solidFill>
            <a:schemeClr val="bg1"/>
          </a:solidFill>
          <a:ln w="12700">
            <a:solidFill>
              <a:schemeClr val="tx1"/>
            </a:solidFill>
            <a:miter lim="800000"/>
            <a:headEnd/>
            <a:tailEnd/>
          </a:ln>
        </p:spPr>
        <p:txBody>
          <a:bodyPr wrap="none" anchor="ctr"/>
          <a:lstStyle/>
          <a:p>
            <a:r>
              <a:rPr lang="en-US" sz="2000">
                <a:latin typeface="Palatino" charset="0"/>
              </a:rPr>
              <a:t>Command</a:t>
            </a:r>
          </a:p>
          <a:p>
            <a:endParaRPr lang="en-US" sz="2000">
              <a:latin typeface="Palatino" charset="0"/>
            </a:endParaRPr>
          </a:p>
        </p:txBody>
      </p:sp>
      <p:grpSp>
        <p:nvGrpSpPr>
          <p:cNvPr id="42" name="Group 41"/>
          <p:cNvGrpSpPr/>
          <p:nvPr/>
        </p:nvGrpSpPr>
        <p:grpSpPr>
          <a:xfrm>
            <a:off x="2011763" y="4795838"/>
            <a:ext cx="5757270" cy="1739639"/>
            <a:chOff x="2011763" y="4795838"/>
            <a:chExt cx="5757270" cy="1739639"/>
          </a:xfrm>
        </p:grpSpPr>
        <p:cxnSp>
          <p:nvCxnSpPr>
            <p:cNvPr id="43" name="AutoShape 24"/>
            <p:cNvCxnSpPr>
              <a:cxnSpLocks noChangeShapeType="1"/>
              <a:endCxn id="44" idx="0"/>
            </p:cNvCxnSpPr>
            <p:nvPr/>
          </p:nvCxnSpPr>
          <p:spPr bwMode="auto">
            <a:xfrm>
              <a:off x="2011763" y="4795838"/>
              <a:ext cx="5149328" cy="825239"/>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44" name="Rectangle 23"/>
            <p:cNvSpPr>
              <a:spLocks noChangeArrowheads="1"/>
            </p:cNvSpPr>
            <p:nvPr/>
          </p:nvSpPr>
          <p:spPr bwMode="auto">
            <a:xfrm>
              <a:off x="6553148" y="5621077"/>
              <a:ext cx="1215885" cy="914400"/>
            </a:xfrm>
            <a:prstGeom prst="rect">
              <a:avLst/>
            </a:prstGeom>
            <a:solidFill>
              <a:srgbClr val="FF0000"/>
            </a:solidFill>
            <a:ln w="12700">
              <a:solidFill>
                <a:schemeClr val="tx1"/>
              </a:solidFill>
              <a:miter lim="800000"/>
              <a:headEnd/>
              <a:tailEnd/>
            </a:ln>
          </p:spPr>
          <p:txBody>
            <a:bodyPr wrap="none" anchor="ctr"/>
            <a:lstStyle/>
            <a:p>
              <a:pPr algn="ctr"/>
              <a:r>
                <a:rPr lang="en-US" sz="2000" dirty="0" smtClean="0">
                  <a:latin typeface="Palatino" charset="0"/>
                </a:rPr>
                <a:t>Composite</a:t>
              </a:r>
              <a:endParaRPr lang="en-US" sz="2000" dirty="0">
                <a:latin typeface="Palatino" charset="0"/>
              </a:endParaRPr>
            </a:p>
          </p:txBody>
        </p:sp>
      </p:gr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0874538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r>
              <a:rPr lang="en-US" sz="3600">
                <a:solidFill>
                  <a:srgbClr val="000585"/>
                </a:solidFill>
                <a:latin typeface="Times" charset="0"/>
              </a:rPr>
              <a:t>Observer pattern</a:t>
            </a:r>
          </a:p>
        </p:txBody>
      </p:sp>
      <p:sp>
        <p:nvSpPr>
          <p:cNvPr id="5123" name="Rectangle 5"/>
          <p:cNvSpPr>
            <a:spLocks noGrp="1" noChangeArrowheads="1"/>
          </p:cNvSpPr>
          <p:nvPr>
            <p:ph type="body" idx="1"/>
          </p:nvPr>
        </p:nvSpPr>
        <p:spPr/>
        <p:txBody>
          <a:bodyPr/>
          <a:lstStyle/>
          <a:p>
            <a:r>
              <a:rPr lang="ja-JP" altLang="en-US" dirty="0">
                <a:latin typeface="Times" charset="0"/>
              </a:rPr>
              <a:t>“</a:t>
            </a:r>
            <a:r>
              <a:rPr lang="en-US" dirty="0">
                <a:latin typeface="Times" charset="0"/>
              </a:rPr>
              <a:t>Define a one-to-many dependency between objects so that when one object changes state, all its dependents are notified and updated automatically.</a:t>
            </a:r>
            <a:r>
              <a:rPr lang="ja-JP" altLang="en-US" dirty="0">
                <a:latin typeface="Times" charset="0"/>
              </a:rPr>
              <a:t>”</a:t>
            </a:r>
            <a:r>
              <a:rPr lang="en-US" dirty="0">
                <a:latin typeface="Times" charset="0"/>
              </a:rPr>
              <a:t>  </a:t>
            </a:r>
          </a:p>
          <a:p>
            <a:r>
              <a:rPr lang="en-US" dirty="0">
                <a:latin typeface="Times" charset="0"/>
              </a:rPr>
              <a:t>Also called </a:t>
            </a:r>
            <a:r>
              <a:rPr lang="ja-JP" altLang="en-US" dirty="0">
                <a:latin typeface="Times" charset="0"/>
              </a:rPr>
              <a:t>“</a:t>
            </a:r>
            <a:r>
              <a:rPr lang="en-US" dirty="0">
                <a:latin typeface="Times" charset="0"/>
              </a:rPr>
              <a:t>Publish and Subscribe</a:t>
            </a:r>
            <a:r>
              <a:rPr lang="ja-JP" altLang="en-US" dirty="0" smtClean="0">
                <a:latin typeface="Times" charset="0"/>
              </a:rPr>
              <a:t>”</a:t>
            </a:r>
            <a:endParaRPr lang="en-US" dirty="0">
              <a:latin typeface="Times" charset="0"/>
            </a:endParaRPr>
          </a:p>
          <a:p>
            <a:r>
              <a:rPr lang="en-US" dirty="0">
                <a:latin typeface="Times" charset="0"/>
              </a:rPr>
              <a:t>Uses:</a:t>
            </a:r>
          </a:p>
          <a:p>
            <a:pPr lvl="1"/>
            <a:r>
              <a:rPr lang="en-US" dirty="0">
                <a:latin typeface="Times" charset="0"/>
              </a:rPr>
              <a:t>Maintaining consistency across redundant state</a:t>
            </a:r>
          </a:p>
          <a:p>
            <a:pPr lvl="1"/>
            <a:r>
              <a:rPr lang="en-US" dirty="0">
                <a:latin typeface="Times" charset="0"/>
              </a:rPr>
              <a:t>Optimizing batch changes to maintain consistency</a:t>
            </a:r>
          </a:p>
        </p:txBody>
      </p:sp>
    </p:spTree>
    <p:extLst>
      <p:ext uri="{BB962C8B-B14F-4D97-AF65-F5344CB8AC3E}">
        <p14:creationId xmlns:p14="http://schemas.microsoft.com/office/powerpoint/2010/main" val="3518798512"/>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Picture 7"/>
          <p:cNvPicPr>
            <a:picLocks noChangeAspect="1"/>
          </p:cNvPicPr>
          <p:nvPr/>
        </p:nvPicPr>
        <p:blipFill>
          <a:blip r:embed="rId2"/>
          <a:stretch>
            <a:fillRect/>
          </a:stretch>
        </p:blipFill>
        <p:spPr>
          <a:xfrm>
            <a:off x="228713" y="1066862"/>
            <a:ext cx="6508025" cy="3200316"/>
          </a:xfrm>
          <a:prstGeom prst="rect">
            <a:avLst/>
          </a:prstGeom>
        </p:spPr>
      </p:pic>
      <p:pic>
        <p:nvPicPr>
          <p:cNvPr id="11" name="Picture 10"/>
          <p:cNvPicPr>
            <a:picLocks noChangeAspect="1"/>
          </p:cNvPicPr>
          <p:nvPr/>
        </p:nvPicPr>
        <p:blipFill>
          <a:blip r:embed="rId3"/>
          <a:stretch>
            <a:fillRect/>
          </a:stretch>
        </p:blipFill>
        <p:spPr>
          <a:xfrm>
            <a:off x="5714970" y="3581396"/>
            <a:ext cx="3175000" cy="2921000"/>
          </a:xfrm>
          <a:prstGeom prst="rect">
            <a:avLst/>
          </a:prstGeom>
        </p:spPr>
      </p:pic>
    </p:spTree>
    <p:extLst>
      <p:ext uri="{BB962C8B-B14F-4D97-AF65-F5344CB8AC3E}">
        <p14:creationId xmlns:p14="http://schemas.microsoft.com/office/powerpoint/2010/main" val="72954651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a:lstStyle/>
          <a:p>
            <a:endParaRPr lang="en-US" sz="3600" dirty="0">
              <a:solidFill>
                <a:srgbClr val="000585"/>
              </a:solidFill>
              <a:latin typeface="Times" charset="0"/>
            </a:endParaRPr>
          </a:p>
        </p:txBody>
      </p:sp>
      <p:sp>
        <p:nvSpPr>
          <p:cNvPr id="6147" name="Rectangle 3"/>
          <p:cNvSpPr>
            <a:spLocks noChangeArrowheads="1"/>
          </p:cNvSpPr>
          <p:nvPr/>
        </p:nvSpPr>
        <p:spPr bwMode="auto">
          <a:xfrm>
            <a:off x="6559550" y="3409950"/>
            <a:ext cx="2324100" cy="4953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u="sng">
                <a:latin typeface="Palatino" charset="0"/>
              </a:rPr>
              <a:t>9DesignPatterns2.ppt</a:t>
            </a:r>
          </a:p>
        </p:txBody>
      </p:sp>
      <p:sp>
        <p:nvSpPr>
          <p:cNvPr id="6148" name="Rectangle 4"/>
          <p:cNvSpPr>
            <a:spLocks noChangeArrowheads="1"/>
          </p:cNvSpPr>
          <p:nvPr/>
        </p:nvSpPr>
        <p:spPr bwMode="auto">
          <a:xfrm>
            <a:off x="2265363" y="949325"/>
            <a:ext cx="1260475" cy="376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latin typeface="Palatino" charset="0"/>
              </a:rPr>
              <a:t>Observers</a:t>
            </a:r>
          </a:p>
        </p:txBody>
      </p:sp>
      <p:sp>
        <p:nvSpPr>
          <p:cNvPr id="6149" name="Rectangle 5"/>
          <p:cNvSpPr>
            <a:spLocks noChangeArrowheads="1"/>
          </p:cNvSpPr>
          <p:nvPr/>
        </p:nvSpPr>
        <p:spPr bwMode="auto">
          <a:xfrm>
            <a:off x="7015163" y="860425"/>
            <a:ext cx="981075" cy="376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latin typeface="Palatino" charset="0"/>
              </a:rPr>
              <a:t>Subject</a:t>
            </a:r>
          </a:p>
        </p:txBody>
      </p:sp>
      <p:sp>
        <p:nvSpPr>
          <p:cNvPr id="6150" name="Line 6"/>
          <p:cNvSpPr>
            <a:spLocks noChangeShapeType="1"/>
          </p:cNvSpPr>
          <p:nvPr/>
        </p:nvSpPr>
        <p:spPr bwMode="auto">
          <a:xfrm>
            <a:off x="4222750" y="1974850"/>
            <a:ext cx="1854200" cy="5207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151" name="Line 7"/>
          <p:cNvSpPr>
            <a:spLocks noChangeShapeType="1"/>
          </p:cNvSpPr>
          <p:nvPr/>
        </p:nvSpPr>
        <p:spPr bwMode="auto">
          <a:xfrm flipH="1">
            <a:off x="4546600" y="2520950"/>
            <a:ext cx="1524000" cy="9525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pic>
        <p:nvPicPr>
          <p:cNvPr id="6152" name="Picture 8"/>
          <p:cNvPicPr>
            <a:picLocks noChangeArrowheads="1"/>
          </p:cNvPicPr>
          <p:nvPr/>
        </p:nvPicPr>
        <p:blipFill>
          <a:blip r:embed="rId2">
            <a:extLst>
              <a:ext uri="{28A0092B-C50C-407E-A947-70E740481C1C}">
                <a14:useLocalDpi xmlns:a14="http://schemas.microsoft.com/office/drawing/2010/main" val="0"/>
              </a:ext>
            </a:extLst>
          </a:blip>
          <a:srcRect l="6476" t="5203" r="5334" b="3395"/>
          <a:stretch>
            <a:fillRect/>
          </a:stretch>
        </p:blipFill>
        <p:spPr bwMode="auto">
          <a:xfrm>
            <a:off x="165100" y="1422400"/>
            <a:ext cx="5880100" cy="513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6153" name="Line 9"/>
          <p:cNvSpPr>
            <a:spLocks noChangeShapeType="1"/>
          </p:cNvSpPr>
          <p:nvPr/>
        </p:nvSpPr>
        <p:spPr bwMode="auto">
          <a:xfrm flipH="1" flipV="1">
            <a:off x="3835400" y="1739900"/>
            <a:ext cx="2692400" cy="1917700"/>
          </a:xfrm>
          <a:prstGeom prst="line">
            <a:avLst/>
          </a:prstGeom>
          <a:noFill/>
          <a:ln w="50800">
            <a:solidFill>
              <a:schemeClr val="bg2"/>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154" name="Line 10"/>
          <p:cNvSpPr>
            <a:spLocks noChangeShapeType="1"/>
          </p:cNvSpPr>
          <p:nvPr/>
        </p:nvSpPr>
        <p:spPr bwMode="auto">
          <a:xfrm flipH="1" flipV="1">
            <a:off x="3276600" y="2184400"/>
            <a:ext cx="3263900" cy="1485900"/>
          </a:xfrm>
          <a:prstGeom prst="line">
            <a:avLst/>
          </a:prstGeom>
          <a:noFill/>
          <a:ln w="50800">
            <a:solidFill>
              <a:schemeClr val="bg2"/>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155" name="Line 11"/>
          <p:cNvSpPr>
            <a:spLocks noChangeShapeType="1"/>
          </p:cNvSpPr>
          <p:nvPr/>
        </p:nvSpPr>
        <p:spPr bwMode="auto">
          <a:xfrm flipH="1">
            <a:off x="2336800" y="3695700"/>
            <a:ext cx="4191000" cy="1803400"/>
          </a:xfrm>
          <a:prstGeom prst="line">
            <a:avLst/>
          </a:prstGeom>
          <a:noFill/>
          <a:ln w="50800">
            <a:solidFill>
              <a:schemeClr val="bg2"/>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7022803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7091" name="Group 3"/>
          <p:cNvGrpSpPr>
            <a:grpSpLocks/>
          </p:cNvGrpSpPr>
          <p:nvPr/>
        </p:nvGrpSpPr>
        <p:grpSpPr bwMode="auto">
          <a:xfrm>
            <a:off x="558800" y="903205"/>
            <a:ext cx="7824788" cy="5649913"/>
            <a:chOff x="804" y="853"/>
            <a:chExt cx="4125" cy="2978"/>
          </a:xfrm>
        </p:grpSpPr>
        <p:sp>
          <p:nvSpPr>
            <p:cNvPr id="217092" name="AutoShape 4"/>
            <p:cNvSpPr>
              <a:spLocks noChangeArrowheads="1"/>
            </p:cNvSpPr>
            <p:nvPr/>
          </p:nvSpPr>
          <p:spPr bwMode="auto">
            <a:xfrm>
              <a:off x="1097" y="2561"/>
              <a:ext cx="1428" cy="281"/>
            </a:xfrm>
            <a:prstGeom prst="roundRect">
              <a:avLst>
                <a:gd name="adj" fmla="val 47685"/>
              </a:avLst>
            </a:pr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7093" name="Rectangle 5"/>
            <p:cNvSpPr>
              <a:spLocks noChangeArrowheads="1"/>
            </p:cNvSpPr>
            <p:nvPr/>
          </p:nvSpPr>
          <p:spPr bwMode="auto">
            <a:xfrm>
              <a:off x="1283" y="2665"/>
              <a:ext cx="720"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b="0">
                  <a:solidFill>
                    <a:srgbClr val="000000"/>
                  </a:solidFill>
                  <a:latin typeface="Lucida Sans Typewriter" charset="0"/>
                </a:rPr>
                <a:t>Collapsing classes</a:t>
              </a:r>
              <a:endParaRPr lang="en-US" b="0">
                <a:latin typeface="Lucida Sans Typewriter" charset="0"/>
              </a:endParaRPr>
            </a:p>
          </p:txBody>
        </p:sp>
        <p:sp>
          <p:nvSpPr>
            <p:cNvPr id="217094" name="Rectangle 6"/>
            <p:cNvSpPr>
              <a:spLocks noChangeArrowheads="1"/>
            </p:cNvSpPr>
            <p:nvPr/>
          </p:nvSpPr>
          <p:spPr bwMode="auto">
            <a:xfrm>
              <a:off x="1098" y="1969"/>
              <a:ext cx="685"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CC3300"/>
                  </a:solidFill>
                  <a:latin typeface="Lucida Sans Typewriter" charset="0"/>
                </a:rPr>
                <a:t>Restructuring</a:t>
              </a:r>
            </a:p>
          </p:txBody>
        </p:sp>
        <p:sp>
          <p:nvSpPr>
            <p:cNvPr id="217095" name="Freeform 7"/>
            <p:cNvSpPr>
              <a:spLocks/>
            </p:cNvSpPr>
            <p:nvPr/>
          </p:nvSpPr>
          <p:spPr bwMode="auto">
            <a:xfrm>
              <a:off x="804" y="1890"/>
              <a:ext cx="135" cy="220"/>
            </a:xfrm>
            <a:custGeom>
              <a:avLst/>
              <a:gdLst>
                <a:gd name="T0" fmla="*/ 0 w 135"/>
                <a:gd name="T1" fmla="*/ 207 h 220"/>
                <a:gd name="T2" fmla="*/ 25 w 135"/>
                <a:gd name="T3" fmla="*/ 220 h 220"/>
                <a:gd name="T4" fmla="*/ 135 w 135"/>
                <a:gd name="T5" fmla="*/ 24 h 220"/>
                <a:gd name="T6" fmla="*/ 122 w 135"/>
                <a:gd name="T7" fmla="*/ 0 h 220"/>
                <a:gd name="T8" fmla="*/ 122 w 135"/>
                <a:gd name="T9" fmla="*/ 0 h 220"/>
                <a:gd name="T10" fmla="*/ 110 w 135"/>
                <a:gd name="T11" fmla="*/ 12 h 220"/>
                <a:gd name="T12" fmla="*/ 0 w 135"/>
                <a:gd name="T13" fmla="*/ 207 h 220"/>
              </a:gdLst>
              <a:ahLst/>
              <a:cxnLst>
                <a:cxn ang="0">
                  <a:pos x="T0" y="T1"/>
                </a:cxn>
                <a:cxn ang="0">
                  <a:pos x="T2" y="T3"/>
                </a:cxn>
                <a:cxn ang="0">
                  <a:pos x="T4" y="T5"/>
                </a:cxn>
                <a:cxn ang="0">
                  <a:pos x="T6" y="T7"/>
                </a:cxn>
                <a:cxn ang="0">
                  <a:pos x="T8" y="T9"/>
                </a:cxn>
                <a:cxn ang="0">
                  <a:pos x="T10" y="T11"/>
                </a:cxn>
                <a:cxn ang="0">
                  <a:pos x="T12" y="T13"/>
                </a:cxn>
              </a:cxnLst>
              <a:rect l="0" t="0" r="r" b="b"/>
              <a:pathLst>
                <a:path w="135" h="220">
                  <a:moveTo>
                    <a:pt x="0" y="207"/>
                  </a:moveTo>
                  <a:lnTo>
                    <a:pt x="25" y="220"/>
                  </a:lnTo>
                  <a:lnTo>
                    <a:pt x="135" y="24"/>
                  </a:lnTo>
                  <a:lnTo>
                    <a:pt x="122" y="0"/>
                  </a:lnTo>
                  <a:lnTo>
                    <a:pt x="122" y="0"/>
                  </a:lnTo>
                  <a:lnTo>
                    <a:pt x="110" y="12"/>
                  </a:lnTo>
                  <a:lnTo>
                    <a:pt x="0" y="20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17096" name="Freeform 8"/>
            <p:cNvSpPr>
              <a:spLocks/>
            </p:cNvSpPr>
            <p:nvPr/>
          </p:nvSpPr>
          <p:spPr bwMode="auto">
            <a:xfrm>
              <a:off x="926" y="1890"/>
              <a:ext cx="1111" cy="24"/>
            </a:xfrm>
            <a:custGeom>
              <a:avLst/>
              <a:gdLst>
                <a:gd name="T0" fmla="*/ 0 w 1111"/>
                <a:gd name="T1" fmla="*/ 0 h 24"/>
                <a:gd name="T2" fmla="*/ 0 w 1111"/>
                <a:gd name="T3" fmla="*/ 24 h 24"/>
                <a:gd name="T4" fmla="*/ 1099 w 1111"/>
                <a:gd name="T5" fmla="*/ 24 h 24"/>
                <a:gd name="T6" fmla="*/ 1111 w 1111"/>
                <a:gd name="T7" fmla="*/ 12 h 24"/>
                <a:gd name="T8" fmla="*/ 1111 w 1111"/>
                <a:gd name="T9" fmla="*/ 0 h 24"/>
                <a:gd name="T10" fmla="*/ 1099 w 1111"/>
                <a:gd name="T11" fmla="*/ 0 h 24"/>
                <a:gd name="T12" fmla="*/ 0 w 1111"/>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111" h="24">
                  <a:moveTo>
                    <a:pt x="0" y="0"/>
                  </a:moveTo>
                  <a:lnTo>
                    <a:pt x="0" y="24"/>
                  </a:lnTo>
                  <a:lnTo>
                    <a:pt x="1099" y="24"/>
                  </a:lnTo>
                  <a:lnTo>
                    <a:pt x="1111" y="12"/>
                  </a:lnTo>
                  <a:lnTo>
                    <a:pt x="1111" y="0"/>
                  </a:lnTo>
                  <a:lnTo>
                    <a:pt x="1099"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17097" name="Freeform 9"/>
            <p:cNvSpPr>
              <a:spLocks/>
            </p:cNvSpPr>
            <p:nvPr/>
          </p:nvSpPr>
          <p:spPr bwMode="auto">
            <a:xfrm>
              <a:off x="2012" y="1902"/>
              <a:ext cx="135" cy="208"/>
            </a:xfrm>
            <a:custGeom>
              <a:avLst/>
              <a:gdLst>
                <a:gd name="T0" fmla="*/ 25 w 135"/>
                <a:gd name="T1" fmla="*/ 0 h 208"/>
                <a:gd name="T2" fmla="*/ 0 w 135"/>
                <a:gd name="T3" fmla="*/ 12 h 208"/>
                <a:gd name="T4" fmla="*/ 98 w 135"/>
                <a:gd name="T5" fmla="*/ 208 h 208"/>
                <a:gd name="T6" fmla="*/ 110 w 135"/>
                <a:gd name="T7" fmla="*/ 208 h 208"/>
                <a:gd name="T8" fmla="*/ 135 w 135"/>
                <a:gd name="T9" fmla="*/ 208 h 208"/>
                <a:gd name="T10" fmla="*/ 122 w 135"/>
                <a:gd name="T11" fmla="*/ 195 h 208"/>
                <a:gd name="T12" fmla="*/ 25 w 135"/>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135" h="208">
                  <a:moveTo>
                    <a:pt x="25" y="0"/>
                  </a:moveTo>
                  <a:lnTo>
                    <a:pt x="0" y="12"/>
                  </a:lnTo>
                  <a:lnTo>
                    <a:pt x="98" y="208"/>
                  </a:lnTo>
                  <a:lnTo>
                    <a:pt x="110" y="208"/>
                  </a:lnTo>
                  <a:lnTo>
                    <a:pt x="135" y="208"/>
                  </a:lnTo>
                  <a:lnTo>
                    <a:pt x="122" y="195"/>
                  </a:lnTo>
                  <a:lnTo>
                    <a:pt x="25"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17098" name="Rectangle 10"/>
            <p:cNvSpPr>
              <a:spLocks noChangeArrowheads="1"/>
            </p:cNvSpPr>
            <p:nvPr/>
          </p:nvSpPr>
          <p:spPr bwMode="auto">
            <a:xfrm>
              <a:off x="3275" y="1969"/>
              <a:ext cx="633"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CC3300"/>
                  </a:solidFill>
                  <a:latin typeface="Lucida Sans Typewriter" charset="0"/>
                </a:rPr>
                <a:t>Optimization</a:t>
              </a:r>
            </a:p>
          </p:txBody>
        </p:sp>
        <p:sp>
          <p:nvSpPr>
            <p:cNvPr id="217099" name="Freeform 11"/>
            <p:cNvSpPr>
              <a:spLocks/>
            </p:cNvSpPr>
            <p:nvPr/>
          </p:nvSpPr>
          <p:spPr bwMode="auto">
            <a:xfrm>
              <a:off x="2952" y="1890"/>
              <a:ext cx="134" cy="220"/>
            </a:xfrm>
            <a:custGeom>
              <a:avLst/>
              <a:gdLst>
                <a:gd name="T0" fmla="*/ 0 w 134"/>
                <a:gd name="T1" fmla="*/ 207 h 220"/>
                <a:gd name="T2" fmla="*/ 25 w 134"/>
                <a:gd name="T3" fmla="*/ 220 h 220"/>
                <a:gd name="T4" fmla="*/ 134 w 134"/>
                <a:gd name="T5" fmla="*/ 24 h 220"/>
                <a:gd name="T6" fmla="*/ 122 w 134"/>
                <a:gd name="T7" fmla="*/ 0 h 220"/>
                <a:gd name="T8" fmla="*/ 122 w 134"/>
                <a:gd name="T9" fmla="*/ 0 h 220"/>
                <a:gd name="T10" fmla="*/ 110 w 134"/>
                <a:gd name="T11" fmla="*/ 12 h 220"/>
                <a:gd name="T12" fmla="*/ 0 w 134"/>
                <a:gd name="T13" fmla="*/ 207 h 220"/>
              </a:gdLst>
              <a:ahLst/>
              <a:cxnLst>
                <a:cxn ang="0">
                  <a:pos x="T0" y="T1"/>
                </a:cxn>
                <a:cxn ang="0">
                  <a:pos x="T2" y="T3"/>
                </a:cxn>
                <a:cxn ang="0">
                  <a:pos x="T4" y="T5"/>
                </a:cxn>
                <a:cxn ang="0">
                  <a:pos x="T6" y="T7"/>
                </a:cxn>
                <a:cxn ang="0">
                  <a:pos x="T8" y="T9"/>
                </a:cxn>
                <a:cxn ang="0">
                  <a:pos x="T10" y="T11"/>
                </a:cxn>
                <a:cxn ang="0">
                  <a:pos x="T12" y="T13"/>
                </a:cxn>
              </a:cxnLst>
              <a:rect l="0" t="0" r="r" b="b"/>
              <a:pathLst>
                <a:path w="134" h="220">
                  <a:moveTo>
                    <a:pt x="0" y="207"/>
                  </a:moveTo>
                  <a:lnTo>
                    <a:pt x="25" y="220"/>
                  </a:lnTo>
                  <a:lnTo>
                    <a:pt x="134" y="24"/>
                  </a:lnTo>
                  <a:lnTo>
                    <a:pt x="122" y="0"/>
                  </a:lnTo>
                  <a:lnTo>
                    <a:pt x="122" y="0"/>
                  </a:lnTo>
                  <a:lnTo>
                    <a:pt x="110" y="12"/>
                  </a:lnTo>
                  <a:lnTo>
                    <a:pt x="0" y="20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17100" name="Freeform 12"/>
            <p:cNvSpPr>
              <a:spLocks/>
            </p:cNvSpPr>
            <p:nvPr/>
          </p:nvSpPr>
          <p:spPr bwMode="auto">
            <a:xfrm>
              <a:off x="3074" y="1890"/>
              <a:ext cx="1111" cy="24"/>
            </a:xfrm>
            <a:custGeom>
              <a:avLst/>
              <a:gdLst>
                <a:gd name="T0" fmla="*/ 0 w 1111"/>
                <a:gd name="T1" fmla="*/ 0 h 24"/>
                <a:gd name="T2" fmla="*/ 0 w 1111"/>
                <a:gd name="T3" fmla="*/ 24 h 24"/>
                <a:gd name="T4" fmla="*/ 1099 w 1111"/>
                <a:gd name="T5" fmla="*/ 24 h 24"/>
                <a:gd name="T6" fmla="*/ 1111 w 1111"/>
                <a:gd name="T7" fmla="*/ 12 h 24"/>
                <a:gd name="T8" fmla="*/ 1111 w 1111"/>
                <a:gd name="T9" fmla="*/ 0 h 24"/>
                <a:gd name="T10" fmla="*/ 1099 w 1111"/>
                <a:gd name="T11" fmla="*/ 0 h 24"/>
                <a:gd name="T12" fmla="*/ 0 w 1111"/>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111" h="24">
                  <a:moveTo>
                    <a:pt x="0" y="0"/>
                  </a:moveTo>
                  <a:lnTo>
                    <a:pt x="0" y="24"/>
                  </a:lnTo>
                  <a:lnTo>
                    <a:pt x="1099" y="24"/>
                  </a:lnTo>
                  <a:lnTo>
                    <a:pt x="1111" y="12"/>
                  </a:lnTo>
                  <a:lnTo>
                    <a:pt x="1111" y="0"/>
                  </a:lnTo>
                  <a:lnTo>
                    <a:pt x="1099" y="0"/>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17101" name="Freeform 13"/>
            <p:cNvSpPr>
              <a:spLocks/>
            </p:cNvSpPr>
            <p:nvPr/>
          </p:nvSpPr>
          <p:spPr bwMode="auto">
            <a:xfrm>
              <a:off x="4160" y="1902"/>
              <a:ext cx="135" cy="208"/>
            </a:xfrm>
            <a:custGeom>
              <a:avLst/>
              <a:gdLst>
                <a:gd name="T0" fmla="*/ 25 w 135"/>
                <a:gd name="T1" fmla="*/ 0 h 208"/>
                <a:gd name="T2" fmla="*/ 0 w 135"/>
                <a:gd name="T3" fmla="*/ 12 h 208"/>
                <a:gd name="T4" fmla="*/ 98 w 135"/>
                <a:gd name="T5" fmla="*/ 208 h 208"/>
                <a:gd name="T6" fmla="*/ 110 w 135"/>
                <a:gd name="T7" fmla="*/ 208 h 208"/>
                <a:gd name="T8" fmla="*/ 135 w 135"/>
                <a:gd name="T9" fmla="*/ 208 h 208"/>
                <a:gd name="T10" fmla="*/ 122 w 135"/>
                <a:gd name="T11" fmla="*/ 195 h 208"/>
                <a:gd name="T12" fmla="*/ 25 w 135"/>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135" h="208">
                  <a:moveTo>
                    <a:pt x="25" y="0"/>
                  </a:moveTo>
                  <a:lnTo>
                    <a:pt x="0" y="12"/>
                  </a:lnTo>
                  <a:lnTo>
                    <a:pt x="98" y="208"/>
                  </a:lnTo>
                  <a:lnTo>
                    <a:pt x="110" y="208"/>
                  </a:lnTo>
                  <a:lnTo>
                    <a:pt x="135" y="208"/>
                  </a:lnTo>
                  <a:lnTo>
                    <a:pt x="122" y="195"/>
                  </a:lnTo>
                  <a:lnTo>
                    <a:pt x="25"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17102" name="AutoShape 14"/>
            <p:cNvSpPr>
              <a:spLocks noChangeArrowheads="1"/>
            </p:cNvSpPr>
            <p:nvPr/>
          </p:nvSpPr>
          <p:spPr bwMode="auto">
            <a:xfrm>
              <a:off x="1097" y="2171"/>
              <a:ext cx="1428" cy="293"/>
            </a:xfrm>
            <a:prstGeom prst="roundRect">
              <a:avLst>
                <a:gd name="adj" fmla="val 45731"/>
              </a:avLst>
            </a:pr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7103" name="Rectangle 15"/>
            <p:cNvSpPr>
              <a:spLocks noChangeArrowheads="1"/>
            </p:cNvSpPr>
            <p:nvPr/>
          </p:nvSpPr>
          <p:spPr bwMode="auto">
            <a:xfrm>
              <a:off x="1518" y="2213"/>
              <a:ext cx="377" cy="1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b="0">
                  <a:solidFill>
                    <a:srgbClr val="000000"/>
                  </a:solidFill>
                  <a:latin typeface="Lucida Sans Typewriter" charset="0"/>
                </a:rPr>
                <a:t>Revisiting</a:t>
              </a:r>
              <a:endParaRPr lang="en-US" b="0">
                <a:latin typeface="Lucida Sans Typewriter" charset="0"/>
              </a:endParaRPr>
            </a:p>
          </p:txBody>
        </p:sp>
        <p:sp>
          <p:nvSpPr>
            <p:cNvPr id="217104" name="Rectangle 16"/>
            <p:cNvSpPr>
              <a:spLocks noChangeArrowheads="1"/>
            </p:cNvSpPr>
            <p:nvPr/>
          </p:nvSpPr>
          <p:spPr bwMode="auto">
            <a:xfrm>
              <a:off x="1488" y="2311"/>
              <a:ext cx="426" cy="1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b="0">
                  <a:solidFill>
                    <a:srgbClr val="000000"/>
                  </a:solidFill>
                  <a:latin typeface="Lucida Sans Typewriter" charset="0"/>
                </a:rPr>
                <a:t>inheritance</a:t>
              </a:r>
              <a:endParaRPr lang="en-US" b="0">
                <a:latin typeface="Lucida Sans Typewriter" charset="0"/>
              </a:endParaRPr>
            </a:p>
          </p:txBody>
        </p:sp>
        <p:sp>
          <p:nvSpPr>
            <p:cNvPr id="217105" name="AutoShape 17"/>
            <p:cNvSpPr>
              <a:spLocks noChangeArrowheads="1"/>
            </p:cNvSpPr>
            <p:nvPr/>
          </p:nvSpPr>
          <p:spPr bwMode="auto">
            <a:xfrm>
              <a:off x="3160" y="2171"/>
              <a:ext cx="1427" cy="293"/>
            </a:xfrm>
            <a:prstGeom prst="roundRect">
              <a:avLst>
                <a:gd name="adj" fmla="val 45731"/>
              </a:avLst>
            </a:pr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7106" name="Rectangle 18"/>
            <p:cNvSpPr>
              <a:spLocks noChangeArrowheads="1"/>
            </p:cNvSpPr>
            <p:nvPr/>
          </p:nvSpPr>
          <p:spPr bwMode="auto">
            <a:xfrm>
              <a:off x="3373" y="2213"/>
              <a:ext cx="707" cy="1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b="0">
                  <a:solidFill>
                    <a:srgbClr val="000000"/>
                  </a:solidFill>
                  <a:latin typeface="Lucida Sans Typewriter" charset="0"/>
                </a:rPr>
                <a:t>Optimizing access</a:t>
              </a:r>
              <a:endParaRPr lang="en-US" b="0">
                <a:latin typeface="Lucida Sans Typewriter" charset="0"/>
              </a:endParaRPr>
            </a:p>
          </p:txBody>
        </p:sp>
        <p:sp>
          <p:nvSpPr>
            <p:cNvPr id="217107" name="Rectangle 19"/>
            <p:cNvSpPr>
              <a:spLocks noChangeArrowheads="1"/>
            </p:cNvSpPr>
            <p:nvPr/>
          </p:nvSpPr>
          <p:spPr bwMode="auto">
            <a:xfrm>
              <a:off x="3724" y="2311"/>
              <a:ext cx="212" cy="1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b="0">
                  <a:solidFill>
                    <a:srgbClr val="000000"/>
                  </a:solidFill>
                  <a:latin typeface="Lucida Sans Typewriter" charset="0"/>
                </a:rPr>
                <a:t>paths</a:t>
              </a:r>
              <a:endParaRPr lang="en-US" b="0">
                <a:latin typeface="Lucida Sans Typewriter" charset="0"/>
              </a:endParaRPr>
            </a:p>
          </p:txBody>
        </p:sp>
        <p:sp>
          <p:nvSpPr>
            <p:cNvPr id="217108" name="AutoShape 20"/>
            <p:cNvSpPr>
              <a:spLocks noChangeArrowheads="1"/>
            </p:cNvSpPr>
            <p:nvPr/>
          </p:nvSpPr>
          <p:spPr bwMode="auto">
            <a:xfrm>
              <a:off x="3160" y="2586"/>
              <a:ext cx="1427" cy="280"/>
            </a:xfrm>
            <a:prstGeom prst="roundRect">
              <a:avLst>
                <a:gd name="adj" fmla="val 47856"/>
              </a:avLst>
            </a:pr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7109" name="Rectangle 21"/>
            <p:cNvSpPr>
              <a:spLocks noChangeArrowheads="1"/>
            </p:cNvSpPr>
            <p:nvPr/>
          </p:nvSpPr>
          <p:spPr bwMode="auto">
            <a:xfrm>
              <a:off x="3431" y="2628"/>
              <a:ext cx="668" cy="1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b="0">
                  <a:solidFill>
                    <a:srgbClr val="000000"/>
                  </a:solidFill>
                  <a:latin typeface="Lucida Sans Typewriter" charset="0"/>
                </a:rPr>
                <a:t>Caching complex</a:t>
              </a:r>
              <a:endParaRPr lang="en-US" b="0">
                <a:latin typeface="Lucida Sans Typewriter" charset="0"/>
              </a:endParaRPr>
            </a:p>
          </p:txBody>
        </p:sp>
        <p:sp>
          <p:nvSpPr>
            <p:cNvPr id="217110" name="Rectangle 22"/>
            <p:cNvSpPr>
              <a:spLocks noChangeArrowheads="1"/>
            </p:cNvSpPr>
            <p:nvPr/>
          </p:nvSpPr>
          <p:spPr bwMode="auto">
            <a:xfrm>
              <a:off x="3519" y="2726"/>
              <a:ext cx="518" cy="1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b="0">
                  <a:solidFill>
                    <a:srgbClr val="000000"/>
                  </a:solidFill>
                  <a:latin typeface="Lucida Sans Typewriter" charset="0"/>
                </a:rPr>
                <a:t>computations</a:t>
              </a:r>
              <a:endParaRPr lang="en-US" b="0">
                <a:latin typeface="Lucida Sans Typewriter" charset="0"/>
              </a:endParaRPr>
            </a:p>
          </p:txBody>
        </p:sp>
        <p:sp>
          <p:nvSpPr>
            <p:cNvPr id="217111" name="Freeform 23"/>
            <p:cNvSpPr>
              <a:spLocks/>
            </p:cNvSpPr>
            <p:nvPr/>
          </p:nvSpPr>
          <p:spPr bwMode="auto">
            <a:xfrm>
              <a:off x="2732" y="1573"/>
              <a:ext cx="196" cy="97"/>
            </a:xfrm>
            <a:custGeom>
              <a:avLst/>
              <a:gdLst>
                <a:gd name="T0" fmla="*/ 0 w 196"/>
                <a:gd name="T1" fmla="*/ 49 h 97"/>
                <a:gd name="T2" fmla="*/ 98 w 196"/>
                <a:gd name="T3" fmla="*/ 0 h 97"/>
                <a:gd name="T4" fmla="*/ 196 w 196"/>
                <a:gd name="T5" fmla="*/ 49 h 97"/>
                <a:gd name="T6" fmla="*/ 98 w 196"/>
                <a:gd name="T7" fmla="*/ 97 h 97"/>
                <a:gd name="T8" fmla="*/ 0 w 196"/>
                <a:gd name="T9" fmla="*/ 49 h 97"/>
              </a:gdLst>
              <a:ahLst/>
              <a:cxnLst>
                <a:cxn ang="0">
                  <a:pos x="T0" y="T1"/>
                </a:cxn>
                <a:cxn ang="0">
                  <a:pos x="T2" y="T3"/>
                </a:cxn>
                <a:cxn ang="0">
                  <a:pos x="T4" y="T5"/>
                </a:cxn>
                <a:cxn ang="0">
                  <a:pos x="T6" y="T7"/>
                </a:cxn>
                <a:cxn ang="0">
                  <a:pos x="T8" y="T9"/>
                </a:cxn>
              </a:cxnLst>
              <a:rect l="0" t="0" r="r" b="b"/>
              <a:pathLst>
                <a:path w="196" h="97">
                  <a:moveTo>
                    <a:pt x="0" y="49"/>
                  </a:moveTo>
                  <a:lnTo>
                    <a:pt x="98" y="0"/>
                  </a:lnTo>
                  <a:lnTo>
                    <a:pt x="196" y="49"/>
                  </a:lnTo>
                  <a:lnTo>
                    <a:pt x="98" y="97"/>
                  </a:lnTo>
                  <a:lnTo>
                    <a:pt x="0" y="49"/>
                  </a:lnTo>
                  <a:close/>
                </a:path>
              </a:pathLst>
            </a:custGeom>
            <a:solidFill>
              <a:srgbClr val="FFFFFF"/>
            </a:solidFill>
            <a:ln w="19050">
              <a:solidFill>
                <a:srgbClr val="000000"/>
              </a:solidFill>
              <a:prstDash val="solid"/>
              <a:round/>
              <a:headEnd/>
              <a:tailEnd/>
            </a:ln>
          </p:spPr>
          <p:txBody>
            <a:bodyPr/>
            <a:lstStyle/>
            <a:p>
              <a:endParaRPr lang="en-US"/>
            </a:p>
          </p:txBody>
        </p:sp>
        <p:sp>
          <p:nvSpPr>
            <p:cNvPr id="217112" name="AutoShape 24"/>
            <p:cNvSpPr>
              <a:spLocks noChangeArrowheads="1"/>
            </p:cNvSpPr>
            <p:nvPr/>
          </p:nvSpPr>
          <p:spPr bwMode="auto">
            <a:xfrm>
              <a:off x="3160" y="2988"/>
              <a:ext cx="1427" cy="293"/>
            </a:xfrm>
            <a:prstGeom prst="roundRect">
              <a:avLst>
                <a:gd name="adj" fmla="val 45731"/>
              </a:avLst>
            </a:pr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7113" name="Rectangle 25"/>
            <p:cNvSpPr>
              <a:spLocks noChangeArrowheads="1"/>
            </p:cNvSpPr>
            <p:nvPr/>
          </p:nvSpPr>
          <p:spPr bwMode="auto">
            <a:xfrm>
              <a:off x="3402" y="3031"/>
              <a:ext cx="687"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b="0">
                  <a:solidFill>
                    <a:srgbClr val="000000"/>
                  </a:solidFill>
                  <a:latin typeface="Lucida Sans Typewriter" charset="0"/>
                </a:rPr>
                <a:t>Delaying complex</a:t>
              </a:r>
              <a:endParaRPr lang="en-US" b="0">
                <a:latin typeface="Lucida Sans Typewriter" charset="0"/>
              </a:endParaRPr>
            </a:p>
          </p:txBody>
        </p:sp>
        <p:sp>
          <p:nvSpPr>
            <p:cNvPr id="217114" name="Rectangle 26"/>
            <p:cNvSpPr>
              <a:spLocks noChangeArrowheads="1"/>
            </p:cNvSpPr>
            <p:nvPr/>
          </p:nvSpPr>
          <p:spPr bwMode="auto">
            <a:xfrm>
              <a:off x="3519" y="3129"/>
              <a:ext cx="518"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b="0">
                  <a:solidFill>
                    <a:srgbClr val="000000"/>
                  </a:solidFill>
                  <a:latin typeface="Lucida Sans Typewriter" charset="0"/>
                </a:rPr>
                <a:t>computations</a:t>
              </a:r>
              <a:endParaRPr lang="en-US" b="0">
                <a:latin typeface="Lucida Sans Typewriter" charset="0"/>
              </a:endParaRPr>
            </a:p>
          </p:txBody>
        </p:sp>
        <p:sp>
          <p:nvSpPr>
            <p:cNvPr id="217115" name="Oval 27"/>
            <p:cNvSpPr>
              <a:spLocks noChangeArrowheads="1"/>
            </p:cNvSpPr>
            <p:nvPr/>
          </p:nvSpPr>
          <p:spPr bwMode="auto">
            <a:xfrm>
              <a:off x="1659" y="1182"/>
              <a:ext cx="85" cy="86"/>
            </a:xfrm>
            <a:prstGeom prst="ellipse">
              <a:avLst/>
            </a:prstGeom>
            <a:solidFill>
              <a:srgbClr val="000000"/>
            </a:solidFill>
            <a:ln w="19050">
              <a:solidFill>
                <a:srgbClr val="000000"/>
              </a:solidFill>
              <a:round/>
              <a:headEnd/>
              <a:tailEnd/>
            </a:ln>
          </p:spPr>
          <p:txBody>
            <a:bodyPr/>
            <a:lstStyle/>
            <a:p>
              <a:endParaRPr lang="en-US"/>
            </a:p>
          </p:txBody>
        </p:sp>
        <p:sp>
          <p:nvSpPr>
            <p:cNvPr id="217116" name="Oval 28"/>
            <p:cNvSpPr>
              <a:spLocks noChangeArrowheads="1"/>
            </p:cNvSpPr>
            <p:nvPr/>
          </p:nvSpPr>
          <p:spPr bwMode="auto">
            <a:xfrm>
              <a:off x="1634" y="1158"/>
              <a:ext cx="134" cy="134"/>
            </a:xfrm>
            <a:prstGeom prst="ellipse">
              <a:avLst/>
            </a:pr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7117" name="AutoShape 29"/>
            <p:cNvSpPr>
              <a:spLocks noChangeArrowheads="1"/>
            </p:cNvSpPr>
            <p:nvPr/>
          </p:nvSpPr>
          <p:spPr bwMode="auto">
            <a:xfrm>
              <a:off x="2134" y="1085"/>
              <a:ext cx="1416" cy="292"/>
            </a:xfrm>
            <a:prstGeom prst="roundRect">
              <a:avLst>
                <a:gd name="adj" fmla="val 45889"/>
              </a:avLst>
            </a:pr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7118" name="Rectangle 30"/>
            <p:cNvSpPr>
              <a:spLocks noChangeArrowheads="1"/>
            </p:cNvSpPr>
            <p:nvPr/>
          </p:nvSpPr>
          <p:spPr bwMode="auto">
            <a:xfrm>
              <a:off x="2401" y="1188"/>
              <a:ext cx="696" cy="1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b="0">
                  <a:solidFill>
                    <a:srgbClr val="000000"/>
                  </a:solidFill>
                  <a:latin typeface="Lucida Sans Typewriter" charset="0"/>
                </a:rPr>
                <a:t>Check Use Cases</a:t>
              </a:r>
              <a:endParaRPr lang="en-US" b="0">
                <a:latin typeface="Lucida Sans Typewriter" charset="0"/>
              </a:endParaRPr>
            </a:p>
          </p:txBody>
        </p:sp>
        <p:sp>
          <p:nvSpPr>
            <p:cNvPr id="217119" name="Rectangle 31"/>
            <p:cNvSpPr>
              <a:spLocks noChangeArrowheads="1"/>
            </p:cNvSpPr>
            <p:nvPr/>
          </p:nvSpPr>
          <p:spPr bwMode="auto">
            <a:xfrm>
              <a:off x="2659" y="853"/>
              <a:ext cx="366" cy="48"/>
            </a:xfrm>
            <a:prstGeom prst="rect">
              <a:avLst/>
            </a:prstGeom>
            <a:solidFill>
              <a:srgbClr val="000000"/>
            </a:solidFill>
            <a:ln w="19050">
              <a:solidFill>
                <a:srgbClr val="000000"/>
              </a:solidFill>
              <a:miter lim="800000"/>
              <a:headEnd/>
              <a:tailEnd/>
            </a:ln>
          </p:spPr>
          <p:txBody>
            <a:bodyPr/>
            <a:lstStyle/>
            <a:p>
              <a:endParaRPr lang="en-US"/>
            </a:p>
          </p:txBody>
        </p:sp>
        <p:sp>
          <p:nvSpPr>
            <p:cNvPr id="217120" name="Line 32"/>
            <p:cNvSpPr>
              <a:spLocks noChangeShapeType="1"/>
            </p:cNvSpPr>
            <p:nvPr/>
          </p:nvSpPr>
          <p:spPr bwMode="auto">
            <a:xfrm>
              <a:off x="2830" y="962"/>
              <a:ext cx="1" cy="12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7121" name="Freeform 33"/>
            <p:cNvSpPr>
              <a:spLocks/>
            </p:cNvSpPr>
            <p:nvPr/>
          </p:nvSpPr>
          <p:spPr bwMode="auto">
            <a:xfrm>
              <a:off x="2793" y="962"/>
              <a:ext cx="74" cy="123"/>
            </a:xfrm>
            <a:custGeom>
              <a:avLst/>
              <a:gdLst>
                <a:gd name="T0" fmla="*/ 74 w 74"/>
                <a:gd name="T1" fmla="*/ 0 h 123"/>
                <a:gd name="T2" fmla="*/ 37 w 74"/>
                <a:gd name="T3" fmla="*/ 123 h 123"/>
                <a:gd name="T4" fmla="*/ 0 w 74"/>
                <a:gd name="T5" fmla="*/ 0 h 123"/>
              </a:gdLst>
              <a:ahLst/>
              <a:cxnLst>
                <a:cxn ang="0">
                  <a:pos x="T0" y="T1"/>
                </a:cxn>
                <a:cxn ang="0">
                  <a:pos x="T2" y="T3"/>
                </a:cxn>
                <a:cxn ang="0">
                  <a:pos x="T4" y="T5"/>
                </a:cxn>
              </a:cxnLst>
              <a:rect l="0" t="0" r="r" b="b"/>
              <a:pathLst>
                <a:path w="74" h="123">
                  <a:moveTo>
                    <a:pt x="74" y="0"/>
                  </a:moveTo>
                  <a:lnTo>
                    <a:pt x="37" y="123"/>
                  </a:lnTo>
                  <a:lnTo>
                    <a:pt x="0" y="0"/>
                  </a:lnTo>
                </a:path>
              </a:pathLst>
            </a:custGeom>
            <a:noFill/>
            <a:ln w="190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7122" name="Line 34"/>
            <p:cNvSpPr>
              <a:spLocks noChangeShapeType="1"/>
            </p:cNvSpPr>
            <p:nvPr/>
          </p:nvSpPr>
          <p:spPr bwMode="auto">
            <a:xfrm>
              <a:off x="2830" y="889"/>
              <a:ext cx="1"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7123" name="Line 35"/>
            <p:cNvSpPr>
              <a:spLocks noChangeShapeType="1"/>
            </p:cNvSpPr>
            <p:nvPr/>
          </p:nvSpPr>
          <p:spPr bwMode="auto">
            <a:xfrm>
              <a:off x="2830" y="1438"/>
              <a:ext cx="1" cy="13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7124" name="Freeform 36"/>
            <p:cNvSpPr>
              <a:spLocks/>
            </p:cNvSpPr>
            <p:nvPr/>
          </p:nvSpPr>
          <p:spPr bwMode="auto">
            <a:xfrm>
              <a:off x="2793" y="1451"/>
              <a:ext cx="74" cy="122"/>
            </a:xfrm>
            <a:custGeom>
              <a:avLst/>
              <a:gdLst>
                <a:gd name="T0" fmla="*/ 74 w 74"/>
                <a:gd name="T1" fmla="*/ 0 h 122"/>
                <a:gd name="T2" fmla="*/ 37 w 74"/>
                <a:gd name="T3" fmla="*/ 122 h 122"/>
                <a:gd name="T4" fmla="*/ 0 w 74"/>
                <a:gd name="T5" fmla="*/ 0 h 122"/>
              </a:gdLst>
              <a:ahLst/>
              <a:cxnLst>
                <a:cxn ang="0">
                  <a:pos x="T0" y="T1"/>
                </a:cxn>
                <a:cxn ang="0">
                  <a:pos x="T2" y="T3"/>
                </a:cxn>
                <a:cxn ang="0">
                  <a:pos x="T4" y="T5"/>
                </a:cxn>
              </a:cxnLst>
              <a:rect l="0" t="0" r="r" b="b"/>
              <a:pathLst>
                <a:path w="74" h="122">
                  <a:moveTo>
                    <a:pt x="74" y="0"/>
                  </a:moveTo>
                  <a:lnTo>
                    <a:pt x="37" y="122"/>
                  </a:lnTo>
                  <a:lnTo>
                    <a:pt x="0" y="0"/>
                  </a:lnTo>
                </a:path>
              </a:pathLst>
            </a:custGeom>
            <a:noFill/>
            <a:ln w="190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7125" name="Line 37"/>
            <p:cNvSpPr>
              <a:spLocks noChangeShapeType="1"/>
            </p:cNvSpPr>
            <p:nvPr/>
          </p:nvSpPr>
          <p:spPr bwMode="auto">
            <a:xfrm>
              <a:off x="2830" y="1365"/>
              <a:ext cx="1"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7126" name="Rectangle 38"/>
            <p:cNvSpPr>
              <a:spLocks noChangeArrowheads="1"/>
            </p:cNvSpPr>
            <p:nvPr/>
          </p:nvSpPr>
          <p:spPr bwMode="auto">
            <a:xfrm>
              <a:off x="804" y="2097"/>
              <a:ext cx="1916" cy="1343"/>
            </a:xfrm>
            <a:prstGeom prst="rect">
              <a:avLst/>
            </a:prstGeom>
            <a:noFill/>
            <a:ln w="381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7127" name="Rectangle 39"/>
            <p:cNvSpPr>
              <a:spLocks noChangeArrowheads="1"/>
            </p:cNvSpPr>
            <p:nvPr/>
          </p:nvSpPr>
          <p:spPr bwMode="auto">
            <a:xfrm>
              <a:off x="2952" y="2097"/>
              <a:ext cx="1916" cy="1343"/>
            </a:xfrm>
            <a:prstGeom prst="rect">
              <a:avLst/>
            </a:prstGeom>
            <a:noFill/>
            <a:ln w="381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7128" name="Line 40"/>
            <p:cNvSpPr>
              <a:spLocks noChangeShapeType="1"/>
            </p:cNvSpPr>
            <p:nvPr/>
          </p:nvSpPr>
          <p:spPr bwMode="auto">
            <a:xfrm>
              <a:off x="3025" y="2317"/>
              <a:ext cx="122" cy="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7129" name="Freeform 41"/>
            <p:cNvSpPr>
              <a:spLocks/>
            </p:cNvSpPr>
            <p:nvPr/>
          </p:nvSpPr>
          <p:spPr bwMode="auto">
            <a:xfrm>
              <a:off x="3025" y="2281"/>
              <a:ext cx="122" cy="61"/>
            </a:xfrm>
            <a:custGeom>
              <a:avLst/>
              <a:gdLst>
                <a:gd name="T0" fmla="*/ 0 w 122"/>
                <a:gd name="T1" fmla="*/ 0 h 61"/>
                <a:gd name="T2" fmla="*/ 122 w 122"/>
                <a:gd name="T3" fmla="*/ 36 h 61"/>
                <a:gd name="T4" fmla="*/ 0 w 122"/>
                <a:gd name="T5" fmla="*/ 61 h 61"/>
              </a:gdLst>
              <a:ahLst/>
              <a:cxnLst>
                <a:cxn ang="0">
                  <a:pos x="T0" y="T1"/>
                </a:cxn>
                <a:cxn ang="0">
                  <a:pos x="T2" y="T3"/>
                </a:cxn>
                <a:cxn ang="0">
                  <a:pos x="T4" y="T5"/>
                </a:cxn>
              </a:cxnLst>
              <a:rect l="0" t="0" r="r" b="b"/>
              <a:pathLst>
                <a:path w="122" h="61">
                  <a:moveTo>
                    <a:pt x="0" y="0"/>
                  </a:moveTo>
                  <a:lnTo>
                    <a:pt x="122" y="36"/>
                  </a:lnTo>
                  <a:lnTo>
                    <a:pt x="0" y="61"/>
                  </a:lnTo>
                </a:path>
              </a:pathLst>
            </a:custGeom>
            <a:noFill/>
            <a:ln w="190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7130" name="Freeform 42"/>
            <p:cNvSpPr>
              <a:spLocks/>
            </p:cNvSpPr>
            <p:nvPr/>
          </p:nvSpPr>
          <p:spPr bwMode="auto">
            <a:xfrm>
              <a:off x="2879" y="1951"/>
              <a:ext cx="146" cy="366"/>
            </a:xfrm>
            <a:custGeom>
              <a:avLst/>
              <a:gdLst>
                <a:gd name="T0" fmla="*/ 0 w 146"/>
                <a:gd name="T1" fmla="*/ 0 h 366"/>
                <a:gd name="T2" fmla="*/ 0 w 146"/>
                <a:gd name="T3" fmla="*/ 366 h 366"/>
                <a:gd name="T4" fmla="*/ 146 w 146"/>
                <a:gd name="T5" fmla="*/ 366 h 366"/>
              </a:gdLst>
              <a:ahLst/>
              <a:cxnLst>
                <a:cxn ang="0">
                  <a:pos x="T0" y="T1"/>
                </a:cxn>
                <a:cxn ang="0">
                  <a:pos x="T2" y="T3"/>
                </a:cxn>
                <a:cxn ang="0">
                  <a:pos x="T4" y="T5"/>
                </a:cxn>
              </a:cxnLst>
              <a:rect l="0" t="0" r="r" b="b"/>
              <a:pathLst>
                <a:path w="146" h="366">
                  <a:moveTo>
                    <a:pt x="0" y="0"/>
                  </a:moveTo>
                  <a:lnTo>
                    <a:pt x="0" y="366"/>
                  </a:lnTo>
                  <a:lnTo>
                    <a:pt x="146" y="366"/>
                  </a:lnTo>
                </a:path>
              </a:pathLst>
            </a:custGeom>
            <a:noFill/>
            <a:ln w="190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7131" name="Rectangle 43"/>
            <p:cNvSpPr>
              <a:spLocks noChangeArrowheads="1"/>
            </p:cNvSpPr>
            <p:nvPr/>
          </p:nvSpPr>
          <p:spPr bwMode="auto">
            <a:xfrm>
              <a:off x="2659" y="1890"/>
              <a:ext cx="366" cy="61"/>
            </a:xfrm>
            <a:prstGeom prst="rect">
              <a:avLst/>
            </a:prstGeom>
            <a:solidFill>
              <a:schemeClr val="tx1"/>
            </a:solidFill>
            <a:ln w="19050">
              <a:solidFill>
                <a:srgbClr val="000000"/>
              </a:solidFill>
              <a:miter lim="800000"/>
              <a:headEnd/>
              <a:tailEnd/>
            </a:ln>
          </p:spPr>
          <p:txBody>
            <a:bodyPr/>
            <a:lstStyle/>
            <a:p>
              <a:endParaRPr lang="en-US"/>
            </a:p>
          </p:txBody>
        </p:sp>
        <p:sp>
          <p:nvSpPr>
            <p:cNvPr id="217132" name="Line 44"/>
            <p:cNvSpPr>
              <a:spLocks noChangeShapeType="1"/>
            </p:cNvSpPr>
            <p:nvPr/>
          </p:nvSpPr>
          <p:spPr bwMode="auto">
            <a:xfrm>
              <a:off x="2830" y="1756"/>
              <a:ext cx="1" cy="12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7133" name="Freeform 45"/>
            <p:cNvSpPr>
              <a:spLocks/>
            </p:cNvSpPr>
            <p:nvPr/>
          </p:nvSpPr>
          <p:spPr bwMode="auto">
            <a:xfrm>
              <a:off x="2793" y="1756"/>
              <a:ext cx="74" cy="122"/>
            </a:xfrm>
            <a:custGeom>
              <a:avLst/>
              <a:gdLst>
                <a:gd name="T0" fmla="*/ 74 w 74"/>
                <a:gd name="T1" fmla="*/ 0 h 122"/>
                <a:gd name="T2" fmla="*/ 37 w 74"/>
                <a:gd name="T3" fmla="*/ 122 h 122"/>
                <a:gd name="T4" fmla="*/ 0 w 74"/>
                <a:gd name="T5" fmla="*/ 0 h 122"/>
              </a:gdLst>
              <a:ahLst/>
              <a:cxnLst>
                <a:cxn ang="0">
                  <a:pos x="T0" y="T1"/>
                </a:cxn>
                <a:cxn ang="0">
                  <a:pos x="T2" y="T3"/>
                </a:cxn>
                <a:cxn ang="0">
                  <a:pos x="T4" y="T5"/>
                </a:cxn>
              </a:cxnLst>
              <a:rect l="0" t="0" r="r" b="b"/>
              <a:pathLst>
                <a:path w="74" h="122">
                  <a:moveTo>
                    <a:pt x="74" y="0"/>
                  </a:moveTo>
                  <a:lnTo>
                    <a:pt x="37" y="122"/>
                  </a:lnTo>
                  <a:lnTo>
                    <a:pt x="0" y="0"/>
                  </a:lnTo>
                </a:path>
              </a:pathLst>
            </a:custGeom>
            <a:noFill/>
            <a:ln w="190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7134" name="Line 46"/>
            <p:cNvSpPr>
              <a:spLocks noChangeShapeType="1"/>
            </p:cNvSpPr>
            <p:nvPr/>
          </p:nvSpPr>
          <p:spPr bwMode="auto">
            <a:xfrm>
              <a:off x="2830" y="1683"/>
              <a:ext cx="1"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7135" name="Line 47"/>
            <p:cNvSpPr>
              <a:spLocks noChangeShapeType="1"/>
            </p:cNvSpPr>
            <p:nvPr/>
          </p:nvSpPr>
          <p:spPr bwMode="auto">
            <a:xfrm flipH="1">
              <a:off x="2525" y="2317"/>
              <a:ext cx="122" cy="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7136" name="Freeform 48"/>
            <p:cNvSpPr>
              <a:spLocks/>
            </p:cNvSpPr>
            <p:nvPr/>
          </p:nvSpPr>
          <p:spPr bwMode="auto">
            <a:xfrm>
              <a:off x="2525" y="2281"/>
              <a:ext cx="122" cy="61"/>
            </a:xfrm>
            <a:custGeom>
              <a:avLst/>
              <a:gdLst>
                <a:gd name="T0" fmla="*/ 122 w 122"/>
                <a:gd name="T1" fmla="*/ 61 h 61"/>
                <a:gd name="T2" fmla="*/ 0 w 122"/>
                <a:gd name="T3" fmla="*/ 36 h 61"/>
                <a:gd name="T4" fmla="*/ 122 w 122"/>
                <a:gd name="T5" fmla="*/ 0 h 61"/>
              </a:gdLst>
              <a:ahLst/>
              <a:cxnLst>
                <a:cxn ang="0">
                  <a:pos x="T0" y="T1"/>
                </a:cxn>
                <a:cxn ang="0">
                  <a:pos x="T2" y="T3"/>
                </a:cxn>
                <a:cxn ang="0">
                  <a:pos x="T4" y="T5"/>
                </a:cxn>
              </a:cxnLst>
              <a:rect l="0" t="0" r="r" b="b"/>
              <a:pathLst>
                <a:path w="122" h="61">
                  <a:moveTo>
                    <a:pt x="122" y="61"/>
                  </a:moveTo>
                  <a:lnTo>
                    <a:pt x="0" y="36"/>
                  </a:lnTo>
                  <a:lnTo>
                    <a:pt x="122" y="0"/>
                  </a:lnTo>
                </a:path>
              </a:pathLst>
            </a:custGeom>
            <a:noFill/>
            <a:ln w="190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7137" name="Freeform 49"/>
            <p:cNvSpPr>
              <a:spLocks/>
            </p:cNvSpPr>
            <p:nvPr/>
          </p:nvSpPr>
          <p:spPr bwMode="auto">
            <a:xfrm>
              <a:off x="2647" y="1951"/>
              <a:ext cx="134" cy="366"/>
            </a:xfrm>
            <a:custGeom>
              <a:avLst/>
              <a:gdLst>
                <a:gd name="T0" fmla="*/ 134 w 134"/>
                <a:gd name="T1" fmla="*/ 0 h 366"/>
                <a:gd name="T2" fmla="*/ 134 w 134"/>
                <a:gd name="T3" fmla="*/ 366 h 366"/>
                <a:gd name="T4" fmla="*/ 0 w 134"/>
                <a:gd name="T5" fmla="*/ 366 h 366"/>
              </a:gdLst>
              <a:ahLst/>
              <a:cxnLst>
                <a:cxn ang="0">
                  <a:pos x="T0" y="T1"/>
                </a:cxn>
                <a:cxn ang="0">
                  <a:pos x="T2" y="T3"/>
                </a:cxn>
                <a:cxn ang="0">
                  <a:pos x="T4" y="T5"/>
                </a:cxn>
              </a:cxnLst>
              <a:rect l="0" t="0" r="r" b="b"/>
              <a:pathLst>
                <a:path w="134" h="366">
                  <a:moveTo>
                    <a:pt x="134" y="0"/>
                  </a:moveTo>
                  <a:lnTo>
                    <a:pt x="134" y="366"/>
                  </a:lnTo>
                  <a:lnTo>
                    <a:pt x="0" y="366"/>
                  </a:lnTo>
                </a:path>
              </a:pathLst>
            </a:custGeom>
            <a:noFill/>
            <a:ln w="190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7138" name="Freeform 50"/>
            <p:cNvSpPr>
              <a:spLocks/>
            </p:cNvSpPr>
            <p:nvPr/>
          </p:nvSpPr>
          <p:spPr bwMode="auto">
            <a:xfrm>
              <a:off x="1000" y="2549"/>
              <a:ext cx="122" cy="73"/>
            </a:xfrm>
            <a:custGeom>
              <a:avLst/>
              <a:gdLst>
                <a:gd name="T0" fmla="*/ 0 w 122"/>
                <a:gd name="T1" fmla="*/ 0 h 73"/>
                <a:gd name="T2" fmla="*/ 122 w 122"/>
                <a:gd name="T3" fmla="*/ 37 h 73"/>
                <a:gd name="T4" fmla="*/ 0 w 122"/>
                <a:gd name="T5" fmla="*/ 73 h 73"/>
              </a:gdLst>
              <a:ahLst/>
              <a:cxnLst>
                <a:cxn ang="0">
                  <a:pos x="T0" y="T1"/>
                </a:cxn>
                <a:cxn ang="0">
                  <a:pos x="T2" y="T3"/>
                </a:cxn>
                <a:cxn ang="0">
                  <a:pos x="T4" y="T5"/>
                </a:cxn>
              </a:cxnLst>
              <a:rect l="0" t="0" r="r" b="b"/>
              <a:pathLst>
                <a:path w="122" h="73">
                  <a:moveTo>
                    <a:pt x="0" y="0"/>
                  </a:moveTo>
                  <a:lnTo>
                    <a:pt x="122" y="37"/>
                  </a:lnTo>
                  <a:lnTo>
                    <a:pt x="0" y="73"/>
                  </a:lnTo>
                </a:path>
              </a:pathLst>
            </a:custGeom>
            <a:noFill/>
            <a:ln w="190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7139" name="Freeform 51"/>
            <p:cNvSpPr>
              <a:spLocks/>
            </p:cNvSpPr>
            <p:nvPr/>
          </p:nvSpPr>
          <p:spPr bwMode="auto">
            <a:xfrm>
              <a:off x="914" y="2390"/>
              <a:ext cx="208" cy="196"/>
            </a:xfrm>
            <a:custGeom>
              <a:avLst/>
              <a:gdLst>
                <a:gd name="T0" fmla="*/ 208 w 208"/>
                <a:gd name="T1" fmla="*/ 0 h 196"/>
                <a:gd name="T2" fmla="*/ 0 w 208"/>
                <a:gd name="T3" fmla="*/ 0 h 196"/>
                <a:gd name="T4" fmla="*/ 0 w 208"/>
                <a:gd name="T5" fmla="*/ 196 h 196"/>
                <a:gd name="T6" fmla="*/ 73 w 208"/>
                <a:gd name="T7" fmla="*/ 196 h 196"/>
              </a:gdLst>
              <a:ahLst/>
              <a:cxnLst>
                <a:cxn ang="0">
                  <a:pos x="T0" y="T1"/>
                </a:cxn>
                <a:cxn ang="0">
                  <a:pos x="T2" y="T3"/>
                </a:cxn>
                <a:cxn ang="0">
                  <a:pos x="T4" y="T5"/>
                </a:cxn>
                <a:cxn ang="0">
                  <a:pos x="T6" y="T7"/>
                </a:cxn>
              </a:cxnLst>
              <a:rect l="0" t="0" r="r" b="b"/>
              <a:pathLst>
                <a:path w="208" h="196">
                  <a:moveTo>
                    <a:pt x="208" y="0"/>
                  </a:moveTo>
                  <a:lnTo>
                    <a:pt x="0" y="0"/>
                  </a:lnTo>
                  <a:lnTo>
                    <a:pt x="0" y="196"/>
                  </a:lnTo>
                  <a:lnTo>
                    <a:pt x="73" y="196"/>
                  </a:lnTo>
                </a:path>
              </a:pathLst>
            </a:custGeom>
            <a:noFill/>
            <a:ln w="190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7140" name="Line 52"/>
            <p:cNvSpPr>
              <a:spLocks noChangeShapeType="1"/>
            </p:cNvSpPr>
            <p:nvPr/>
          </p:nvSpPr>
          <p:spPr bwMode="auto">
            <a:xfrm>
              <a:off x="987" y="2586"/>
              <a:ext cx="135" cy="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7141" name="Line 53"/>
            <p:cNvSpPr>
              <a:spLocks noChangeShapeType="1"/>
            </p:cNvSpPr>
            <p:nvPr/>
          </p:nvSpPr>
          <p:spPr bwMode="auto">
            <a:xfrm flipH="1">
              <a:off x="4526" y="2610"/>
              <a:ext cx="122" cy="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7142" name="Freeform 54"/>
            <p:cNvSpPr>
              <a:spLocks/>
            </p:cNvSpPr>
            <p:nvPr/>
          </p:nvSpPr>
          <p:spPr bwMode="auto">
            <a:xfrm>
              <a:off x="4526" y="2573"/>
              <a:ext cx="122" cy="74"/>
            </a:xfrm>
            <a:custGeom>
              <a:avLst/>
              <a:gdLst>
                <a:gd name="T0" fmla="*/ 122 w 122"/>
                <a:gd name="T1" fmla="*/ 74 h 74"/>
                <a:gd name="T2" fmla="*/ 0 w 122"/>
                <a:gd name="T3" fmla="*/ 37 h 74"/>
                <a:gd name="T4" fmla="*/ 122 w 122"/>
                <a:gd name="T5" fmla="*/ 0 h 74"/>
              </a:gdLst>
              <a:ahLst/>
              <a:cxnLst>
                <a:cxn ang="0">
                  <a:pos x="T0" y="T1"/>
                </a:cxn>
                <a:cxn ang="0">
                  <a:pos x="T2" y="T3"/>
                </a:cxn>
                <a:cxn ang="0">
                  <a:pos x="T4" y="T5"/>
                </a:cxn>
              </a:cxnLst>
              <a:rect l="0" t="0" r="r" b="b"/>
              <a:pathLst>
                <a:path w="122" h="74">
                  <a:moveTo>
                    <a:pt x="122" y="74"/>
                  </a:moveTo>
                  <a:lnTo>
                    <a:pt x="0" y="37"/>
                  </a:lnTo>
                  <a:lnTo>
                    <a:pt x="122" y="0"/>
                  </a:lnTo>
                </a:path>
              </a:pathLst>
            </a:custGeom>
            <a:noFill/>
            <a:ln w="190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7143" name="Freeform 55"/>
            <p:cNvSpPr>
              <a:spLocks/>
            </p:cNvSpPr>
            <p:nvPr/>
          </p:nvSpPr>
          <p:spPr bwMode="auto">
            <a:xfrm>
              <a:off x="4526" y="2427"/>
              <a:ext cx="196" cy="183"/>
            </a:xfrm>
            <a:custGeom>
              <a:avLst/>
              <a:gdLst>
                <a:gd name="T0" fmla="*/ 0 w 196"/>
                <a:gd name="T1" fmla="*/ 0 h 183"/>
                <a:gd name="T2" fmla="*/ 196 w 196"/>
                <a:gd name="T3" fmla="*/ 0 h 183"/>
                <a:gd name="T4" fmla="*/ 196 w 196"/>
                <a:gd name="T5" fmla="*/ 183 h 183"/>
                <a:gd name="T6" fmla="*/ 122 w 196"/>
                <a:gd name="T7" fmla="*/ 183 h 183"/>
              </a:gdLst>
              <a:ahLst/>
              <a:cxnLst>
                <a:cxn ang="0">
                  <a:pos x="T0" y="T1"/>
                </a:cxn>
                <a:cxn ang="0">
                  <a:pos x="T2" y="T3"/>
                </a:cxn>
                <a:cxn ang="0">
                  <a:pos x="T4" y="T5"/>
                </a:cxn>
                <a:cxn ang="0">
                  <a:pos x="T6" y="T7"/>
                </a:cxn>
              </a:cxnLst>
              <a:rect l="0" t="0" r="r" b="b"/>
              <a:pathLst>
                <a:path w="196" h="183">
                  <a:moveTo>
                    <a:pt x="0" y="0"/>
                  </a:moveTo>
                  <a:lnTo>
                    <a:pt x="196" y="0"/>
                  </a:lnTo>
                  <a:lnTo>
                    <a:pt x="196" y="183"/>
                  </a:lnTo>
                  <a:lnTo>
                    <a:pt x="122" y="183"/>
                  </a:lnTo>
                </a:path>
              </a:pathLst>
            </a:custGeom>
            <a:noFill/>
            <a:ln w="190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7144" name="Freeform 56"/>
            <p:cNvSpPr>
              <a:spLocks/>
            </p:cNvSpPr>
            <p:nvPr/>
          </p:nvSpPr>
          <p:spPr bwMode="auto">
            <a:xfrm>
              <a:off x="4526" y="2988"/>
              <a:ext cx="122" cy="74"/>
            </a:xfrm>
            <a:custGeom>
              <a:avLst/>
              <a:gdLst>
                <a:gd name="T0" fmla="*/ 122 w 122"/>
                <a:gd name="T1" fmla="*/ 74 h 74"/>
                <a:gd name="T2" fmla="*/ 0 w 122"/>
                <a:gd name="T3" fmla="*/ 37 h 74"/>
                <a:gd name="T4" fmla="*/ 122 w 122"/>
                <a:gd name="T5" fmla="*/ 0 h 74"/>
              </a:gdLst>
              <a:ahLst/>
              <a:cxnLst>
                <a:cxn ang="0">
                  <a:pos x="T0" y="T1"/>
                </a:cxn>
                <a:cxn ang="0">
                  <a:pos x="T2" y="T3"/>
                </a:cxn>
                <a:cxn ang="0">
                  <a:pos x="T4" y="T5"/>
                </a:cxn>
              </a:cxnLst>
              <a:rect l="0" t="0" r="r" b="b"/>
              <a:pathLst>
                <a:path w="122" h="74">
                  <a:moveTo>
                    <a:pt x="122" y="74"/>
                  </a:moveTo>
                  <a:lnTo>
                    <a:pt x="0" y="37"/>
                  </a:lnTo>
                  <a:lnTo>
                    <a:pt x="122" y="0"/>
                  </a:lnTo>
                </a:path>
              </a:pathLst>
            </a:custGeom>
            <a:noFill/>
            <a:ln w="190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7145" name="Freeform 57"/>
            <p:cNvSpPr>
              <a:spLocks/>
            </p:cNvSpPr>
            <p:nvPr/>
          </p:nvSpPr>
          <p:spPr bwMode="auto">
            <a:xfrm>
              <a:off x="4526" y="2830"/>
              <a:ext cx="196" cy="195"/>
            </a:xfrm>
            <a:custGeom>
              <a:avLst/>
              <a:gdLst>
                <a:gd name="T0" fmla="*/ 0 w 196"/>
                <a:gd name="T1" fmla="*/ 0 h 195"/>
                <a:gd name="T2" fmla="*/ 196 w 196"/>
                <a:gd name="T3" fmla="*/ 0 h 195"/>
                <a:gd name="T4" fmla="*/ 196 w 196"/>
                <a:gd name="T5" fmla="*/ 195 h 195"/>
                <a:gd name="T6" fmla="*/ 122 w 196"/>
                <a:gd name="T7" fmla="*/ 195 h 195"/>
              </a:gdLst>
              <a:ahLst/>
              <a:cxnLst>
                <a:cxn ang="0">
                  <a:pos x="T0" y="T1"/>
                </a:cxn>
                <a:cxn ang="0">
                  <a:pos x="T2" y="T3"/>
                </a:cxn>
                <a:cxn ang="0">
                  <a:pos x="T4" y="T5"/>
                </a:cxn>
                <a:cxn ang="0">
                  <a:pos x="T6" y="T7"/>
                </a:cxn>
              </a:cxnLst>
              <a:rect l="0" t="0" r="r" b="b"/>
              <a:pathLst>
                <a:path w="196" h="195">
                  <a:moveTo>
                    <a:pt x="0" y="0"/>
                  </a:moveTo>
                  <a:lnTo>
                    <a:pt x="196" y="0"/>
                  </a:lnTo>
                  <a:lnTo>
                    <a:pt x="196" y="195"/>
                  </a:lnTo>
                  <a:lnTo>
                    <a:pt x="122" y="195"/>
                  </a:lnTo>
                </a:path>
              </a:pathLst>
            </a:custGeom>
            <a:noFill/>
            <a:ln w="190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7146" name="Line 58"/>
            <p:cNvSpPr>
              <a:spLocks noChangeShapeType="1"/>
            </p:cNvSpPr>
            <p:nvPr/>
          </p:nvSpPr>
          <p:spPr bwMode="auto">
            <a:xfrm flipH="1">
              <a:off x="4526" y="3025"/>
              <a:ext cx="122" cy="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7147" name="Rectangle 59"/>
            <p:cNvSpPr>
              <a:spLocks noChangeArrowheads="1"/>
            </p:cNvSpPr>
            <p:nvPr/>
          </p:nvSpPr>
          <p:spPr bwMode="auto">
            <a:xfrm>
              <a:off x="2659" y="3501"/>
              <a:ext cx="366" cy="61"/>
            </a:xfrm>
            <a:prstGeom prst="rect">
              <a:avLst/>
            </a:prstGeom>
            <a:solidFill>
              <a:schemeClr val="tx1"/>
            </a:solidFill>
            <a:ln w="19050">
              <a:solidFill>
                <a:srgbClr val="000000"/>
              </a:solidFill>
              <a:miter lim="800000"/>
              <a:headEnd/>
              <a:tailEnd/>
            </a:ln>
          </p:spPr>
          <p:txBody>
            <a:bodyPr/>
            <a:lstStyle/>
            <a:p>
              <a:endParaRPr lang="en-US"/>
            </a:p>
          </p:txBody>
        </p:sp>
        <p:sp>
          <p:nvSpPr>
            <p:cNvPr id="217148" name="Line 60"/>
            <p:cNvSpPr>
              <a:spLocks noChangeShapeType="1"/>
            </p:cNvSpPr>
            <p:nvPr/>
          </p:nvSpPr>
          <p:spPr bwMode="auto">
            <a:xfrm>
              <a:off x="2830" y="3611"/>
              <a:ext cx="1" cy="134"/>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7149" name="Freeform 61"/>
            <p:cNvSpPr>
              <a:spLocks/>
            </p:cNvSpPr>
            <p:nvPr/>
          </p:nvSpPr>
          <p:spPr bwMode="auto">
            <a:xfrm>
              <a:off x="2793" y="3623"/>
              <a:ext cx="74" cy="122"/>
            </a:xfrm>
            <a:custGeom>
              <a:avLst/>
              <a:gdLst>
                <a:gd name="T0" fmla="*/ 74 w 74"/>
                <a:gd name="T1" fmla="*/ 0 h 122"/>
                <a:gd name="T2" fmla="*/ 37 w 74"/>
                <a:gd name="T3" fmla="*/ 122 h 122"/>
                <a:gd name="T4" fmla="*/ 0 w 74"/>
                <a:gd name="T5" fmla="*/ 0 h 122"/>
              </a:gdLst>
              <a:ahLst/>
              <a:cxnLst>
                <a:cxn ang="0">
                  <a:pos x="T0" y="T1"/>
                </a:cxn>
                <a:cxn ang="0">
                  <a:pos x="T2" y="T3"/>
                </a:cxn>
                <a:cxn ang="0">
                  <a:pos x="T4" y="T5"/>
                </a:cxn>
              </a:cxnLst>
              <a:rect l="0" t="0" r="r" b="b"/>
              <a:pathLst>
                <a:path w="74" h="122">
                  <a:moveTo>
                    <a:pt x="74" y="0"/>
                  </a:moveTo>
                  <a:lnTo>
                    <a:pt x="37" y="122"/>
                  </a:lnTo>
                  <a:lnTo>
                    <a:pt x="0" y="0"/>
                  </a:lnTo>
                </a:path>
              </a:pathLst>
            </a:custGeom>
            <a:noFill/>
            <a:ln w="190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7150" name="Line 62"/>
            <p:cNvSpPr>
              <a:spLocks noChangeShapeType="1"/>
            </p:cNvSpPr>
            <p:nvPr/>
          </p:nvSpPr>
          <p:spPr bwMode="auto">
            <a:xfrm>
              <a:off x="2830" y="3550"/>
              <a:ext cx="1" cy="6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7151" name="Line 63"/>
            <p:cNvSpPr>
              <a:spLocks noChangeShapeType="1"/>
            </p:cNvSpPr>
            <p:nvPr/>
          </p:nvSpPr>
          <p:spPr bwMode="auto">
            <a:xfrm>
              <a:off x="2793" y="3367"/>
              <a:ext cx="1" cy="12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7152" name="Freeform 64"/>
            <p:cNvSpPr>
              <a:spLocks/>
            </p:cNvSpPr>
            <p:nvPr/>
          </p:nvSpPr>
          <p:spPr bwMode="auto">
            <a:xfrm>
              <a:off x="2757" y="3367"/>
              <a:ext cx="73" cy="122"/>
            </a:xfrm>
            <a:custGeom>
              <a:avLst/>
              <a:gdLst>
                <a:gd name="T0" fmla="*/ 73 w 73"/>
                <a:gd name="T1" fmla="*/ 0 h 122"/>
                <a:gd name="T2" fmla="*/ 36 w 73"/>
                <a:gd name="T3" fmla="*/ 122 h 122"/>
                <a:gd name="T4" fmla="*/ 0 w 73"/>
                <a:gd name="T5" fmla="*/ 0 h 122"/>
              </a:gdLst>
              <a:ahLst/>
              <a:cxnLst>
                <a:cxn ang="0">
                  <a:pos x="T0" y="T1"/>
                </a:cxn>
                <a:cxn ang="0">
                  <a:pos x="T2" y="T3"/>
                </a:cxn>
                <a:cxn ang="0">
                  <a:pos x="T4" y="T5"/>
                </a:cxn>
              </a:cxnLst>
              <a:rect l="0" t="0" r="r" b="b"/>
              <a:pathLst>
                <a:path w="73" h="122">
                  <a:moveTo>
                    <a:pt x="73" y="0"/>
                  </a:moveTo>
                  <a:lnTo>
                    <a:pt x="36" y="122"/>
                  </a:lnTo>
                  <a:lnTo>
                    <a:pt x="0" y="0"/>
                  </a:lnTo>
                </a:path>
              </a:pathLst>
            </a:custGeom>
            <a:noFill/>
            <a:ln w="190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7153" name="Freeform 65"/>
            <p:cNvSpPr>
              <a:spLocks/>
            </p:cNvSpPr>
            <p:nvPr/>
          </p:nvSpPr>
          <p:spPr bwMode="auto">
            <a:xfrm>
              <a:off x="2525" y="3123"/>
              <a:ext cx="268" cy="244"/>
            </a:xfrm>
            <a:custGeom>
              <a:avLst/>
              <a:gdLst>
                <a:gd name="T0" fmla="*/ 268 w 268"/>
                <a:gd name="T1" fmla="*/ 244 h 244"/>
                <a:gd name="T2" fmla="*/ 268 w 268"/>
                <a:gd name="T3" fmla="*/ 0 h 244"/>
                <a:gd name="T4" fmla="*/ 0 w 268"/>
                <a:gd name="T5" fmla="*/ 0 h 244"/>
              </a:gdLst>
              <a:ahLst/>
              <a:cxnLst>
                <a:cxn ang="0">
                  <a:pos x="T0" y="T1"/>
                </a:cxn>
                <a:cxn ang="0">
                  <a:pos x="T2" y="T3"/>
                </a:cxn>
                <a:cxn ang="0">
                  <a:pos x="T4" y="T5"/>
                </a:cxn>
              </a:cxnLst>
              <a:rect l="0" t="0" r="r" b="b"/>
              <a:pathLst>
                <a:path w="268" h="244">
                  <a:moveTo>
                    <a:pt x="268" y="244"/>
                  </a:moveTo>
                  <a:lnTo>
                    <a:pt x="268" y="0"/>
                  </a:lnTo>
                  <a:lnTo>
                    <a:pt x="0" y="0"/>
                  </a:lnTo>
                </a:path>
              </a:pathLst>
            </a:custGeom>
            <a:noFill/>
            <a:ln w="190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7154" name="Freeform 66"/>
            <p:cNvSpPr>
              <a:spLocks/>
            </p:cNvSpPr>
            <p:nvPr/>
          </p:nvSpPr>
          <p:spPr bwMode="auto">
            <a:xfrm>
              <a:off x="2855" y="3367"/>
              <a:ext cx="73" cy="122"/>
            </a:xfrm>
            <a:custGeom>
              <a:avLst/>
              <a:gdLst>
                <a:gd name="T0" fmla="*/ 73 w 73"/>
                <a:gd name="T1" fmla="*/ 0 h 122"/>
                <a:gd name="T2" fmla="*/ 36 w 73"/>
                <a:gd name="T3" fmla="*/ 122 h 122"/>
                <a:gd name="T4" fmla="*/ 0 w 73"/>
                <a:gd name="T5" fmla="*/ 0 h 122"/>
              </a:gdLst>
              <a:ahLst/>
              <a:cxnLst>
                <a:cxn ang="0">
                  <a:pos x="T0" y="T1"/>
                </a:cxn>
                <a:cxn ang="0">
                  <a:pos x="T2" y="T3"/>
                </a:cxn>
                <a:cxn ang="0">
                  <a:pos x="T4" y="T5"/>
                </a:cxn>
              </a:cxnLst>
              <a:rect l="0" t="0" r="r" b="b"/>
              <a:pathLst>
                <a:path w="73" h="122">
                  <a:moveTo>
                    <a:pt x="73" y="0"/>
                  </a:moveTo>
                  <a:lnTo>
                    <a:pt x="36" y="122"/>
                  </a:lnTo>
                  <a:lnTo>
                    <a:pt x="0" y="0"/>
                  </a:lnTo>
                </a:path>
              </a:pathLst>
            </a:custGeom>
            <a:noFill/>
            <a:ln w="190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7155" name="Freeform 67"/>
            <p:cNvSpPr>
              <a:spLocks/>
            </p:cNvSpPr>
            <p:nvPr/>
          </p:nvSpPr>
          <p:spPr bwMode="auto">
            <a:xfrm>
              <a:off x="2891" y="3123"/>
              <a:ext cx="269" cy="244"/>
            </a:xfrm>
            <a:custGeom>
              <a:avLst/>
              <a:gdLst>
                <a:gd name="T0" fmla="*/ 0 w 269"/>
                <a:gd name="T1" fmla="*/ 244 h 244"/>
                <a:gd name="T2" fmla="*/ 0 w 269"/>
                <a:gd name="T3" fmla="*/ 0 h 244"/>
                <a:gd name="T4" fmla="*/ 269 w 269"/>
                <a:gd name="T5" fmla="*/ 0 h 244"/>
              </a:gdLst>
              <a:ahLst/>
              <a:cxnLst>
                <a:cxn ang="0">
                  <a:pos x="T0" y="T1"/>
                </a:cxn>
                <a:cxn ang="0">
                  <a:pos x="T2" y="T3"/>
                </a:cxn>
                <a:cxn ang="0">
                  <a:pos x="T4" y="T5"/>
                </a:cxn>
              </a:cxnLst>
              <a:rect l="0" t="0" r="r" b="b"/>
              <a:pathLst>
                <a:path w="269" h="244">
                  <a:moveTo>
                    <a:pt x="0" y="244"/>
                  </a:moveTo>
                  <a:lnTo>
                    <a:pt x="0" y="0"/>
                  </a:lnTo>
                  <a:lnTo>
                    <a:pt x="269" y="0"/>
                  </a:lnTo>
                </a:path>
              </a:pathLst>
            </a:custGeom>
            <a:noFill/>
            <a:ln w="190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7156" name="Line 68"/>
            <p:cNvSpPr>
              <a:spLocks noChangeShapeType="1"/>
            </p:cNvSpPr>
            <p:nvPr/>
          </p:nvSpPr>
          <p:spPr bwMode="auto">
            <a:xfrm>
              <a:off x="2891" y="3367"/>
              <a:ext cx="1" cy="12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7157" name="Line 69"/>
            <p:cNvSpPr>
              <a:spLocks noChangeShapeType="1"/>
            </p:cNvSpPr>
            <p:nvPr/>
          </p:nvSpPr>
          <p:spPr bwMode="auto">
            <a:xfrm flipH="1">
              <a:off x="3538" y="1219"/>
              <a:ext cx="134" cy="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7158" name="Freeform 70"/>
            <p:cNvSpPr>
              <a:spLocks/>
            </p:cNvSpPr>
            <p:nvPr/>
          </p:nvSpPr>
          <p:spPr bwMode="auto">
            <a:xfrm>
              <a:off x="3538" y="1182"/>
              <a:ext cx="122" cy="73"/>
            </a:xfrm>
            <a:custGeom>
              <a:avLst/>
              <a:gdLst>
                <a:gd name="T0" fmla="*/ 122 w 122"/>
                <a:gd name="T1" fmla="*/ 73 h 73"/>
                <a:gd name="T2" fmla="*/ 0 w 122"/>
                <a:gd name="T3" fmla="*/ 37 h 73"/>
                <a:gd name="T4" fmla="*/ 122 w 122"/>
                <a:gd name="T5" fmla="*/ 0 h 73"/>
              </a:gdLst>
              <a:ahLst/>
              <a:cxnLst>
                <a:cxn ang="0">
                  <a:pos x="T0" y="T1"/>
                </a:cxn>
                <a:cxn ang="0">
                  <a:pos x="T2" y="T3"/>
                </a:cxn>
                <a:cxn ang="0">
                  <a:pos x="T4" y="T5"/>
                </a:cxn>
              </a:cxnLst>
              <a:rect l="0" t="0" r="r" b="b"/>
              <a:pathLst>
                <a:path w="122" h="73">
                  <a:moveTo>
                    <a:pt x="122" y="73"/>
                  </a:moveTo>
                  <a:lnTo>
                    <a:pt x="0" y="37"/>
                  </a:lnTo>
                  <a:lnTo>
                    <a:pt x="122" y="0"/>
                  </a:lnTo>
                </a:path>
              </a:pathLst>
            </a:custGeom>
            <a:noFill/>
            <a:ln w="190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7159" name="Freeform 71"/>
            <p:cNvSpPr>
              <a:spLocks/>
            </p:cNvSpPr>
            <p:nvPr/>
          </p:nvSpPr>
          <p:spPr bwMode="auto">
            <a:xfrm>
              <a:off x="2903" y="1219"/>
              <a:ext cx="2026" cy="2563"/>
            </a:xfrm>
            <a:custGeom>
              <a:avLst/>
              <a:gdLst>
                <a:gd name="T0" fmla="*/ 0 w 2026"/>
                <a:gd name="T1" fmla="*/ 2563 h 2563"/>
                <a:gd name="T2" fmla="*/ 2026 w 2026"/>
                <a:gd name="T3" fmla="*/ 2563 h 2563"/>
                <a:gd name="T4" fmla="*/ 2026 w 2026"/>
                <a:gd name="T5" fmla="*/ 0 h 2563"/>
                <a:gd name="T6" fmla="*/ 769 w 2026"/>
                <a:gd name="T7" fmla="*/ 0 h 2563"/>
              </a:gdLst>
              <a:ahLst/>
              <a:cxnLst>
                <a:cxn ang="0">
                  <a:pos x="T0" y="T1"/>
                </a:cxn>
                <a:cxn ang="0">
                  <a:pos x="T2" y="T3"/>
                </a:cxn>
                <a:cxn ang="0">
                  <a:pos x="T4" y="T5"/>
                </a:cxn>
                <a:cxn ang="0">
                  <a:pos x="T6" y="T7"/>
                </a:cxn>
              </a:cxnLst>
              <a:rect l="0" t="0" r="r" b="b"/>
              <a:pathLst>
                <a:path w="2026" h="2563">
                  <a:moveTo>
                    <a:pt x="0" y="2563"/>
                  </a:moveTo>
                  <a:lnTo>
                    <a:pt x="2026" y="2563"/>
                  </a:lnTo>
                  <a:lnTo>
                    <a:pt x="2026" y="0"/>
                  </a:lnTo>
                  <a:lnTo>
                    <a:pt x="769" y="0"/>
                  </a:lnTo>
                </a:path>
              </a:pathLst>
            </a:custGeom>
            <a:noFill/>
            <a:ln w="190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7160" name="Freeform 72"/>
            <p:cNvSpPr>
              <a:spLocks/>
            </p:cNvSpPr>
            <p:nvPr/>
          </p:nvSpPr>
          <p:spPr bwMode="auto">
            <a:xfrm>
              <a:off x="2732" y="3733"/>
              <a:ext cx="196" cy="98"/>
            </a:xfrm>
            <a:custGeom>
              <a:avLst/>
              <a:gdLst>
                <a:gd name="T0" fmla="*/ 0 w 196"/>
                <a:gd name="T1" fmla="*/ 49 h 98"/>
                <a:gd name="T2" fmla="*/ 98 w 196"/>
                <a:gd name="T3" fmla="*/ 0 h 98"/>
                <a:gd name="T4" fmla="*/ 196 w 196"/>
                <a:gd name="T5" fmla="*/ 49 h 98"/>
                <a:gd name="T6" fmla="*/ 98 w 196"/>
                <a:gd name="T7" fmla="*/ 98 h 98"/>
                <a:gd name="T8" fmla="*/ 0 w 196"/>
                <a:gd name="T9" fmla="*/ 49 h 98"/>
              </a:gdLst>
              <a:ahLst/>
              <a:cxnLst>
                <a:cxn ang="0">
                  <a:pos x="T0" y="T1"/>
                </a:cxn>
                <a:cxn ang="0">
                  <a:pos x="T2" y="T3"/>
                </a:cxn>
                <a:cxn ang="0">
                  <a:pos x="T4" y="T5"/>
                </a:cxn>
                <a:cxn ang="0">
                  <a:pos x="T6" y="T7"/>
                </a:cxn>
                <a:cxn ang="0">
                  <a:pos x="T8" y="T9"/>
                </a:cxn>
              </a:cxnLst>
              <a:rect l="0" t="0" r="r" b="b"/>
              <a:pathLst>
                <a:path w="196" h="98">
                  <a:moveTo>
                    <a:pt x="0" y="49"/>
                  </a:moveTo>
                  <a:lnTo>
                    <a:pt x="98" y="0"/>
                  </a:lnTo>
                  <a:lnTo>
                    <a:pt x="196" y="49"/>
                  </a:lnTo>
                  <a:lnTo>
                    <a:pt x="98" y="98"/>
                  </a:lnTo>
                  <a:lnTo>
                    <a:pt x="0" y="49"/>
                  </a:lnTo>
                  <a:close/>
                </a:path>
              </a:pathLst>
            </a:custGeom>
            <a:solidFill>
              <a:srgbClr val="FFFFFF"/>
            </a:solidFill>
            <a:ln w="19050">
              <a:solidFill>
                <a:srgbClr val="000000"/>
              </a:solidFill>
              <a:prstDash val="solid"/>
              <a:round/>
              <a:headEnd/>
              <a:tailEnd/>
            </a:ln>
          </p:spPr>
          <p:txBody>
            <a:bodyPr/>
            <a:lstStyle/>
            <a:p>
              <a:endParaRPr lang="en-US"/>
            </a:p>
          </p:txBody>
        </p:sp>
        <p:sp>
          <p:nvSpPr>
            <p:cNvPr id="217161" name="Line 73"/>
            <p:cNvSpPr>
              <a:spLocks noChangeShapeType="1"/>
            </p:cNvSpPr>
            <p:nvPr/>
          </p:nvSpPr>
          <p:spPr bwMode="auto">
            <a:xfrm flipH="1">
              <a:off x="1768" y="1231"/>
              <a:ext cx="135" cy="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7162" name="Freeform 74"/>
            <p:cNvSpPr>
              <a:spLocks/>
            </p:cNvSpPr>
            <p:nvPr/>
          </p:nvSpPr>
          <p:spPr bwMode="auto">
            <a:xfrm>
              <a:off x="1768" y="1194"/>
              <a:ext cx="122" cy="74"/>
            </a:xfrm>
            <a:custGeom>
              <a:avLst/>
              <a:gdLst>
                <a:gd name="T0" fmla="*/ 122 w 122"/>
                <a:gd name="T1" fmla="*/ 74 h 74"/>
                <a:gd name="T2" fmla="*/ 0 w 122"/>
                <a:gd name="T3" fmla="*/ 37 h 74"/>
                <a:gd name="T4" fmla="*/ 122 w 122"/>
                <a:gd name="T5" fmla="*/ 0 h 74"/>
              </a:gdLst>
              <a:ahLst/>
              <a:cxnLst>
                <a:cxn ang="0">
                  <a:pos x="T0" y="T1"/>
                </a:cxn>
                <a:cxn ang="0">
                  <a:pos x="T2" y="T3"/>
                </a:cxn>
                <a:cxn ang="0">
                  <a:pos x="T4" y="T5"/>
                </a:cxn>
              </a:cxnLst>
              <a:rect l="0" t="0" r="r" b="b"/>
              <a:pathLst>
                <a:path w="122" h="74">
                  <a:moveTo>
                    <a:pt x="122" y="74"/>
                  </a:moveTo>
                  <a:lnTo>
                    <a:pt x="0" y="37"/>
                  </a:lnTo>
                  <a:lnTo>
                    <a:pt x="122" y="0"/>
                  </a:lnTo>
                </a:path>
              </a:pathLst>
            </a:custGeom>
            <a:noFill/>
            <a:ln w="190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7163" name="Line 75"/>
            <p:cNvSpPr>
              <a:spLocks noChangeShapeType="1"/>
            </p:cNvSpPr>
            <p:nvPr/>
          </p:nvSpPr>
          <p:spPr bwMode="auto">
            <a:xfrm flipH="1">
              <a:off x="1903" y="1231"/>
              <a:ext cx="231" cy="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7164" name="AutoShape 76"/>
            <p:cNvSpPr>
              <a:spLocks noChangeArrowheads="1"/>
            </p:cNvSpPr>
            <p:nvPr/>
          </p:nvSpPr>
          <p:spPr bwMode="auto">
            <a:xfrm>
              <a:off x="1097" y="2988"/>
              <a:ext cx="1428" cy="293"/>
            </a:xfrm>
            <a:prstGeom prst="roundRect">
              <a:avLst>
                <a:gd name="adj" fmla="val 45731"/>
              </a:avLst>
            </a:pr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7165" name="Rectangle 77"/>
            <p:cNvSpPr>
              <a:spLocks noChangeArrowheads="1"/>
            </p:cNvSpPr>
            <p:nvPr/>
          </p:nvSpPr>
          <p:spPr bwMode="auto">
            <a:xfrm>
              <a:off x="1335" y="3092"/>
              <a:ext cx="862" cy="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b="0" dirty="0">
                  <a:solidFill>
                    <a:srgbClr val="000000"/>
                  </a:solidFill>
                  <a:latin typeface="Lucida Sans Typewriter" charset="0"/>
                </a:rPr>
                <a:t>Realizing associations</a:t>
              </a:r>
              <a:endParaRPr lang="en-US" b="0" dirty="0">
                <a:latin typeface="Lucida Sans Typewriter" charset="0"/>
              </a:endParaRPr>
            </a:p>
          </p:txBody>
        </p:sp>
        <p:sp>
          <p:nvSpPr>
            <p:cNvPr id="217166" name="Line 78"/>
            <p:cNvSpPr>
              <a:spLocks noChangeShapeType="1"/>
            </p:cNvSpPr>
            <p:nvPr/>
          </p:nvSpPr>
          <p:spPr bwMode="auto">
            <a:xfrm>
              <a:off x="1000" y="3025"/>
              <a:ext cx="134" cy="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17167" name="Freeform 79"/>
            <p:cNvSpPr>
              <a:spLocks/>
            </p:cNvSpPr>
            <p:nvPr/>
          </p:nvSpPr>
          <p:spPr bwMode="auto">
            <a:xfrm>
              <a:off x="1012" y="2988"/>
              <a:ext cx="122" cy="74"/>
            </a:xfrm>
            <a:custGeom>
              <a:avLst/>
              <a:gdLst>
                <a:gd name="T0" fmla="*/ 0 w 122"/>
                <a:gd name="T1" fmla="*/ 0 h 74"/>
                <a:gd name="T2" fmla="*/ 122 w 122"/>
                <a:gd name="T3" fmla="*/ 37 h 74"/>
                <a:gd name="T4" fmla="*/ 0 w 122"/>
                <a:gd name="T5" fmla="*/ 74 h 74"/>
              </a:gdLst>
              <a:ahLst/>
              <a:cxnLst>
                <a:cxn ang="0">
                  <a:pos x="T0" y="T1"/>
                </a:cxn>
                <a:cxn ang="0">
                  <a:pos x="T2" y="T3"/>
                </a:cxn>
                <a:cxn ang="0">
                  <a:pos x="T4" y="T5"/>
                </a:cxn>
              </a:cxnLst>
              <a:rect l="0" t="0" r="r" b="b"/>
              <a:pathLst>
                <a:path w="122" h="74">
                  <a:moveTo>
                    <a:pt x="0" y="0"/>
                  </a:moveTo>
                  <a:lnTo>
                    <a:pt x="122" y="37"/>
                  </a:lnTo>
                  <a:lnTo>
                    <a:pt x="0" y="74"/>
                  </a:lnTo>
                </a:path>
              </a:pathLst>
            </a:custGeom>
            <a:noFill/>
            <a:ln w="190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217168" name="Freeform 80"/>
            <p:cNvSpPr>
              <a:spLocks/>
            </p:cNvSpPr>
            <p:nvPr/>
          </p:nvSpPr>
          <p:spPr bwMode="auto">
            <a:xfrm>
              <a:off x="926" y="2793"/>
              <a:ext cx="208" cy="232"/>
            </a:xfrm>
            <a:custGeom>
              <a:avLst/>
              <a:gdLst>
                <a:gd name="T0" fmla="*/ 208 w 208"/>
                <a:gd name="T1" fmla="*/ 0 h 232"/>
                <a:gd name="T2" fmla="*/ 0 w 208"/>
                <a:gd name="T3" fmla="*/ 0 h 232"/>
                <a:gd name="T4" fmla="*/ 0 w 208"/>
                <a:gd name="T5" fmla="*/ 232 h 232"/>
                <a:gd name="T6" fmla="*/ 74 w 208"/>
                <a:gd name="T7" fmla="*/ 232 h 232"/>
              </a:gdLst>
              <a:ahLst/>
              <a:cxnLst>
                <a:cxn ang="0">
                  <a:pos x="T0" y="T1"/>
                </a:cxn>
                <a:cxn ang="0">
                  <a:pos x="T2" y="T3"/>
                </a:cxn>
                <a:cxn ang="0">
                  <a:pos x="T4" y="T5"/>
                </a:cxn>
                <a:cxn ang="0">
                  <a:pos x="T6" y="T7"/>
                </a:cxn>
              </a:cxnLst>
              <a:rect l="0" t="0" r="r" b="b"/>
              <a:pathLst>
                <a:path w="208" h="232">
                  <a:moveTo>
                    <a:pt x="208" y="0"/>
                  </a:moveTo>
                  <a:lnTo>
                    <a:pt x="0" y="0"/>
                  </a:lnTo>
                  <a:lnTo>
                    <a:pt x="0" y="232"/>
                  </a:lnTo>
                  <a:lnTo>
                    <a:pt x="74" y="232"/>
                  </a:lnTo>
                </a:path>
              </a:pathLst>
            </a:custGeom>
            <a:noFill/>
            <a:ln w="19050">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gr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9257759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endParaRPr lang="en-US" sz="3200" dirty="0">
              <a:solidFill>
                <a:srgbClr val="000585"/>
              </a:solidFill>
              <a:latin typeface="Times" charset="0"/>
            </a:endParaRPr>
          </a:p>
        </p:txBody>
      </p:sp>
      <p:grpSp>
        <p:nvGrpSpPr>
          <p:cNvPr id="7171" name="Group 5"/>
          <p:cNvGrpSpPr>
            <a:grpSpLocks/>
          </p:cNvGrpSpPr>
          <p:nvPr/>
        </p:nvGrpSpPr>
        <p:grpSpPr bwMode="auto">
          <a:xfrm>
            <a:off x="5054600" y="1081088"/>
            <a:ext cx="2711450" cy="755650"/>
            <a:chOff x="3184" y="681"/>
            <a:chExt cx="1708" cy="476"/>
          </a:xfrm>
        </p:grpSpPr>
        <p:sp>
          <p:nvSpPr>
            <p:cNvPr id="7197" name="Rectangle 3"/>
            <p:cNvSpPr>
              <a:spLocks noChangeArrowheads="1"/>
            </p:cNvSpPr>
            <p:nvPr/>
          </p:nvSpPr>
          <p:spPr bwMode="auto">
            <a:xfrm>
              <a:off x="3184" y="681"/>
              <a:ext cx="1702" cy="476"/>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20000"/>
                </a:lnSpc>
              </a:pPr>
              <a:r>
                <a:rPr lang="en-US" sz="1800" i="1">
                  <a:latin typeface="Palatino" charset="0"/>
                </a:rPr>
                <a:t>Observer</a:t>
              </a:r>
            </a:p>
            <a:p>
              <a:pPr algn="ctr">
                <a:lnSpc>
                  <a:spcPct val="120000"/>
                </a:lnSpc>
              </a:pPr>
              <a:r>
                <a:rPr lang="en-US" sz="1200" i="1">
                  <a:latin typeface="Palatino" charset="0"/>
                </a:rPr>
                <a:t>update()</a:t>
              </a:r>
            </a:p>
          </p:txBody>
        </p:sp>
        <p:sp>
          <p:nvSpPr>
            <p:cNvPr id="7198" name="Line 4"/>
            <p:cNvSpPr>
              <a:spLocks noChangeShapeType="1"/>
            </p:cNvSpPr>
            <p:nvPr/>
          </p:nvSpPr>
          <p:spPr bwMode="auto">
            <a:xfrm>
              <a:off x="3201" y="960"/>
              <a:ext cx="1691"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lnSpc>
                  <a:spcPct val="120000"/>
                </a:lnSpc>
              </a:pPr>
              <a:endParaRPr lang="en-US" sz="1800"/>
            </a:p>
          </p:txBody>
        </p:sp>
      </p:grpSp>
      <p:grpSp>
        <p:nvGrpSpPr>
          <p:cNvPr id="7172" name="Group 8"/>
          <p:cNvGrpSpPr>
            <a:grpSpLocks/>
          </p:cNvGrpSpPr>
          <p:nvPr/>
        </p:nvGrpSpPr>
        <p:grpSpPr bwMode="auto">
          <a:xfrm>
            <a:off x="909638" y="793750"/>
            <a:ext cx="2701925" cy="1246188"/>
            <a:chOff x="573" y="500"/>
            <a:chExt cx="1702" cy="785"/>
          </a:xfrm>
        </p:grpSpPr>
        <p:sp>
          <p:nvSpPr>
            <p:cNvPr id="7195" name="Rectangle 6"/>
            <p:cNvSpPr>
              <a:spLocks noChangeArrowheads="1"/>
            </p:cNvSpPr>
            <p:nvPr/>
          </p:nvSpPr>
          <p:spPr bwMode="auto">
            <a:xfrm>
              <a:off x="573" y="500"/>
              <a:ext cx="1702" cy="785"/>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20000"/>
                </a:lnSpc>
              </a:pPr>
              <a:r>
                <a:rPr lang="en-US" sz="1800" i="1" dirty="0">
                  <a:latin typeface="Palatino" charset="0"/>
                </a:rPr>
                <a:t>Subject</a:t>
              </a:r>
            </a:p>
            <a:p>
              <a:pPr algn="ctr">
                <a:lnSpc>
                  <a:spcPct val="120000"/>
                </a:lnSpc>
              </a:pPr>
              <a:r>
                <a:rPr lang="en-US" sz="1200" dirty="0">
                  <a:latin typeface="Palatino" charset="0"/>
                </a:rPr>
                <a:t>attach(observer)</a:t>
              </a:r>
            </a:p>
            <a:p>
              <a:pPr algn="ctr">
                <a:lnSpc>
                  <a:spcPct val="120000"/>
                </a:lnSpc>
              </a:pPr>
              <a:r>
                <a:rPr lang="en-US" sz="1200" dirty="0">
                  <a:latin typeface="Palatino" charset="0"/>
                </a:rPr>
                <a:t>detach(observer)</a:t>
              </a:r>
            </a:p>
            <a:p>
              <a:pPr algn="ctr">
                <a:lnSpc>
                  <a:spcPct val="120000"/>
                </a:lnSpc>
              </a:pPr>
              <a:r>
                <a:rPr lang="en-US" sz="1200" dirty="0">
                  <a:latin typeface="Palatino" charset="0"/>
                </a:rPr>
                <a:t>notify()</a:t>
              </a:r>
            </a:p>
          </p:txBody>
        </p:sp>
        <p:sp>
          <p:nvSpPr>
            <p:cNvPr id="7196" name="Line 7"/>
            <p:cNvSpPr>
              <a:spLocks noChangeShapeType="1"/>
            </p:cNvSpPr>
            <p:nvPr/>
          </p:nvSpPr>
          <p:spPr bwMode="auto">
            <a:xfrm>
              <a:off x="579" y="816"/>
              <a:ext cx="1691"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lnSpc>
                  <a:spcPct val="120000"/>
                </a:lnSpc>
              </a:pPr>
              <a:endParaRPr lang="en-US" sz="1800"/>
            </a:p>
          </p:txBody>
        </p:sp>
      </p:grpSp>
      <p:grpSp>
        <p:nvGrpSpPr>
          <p:cNvPr id="7173" name="Group 12"/>
          <p:cNvGrpSpPr>
            <a:grpSpLocks/>
          </p:cNvGrpSpPr>
          <p:nvPr/>
        </p:nvGrpSpPr>
        <p:grpSpPr bwMode="auto">
          <a:xfrm>
            <a:off x="901700" y="2724150"/>
            <a:ext cx="2719388" cy="1263650"/>
            <a:chOff x="568" y="1716"/>
            <a:chExt cx="1713" cy="796"/>
          </a:xfrm>
        </p:grpSpPr>
        <p:sp>
          <p:nvSpPr>
            <p:cNvPr id="7192" name="Rectangle 9"/>
            <p:cNvSpPr>
              <a:spLocks noChangeArrowheads="1"/>
            </p:cNvSpPr>
            <p:nvPr/>
          </p:nvSpPr>
          <p:spPr bwMode="auto">
            <a:xfrm>
              <a:off x="568" y="1716"/>
              <a:ext cx="1702" cy="796"/>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20000"/>
                </a:lnSpc>
              </a:pPr>
              <a:r>
                <a:rPr lang="en-US" sz="1800" dirty="0" err="1">
                  <a:latin typeface="Palatino" charset="0"/>
                </a:rPr>
                <a:t>ConcreteSubject</a:t>
              </a:r>
              <a:endParaRPr lang="en-US" sz="1800" dirty="0">
                <a:latin typeface="Palatino" charset="0"/>
              </a:endParaRPr>
            </a:p>
            <a:p>
              <a:pPr algn="ctr">
                <a:lnSpc>
                  <a:spcPct val="120000"/>
                </a:lnSpc>
              </a:pPr>
              <a:r>
                <a:rPr lang="en-US" sz="1200" dirty="0" err="1">
                  <a:latin typeface="Palatino" charset="0"/>
                </a:rPr>
                <a:t>getState</a:t>
              </a:r>
              <a:r>
                <a:rPr lang="en-US" sz="1200" dirty="0">
                  <a:latin typeface="Palatino" charset="0"/>
                </a:rPr>
                <a:t>()</a:t>
              </a:r>
            </a:p>
            <a:p>
              <a:pPr algn="ctr">
                <a:lnSpc>
                  <a:spcPct val="120000"/>
                </a:lnSpc>
              </a:pPr>
              <a:r>
                <a:rPr lang="en-US" sz="1200" dirty="0" err="1">
                  <a:latin typeface="Palatino" charset="0"/>
                </a:rPr>
                <a:t>setState</a:t>
              </a:r>
              <a:r>
                <a:rPr lang="en-US" sz="1200" dirty="0">
                  <a:latin typeface="Palatino" charset="0"/>
                </a:rPr>
                <a:t>(</a:t>
              </a:r>
              <a:r>
                <a:rPr lang="en-US" sz="1200" dirty="0" err="1">
                  <a:latin typeface="Palatino" charset="0"/>
                </a:rPr>
                <a:t>newState</a:t>
              </a:r>
              <a:r>
                <a:rPr lang="en-US" sz="1200" dirty="0">
                  <a:latin typeface="Palatino" charset="0"/>
                </a:rPr>
                <a:t>)</a:t>
              </a:r>
            </a:p>
            <a:p>
              <a:pPr algn="ctr">
                <a:lnSpc>
                  <a:spcPct val="120000"/>
                </a:lnSpc>
              </a:pPr>
              <a:r>
                <a:rPr lang="en-US" sz="1200" dirty="0" err="1">
                  <a:latin typeface="Palatino" charset="0"/>
                </a:rPr>
                <a:t>subjectState</a:t>
              </a:r>
              <a:endParaRPr lang="en-US" sz="1200" dirty="0">
                <a:latin typeface="Palatino" charset="0"/>
              </a:endParaRPr>
            </a:p>
          </p:txBody>
        </p:sp>
        <p:sp>
          <p:nvSpPr>
            <p:cNvPr id="7193" name="Line 10"/>
            <p:cNvSpPr>
              <a:spLocks noChangeShapeType="1"/>
            </p:cNvSpPr>
            <p:nvPr/>
          </p:nvSpPr>
          <p:spPr bwMode="auto">
            <a:xfrm>
              <a:off x="568" y="2064"/>
              <a:ext cx="1691"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lnSpc>
                  <a:spcPct val="120000"/>
                </a:lnSpc>
              </a:pPr>
              <a:endParaRPr lang="en-US" sz="1800"/>
            </a:p>
          </p:txBody>
        </p:sp>
        <p:sp>
          <p:nvSpPr>
            <p:cNvPr id="7194" name="Line 11"/>
            <p:cNvSpPr>
              <a:spLocks noChangeShapeType="1"/>
            </p:cNvSpPr>
            <p:nvPr/>
          </p:nvSpPr>
          <p:spPr bwMode="auto">
            <a:xfrm>
              <a:off x="590" y="2264"/>
              <a:ext cx="1691"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lnSpc>
                  <a:spcPct val="120000"/>
                </a:lnSpc>
              </a:pPr>
              <a:endParaRPr lang="en-US" sz="1800"/>
            </a:p>
          </p:txBody>
        </p:sp>
      </p:grpSp>
      <p:grpSp>
        <p:nvGrpSpPr>
          <p:cNvPr id="7174" name="Group 16"/>
          <p:cNvGrpSpPr>
            <a:grpSpLocks/>
          </p:cNvGrpSpPr>
          <p:nvPr/>
        </p:nvGrpSpPr>
        <p:grpSpPr bwMode="auto">
          <a:xfrm>
            <a:off x="5046663" y="2554288"/>
            <a:ext cx="2719387" cy="1263650"/>
            <a:chOff x="3179" y="1609"/>
            <a:chExt cx="1713" cy="796"/>
          </a:xfrm>
        </p:grpSpPr>
        <p:sp>
          <p:nvSpPr>
            <p:cNvPr id="7189" name="Rectangle 13"/>
            <p:cNvSpPr>
              <a:spLocks noChangeArrowheads="1"/>
            </p:cNvSpPr>
            <p:nvPr/>
          </p:nvSpPr>
          <p:spPr bwMode="auto">
            <a:xfrm>
              <a:off x="3179" y="1609"/>
              <a:ext cx="1702" cy="796"/>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20000"/>
                </a:lnSpc>
              </a:pPr>
              <a:r>
                <a:rPr lang="en-US" sz="1800" dirty="0" err="1">
                  <a:latin typeface="Palatino" charset="0"/>
                </a:rPr>
                <a:t>ConcreteObserver</a:t>
              </a:r>
              <a:endParaRPr lang="en-US" sz="1800" dirty="0">
                <a:latin typeface="Palatino" charset="0"/>
              </a:endParaRPr>
            </a:p>
            <a:p>
              <a:pPr algn="ctr">
                <a:lnSpc>
                  <a:spcPct val="120000"/>
                </a:lnSpc>
              </a:pPr>
              <a:r>
                <a:rPr lang="en-US" sz="1200" dirty="0">
                  <a:latin typeface="Palatino" charset="0"/>
                </a:rPr>
                <a:t>update()</a:t>
              </a:r>
            </a:p>
            <a:p>
              <a:pPr algn="ctr">
                <a:lnSpc>
                  <a:spcPct val="120000"/>
                </a:lnSpc>
              </a:pPr>
              <a:endParaRPr lang="en-US" sz="1200" dirty="0">
                <a:latin typeface="Palatino" charset="0"/>
              </a:endParaRPr>
            </a:p>
            <a:p>
              <a:pPr algn="ctr">
                <a:lnSpc>
                  <a:spcPct val="120000"/>
                </a:lnSpc>
              </a:pPr>
              <a:r>
                <a:rPr lang="en-US" sz="1200" dirty="0" err="1">
                  <a:latin typeface="Palatino" charset="0"/>
                </a:rPr>
                <a:t>observerState</a:t>
              </a:r>
              <a:endParaRPr lang="en-US" sz="1200" dirty="0">
                <a:latin typeface="Palatino" charset="0"/>
              </a:endParaRPr>
            </a:p>
          </p:txBody>
        </p:sp>
        <p:sp>
          <p:nvSpPr>
            <p:cNvPr id="7190" name="Line 14"/>
            <p:cNvSpPr>
              <a:spLocks noChangeShapeType="1"/>
            </p:cNvSpPr>
            <p:nvPr/>
          </p:nvSpPr>
          <p:spPr bwMode="auto">
            <a:xfrm>
              <a:off x="3190" y="1968"/>
              <a:ext cx="1691"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lnSpc>
                  <a:spcPct val="120000"/>
                </a:lnSpc>
              </a:pPr>
              <a:endParaRPr lang="en-US" sz="1800"/>
            </a:p>
          </p:txBody>
        </p:sp>
        <p:sp>
          <p:nvSpPr>
            <p:cNvPr id="7191" name="Line 15"/>
            <p:cNvSpPr>
              <a:spLocks noChangeShapeType="1"/>
            </p:cNvSpPr>
            <p:nvPr/>
          </p:nvSpPr>
          <p:spPr bwMode="auto">
            <a:xfrm>
              <a:off x="3201" y="2157"/>
              <a:ext cx="1691"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lnSpc>
                  <a:spcPct val="120000"/>
                </a:lnSpc>
              </a:pPr>
              <a:endParaRPr lang="en-US" sz="1800"/>
            </a:p>
          </p:txBody>
        </p:sp>
      </p:grpSp>
      <p:grpSp>
        <p:nvGrpSpPr>
          <p:cNvPr id="7175" name="Group 20"/>
          <p:cNvGrpSpPr>
            <a:grpSpLocks/>
          </p:cNvGrpSpPr>
          <p:nvPr/>
        </p:nvGrpSpPr>
        <p:grpSpPr bwMode="auto">
          <a:xfrm>
            <a:off x="2109788" y="2063750"/>
            <a:ext cx="303212" cy="647700"/>
            <a:chOff x="1329" y="1300"/>
            <a:chExt cx="191" cy="408"/>
          </a:xfrm>
        </p:grpSpPr>
        <p:sp>
          <p:nvSpPr>
            <p:cNvPr id="7186" name="AutoShape 17"/>
            <p:cNvSpPr>
              <a:spLocks noChangeArrowheads="1"/>
            </p:cNvSpPr>
            <p:nvPr/>
          </p:nvSpPr>
          <p:spPr bwMode="auto">
            <a:xfrm>
              <a:off x="1329" y="1429"/>
              <a:ext cx="191" cy="174"/>
            </a:xfrm>
            <a:prstGeom prst="triangle">
              <a:avLst>
                <a:gd name="adj" fmla="val 49995"/>
              </a:avLst>
            </a:prstGeom>
            <a:solidFill>
              <a:schemeClr val="bg1"/>
            </a:solidFill>
            <a:ln w="12700">
              <a:solidFill>
                <a:schemeClr val="tx1"/>
              </a:solidFill>
              <a:miter lim="800000"/>
              <a:headEnd/>
              <a:tailEnd/>
            </a:ln>
          </p:spPr>
          <p:txBody>
            <a:bodyPr wrap="none" anchor="ctr"/>
            <a:lstStyle/>
            <a:p>
              <a:pPr>
                <a:lnSpc>
                  <a:spcPct val="120000"/>
                </a:lnSpc>
              </a:pPr>
              <a:endParaRPr lang="en-US" sz="1800"/>
            </a:p>
          </p:txBody>
        </p:sp>
        <p:sp>
          <p:nvSpPr>
            <p:cNvPr id="7187" name="Line 18"/>
            <p:cNvSpPr>
              <a:spLocks noChangeShapeType="1"/>
            </p:cNvSpPr>
            <p:nvPr/>
          </p:nvSpPr>
          <p:spPr bwMode="auto">
            <a:xfrm>
              <a:off x="1425" y="1300"/>
              <a:ext cx="0" cy="1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lnSpc>
                  <a:spcPct val="120000"/>
                </a:lnSpc>
              </a:pPr>
              <a:endParaRPr lang="en-US" sz="1800"/>
            </a:p>
          </p:txBody>
        </p:sp>
        <p:sp>
          <p:nvSpPr>
            <p:cNvPr id="7188" name="Line 19"/>
            <p:cNvSpPr>
              <a:spLocks noChangeShapeType="1"/>
            </p:cNvSpPr>
            <p:nvPr/>
          </p:nvSpPr>
          <p:spPr bwMode="auto">
            <a:xfrm>
              <a:off x="1436" y="1625"/>
              <a:ext cx="0" cy="8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lnSpc>
                  <a:spcPct val="120000"/>
                </a:lnSpc>
              </a:pPr>
              <a:endParaRPr lang="en-US" sz="1800"/>
            </a:p>
          </p:txBody>
        </p:sp>
      </p:grpSp>
      <p:grpSp>
        <p:nvGrpSpPr>
          <p:cNvPr id="7176" name="Group 24"/>
          <p:cNvGrpSpPr>
            <a:grpSpLocks/>
          </p:cNvGrpSpPr>
          <p:nvPr/>
        </p:nvGrpSpPr>
        <p:grpSpPr bwMode="auto">
          <a:xfrm>
            <a:off x="6254750" y="1860550"/>
            <a:ext cx="303213" cy="647700"/>
            <a:chOff x="3940" y="1172"/>
            <a:chExt cx="191" cy="408"/>
          </a:xfrm>
        </p:grpSpPr>
        <p:sp>
          <p:nvSpPr>
            <p:cNvPr id="7183" name="AutoShape 21"/>
            <p:cNvSpPr>
              <a:spLocks noChangeArrowheads="1"/>
            </p:cNvSpPr>
            <p:nvPr/>
          </p:nvSpPr>
          <p:spPr bwMode="auto">
            <a:xfrm>
              <a:off x="3940" y="1301"/>
              <a:ext cx="191" cy="174"/>
            </a:xfrm>
            <a:prstGeom prst="triangle">
              <a:avLst>
                <a:gd name="adj" fmla="val 49995"/>
              </a:avLst>
            </a:prstGeom>
            <a:solidFill>
              <a:schemeClr val="bg1"/>
            </a:solidFill>
            <a:ln w="12700">
              <a:solidFill>
                <a:schemeClr val="tx1"/>
              </a:solidFill>
              <a:miter lim="800000"/>
              <a:headEnd/>
              <a:tailEnd/>
            </a:ln>
          </p:spPr>
          <p:txBody>
            <a:bodyPr wrap="none" anchor="ctr"/>
            <a:lstStyle/>
            <a:p>
              <a:pPr>
                <a:lnSpc>
                  <a:spcPct val="120000"/>
                </a:lnSpc>
              </a:pPr>
              <a:endParaRPr lang="en-US" sz="1800"/>
            </a:p>
          </p:txBody>
        </p:sp>
        <p:sp>
          <p:nvSpPr>
            <p:cNvPr id="7184" name="Line 22"/>
            <p:cNvSpPr>
              <a:spLocks noChangeShapeType="1"/>
            </p:cNvSpPr>
            <p:nvPr/>
          </p:nvSpPr>
          <p:spPr bwMode="auto">
            <a:xfrm>
              <a:off x="4036" y="1172"/>
              <a:ext cx="0" cy="1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lnSpc>
                  <a:spcPct val="120000"/>
                </a:lnSpc>
              </a:pPr>
              <a:endParaRPr lang="en-US" sz="1800"/>
            </a:p>
          </p:txBody>
        </p:sp>
        <p:sp>
          <p:nvSpPr>
            <p:cNvPr id="7185" name="Line 23"/>
            <p:cNvSpPr>
              <a:spLocks noChangeShapeType="1"/>
            </p:cNvSpPr>
            <p:nvPr/>
          </p:nvSpPr>
          <p:spPr bwMode="auto">
            <a:xfrm>
              <a:off x="4047" y="1497"/>
              <a:ext cx="0" cy="8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lnSpc>
                  <a:spcPct val="120000"/>
                </a:lnSpc>
              </a:pPr>
              <a:endParaRPr lang="en-US" sz="1800"/>
            </a:p>
          </p:txBody>
        </p:sp>
      </p:grpSp>
      <p:sp>
        <p:nvSpPr>
          <p:cNvPr id="7177" name="Line 25"/>
          <p:cNvSpPr>
            <a:spLocks noChangeShapeType="1"/>
          </p:cNvSpPr>
          <p:nvPr/>
        </p:nvSpPr>
        <p:spPr bwMode="auto">
          <a:xfrm>
            <a:off x="3613150" y="1328738"/>
            <a:ext cx="1427163" cy="0"/>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a:lnSpc>
                <a:spcPct val="120000"/>
              </a:lnSpc>
            </a:pPr>
            <a:endParaRPr lang="en-US" sz="1800"/>
          </a:p>
        </p:txBody>
      </p:sp>
      <p:sp>
        <p:nvSpPr>
          <p:cNvPr id="7178" name="Line 26"/>
          <p:cNvSpPr>
            <a:spLocks noChangeShapeType="1"/>
          </p:cNvSpPr>
          <p:nvPr/>
        </p:nvSpPr>
        <p:spPr bwMode="auto">
          <a:xfrm>
            <a:off x="3613150" y="2832100"/>
            <a:ext cx="1427163" cy="0"/>
          </a:xfrm>
          <a:prstGeom prst="line">
            <a:avLst/>
          </a:prstGeom>
          <a:noFill/>
          <a:ln w="12700">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lstStyle/>
          <a:p>
            <a:pPr>
              <a:lnSpc>
                <a:spcPct val="120000"/>
              </a:lnSpc>
            </a:pPr>
            <a:endParaRPr lang="en-US" sz="1800"/>
          </a:p>
        </p:txBody>
      </p:sp>
      <p:sp>
        <p:nvSpPr>
          <p:cNvPr id="7179" name="Rectangle 27"/>
          <p:cNvSpPr>
            <a:spLocks noChangeArrowheads="1"/>
          </p:cNvSpPr>
          <p:nvPr/>
        </p:nvSpPr>
        <p:spPr bwMode="auto">
          <a:xfrm>
            <a:off x="3774577" y="992188"/>
            <a:ext cx="759822"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pPr>
              <a:lnSpc>
                <a:spcPct val="120000"/>
              </a:lnSpc>
            </a:pPr>
            <a:r>
              <a:rPr lang="en-US" sz="1200">
                <a:latin typeface="Palatino" charset="0"/>
              </a:rPr>
              <a:t>observers</a:t>
            </a:r>
          </a:p>
        </p:txBody>
      </p:sp>
      <p:sp>
        <p:nvSpPr>
          <p:cNvPr id="7180" name="Rectangle 28"/>
          <p:cNvSpPr>
            <a:spLocks noChangeArrowheads="1"/>
          </p:cNvSpPr>
          <p:nvPr/>
        </p:nvSpPr>
        <p:spPr bwMode="auto">
          <a:xfrm>
            <a:off x="4121333" y="2498725"/>
            <a:ext cx="618758"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pPr>
              <a:lnSpc>
                <a:spcPct val="120000"/>
              </a:lnSpc>
            </a:pPr>
            <a:r>
              <a:rPr lang="en-US" sz="1200">
                <a:latin typeface="Palatino" charset="0"/>
              </a:rPr>
              <a:t>subject</a:t>
            </a:r>
          </a:p>
        </p:txBody>
      </p:sp>
      <p:sp>
        <p:nvSpPr>
          <p:cNvPr id="7181" name="Rectangle 29"/>
          <p:cNvSpPr>
            <a:spLocks noChangeArrowheads="1"/>
          </p:cNvSpPr>
          <p:nvPr/>
        </p:nvSpPr>
        <p:spPr bwMode="auto">
          <a:xfrm>
            <a:off x="4772283" y="936625"/>
            <a:ext cx="278884" cy="4129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pPr>
              <a:lnSpc>
                <a:spcPct val="120000"/>
              </a:lnSpc>
            </a:pPr>
            <a:r>
              <a:rPr lang="en-US" sz="1800">
                <a:latin typeface="Palatino" charset="0"/>
              </a:rPr>
              <a:t>*</a:t>
            </a:r>
          </a:p>
        </p:txBody>
      </p:sp>
      <p:sp>
        <p:nvSpPr>
          <p:cNvPr id="7182" name="Rectangle 30"/>
          <p:cNvSpPr>
            <a:spLocks noGrp="1" noChangeArrowheads="1"/>
          </p:cNvSpPr>
          <p:nvPr>
            <p:ph type="body" idx="1"/>
          </p:nvPr>
        </p:nvSpPr>
        <p:spPr>
          <a:xfrm>
            <a:off x="355600" y="4071938"/>
            <a:ext cx="8255000" cy="2144712"/>
          </a:xfrm>
          <a:noFill/>
        </p:spPr>
        <p:txBody>
          <a:bodyPr/>
          <a:lstStyle/>
          <a:p>
            <a:r>
              <a:rPr lang="en-US" sz="2400" dirty="0">
                <a:latin typeface="Times" charset="0"/>
              </a:rPr>
              <a:t>The </a:t>
            </a:r>
            <a:r>
              <a:rPr lang="en-US" sz="2400" b="1" dirty="0">
                <a:latin typeface="Times" charset="0"/>
              </a:rPr>
              <a:t>Subject</a:t>
            </a:r>
            <a:r>
              <a:rPr lang="en-US" sz="2400" dirty="0">
                <a:latin typeface="Times" charset="0"/>
              </a:rPr>
              <a:t> represents the </a:t>
            </a:r>
            <a:r>
              <a:rPr lang="en-US" sz="2400" dirty="0">
                <a:solidFill>
                  <a:srgbClr val="FF0000"/>
                </a:solidFill>
                <a:latin typeface="Times" charset="0"/>
              </a:rPr>
              <a:t>actual state</a:t>
            </a:r>
            <a:r>
              <a:rPr lang="en-US" sz="2400" dirty="0">
                <a:latin typeface="Times" charset="0"/>
              </a:rPr>
              <a:t>, the </a:t>
            </a:r>
            <a:r>
              <a:rPr lang="en-US" sz="2400" b="1" dirty="0">
                <a:latin typeface="Times" charset="0"/>
              </a:rPr>
              <a:t>Observers</a:t>
            </a:r>
            <a:r>
              <a:rPr lang="en-US" sz="2400" dirty="0">
                <a:latin typeface="Times" charset="0"/>
              </a:rPr>
              <a:t> represent </a:t>
            </a:r>
            <a:r>
              <a:rPr lang="en-US" sz="2400" dirty="0">
                <a:solidFill>
                  <a:srgbClr val="FF0000"/>
                </a:solidFill>
                <a:latin typeface="Times" charset="0"/>
              </a:rPr>
              <a:t>different views </a:t>
            </a:r>
            <a:r>
              <a:rPr lang="en-US" sz="2400" dirty="0">
                <a:latin typeface="Times" charset="0"/>
              </a:rPr>
              <a:t>of the state.</a:t>
            </a:r>
          </a:p>
          <a:p>
            <a:r>
              <a:rPr lang="en-US" sz="2400" b="1" dirty="0">
                <a:latin typeface="Times" charset="0"/>
              </a:rPr>
              <a:t>Observer</a:t>
            </a:r>
            <a:r>
              <a:rPr lang="en-US" sz="2400" dirty="0">
                <a:latin typeface="Times" charset="0"/>
              </a:rPr>
              <a:t> can  be implemented as a </a:t>
            </a:r>
            <a:r>
              <a:rPr lang="en-US" sz="2400" dirty="0">
                <a:solidFill>
                  <a:srgbClr val="FF00FF"/>
                </a:solidFill>
                <a:latin typeface="Times" charset="0"/>
              </a:rPr>
              <a:t>Java interface</a:t>
            </a:r>
            <a:r>
              <a:rPr lang="en-US" sz="2400" dirty="0">
                <a:latin typeface="Times" charset="0"/>
              </a:rPr>
              <a:t>.</a:t>
            </a:r>
          </a:p>
          <a:p>
            <a:r>
              <a:rPr lang="en-US" sz="2400" b="1" dirty="0">
                <a:latin typeface="Times" charset="0"/>
              </a:rPr>
              <a:t>Subject</a:t>
            </a:r>
            <a:r>
              <a:rPr lang="en-US" sz="2400" dirty="0">
                <a:latin typeface="Times" charset="0"/>
              </a:rPr>
              <a:t> is a </a:t>
            </a:r>
            <a:r>
              <a:rPr lang="en-US" sz="2400" dirty="0">
                <a:solidFill>
                  <a:srgbClr val="FF00FF"/>
                </a:solidFill>
                <a:latin typeface="Times" charset="0"/>
              </a:rPr>
              <a:t>super class</a:t>
            </a:r>
            <a:r>
              <a:rPr lang="en-US" sz="2400" dirty="0">
                <a:latin typeface="Times" charset="0"/>
              </a:rPr>
              <a:t> (needs to store the observers vector) </a:t>
            </a:r>
            <a:r>
              <a:rPr lang="en-US" sz="2400" b="1" i="1" dirty="0">
                <a:latin typeface="Times" charset="0"/>
              </a:rPr>
              <a:t>not</a:t>
            </a:r>
            <a:r>
              <a:rPr lang="en-US" sz="2400" dirty="0">
                <a:latin typeface="Times" charset="0"/>
              </a:rPr>
              <a:t> an interface.</a:t>
            </a:r>
          </a:p>
        </p:txBody>
      </p:sp>
    </p:spTree>
    <p:extLst>
      <p:ext uri="{BB962C8B-B14F-4D97-AF65-F5344CB8AC3E}">
        <p14:creationId xmlns:p14="http://schemas.microsoft.com/office/powerpoint/2010/main" val="3069901537"/>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8474" y="-76108"/>
            <a:ext cx="9144000" cy="688975"/>
          </a:xfrm>
          <a:noFill/>
        </p:spPr>
        <p:txBody>
          <a:bodyPr/>
          <a:lstStyle/>
          <a:p>
            <a:r>
              <a:rPr lang="en-US" dirty="0">
                <a:solidFill>
                  <a:srgbClr val="000585"/>
                </a:solidFill>
                <a:latin typeface="Times" charset="0"/>
              </a:rPr>
              <a:t>Sequence diagram for scenario: </a:t>
            </a:r>
            <a:br>
              <a:rPr lang="en-US" dirty="0">
                <a:solidFill>
                  <a:srgbClr val="000585"/>
                </a:solidFill>
                <a:latin typeface="Times" charset="0"/>
              </a:rPr>
            </a:br>
            <a:r>
              <a:rPr lang="en-US" dirty="0">
                <a:solidFill>
                  <a:srgbClr val="000585"/>
                </a:solidFill>
                <a:latin typeface="Times" charset="0"/>
              </a:rPr>
              <a:t>Change filename to </a:t>
            </a:r>
            <a:r>
              <a:rPr lang="ja-JP" altLang="en-US" dirty="0">
                <a:solidFill>
                  <a:srgbClr val="000585"/>
                </a:solidFill>
                <a:latin typeface="Times" charset="0"/>
              </a:rPr>
              <a:t>“</a:t>
            </a:r>
            <a:r>
              <a:rPr lang="en-US" dirty="0">
                <a:solidFill>
                  <a:srgbClr val="000585"/>
                </a:solidFill>
                <a:latin typeface="Times" charset="0"/>
              </a:rPr>
              <a:t>foo</a:t>
            </a:r>
            <a:r>
              <a:rPr lang="ja-JP" altLang="en-US" dirty="0">
                <a:solidFill>
                  <a:srgbClr val="000585"/>
                </a:solidFill>
                <a:latin typeface="Times" charset="0"/>
              </a:rPr>
              <a:t>”</a:t>
            </a:r>
            <a:endParaRPr lang="en-US" dirty="0">
              <a:solidFill>
                <a:srgbClr val="000585"/>
              </a:solidFill>
              <a:latin typeface="Times" charset="0"/>
            </a:endParaRPr>
          </a:p>
        </p:txBody>
      </p:sp>
      <p:sp>
        <p:nvSpPr>
          <p:cNvPr id="8195" name="Line 4"/>
          <p:cNvSpPr>
            <a:spLocks noChangeShapeType="1"/>
          </p:cNvSpPr>
          <p:nvPr/>
        </p:nvSpPr>
        <p:spPr bwMode="auto">
          <a:xfrm flipH="1">
            <a:off x="1803400" y="4892675"/>
            <a:ext cx="2476500" cy="0"/>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sz="2000"/>
          </a:p>
        </p:txBody>
      </p:sp>
      <p:sp>
        <p:nvSpPr>
          <p:cNvPr id="8196" name="Rectangle 5"/>
          <p:cNvSpPr>
            <a:spLocks noChangeArrowheads="1"/>
          </p:cNvSpPr>
          <p:nvPr/>
        </p:nvSpPr>
        <p:spPr bwMode="auto">
          <a:xfrm>
            <a:off x="2056916" y="4568825"/>
            <a:ext cx="1131268" cy="3975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sz="2000">
                <a:latin typeface="Palatino" charset="0"/>
              </a:rPr>
              <a:t>getState()</a:t>
            </a:r>
          </a:p>
        </p:txBody>
      </p:sp>
      <p:sp>
        <p:nvSpPr>
          <p:cNvPr id="8197" name="Rectangle 7"/>
          <p:cNvSpPr>
            <a:spLocks noChangeArrowheads="1"/>
          </p:cNvSpPr>
          <p:nvPr/>
        </p:nvSpPr>
        <p:spPr bwMode="auto">
          <a:xfrm>
            <a:off x="4318000" y="4425950"/>
            <a:ext cx="165100" cy="749300"/>
          </a:xfrm>
          <a:prstGeom prst="rect">
            <a:avLst/>
          </a:prstGeom>
          <a:solidFill>
            <a:schemeClr val="bg1"/>
          </a:solidFill>
          <a:ln w="12700">
            <a:solidFill>
              <a:schemeClr val="tx1"/>
            </a:solidFill>
            <a:miter lim="800000"/>
            <a:headEnd/>
            <a:tailEnd/>
          </a:ln>
        </p:spPr>
        <p:txBody>
          <a:bodyPr wrap="none" anchor="ctr"/>
          <a:lstStyle/>
          <a:p>
            <a:endParaRPr lang="en-US" sz="2000"/>
          </a:p>
        </p:txBody>
      </p:sp>
      <p:sp>
        <p:nvSpPr>
          <p:cNvPr id="8198" name="Rectangle 9"/>
          <p:cNvSpPr>
            <a:spLocks noChangeArrowheads="1"/>
          </p:cNvSpPr>
          <p:nvPr/>
        </p:nvSpPr>
        <p:spPr bwMode="auto">
          <a:xfrm>
            <a:off x="7340600" y="5581650"/>
            <a:ext cx="165100" cy="749300"/>
          </a:xfrm>
          <a:prstGeom prst="rect">
            <a:avLst/>
          </a:prstGeom>
          <a:solidFill>
            <a:schemeClr val="bg1"/>
          </a:solidFill>
          <a:ln w="12700">
            <a:solidFill>
              <a:schemeClr val="tx1"/>
            </a:solidFill>
            <a:miter lim="800000"/>
            <a:headEnd/>
            <a:tailEnd/>
          </a:ln>
        </p:spPr>
        <p:txBody>
          <a:bodyPr wrap="none" anchor="ctr"/>
          <a:lstStyle/>
          <a:p>
            <a:endParaRPr lang="en-US" sz="2000"/>
          </a:p>
        </p:txBody>
      </p:sp>
      <p:grpSp>
        <p:nvGrpSpPr>
          <p:cNvPr id="8199" name="Group 63"/>
          <p:cNvGrpSpPr>
            <a:grpSpLocks/>
          </p:cNvGrpSpPr>
          <p:nvPr/>
        </p:nvGrpSpPr>
        <p:grpSpPr bwMode="auto">
          <a:xfrm>
            <a:off x="1822450" y="5165725"/>
            <a:ext cx="5486400" cy="460375"/>
            <a:chOff x="1148" y="3254"/>
            <a:chExt cx="3456" cy="290"/>
          </a:xfrm>
        </p:grpSpPr>
        <p:sp>
          <p:nvSpPr>
            <p:cNvPr id="8236" name="Line 11"/>
            <p:cNvSpPr>
              <a:spLocks noChangeShapeType="1"/>
            </p:cNvSpPr>
            <p:nvPr/>
          </p:nvSpPr>
          <p:spPr bwMode="auto">
            <a:xfrm>
              <a:off x="1148" y="3544"/>
              <a:ext cx="3456" cy="0"/>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sz="2000"/>
            </a:p>
          </p:txBody>
        </p:sp>
        <p:sp>
          <p:nvSpPr>
            <p:cNvPr id="8237" name="Rectangle 12"/>
            <p:cNvSpPr>
              <a:spLocks noChangeArrowheads="1"/>
            </p:cNvSpPr>
            <p:nvPr/>
          </p:nvSpPr>
          <p:spPr bwMode="auto">
            <a:xfrm>
              <a:off x="3809" y="3254"/>
              <a:ext cx="637"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sz="2000">
                  <a:latin typeface="Palatino" charset="0"/>
                </a:rPr>
                <a:t>update()</a:t>
              </a:r>
            </a:p>
          </p:txBody>
        </p:sp>
      </p:grpSp>
      <p:grpSp>
        <p:nvGrpSpPr>
          <p:cNvPr id="8200" name="Group 58"/>
          <p:cNvGrpSpPr>
            <a:grpSpLocks/>
          </p:cNvGrpSpPr>
          <p:nvPr/>
        </p:nvGrpSpPr>
        <p:grpSpPr bwMode="auto">
          <a:xfrm>
            <a:off x="1854200" y="4111625"/>
            <a:ext cx="2476500" cy="396875"/>
            <a:chOff x="1168" y="2590"/>
            <a:chExt cx="1560" cy="250"/>
          </a:xfrm>
        </p:grpSpPr>
        <p:sp>
          <p:nvSpPr>
            <p:cNvPr id="8234" name="Line 14"/>
            <p:cNvSpPr>
              <a:spLocks noChangeShapeType="1"/>
            </p:cNvSpPr>
            <p:nvPr/>
          </p:nvSpPr>
          <p:spPr bwMode="auto">
            <a:xfrm flipH="1">
              <a:off x="1168" y="2840"/>
              <a:ext cx="1560" cy="0"/>
            </a:xfrm>
            <a:prstGeom prst="line">
              <a:avLst/>
            </a:prstGeom>
            <a:noFill/>
            <a:ln w="12700">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US" sz="2000"/>
            </a:p>
          </p:txBody>
        </p:sp>
        <p:sp>
          <p:nvSpPr>
            <p:cNvPr id="8235" name="Rectangle 15"/>
            <p:cNvSpPr>
              <a:spLocks noChangeArrowheads="1"/>
            </p:cNvSpPr>
            <p:nvPr/>
          </p:nvSpPr>
          <p:spPr bwMode="auto">
            <a:xfrm>
              <a:off x="1945" y="2590"/>
              <a:ext cx="637"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sz="2000">
                  <a:latin typeface="Palatino" charset="0"/>
                </a:rPr>
                <a:t>update()</a:t>
              </a:r>
            </a:p>
          </p:txBody>
        </p:sp>
      </p:grpSp>
      <p:sp>
        <p:nvSpPr>
          <p:cNvPr id="8201" name="Rectangle 17"/>
          <p:cNvSpPr>
            <a:spLocks noChangeArrowheads="1"/>
          </p:cNvSpPr>
          <p:nvPr/>
        </p:nvSpPr>
        <p:spPr bwMode="auto">
          <a:xfrm>
            <a:off x="1651000" y="2635250"/>
            <a:ext cx="165100" cy="3797300"/>
          </a:xfrm>
          <a:prstGeom prst="rect">
            <a:avLst/>
          </a:prstGeom>
          <a:solidFill>
            <a:schemeClr val="bg1"/>
          </a:solidFill>
          <a:ln w="12700">
            <a:solidFill>
              <a:schemeClr val="tx1"/>
            </a:solidFill>
            <a:miter lim="800000"/>
            <a:headEnd/>
            <a:tailEnd/>
          </a:ln>
        </p:spPr>
        <p:txBody>
          <a:bodyPr wrap="none" anchor="ctr"/>
          <a:lstStyle/>
          <a:p>
            <a:endParaRPr lang="en-US" sz="2000"/>
          </a:p>
        </p:txBody>
      </p:sp>
      <p:sp>
        <p:nvSpPr>
          <p:cNvPr id="8202" name="Line 19"/>
          <p:cNvSpPr>
            <a:spLocks noChangeShapeType="1"/>
          </p:cNvSpPr>
          <p:nvPr/>
        </p:nvSpPr>
        <p:spPr bwMode="auto">
          <a:xfrm>
            <a:off x="7423150" y="1416050"/>
            <a:ext cx="0" cy="4648200"/>
          </a:xfrm>
          <a:prstGeom prst="line">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txBody>
          <a:bodyPr wrap="none" anchor="ctr"/>
          <a:lstStyle/>
          <a:p>
            <a:endParaRPr lang="en-US" sz="2000"/>
          </a:p>
        </p:txBody>
      </p:sp>
      <p:sp>
        <p:nvSpPr>
          <p:cNvPr id="8203" name="Rectangle 20"/>
          <p:cNvSpPr>
            <a:spLocks noChangeArrowheads="1"/>
          </p:cNvSpPr>
          <p:nvPr/>
        </p:nvSpPr>
        <p:spPr bwMode="auto">
          <a:xfrm>
            <a:off x="6026150" y="971550"/>
            <a:ext cx="2794000" cy="5842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sz="2000" u="sng">
                <a:latin typeface="Palatino" charset="0"/>
              </a:rPr>
              <a:t>aListView</a:t>
            </a:r>
          </a:p>
        </p:txBody>
      </p:sp>
      <p:sp>
        <p:nvSpPr>
          <p:cNvPr id="8204" name="Line 21"/>
          <p:cNvSpPr>
            <a:spLocks noChangeShapeType="1"/>
          </p:cNvSpPr>
          <p:nvPr/>
        </p:nvSpPr>
        <p:spPr bwMode="auto">
          <a:xfrm>
            <a:off x="4400550" y="1416050"/>
            <a:ext cx="0" cy="4648200"/>
          </a:xfrm>
          <a:prstGeom prst="line">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txBody>
          <a:bodyPr wrap="none" anchor="ctr"/>
          <a:lstStyle/>
          <a:p>
            <a:endParaRPr lang="en-US" sz="2000"/>
          </a:p>
        </p:txBody>
      </p:sp>
      <p:sp>
        <p:nvSpPr>
          <p:cNvPr id="8205" name="Rectangle 22"/>
          <p:cNvSpPr>
            <a:spLocks noChangeArrowheads="1"/>
          </p:cNvSpPr>
          <p:nvPr/>
        </p:nvSpPr>
        <p:spPr bwMode="auto">
          <a:xfrm>
            <a:off x="3346450" y="971550"/>
            <a:ext cx="2108200" cy="5842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sz="2000" u="sng">
                <a:latin typeface="Palatino" charset="0"/>
              </a:rPr>
              <a:t>anInfoView</a:t>
            </a:r>
          </a:p>
        </p:txBody>
      </p:sp>
      <p:sp>
        <p:nvSpPr>
          <p:cNvPr id="8206" name="Line 23"/>
          <p:cNvSpPr>
            <a:spLocks noChangeShapeType="1"/>
          </p:cNvSpPr>
          <p:nvPr/>
        </p:nvSpPr>
        <p:spPr bwMode="auto">
          <a:xfrm>
            <a:off x="1733550" y="1416050"/>
            <a:ext cx="0" cy="4648200"/>
          </a:xfrm>
          <a:prstGeom prst="line">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txBody>
          <a:bodyPr wrap="none" anchor="ctr"/>
          <a:lstStyle/>
          <a:p>
            <a:endParaRPr lang="en-US" sz="2000"/>
          </a:p>
        </p:txBody>
      </p:sp>
      <p:sp>
        <p:nvSpPr>
          <p:cNvPr id="8207" name="Rectangle 24"/>
          <p:cNvSpPr>
            <a:spLocks noChangeArrowheads="1"/>
          </p:cNvSpPr>
          <p:nvPr/>
        </p:nvSpPr>
        <p:spPr bwMode="auto">
          <a:xfrm>
            <a:off x="679450" y="971550"/>
            <a:ext cx="2108200" cy="584200"/>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sz="2000" u="sng">
                <a:latin typeface="Palatino" charset="0"/>
              </a:rPr>
              <a:t>aFile</a:t>
            </a:r>
          </a:p>
        </p:txBody>
      </p:sp>
      <p:sp>
        <p:nvSpPr>
          <p:cNvPr id="8208" name="Rectangle 25"/>
          <p:cNvSpPr>
            <a:spLocks noChangeArrowheads="1"/>
          </p:cNvSpPr>
          <p:nvPr/>
        </p:nvSpPr>
        <p:spPr bwMode="auto">
          <a:xfrm>
            <a:off x="1670050" y="1600200"/>
            <a:ext cx="165100" cy="749300"/>
          </a:xfrm>
          <a:prstGeom prst="rect">
            <a:avLst/>
          </a:prstGeom>
          <a:solidFill>
            <a:schemeClr val="bg1"/>
          </a:solidFill>
          <a:ln w="12700">
            <a:solidFill>
              <a:schemeClr val="tx1"/>
            </a:solidFill>
            <a:miter lim="800000"/>
            <a:headEnd/>
            <a:tailEnd/>
          </a:ln>
        </p:spPr>
        <p:txBody>
          <a:bodyPr wrap="none" anchor="ctr"/>
          <a:lstStyle/>
          <a:p>
            <a:endParaRPr lang="en-US" sz="2000"/>
          </a:p>
        </p:txBody>
      </p:sp>
      <p:sp>
        <p:nvSpPr>
          <p:cNvPr id="8209" name="Rectangle 26"/>
          <p:cNvSpPr>
            <a:spLocks noChangeArrowheads="1"/>
          </p:cNvSpPr>
          <p:nvPr/>
        </p:nvSpPr>
        <p:spPr bwMode="auto">
          <a:xfrm>
            <a:off x="4324350" y="1639888"/>
            <a:ext cx="165100" cy="574675"/>
          </a:xfrm>
          <a:prstGeom prst="rect">
            <a:avLst/>
          </a:prstGeom>
          <a:solidFill>
            <a:schemeClr val="bg1"/>
          </a:solidFill>
          <a:ln w="12700">
            <a:solidFill>
              <a:schemeClr val="tx1"/>
            </a:solidFill>
            <a:miter lim="800000"/>
            <a:headEnd/>
            <a:tailEnd/>
          </a:ln>
        </p:spPr>
        <p:txBody>
          <a:bodyPr wrap="none" anchor="ctr"/>
          <a:lstStyle/>
          <a:p>
            <a:endParaRPr lang="en-US" sz="2000"/>
          </a:p>
        </p:txBody>
      </p:sp>
      <p:sp>
        <p:nvSpPr>
          <p:cNvPr id="8210" name="Rectangle 27"/>
          <p:cNvSpPr>
            <a:spLocks noChangeArrowheads="1"/>
          </p:cNvSpPr>
          <p:nvPr/>
        </p:nvSpPr>
        <p:spPr bwMode="auto">
          <a:xfrm>
            <a:off x="7340600" y="1679575"/>
            <a:ext cx="165100" cy="574675"/>
          </a:xfrm>
          <a:prstGeom prst="rect">
            <a:avLst/>
          </a:prstGeom>
          <a:solidFill>
            <a:schemeClr val="bg1"/>
          </a:solidFill>
          <a:ln w="12700">
            <a:solidFill>
              <a:schemeClr val="tx1"/>
            </a:solidFill>
            <a:miter lim="800000"/>
            <a:headEnd/>
            <a:tailEnd/>
          </a:ln>
        </p:spPr>
        <p:txBody>
          <a:bodyPr wrap="none" anchor="ctr"/>
          <a:lstStyle/>
          <a:p>
            <a:endParaRPr lang="en-US" sz="2000"/>
          </a:p>
        </p:txBody>
      </p:sp>
      <p:grpSp>
        <p:nvGrpSpPr>
          <p:cNvPr id="8211" name="Group 54"/>
          <p:cNvGrpSpPr>
            <a:grpSpLocks/>
          </p:cNvGrpSpPr>
          <p:nvPr/>
        </p:nvGrpSpPr>
        <p:grpSpPr bwMode="auto">
          <a:xfrm>
            <a:off x="1816100" y="2333625"/>
            <a:ext cx="5692775" cy="923925"/>
            <a:chOff x="1144" y="1470"/>
            <a:chExt cx="3586" cy="582"/>
          </a:xfrm>
        </p:grpSpPr>
        <p:sp>
          <p:nvSpPr>
            <p:cNvPr id="8231" name="Rectangle 6"/>
            <p:cNvSpPr>
              <a:spLocks noChangeArrowheads="1"/>
            </p:cNvSpPr>
            <p:nvPr/>
          </p:nvSpPr>
          <p:spPr bwMode="auto">
            <a:xfrm>
              <a:off x="4626" y="1580"/>
              <a:ext cx="104" cy="472"/>
            </a:xfrm>
            <a:prstGeom prst="rect">
              <a:avLst/>
            </a:prstGeom>
            <a:solidFill>
              <a:schemeClr val="bg1"/>
            </a:solidFill>
            <a:ln w="12700">
              <a:solidFill>
                <a:schemeClr val="tx1"/>
              </a:solidFill>
              <a:miter lim="800000"/>
              <a:headEnd/>
              <a:tailEnd/>
            </a:ln>
          </p:spPr>
          <p:txBody>
            <a:bodyPr wrap="none" anchor="ctr"/>
            <a:lstStyle/>
            <a:p>
              <a:endParaRPr lang="en-US" sz="2000"/>
            </a:p>
          </p:txBody>
        </p:sp>
        <p:sp>
          <p:nvSpPr>
            <p:cNvPr id="8232" name="Line 29"/>
            <p:cNvSpPr>
              <a:spLocks noChangeShapeType="1"/>
            </p:cNvSpPr>
            <p:nvPr/>
          </p:nvSpPr>
          <p:spPr bwMode="auto">
            <a:xfrm flipH="1">
              <a:off x="1144" y="1688"/>
              <a:ext cx="3489" cy="0"/>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sz="2000"/>
            </a:p>
          </p:txBody>
        </p:sp>
        <p:sp>
          <p:nvSpPr>
            <p:cNvPr id="8233" name="Rectangle 30"/>
            <p:cNvSpPr>
              <a:spLocks noChangeArrowheads="1"/>
            </p:cNvSpPr>
            <p:nvPr/>
          </p:nvSpPr>
          <p:spPr bwMode="auto">
            <a:xfrm>
              <a:off x="1256" y="1470"/>
              <a:ext cx="105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sz="2000">
                  <a:latin typeface="Palatino" charset="0"/>
                </a:rPr>
                <a:t>setState(</a:t>
              </a:r>
              <a:r>
                <a:rPr lang="ja-JP" altLang="en-US" sz="2000">
                  <a:latin typeface="Palatino" charset="0"/>
                </a:rPr>
                <a:t>“</a:t>
              </a:r>
              <a:r>
                <a:rPr lang="en-US" sz="2000">
                  <a:latin typeface="Palatino" charset="0"/>
                </a:rPr>
                <a:t>foo</a:t>
              </a:r>
              <a:r>
                <a:rPr lang="ja-JP" altLang="en-US" sz="2000">
                  <a:latin typeface="Palatino" charset="0"/>
                </a:rPr>
                <a:t>”</a:t>
              </a:r>
              <a:r>
                <a:rPr lang="en-US" sz="2000">
                  <a:latin typeface="Palatino" charset="0"/>
                </a:rPr>
                <a:t>)</a:t>
              </a:r>
            </a:p>
          </p:txBody>
        </p:sp>
      </p:grpSp>
      <p:sp>
        <p:nvSpPr>
          <p:cNvPr id="8212" name="Line 32"/>
          <p:cNvSpPr>
            <a:spLocks noChangeShapeType="1"/>
          </p:cNvSpPr>
          <p:nvPr/>
        </p:nvSpPr>
        <p:spPr bwMode="auto">
          <a:xfrm>
            <a:off x="1847850" y="3543300"/>
            <a:ext cx="698500"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2000"/>
          </a:p>
        </p:txBody>
      </p:sp>
      <p:sp>
        <p:nvSpPr>
          <p:cNvPr id="8213" name="Line 34"/>
          <p:cNvSpPr>
            <a:spLocks noChangeShapeType="1"/>
          </p:cNvSpPr>
          <p:nvPr/>
        </p:nvSpPr>
        <p:spPr bwMode="auto">
          <a:xfrm flipV="1">
            <a:off x="2565400" y="3556000"/>
            <a:ext cx="0" cy="3429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2000"/>
          </a:p>
        </p:txBody>
      </p:sp>
      <p:grpSp>
        <p:nvGrpSpPr>
          <p:cNvPr id="8214" name="Group 57"/>
          <p:cNvGrpSpPr>
            <a:grpSpLocks/>
          </p:cNvGrpSpPr>
          <p:nvPr/>
        </p:nvGrpSpPr>
        <p:grpSpPr bwMode="auto">
          <a:xfrm>
            <a:off x="1822450" y="3184525"/>
            <a:ext cx="1109663" cy="714375"/>
            <a:chOff x="1148" y="2006"/>
            <a:chExt cx="699" cy="450"/>
          </a:xfrm>
        </p:grpSpPr>
        <p:sp>
          <p:nvSpPr>
            <p:cNvPr id="8229" name="Line 33"/>
            <p:cNvSpPr>
              <a:spLocks noChangeShapeType="1"/>
            </p:cNvSpPr>
            <p:nvPr/>
          </p:nvSpPr>
          <p:spPr bwMode="auto">
            <a:xfrm>
              <a:off x="1148" y="2456"/>
              <a:ext cx="464" cy="0"/>
            </a:xfrm>
            <a:prstGeom prst="line">
              <a:avLst/>
            </a:prstGeom>
            <a:noFill/>
            <a:ln w="12700">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US" sz="2000"/>
            </a:p>
          </p:txBody>
        </p:sp>
        <p:sp>
          <p:nvSpPr>
            <p:cNvPr id="8230" name="Rectangle 35"/>
            <p:cNvSpPr>
              <a:spLocks noChangeArrowheads="1"/>
            </p:cNvSpPr>
            <p:nvPr/>
          </p:nvSpPr>
          <p:spPr bwMode="auto">
            <a:xfrm>
              <a:off x="1282" y="2006"/>
              <a:ext cx="565"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sz="2000">
                  <a:latin typeface="Palatino" charset="0"/>
                </a:rPr>
                <a:t>notify()</a:t>
              </a:r>
            </a:p>
          </p:txBody>
        </p:sp>
      </p:grpSp>
      <p:grpSp>
        <p:nvGrpSpPr>
          <p:cNvPr id="8215" name="Group 52"/>
          <p:cNvGrpSpPr>
            <a:grpSpLocks/>
          </p:cNvGrpSpPr>
          <p:nvPr/>
        </p:nvGrpSpPr>
        <p:grpSpPr bwMode="auto">
          <a:xfrm>
            <a:off x="1830388" y="1689102"/>
            <a:ext cx="2476500" cy="396876"/>
            <a:chOff x="1153" y="1064"/>
            <a:chExt cx="1560" cy="250"/>
          </a:xfrm>
        </p:grpSpPr>
        <p:sp>
          <p:nvSpPr>
            <p:cNvPr id="8227" name="Line 37"/>
            <p:cNvSpPr>
              <a:spLocks noChangeShapeType="1"/>
            </p:cNvSpPr>
            <p:nvPr/>
          </p:nvSpPr>
          <p:spPr bwMode="auto">
            <a:xfrm flipH="1">
              <a:off x="1153" y="1289"/>
              <a:ext cx="1560" cy="0"/>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sz="2000"/>
            </a:p>
          </p:txBody>
        </p:sp>
        <p:sp>
          <p:nvSpPr>
            <p:cNvPr id="8228" name="Rectangle 38"/>
            <p:cNvSpPr>
              <a:spLocks noChangeArrowheads="1"/>
            </p:cNvSpPr>
            <p:nvPr/>
          </p:nvSpPr>
          <p:spPr bwMode="auto">
            <a:xfrm>
              <a:off x="1269" y="1064"/>
              <a:ext cx="625"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sz="2000">
                  <a:latin typeface="Palatino" charset="0"/>
                </a:rPr>
                <a:t>Attach()</a:t>
              </a:r>
            </a:p>
          </p:txBody>
        </p:sp>
      </p:grpSp>
      <p:grpSp>
        <p:nvGrpSpPr>
          <p:cNvPr id="8216" name="Group 53"/>
          <p:cNvGrpSpPr>
            <a:grpSpLocks/>
          </p:cNvGrpSpPr>
          <p:nvPr/>
        </p:nvGrpSpPr>
        <p:grpSpPr bwMode="auto">
          <a:xfrm>
            <a:off x="1808163" y="1841502"/>
            <a:ext cx="5551487" cy="396876"/>
            <a:chOff x="1139" y="1160"/>
            <a:chExt cx="3497" cy="250"/>
          </a:xfrm>
        </p:grpSpPr>
        <p:sp>
          <p:nvSpPr>
            <p:cNvPr id="8225" name="Line 40"/>
            <p:cNvSpPr>
              <a:spLocks noChangeShapeType="1"/>
            </p:cNvSpPr>
            <p:nvPr/>
          </p:nvSpPr>
          <p:spPr bwMode="auto">
            <a:xfrm flipH="1">
              <a:off x="1139" y="1385"/>
              <a:ext cx="3497" cy="0"/>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sz="2000"/>
            </a:p>
          </p:txBody>
        </p:sp>
        <p:sp>
          <p:nvSpPr>
            <p:cNvPr id="8226" name="Rectangle 41"/>
            <p:cNvSpPr>
              <a:spLocks noChangeArrowheads="1"/>
            </p:cNvSpPr>
            <p:nvPr/>
          </p:nvSpPr>
          <p:spPr bwMode="auto">
            <a:xfrm>
              <a:off x="3757" y="1160"/>
              <a:ext cx="625"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sz="2000">
                  <a:latin typeface="Palatino" charset="0"/>
                </a:rPr>
                <a:t>Attach()</a:t>
              </a:r>
            </a:p>
          </p:txBody>
        </p:sp>
      </p:grpSp>
      <p:sp>
        <p:nvSpPr>
          <p:cNvPr id="8217" name="Line 43"/>
          <p:cNvSpPr>
            <a:spLocks noChangeShapeType="1"/>
          </p:cNvSpPr>
          <p:nvPr/>
        </p:nvSpPr>
        <p:spPr bwMode="auto">
          <a:xfrm flipH="1">
            <a:off x="1857375" y="5135563"/>
            <a:ext cx="2476500" cy="0"/>
          </a:xfrm>
          <a:prstGeom prst="line">
            <a:avLst/>
          </a:prstGeom>
          <a:noFill/>
          <a:ln w="19050">
            <a:solidFill>
              <a:schemeClr val="tx1"/>
            </a:solidFill>
            <a:prstDash val="sysDot"/>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US" sz="2000"/>
          </a:p>
        </p:txBody>
      </p:sp>
      <p:sp>
        <p:nvSpPr>
          <p:cNvPr id="8218" name="Text Box 44"/>
          <p:cNvSpPr txBox="1">
            <a:spLocks noChangeArrowheads="1"/>
          </p:cNvSpPr>
          <p:nvPr/>
        </p:nvSpPr>
        <p:spPr bwMode="auto">
          <a:xfrm>
            <a:off x="2176280" y="4854575"/>
            <a:ext cx="82586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charset="0"/>
              </a:defRPr>
            </a:lvl1pPr>
            <a:lvl2pPr marL="742950" indent="-285750">
              <a:defRPr b="1">
                <a:solidFill>
                  <a:schemeClr val="tx1"/>
                </a:solidFill>
                <a:latin typeface="Times" charset="0"/>
                <a:ea typeface="ＭＳ Ｐゴシック" charset="0"/>
              </a:defRPr>
            </a:lvl2pPr>
            <a:lvl3pPr marL="1143000" indent="-228600">
              <a:defRPr b="1">
                <a:solidFill>
                  <a:schemeClr val="tx1"/>
                </a:solidFill>
                <a:latin typeface="Times" charset="0"/>
                <a:ea typeface="ＭＳ Ｐゴシック" charset="0"/>
              </a:defRPr>
            </a:lvl3pPr>
            <a:lvl4pPr marL="1600200" indent="-228600">
              <a:defRPr b="1">
                <a:solidFill>
                  <a:schemeClr val="tx1"/>
                </a:solidFill>
                <a:latin typeface="Times" charset="0"/>
                <a:ea typeface="ＭＳ Ｐゴシック" charset="0"/>
              </a:defRPr>
            </a:lvl4pPr>
            <a:lvl5pPr marL="2057400" indent="-228600">
              <a:defRPr b="1">
                <a:solidFill>
                  <a:schemeClr val="tx1"/>
                </a:solidFill>
                <a:latin typeface="Times" charset="0"/>
                <a:ea typeface="ＭＳ Ｐゴシック" charset="0"/>
              </a:defRPr>
            </a:lvl5pPr>
            <a:lvl6pPr marL="2514600" indent="-228600" eaLnBrk="0" fontAlgn="base" hangingPunct="0">
              <a:spcBef>
                <a:spcPct val="0"/>
              </a:spcBef>
              <a:spcAft>
                <a:spcPct val="0"/>
              </a:spcAft>
              <a:defRPr b="1">
                <a:solidFill>
                  <a:schemeClr val="tx1"/>
                </a:solidFill>
                <a:latin typeface="Times" charset="0"/>
                <a:ea typeface="ＭＳ Ｐゴシック" charset="0"/>
              </a:defRPr>
            </a:lvl6pPr>
            <a:lvl7pPr marL="2971800" indent="-228600" eaLnBrk="0" fontAlgn="base" hangingPunct="0">
              <a:spcBef>
                <a:spcPct val="0"/>
              </a:spcBef>
              <a:spcAft>
                <a:spcPct val="0"/>
              </a:spcAft>
              <a:defRPr b="1">
                <a:solidFill>
                  <a:schemeClr val="tx1"/>
                </a:solidFill>
                <a:latin typeface="Times" charset="0"/>
                <a:ea typeface="ＭＳ Ｐゴシック" charset="0"/>
              </a:defRPr>
            </a:lvl7pPr>
            <a:lvl8pPr marL="3429000" indent="-228600" eaLnBrk="0" fontAlgn="base" hangingPunct="0">
              <a:spcBef>
                <a:spcPct val="0"/>
              </a:spcBef>
              <a:spcAft>
                <a:spcPct val="0"/>
              </a:spcAft>
              <a:defRPr b="1">
                <a:solidFill>
                  <a:schemeClr val="tx1"/>
                </a:solidFill>
                <a:latin typeface="Times" charset="0"/>
                <a:ea typeface="ＭＳ Ｐゴシック" charset="0"/>
              </a:defRPr>
            </a:lvl8pPr>
            <a:lvl9pPr marL="3886200" indent="-228600" eaLnBrk="0" fontAlgn="base" hangingPunct="0">
              <a:spcBef>
                <a:spcPct val="0"/>
              </a:spcBef>
              <a:spcAft>
                <a:spcPct val="0"/>
              </a:spcAft>
              <a:defRPr b="1">
                <a:solidFill>
                  <a:schemeClr val="tx1"/>
                </a:solidFill>
                <a:latin typeface="Times" charset="0"/>
                <a:ea typeface="ＭＳ Ｐゴシック" charset="0"/>
              </a:defRPr>
            </a:lvl9pPr>
          </a:lstStyle>
          <a:p>
            <a:r>
              <a:rPr lang="ja-JP" altLang="en-US" sz="2000">
                <a:latin typeface="Palatino" charset="0"/>
              </a:rPr>
              <a:t>“</a:t>
            </a:r>
            <a:r>
              <a:rPr lang="en-US" sz="2000">
                <a:latin typeface="Palatino" charset="0"/>
              </a:rPr>
              <a:t>foo</a:t>
            </a:r>
            <a:r>
              <a:rPr lang="ja-JP" altLang="en-US" sz="2000">
                <a:latin typeface="Palatino" charset="0"/>
              </a:rPr>
              <a:t>”</a:t>
            </a:r>
            <a:endParaRPr lang="en-US" sz="2000">
              <a:latin typeface="Palatino" charset="0"/>
            </a:endParaRPr>
          </a:p>
        </p:txBody>
      </p:sp>
      <p:grpSp>
        <p:nvGrpSpPr>
          <p:cNvPr id="8" name="Group 64"/>
          <p:cNvGrpSpPr>
            <a:grpSpLocks/>
          </p:cNvGrpSpPr>
          <p:nvPr/>
        </p:nvGrpSpPr>
        <p:grpSpPr bwMode="auto">
          <a:xfrm>
            <a:off x="3713163" y="2401888"/>
            <a:ext cx="3200400" cy="2598737"/>
            <a:chOff x="2339" y="1513"/>
            <a:chExt cx="2016" cy="1637"/>
          </a:xfrm>
        </p:grpSpPr>
        <p:sp>
          <p:nvSpPr>
            <p:cNvPr id="8220" name="AutoShape 65"/>
            <p:cNvSpPr>
              <a:spLocks noChangeArrowheads="1"/>
            </p:cNvSpPr>
            <p:nvPr/>
          </p:nvSpPr>
          <p:spPr bwMode="auto">
            <a:xfrm>
              <a:off x="2339" y="1513"/>
              <a:ext cx="2016" cy="1192"/>
            </a:xfrm>
            <a:prstGeom prst="cloudCallout">
              <a:avLst>
                <a:gd name="adj1" fmla="val -35912"/>
                <a:gd name="adj2" fmla="val 62667"/>
              </a:avLst>
            </a:prstGeom>
            <a:solidFill>
              <a:srgbClr val="FF0000"/>
            </a:solidFill>
            <a:ln w="12700">
              <a:solidFill>
                <a:schemeClr val="tx1"/>
              </a:solidFill>
              <a:round/>
              <a:headEnd/>
              <a:tailEnd/>
            </a:ln>
          </p:spPr>
          <p:txBody>
            <a:bodyPr wrap="none" anchor="ctr"/>
            <a:lstStyle/>
            <a:p>
              <a:pPr algn="ctr"/>
              <a:endParaRPr lang="en-US" sz="1400">
                <a:solidFill>
                  <a:schemeClr val="bg1"/>
                </a:solidFill>
                <a:latin typeface="Palatino" charset="0"/>
              </a:endParaRPr>
            </a:p>
            <a:p>
              <a:pPr algn="ctr"/>
              <a:r>
                <a:rPr lang="en-US" sz="1400">
                  <a:solidFill>
                    <a:schemeClr val="bg1"/>
                  </a:solidFill>
                  <a:latin typeface="Palatino" charset="0"/>
                </a:rPr>
                <a:t>      Subject goes through all its </a:t>
              </a:r>
            </a:p>
            <a:p>
              <a:pPr algn="ctr"/>
              <a:r>
                <a:rPr lang="en-US" sz="1400">
                  <a:solidFill>
                    <a:schemeClr val="bg1"/>
                  </a:solidFill>
                  <a:latin typeface="Palatino" charset="0"/>
                </a:rPr>
                <a:t>observers and calls update() on </a:t>
              </a:r>
            </a:p>
            <a:p>
              <a:pPr algn="ctr"/>
              <a:r>
                <a:rPr lang="en-US" sz="1400">
                  <a:solidFill>
                    <a:schemeClr val="bg1"/>
                  </a:solidFill>
                  <a:latin typeface="Palatino" charset="0"/>
                </a:rPr>
                <a:t>them, asking for the new </a:t>
              </a:r>
            </a:p>
            <a:p>
              <a:pPr algn="ctr"/>
              <a:r>
                <a:rPr lang="en-US" sz="1400">
                  <a:solidFill>
                    <a:schemeClr val="bg1"/>
                  </a:solidFill>
                  <a:latin typeface="Palatino" charset="0"/>
                </a:rPr>
                <a:t>state is decoupled from </a:t>
              </a:r>
            </a:p>
            <a:p>
              <a:pPr algn="ctr"/>
              <a:r>
                <a:rPr lang="en-US" sz="1400">
                  <a:solidFill>
                    <a:schemeClr val="bg1"/>
                  </a:solidFill>
                  <a:latin typeface="Palatino" charset="0"/>
                </a:rPr>
                <a:t>the notification</a:t>
              </a:r>
            </a:p>
          </p:txBody>
        </p:sp>
        <p:sp>
          <p:nvSpPr>
            <p:cNvPr id="8221" name="Oval 66"/>
            <p:cNvSpPr>
              <a:spLocks noChangeArrowheads="1"/>
            </p:cNvSpPr>
            <p:nvPr/>
          </p:nvSpPr>
          <p:spPr bwMode="auto">
            <a:xfrm>
              <a:off x="3466" y="2823"/>
              <a:ext cx="321" cy="189"/>
            </a:xfrm>
            <a:prstGeom prst="ellipse">
              <a:avLst/>
            </a:prstGeom>
            <a:solidFill>
              <a:srgbClr val="FF0000"/>
            </a:solidFill>
            <a:ln w="12700">
              <a:solidFill>
                <a:schemeClr val="tx1"/>
              </a:solidFill>
              <a:round/>
              <a:headEnd/>
              <a:tailEnd/>
            </a:ln>
          </p:spPr>
          <p:txBody>
            <a:bodyPr wrap="none" anchor="ctr"/>
            <a:lstStyle/>
            <a:p>
              <a:endParaRPr lang="en-US" sz="2000"/>
            </a:p>
          </p:txBody>
        </p:sp>
        <p:sp>
          <p:nvSpPr>
            <p:cNvPr id="8222" name="Oval 67"/>
            <p:cNvSpPr>
              <a:spLocks noChangeArrowheads="1"/>
            </p:cNvSpPr>
            <p:nvPr/>
          </p:nvSpPr>
          <p:spPr bwMode="auto">
            <a:xfrm>
              <a:off x="3594" y="2974"/>
              <a:ext cx="282" cy="118"/>
            </a:xfrm>
            <a:prstGeom prst="ellipse">
              <a:avLst/>
            </a:prstGeom>
            <a:solidFill>
              <a:srgbClr val="FF0000"/>
            </a:solidFill>
            <a:ln w="12700">
              <a:solidFill>
                <a:schemeClr val="tx1"/>
              </a:solidFill>
              <a:round/>
              <a:headEnd/>
              <a:tailEnd/>
            </a:ln>
          </p:spPr>
          <p:txBody>
            <a:bodyPr wrap="none" anchor="ctr"/>
            <a:lstStyle/>
            <a:p>
              <a:endParaRPr lang="en-US" sz="2000"/>
            </a:p>
          </p:txBody>
        </p:sp>
        <p:sp>
          <p:nvSpPr>
            <p:cNvPr id="8223" name="Oval 68"/>
            <p:cNvSpPr>
              <a:spLocks noChangeArrowheads="1"/>
            </p:cNvSpPr>
            <p:nvPr/>
          </p:nvSpPr>
          <p:spPr bwMode="auto">
            <a:xfrm>
              <a:off x="3730" y="3071"/>
              <a:ext cx="189" cy="79"/>
            </a:xfrm>
            <a:prstGeom prst="ellipse">
              <a:avLst/>
            </a:prstGeom>
            <a:solidFill>
              <a:srgbClr val="FF0000"/>
            </a:solidFill>
            <a:ln w="12700">
              <a:solidFill>
                <a:schemeClr val="tx1"/>
              </a:solidFill>
              <a:round/>
              <a:headEnd/>
              <a:tailEnd/>
            </a:ln>
          </p:spPr>
          <p:txBody>
            <a:bodyPr wrap="none" anchor="ctr"/>
            <a:lstStyle/>
            <a:p>
              <a:endParaRPr lang="en-US" sz="2000"/>
            </a:p>
          </p:txBody>
        </p:sp>
        <p:sp>
          <p:nvSpPr>
            <p:cNvPr id="8224" name="Oval 69"/>
            <p:cNvSpPr>
              <a:spLocks noChangeArrowheads="1"/>
            </p:cNvSpPr>
            <p:nvPr/>
          </p:nvSpPr>
          <p:spPr bwMode="auto">
            <a:xfrm>
              <a:off x="3319" y="2668"/>
              <a:ext cx="321" cy="189"/>
            </a:xfrm>
            <a:prstGeom prst="ellipse">
              <a:avLst/>
            </a:prstGeom>
            <a:solidFill>
              <a:srgbClr val="FF0000"/>
            </a:solidFill>
            <a:ln w="12700">
              <a:solidFill>
                <a:schemeClr val="tx1"/>
              </a:solidFill>
              <a:round/>
              <a:headEnd/>
              <a:tailEnd/>
            </a:ln>
          </p:spPr>
          <p:txBody>
            <a:bodyPr wrap="none" anchor="ctr"/>
            <a:lstStyle/>
            <a:p>
              <a:endParaRPr lang="en-US" sz="2000"/>
            </a:p>
          </p:txBody>
        </p:sp>
      </p:grpSp>
    </p:spTree>
    <p:extLst>
      <p:ext uri="{BB962C8B-B14F-4D97-AF65-F5344CB8AC3E}">
        <p14:creationId xmlns:p14="http://schemas.microsoft.com/office/powerpoint/2010/main" val="26625169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0870" y="152486"/>
            <a:ext cx="9144000" cy="688975"/>
          </a:xfrm>
          <a:noFill/>
        </p:spPr>
        <p:txBody>
          <a:bodyPr/>
          <a:lstStyle/>
          <a:p>
            <a:r>
              <a:rPr lang="en-US" sz="3600" dirty="0">
                <a:solidFill>
                  <a:srgbClr val="000585"/>
                </a:solidFill>
                <a:latin typeface="Times" charset="0"/>
              </a:rPr>
              <a:t>Animated Sequence diagram</a:t>
            </a:r>
          </a:p>
        </p:txBody>
      </p:sp>
      <p:grpSp>
        <p:nvGrpSpPr>
          <p:cNvPr id="2" name="Group 55"/>
          <p:cNvGrpSpPr>
            <a:grpSpLocks/>
          </p:cNvGrpSpPr>
          <p:nvPr/>
        </p:nvGrpSpPr>
        <p:grpSpPr bwMode="auto">
          <a:xfrm>
            <a:off x="1803400" y="4759325"/>
            <a:ext cx="2476500" cy="363538"/>
            <a:chOff x="1136" y="2878"/>
            <a:chExt cx="1560" cy="229"/>
          </a:xfrm>
        </p:grpSpPr>
        <p:sp>
          <p:nvSpPr>
            <p:cNvPr id="9260" name="Line 17"/>
            <p:cNvSpPr>
              <a:spLocks noChangeShapeType="1"/>
            </p:cNvSpPr>
            <p:nvPr/>
          </p:nvSpPr>
          <p:spPr bwMode="auto">
            <a:xfrm flipH="1">
              <a:off x="1136" y="3082"/>
              <a:ext cx="1560" cy="0"/>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261" name="Rectangle 23"/>
            <p:cNvSpPr>
              <a:spLocks noChangeArrowheads="1"/>
            </p:cNvSpPr>
            <p:nvPr/>
          </p:nvSpPr>
          <p:spPr bwMode="auto">
            <a:xfrm>
              <a:off x="1283" y="2878"/>
              <a:ext cx="738" cy="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latin typeface="Palatino" charset="0"/>
                </a:rPr>
                <a:t>getState()</a:t>
              </a:r>
            </a:p>
          </p:txBody>
        </p:sp>
      </p:grpSp>
      <p:grpSp>
        <p:nvGrpSpPr>
          <p:cNvPr id="9220" name="Group 78"/>
          <p:cNvGrpSpPr>
            <a:grpSpLocks/>
          </p:cNvGrpSpPr>
          <p:nvPr/>
        </p:nvGrpSpPr>
        <p:grpSpPr bwMode="auto">
          <a:xfrm>
            <a:off x="679450" y="971550"/>
            <a:ext cx="8140700" cy="5092700"/>
            <a:chOff x="428" y="612"/>
            <a:chExt cx="5128" cy="3208"/>
          </a:xfrm>
        </p:grpSpPr>
        <p:sp>
          <p:nvSpPr>
            <p:cNvPr id="9251" name="Line 9"/>
            <p:cNvSpPr>
              <a:spLocks noChangeShapeType="1"/>
            </p:cNvSpPr>
            <p:nvPr/>
          </p:nvSpPr>
          <p:spPr bwMode="auto">
            <a:xfrm>
              <a:off x="4676" y="892"/>
              <a:ext cx="0" cy="2928"/>
            </a:xfrm>
            <a:prstGeom prst="line">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252" name="Rectangle 10"/>
            <p:cNvSpPr>
              <a:spLocks noChangeArrowheads="1"/>
            </p:cNvSpPr>
            <p:nvPr/>
          </p:nvSpPr>
          <p:spPr bwMode="auto">
            <a:xfrm>
              <a:off x="3796" y="612"/>
              <a:ext cx="1760" cy="368"/>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u="sng">
                  <a:latin typeface="Palatino" charset="0"/>
                </a:rPr>
                <a:t>aListView</a:t>
              </a:r>
            </a:p>
          </p:txBody>
        </p:sp>
        <p:sp>
          <p:nvSpPr>
            <p:cNvPr id="9253" name="Line 6"/>
            <p:cNvSpPr>
              <a:spLocks noChangeShapeType="1"/>
            </p:cNvSpPr>
            <p:nvPr/>
          </p:nvSpPr>
          <p:spPr bwMode="auto">
            <a:xfrm>
              <a:off x="2772" y="892"/>
              <a:ext cx="0" cy="2928"/>
            </a:xfrm>
            <a:prstGeom prst="line">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254" name="Rectangle 7"/>
            <p:cNvSpPr>
              <a:spLocks noChangeArrowheads="1"/>
            </p:cNvSpPr>
            <p:nvPr/>
          </p:nvSpPr>
          <p:spPr bwMode="auto">
            <a:xfrm>
              <a:off x="2108" y="612"/>
              <a:ext cx="1328" cy="368"/>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u="sng">
                  <a:latin typeface="Palatino" charset="0"/>
                </a:rPr>
                <a:t>anInfoView</a:t>
              </a:r>
            </a:p>
          </p:txBody>
        </p:sp>
        <p:sp>
          <p:nvSpPr>
            <p:cNvPr id="9255" name="Line 3"/>
            <p:cNvSpPr>
              <a:spLocks noChangeShapeType="1"/>
            </p:cNvSpPr>
            <p:nvPr/>
          </p:nvSpPr>
          <p:spPr bwMode="auto">
            <a:xfrm>
              <a:off x="1092" y="892"/>
              <a:ext cx="0" cy="2928"/>
            </a:xfrm>
            <a:prstGeom prst="line">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256" name="Rectangle 4"/>
            <p:cNvSpPr>
              <a:spLocks noChangeArrowheads="1"/>
            </p:cNvSpPr>
            <p:nvPr/>
          </p:nvSpPr>
          <p:spPr bwMode="auto">
            <a:xfrm>
              <a:off x="428" y="612"/>
              <a:ext cx="1328" cy="368"/>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u="sng">
                  <a:latin typeface="Palatino" charset="0"/>
                </a:rPr>
                <a:t>aFile</a:t>
              </a:r>
            </a:p>
          </p:txBody>
        </p:sp>
        <p:sp>
          <p:nvSpPr>
            <p:cNvPr id="9257" name="Rectangle 30"/>
            <p:cNvSpPr>
              <a:spLocks noChangeArrowheads="1"/>
            </p:cNvSpPr>
            <p:nvPr/>
          </p:nvSpPr>
          <p:spPr bwMode="auto">
            <a:xfrm>
              <a:off x="1052" y="1008"/>
              <a:ext cx="104" cy="47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258" name="Rectangle 31"/>
            <p:cNvSpPr>
              <a:spLocks noChangeArrowheads="1"/>
            </p:cNvSpPr>
            <p:nvPr/>
          </p:nvSpPr>
          <p:spPr bwMode="auto">
            <a:xfrm>
              <a:off x="2724" y="1033"/>
              <a:ext cx="104" cy="36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259" name="Rectangle 34"/>
            <p:cNvSpPr>
              <a:spLocks noChangeArrowheads="1"/>
            </p:cNvSpPr>
            <p:nvPr/>
          </p:nvSpPr>
          <p:spPr bwMode="auto">
            <a:xfrm>
              <a:off x="4624" y="1058"/>
              <a:ext cx="104" cy="362"/>
            </a:xfrm>
            <a:prstGeom prst="rect">
              <a:avLst/>
            </a:prstGeom>
            <a:solidFill>
              <a:schemeClr val="bg1"/>
            </a:solidFill>
            <a:ln w="12700">
              <a:solidFill>
                <a:schemeClr val="tx1"/>
              </a:solidFill>
              <a:miter lim="800000"/>
              <a:headEnd/>
              <a:tailEnd/>
            </a:ln>
          </p:spPr>
          <p:txBody>
            <a:bodyPr wrap="none" anchor="ctr"/>
            <a:lstStyle/>
            <a:p>
              <a:endParaRPr lang="en-US"/>
            </a:p>
          </p:txBody>
        </p:sp>
      </p:grpSp>
      <p:grpSp>
        <p:nvGrpSpPr>
          <p:cNvPr id="4" name="Group 49"/>
          <p:cNvGrpSpPr>
            <a:grpSpLocks/>
          </p:cNvGrpSpPr>
          <p:nvPr/>
        </p:nvGrpSpPr>
        <p:grpSpPr bwMode="auto">
          <a:xfrm>
            <a:off x="1822450" y="3184525"/>
            <a:ext cx="1144588" cy="714375"/>
            <a:chOff x="1148" y="2006"/>
            <a:chExt cx="721" cy="450"/>
          </a:xfrm>
        </p:grpSpPr>
        <p:sp>
          <p:nvSpPr>
            <p:cNvPr id="9247" name="Line 26"/>
            <p:cNvSpPr>
              <a:spLocks noChangeShapeType="1"/>
            </p:cNvSpPr>
            <p:nvPr/>
          </p:nvSpPr>
          <p:spPr bwMode="auto">
            <a:xfrm>
              <a:off x="1164" y="2232"/>
              <a:ext cx="440"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248" name="Line 27"/>
            <p:cNvSpPr>
              <a:spLocks noChangeShapeType="1"/>
            </p:cNvSpPr>
            <p:nvPr/>
          </p:nvSpPr>
          <p:spPr bwMode="auto">
            <a:xfrm>
              <a:off x="1148" y="2456"/>
              <a:ext cx="464" cy="0"/>
            </a:xfrm>
            <a:prstGeom prst="line">
              <a:avLst/>
            </a:prstGeom>
            <a:noFill/>
            <a:ln w="12700">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249" name="Line 28"/>
            <p:cNvSpPr>
              <a:spLocks noChangeShapeType="1"/>
            </p:cNvSpPr>
            <p:nvPr/>
          </p:nvSpPr>
          <p:spPr bwMode="auto">
            <a:xfrm flipV="1">
              <a:off x="1616" y="2240"/>
              <a:ext cx="0" cy="216"/>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250" name="Rectangle 29"/>
            <p:cNvSpPr>
              <a:spLocks noChangeArrowheads="1"/>
            </p:cNvSpPr>
            <p:nvPr/>
          </p:nvSpPr>
          <p:spPr bwMode="auto">
            <a:xfrm>
              <a:off x="1259" y="2006"/>
              <a:ext cx="610" cy="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latin typeface="Palatino" charset="0"/>
                </a:rPr>
                <a:t>notify()</a:t>
              </a:r>
            </a:p>
          </p:txBody>
        </p:sp>
      </p:grpSp>
      <p:grpSp>
        <p:nvGrpSpPr>
          <p:cNvPr id="5" name="Group 60"/>
          <p:cNvGrpSpPr>
            <a:grpSpLocks/>
          </p:cNvGrpSpPr>
          <p:nvPr/>
        </p:nvGrpSpPr>
        <p:grpSpPr bwMode="auto">
          <a:xfrm>
            <a:off x="1830388" y="1689100"/>
            <a:ext cx="2476500" cy="363538"/>
            <a:chOff x="1153" y="1064"/>
            <a:chExt cx="1560" cy="229"/>
          </a:xfrm>
        </p:grpSpPr>
        <p:sp>
          <p:nvSpPr>
            <p:cNvPr id="9245" name="Line 32"/>
            <p:cNvSpPr>
              <a:spLocks noChangeShapeType="1"/>
            </p:cNvSpPr>
            <p:nvPr/>
          </p:nvSpPr>
          <p:spPr bwMode="auto">
            <a:xfrm flipH="1">
              <a:off x="1153" y="1289"/>
              <a:ext cx="1560" cy="0"/>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246" name="Rectangle 33"/>
            <p:cNvSpPr>
              <a:spLocks noChangeArrowheads="1"/>
            </p:cNvSpPr>
            <p:nvPr/>
          </p:nvSpPr>
          <p:spPr bwMode="auto">
            <a:xfrm>
              <a:off x="1260" y="1064"/>
              <a:ext cx="642" cy="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latin typeface="Palatino" charset="0"/>
                </a:rPr>
                <a:t>Attach()</a:t>
              </a:r>
            </a:p>
          </p:txBody>
        </p:sp>
      </p:grpSp>
      <p:grpSp>
        <p:nvGrpSpPr>
          <p:cNvPr id="6" name="Group 62"/>
          <p:cNvGrpSpPr>
            <a:grpSpLocks/>
          </p:cNvGrpSpPr>
          <p:nvPr/>
        </p:nvGrpSpPr>
        <p:grpSpPr bwMode="auto">
          <a:xfrm>
            <a:off x="1808163" y="1841500"/>
            <a:ext cx="5551487" cy="363538"/>
            <a:chOff x="1139" y="1160"/>
            <a:chExt cx="3497" cy="229"/>
          </a:xfrm>
        </p:grpSpPr>
        <p:sp>
          <p:nvSpPr>
            <p:cNvPr id="9243" name="Line 36"/>
            <p:cNvSpPr>
              <a:spLocks noChangeShapeType="1"/>
            </p:cNvSpPr>
            <p:nvPr/>
          </p:nvSpPr>
          <p:spPr bwMode="auto">
            <a:xfrm flipH="1">
              <a:off x="1139" y="1385"/>
              <a:ext cx="3497" cy="0"/>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244" name="Rectangle 37"/>
            <p:cNvSpPr>
              <a:spLocks noChangeArrowheads="1"/>
            </p:cNvSpPr>
            <p:nvPr/>
          </p:nvSpPr>
          <p:spPr bwMode="auto">
            <a:xfrm>
              <a:off x="3748" y="1160"/>
              <a:ext cx="642" cy="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latin typeface="Palatino" charset="0"/>
                </a:rPr>
                <a:t>Attach()</a:t>
              </a:r>
            </a:p>
          </p:txBody>
        </p:sp>
      </p:grpSp>
      <p:grpSp>
        <p:nvGrpSpPr>
          <p:cNvPr id="7" name="Group 57"/>
          <p:cNvGrpSpPr>
            <a:grpSpLocks/>
          </p:cNvGrpSpPr>
          <p:nvPr/>
        </p:nvGrpSpPr>
        <p:grpSpPr bwMode="auto">
          <a:xfrm>
            <a:off x="1857375" y="5045075"/>
            <a:ext cx="2476500" cy="366713"/>
            <a:chOff x="1170" y="3058"/>
            <a:chExt cx="1560" cy="231"/>
          </a:xfrm>
        </p:grpSpPr>
        <p:sp>
          <p:nvSpPr>
            <p:cNvPr id="9241" name="Line 41"/>
            <p:cNvSpPr>
              <a:spLocks noChangeShapeType="1"/>
            </p:cNvSpPr>
            <p:nvPr/>
          </p:nvSpPr>
          <p:spPr bwMode="auto">
            <a:xfrm flipH="1">
              <a:off x="1170" y="3235"/>
              <a:ext cx="1560" cy="0"/>
            </a:xfrm>
            <a:prstGeom prst="line">
              <a:avLst/>
            </a:prstGeom>
            <a:noFill/>
            <a:ln w="19050">
              <a:solidFill>
                <a:schemeClr val="tx1"/>
              </a:solidFill>
              <a:prstDash val="sysDot"/>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242" name="Text Box 42"/>
            <p:cNvSpPr txBox="1">
              <a:spLocks noChangeArrowheads="1"/>
            </p:cNvSpPr>
            <p:nvPr/>
          </p:nvSpPr>
          <p:spPr bwMode="auto">
            <a:xfrm>
              <a:off x="1393" y="3058"/>
              <a:ext cx="47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charset="0"/>
                </a:defRPr>
              </a:lvl1pPr>
              <a:lvl2pPr marL="742950" indent="-285750">
                <a:defRPr b="1">
                  <a:solidFill>
                    <a:schemeClr val="tx1"/>
                  </a:solidFill>
                  <a:latin typeface="Times" charset="0"/>
                  <a:ea typeface="ＭＳ Ｐゴシック" charset="0"/>
                </a:defRPr>
              </a:lvl2pPr>
              <a:lvl3pPr marL="1143000" indent="-228600">
                <a:defRPr b="1">
                  <a:solidFill>
                    <a:schemeClr val="tx1"/>
                  </a:solidFill>
                  <a:latin typeface="Times" charset="0"/>
                  <a:ea typeface="ＭＳ Ｐゴシック" charset="0"/>
                </a:defRPr>
              </a:lvl3pPr>
              <a:lvl4pPr marL="1600200" indent="-228600">
                <a:defRPr b="1">
                  <a:solidFill>
                    <a:schemeClr val="tx1"/>
                  </a:solidFill>
                  <a:latin typeface="Times" charset="0"/>
                  <a:ea typeface="ＭＳ Ｐゴシック" charset="0"/>
                </a:defRPr>
              </a:lvl4pPr>
              <a:lvl5pPr marL="2057400" indent="-228600">
                <a:defRPr b="1">
                  <a:solidFill>
                    <a:schemeClr val="tx1"/>
                  </a:solidFill>
                  <a:latin typeface="Times" charset="0"/>
                  <a:ea typeface="ＭＳ Ｐゴシック" charset="0"/>
                </a:defRPr>
              </a:lvl5pPr>
              <a:lvl6pPr marL="2514600" indent="-228600" eaLnBrk="0" fontAlgn="base" hangingPunct="0">
                <a:spcBef>
                  <a:spcPct val="0"/>
                </a:spcBef>
                <a:spcAft>
                  <a:spcPct val="0"/>
                </a:spcAft>
                <a:defRPr b="1">
                  <a:solidFill>
                    <a:schemeClr val="tx1"/>
                  </a:solidFill>
                  <a:latin typeface="Times" charset="0"/>
                  <a:ea typeface="ＭＳ Ｐゴシック" charset="0"/>
                </a:defRPr>
              </a:lvl6pPr>
              <a:lvl7pPr marL="2971800" indent="-228600" eaLnBrk="0" fontAlgn="base" hangingPunct="0">
                <a:spcBef>
                  <a:spcPct val="0"/>
                </a:spcBef>
                <a:spcAft>
                  <a:spcPct val="0"/>
                </a:spcAft>
                <a:defRPr b="1">
                  <a:solidFill>
                    <a:schemeClr val="tx1"/>
                  </a:solidFill>
                  <a:latin typeface="Times" charset="0"/>
                  <a:ea typeface="ＭＳ Ｐゴシック" charset="0"/>
                </a:defRPr>
              </a:lvl7pPr>
              <a:lvl8pPr marL="3429000" indent="-228600" eaLnBrk="0" fontAlgn="base" hangingPunct="0">
                <a:spcBef>
                  <a:spcPct val="0"/>
                </a:spcBef>
                <a:spcAft>
                  <a:spcPct val="0"/>
                </a:spcAft>
                <a:defRPr b="1">
                  <a:solidFill>
                    <a:schemeClr val="tx1"/>
                  </a:solidFill>
                  <a:latin typeface="Times" charset="0"/>
                  <a:ea typeface="ＭＳ Ｐゴシック" charset="0"/>
                </a:defRPr>
              </a:lvl8pPr>
              <a:lvl9pPr marL="3886200" indent="-228600" eaLnBrk="0" fontAlgn="base" hangingPunct="0">
                <a:spcBef>
                  <a:spcPct val="0"/>
                </a:spcBef>
                <a:spcAft>
                  <a:spcPct val="0"/>
                </a:spcAft>
                <a:defRPr b="1">
                  <a:solidFill>
                    <a:schemeClr val="tx1"/>
                  </a:solidFill>
                  <a:latin typeface="Times" charset="0"/>
                  <a:ea typeface="ＭＳ Ｐゴシック" charset="0"/>
                </a:defRPr>
              </a:lvl9pPr>
            </a:lstStyle>
            <a:p>
              <a:r>
                <a:rPr lang="ja-JP" altLang="en-US">
                  <a:latin typeface="Palatino" charset="0"/>
                </a:rPr>
                <a:t>“</a:t>
              </a:r>
              <a:r>
                <a:rPr lang="en-US">
                  <a:latin typeface="Palatino" charset="0"/>
                </a:rPr>
                <a:t>foo</a:t>
              </a:r>
              <a:r>
                <a:rPr lang="ja-JP" altLang="en-US">
                  <a:latin typeface="Palatino" charset="0"/>
                </a:rPr>
                <a:t>”</a:t>
              </a:r>
              <a:endParaRPr lang="en-US">
                <a:latin typeface="Palatino" charset="0"/>
              </a:endParaRPr>
            </a:p>
          </p:txBody>
        </p:sp>
      </p:grpSp>
      <p:grpSp>
        <p:nvGrpSpPr>
          <p:cNvPr id="8" name="Group 81"/>
          <p:cNvGrpSpPr>
            <a:grpSpLocks/>
          </p:cNvGrpSpPr>
          <p:nvPr/>
        </p:nvGrpSpPr>
        <p:grpSpPr bwMode="auto">
          <a:xfrm>
            <a:off x="1651000" y="2333625"/>
            <a:ext cx="5857875" cy="4098925"/>
            <a:chOff x="1040" y="1470"/>
            <a:chExt cx="3690" cy="2582"/>
          </a:xfrm>
        </p:grpSpPr>
        <p:grpSp>
          <p:nvGrpSpPr>
            <p:cNvPr id="9236" name="Group 77"/>
            <p:cNvGrpSpPr>
              <a:grpSpLocks/>
            </p:cNvGrpSpPr>
            <p:nvPr/>
          </p:nvGrpSpPr>
          <p:grpSpPr bwMode="auto">
            <a:xfrm>
              <a:off x="1144" y="1470"/>
              <a:ext cx="3489" cy="229"/>
              <a:chOff x="1144" y="1470"/>
              <a:chExt cx="3489" cy="229"/>
            </a:xfrm>
          </p:grpSpPr>
          <p:sp>
            <p:nvSpPr>
              <p:cNvPr id="9239" name="Line 16"/>
              <p:cNvSpPr>
                <a:spLocks noChangeShapeType="1"/>
              </p:cNvSpPr>
              <p:nvPr/>
            </p:nvSpPr>
            <p:spPr bwMode="auto">
              <a:xfrm flipH="1">
                <a:off x="1144" y="1688"/>
                <a:ext cx="3489" cy="0"/>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240" name="Rectangle 21"/>
              <p:cNvSpPr>
                <a:spLocks noChangeArrowheads="1"/>
              </p:cNvSpPr>
              <p:nvPr/>
            </p:nvSpPr>
            <p:spPr bwMode="auto">
              <a:xfrm>
                <a:off x="1243" y="1470"/>
                <a:ext cx="1082" cy="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latin typeface="Palatino" charset="0"/>
                  </a:rPr>
                  <a:t>setState(</a:t>
                </a:r>
                <a:r>
                  <a:rPr lang="ja-JP" altLang="en-US">
                    <a:latin typeface="Palatino" charset="0"/>
                  </a:rPr>
                  <a:t>“</a:t>
                </a:r>
                <a:r>
                  <a:rPr lang="en-US">
                    <a:latin typeface="Palatino" charset="0"/>
                  </a:rPr>
                  <a:t>foo</a:t>
                </a:r>
                <a:r>
                  <a:rPr lang="ja-JP" altLang="en-US">
                    <a:latin typeface="Palatino" charset="0"/>
                  </a:rPr>
                  <a:t>”</a:t>
                </a:r>
                <a:r>
                  <a:rPr lang="en-US">
                    <a:latin typeface="Palatino" charset="0"/>
                  </a:rPr>
                  <a:t>)</a:t>
                </a:r>
              </a:p>
            </p:txBody>
          </p:sp>
        </p:grpSp>
        <p:sp>
          <p:nvSpPr>
            <p:cNvPr id="9237" name="Rectangle 15"/>
            <p:cNvSpPr>
              <a:spLocks noChangeArrowheads="1"/>
            </p:cNvSpPr>
            <p:nvPr/>
          </p:nvSpPr>
          <p:spPr bwMode="auto">
            <a:xfrm>
              <a:off x="1040" y="1660"/>
              <a:ext cx="104" cy="23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238" name="Rectangle 12"/>
            <p:cNvSpPr>
              <a:spLocks noChangeArrowheads="1"/>
            </p:cNvSpPr>
            <p:nvPr/>
          </p:nvSpPr>
          <p:spPr bwMode="auto">
            <a:xfrm>
              <a:off x="4626" y="1580"/>
              <a:ext cx="104" cy="472"/>
            </a:xfrm>
            <a:prstGeom prst="rect">
              <a:avLst/>
            </a:prstGeom>
            <a:solidFill>
              <a:schemeClr val="bg1"/>
            </a:solidFill>
            <a:ln w="12700">
              <a:solidFill>
                <a:schemeClr val="tx1"/>
              </a:solidFill>
              <a:miter lim="800000"/>
              <a:headEnd/>
              <a:tailEnd/>
            </a:ln>
          </p:spPr>
          <p:txBody>
            <a:bodyPr wrap="none" anchor="ctr"/>
            <a:lstStyle/>
            <a:p>
              <a:endParaRPr lang="en-US"/>
            </a:p>
          </p:txBody>
        </p:sp>
      </p:grpSp>
      <p:grpSp>
        <p:nvGrpSpPr>
          <p:cNvPr id="10" name="Group 70"/>
          <p:cNvGrpSpPr>
            <a:grpSpLocks/>
          </p:cNvGrpSpPr>
          <p:nvPr/>
        </p:nvGrpSpPr>
        <p:grpSpPr bwMode="auto">
          <a:xfrm>
            <a:off x="1822450" y="4276725"/>
            <a:ext cx="5683250" cy="1165225"/>
            <a:chOff x="1148" y="3254"/>
            <a:chExt cx="3580" cy="734"/>
          </a:xfrm>
        </p:grpSpPr>
        <p:sp>
          <p:nvSpPr>
            <p:cNvPr id="9232" name="Rectangle 14"/>
            <p:cNvSpPr>
              <a:spLocks noChangeArrowheads="1"/>
            </p:cNvSpPr>
            <p:nvPr/>
          </p:nvSpPr>
          <p:spPr bwMode="auto">
            <a:xfrm>
              <a:off x="4624" y="3516"/>
              <a:ext cx="104" cy="472"/>
            </a:xfrm>
            <a:prstGeom prst="rect">
              <a:avLst/>
            </a:prstGeom>
            <a:solidFill>
              <a:schemeClr val="bg1"/>
            </a:solidFill>
            <a:ln w="12700">
              <a:solidFill>
                <a:schemeClr val="tx1"/>
              </a:solidFill>
              <a:miter lim="800000"/>
              <a:headEnd/>
              <a:tailEnd/>
            </a:ln>
          </p:spPr>
          <p:txBody>
            <a:bodyPr wrap="none" anchor="ctr"/>
            <a:lstStyle/>
            <a:p>
              <a:endParaRPr lang="en-US"/>
            </a:p>
          </p:txBody>
        </p:sp>
        <p:grpSp>
          <p:nvGrpSpPr>
            <p:cNvPr id="9233" name="Group 58"/>
            <p:cNvGrpSpPr>
              <a:grpSpLocks/>
            </p:cNvGrpSpPr>
            <p:nvPr/>
          </p:nvGrpSpPr>
          <p:grpSpPr bwMode="auto">
            <a:xfrm>
              <a:off x="1148" y="3254"/>
              <a:ext cx="3456" cy="290"/>
              <a:chOff x="1148" y="3254"/>
              <a:chExt cx="3456" cy="290"/>
            </a:xfrm>
          </p:grpSpPr>
          <p:sp>
            <p:nvSpPr>
              <p:cNvPr id="9234" name="Line 20"/>
              <p:cNvSpPr>
                <a:spLocks noChangeShapeType="1"/>
              </p:cNvSpPr>
              <p:nvPr/>
            </p:nvSpPr>
            <p:spPr bwMode="auto">
              <a:xfrm>
                <a:off x="1148" y="3544"/>
                <a:ext cx="3456" cy="0"/>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235" name="Rectangle 22"/>
              <p:cNvSpPr>
                <a:spLocks noChangeArrowheads="1"/>
              </p:cNvSpPr>
              <p:nvPr/>
            </p:nvSpPr>
            <p:spPr bwMode="auto">
              <a:xfrm>
                <a:off x="3795" y="3254"/>
                <a:ext cx="666" cy="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latin typeface="Palatino" charset="0"/>
                  </a:rPr>
                  <a:t>update()</a:t>
                </a:r>
              </a:p>
            </p:txBody>
          </p:sp>
        </p:grpSp>
      </p:grpSp>
      <p:grpSp>
        <p:nvGrpSpPr>
          <p:cNvPr id="12" name="Group 80"/>
          <p:cNvGrpSpPr>
            <a:grpSpLocks/>
          </p:cNvGrpSpPr>
          <p:nvPr/>
        </p:nvGrpSpPr>
        <p:grpSpPr bwMode="auto">
          <a:xfrm>
            <a:off x="1854200" y="4111625"/>
            <a:ext cx="2671763" cy="1598613"/>
            <a:chOff x="1168" y="2590"/>
            <a:chExt cx="1683" cy="1007"/>
          </a:xfrm>
        </p:grpSpPr>
        <p:grpSp>
          <p:nvGrpSpPr>
            <p:cNvPr id="9228" name="Group 59"/>
            <p:cNvGrpSpPr>
              <a:grpSpLocks/>
            </p:cNvGrpSpPr>
            <p:nvPr/>
          </p:nvGrpSpPr>
          <p:grpSpPr bwMode="auto">
            <a:xfrm>
              <a:off x="1168" y="2590"/>
              <a:ext cx="1560" cy="250"/>
              <a:chOff x="1168" y="2590"/>
              <a:chExt cx="1560" cy="250"/>
            </a:xfrm>
          </p:grpSpPr>
          <p:sp>
            <p:nvSpPr>
              <p:cNvPr id="9230" name="Line 18"/>
              <p:cNvSpPr>
                <a:spLocks noChangeShapeType="1"/>
              </p:cNvSpPr>
              <p:nvPr/>
            </p:nvSpPr>
            <p:spPr bwMode="auto">
              <a:xfrm flipH="1">
                <a:off x="1168" y="2840"/>
                <a:ext cx="1560" cy="0"/>
              </a:xfrm>
              <a:prstGeom prst="line">
                <a:avLst/>
              </a:prstGeom>
              <a:noFill/>
              <a:ln w="12700">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231" name="Rectangle 24"/>
              <p:cNvSpPr>
                <a:spLocks noChangeArrowheads="1"/>
              </p:cNvSpPr>
              <p:nvPr/>
            </p:nvSpPr>
            <p:spPr bwMode="auto">
              <a:xfrm>
                <a:off x="1931" y="2590"/>
                <a:ext cx="666" cy="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latin typeface="Palatino" charset="0"/>
                  </a:rPr>
                  <a:t>update()</a:t>
                </a:r>
              </a:p>
            </p:txBody>
          </p:sp>
        </p:grpSp>
        <p:sp>
          <p:nvSpPr>
            <p:cNvPr id="9229" name="Rectangle 13"/>
            <p:cNvSpPr>
              <a:spLocks noChangeArrowheads="1"/>
            </p:cNvSpPr>
            <p:nvPr/>
          </p:nvSpPr>
          <p:spPr bwMode="auto">
            <a:xfrm>
              <a:off x="2712" y="2788"/>
              <a:ext cx="139" cy="809"/>
            </a:xfrm>
            <a:prstGeom prst="rect">
              <a:avLst/>
            </a:prstGeom>
            <a:solidFill>
              <a:schemeClr val="bg1"/>
            </a:solidFill>
            <a:ln w="12700">
              <a:solidFill>
                <a:schemeClr val="tx1"/>
              </a:solidFill>
              <a:miter lim="800000"/>
              <a:headEnd/>
              <a:tailEnd/>
            </a:ln>
          </p:spPr>
          <p:txBody>
            <a:bodyPr wrap="none" anchor="ctr"/>
            <a:lstStyle/>
            <a:p>
              <a:endParaRPr lang="en-US"/>
            </a:p>
          </p:txBody>
        </p:sp>
      </p:grpSp>
    </p:spTree>
    <p:extLst>
      <p:ext uri="{BB962C8B-B14F-4D97-AF65-F5344CB8AC3E}">
        <p14:creationId xmlns:p14="http://schemas.microsoft.com/office/powerpoint/2010/main" val="18077304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1+#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Ricochet"/>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0-#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Ricochet"/>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1+#ppt_w/2"/>
                                          </p:val>
                                        </p:tav>
                                        <p:tav tm="100000">
                                          <p:val>
                                            <p:strVal val="#ppt_x"/>
                                          </p:val>
                                        </p:tav>
                                      </p:tavLst>
                                    </p:anim>
                                    <p:anim calcmode="lin" valueType="num">
                                      <p:cBhvr additive="base">
                                        <p:cTn id="4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31800" y="1066862"/>
            <a:ext cx="8229600" cy="5065712"/>
          </a:xfrm>
        </p:spPr>
        <p:txBody>
          <a:bodyPr/>
          <a:lstStyle/>
          <a:p>
            <a:r>
              <a:rPr lang="en-US" dirty="0"/>
              <a:t>Now, let us assume that we are building a sample </a:t>
            </a:r>
            <a:r>
              <a:rPr lang="en-US" dirty="0">
                <a:solidFill>
                  <a:srgbClr val="FF0000"/>
                </a:solidFill>
              </a:rPr>
              <a:t>stock market gadget </a:t>
            </a:r>
            <a:r>
              <a:rPr lang="en-US" dirty="0"/>
              <a:t>app. Here, the subject is the one which has the 'stuff', i.e., the stock market quotes. The </a:t>
            </a:r>
            <a:r>
              <a:rPr lang="en-US" b="1" dirty="0"/>
              <a:t>observer</a:t>
            </a:r>
            <a:r>
              <a:rPr lang="en-US" dirty="0"/>
              <a:t>s are different classes which display the latest stock quotes to the user</a:t>
            </a:r>
            <a:r>
              <a:rPr lang="en-US" dirty="0" smtClean="0"/>
              <a:t>.</a:t>
            </a:r>
          </a:p>
          <a:p>
            <a:r>
              <a:rPr lang="en-US" dirty="0"/>
              <a:t>Let us have classes representing the subject/</a:t>
            </a:r>
            <a:r>
              <a:rPr lang="en-US" b="1" dirty="0"/>
              <a:t>observer</a:t>
            </a:r>
            <a:r>
              <a:rPr lang="en-US" dirty="0"/>
              <a:t> relationship: the </a:t>
            </a:r>
            <a:r>
              <a:rPr lang="en-US" dirty="0" err="1"/>
              <a:t>StockMarket</a:t>
            </a:r>
            <a:r>
              <a:rPr lang="en-US" dirty="0"/>
              <a:t> class being the subject, and we have three different </a:t>
            </a:r>
            <a:r>
              <a:rPr lang="en-US" b="1" dirty="0"/>
              <a:t>observer</a:t>
            </a:r>
            <a:r>
              <a:rPr lang="en-US" dirty="0"/>
              <a:t> classes: </a:t>
            </a:r>
            <a:r>
              <a:rPr lang="en-US" dirty="0" err="1"/>
              <a:t>GoogleStockGadget</a:t>
            </a:r>
            <a:r>
              <a:rPr lang="en-US" dirty="0"/>
              <a:t>, </a:t>
            </a:r>
            <a:r>
              <a:rPr lang="en-US" dirty="0" err="1"/>
              <a:t>YahooStockGadget</a:t>
            </a:r>
            <a:r>
              <a:rPr lang="en-US" dirty="0"/>
              <a:t>, and </a:t>
            </a:r>
            <a:r>
              <a:rPr lang="en-US" dirty="0" err="1"/>
              <a:t>MSNStockGadget</a:t>
            </a:r>
            <a:r>
              <a:rPr lang="en-US" dirty="0"/>
              <a:t>.</a:t>
            </a:r>
          </a:p>
        </p:txBody>
      </p:sp>
    </p:spTree>
    <p:extLst>
      <p:ext uri="{BB962C8B-B14F-4D97-AF65-F5344CB8AC3E}">
        <p14:creationId xmlns:p14="http://schemas.microsoft.com/office/powerpoint/2010/main" val="16269596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1800" dirty="0"/>
              <a:t>public interface Subject</a:t>
            </a:r>
          </a:p>
          <a:p>
            <a:pPr marL="0" indent="0">
              <a:buNone/>
            </a:pPr>
            <a:r>
              <a:rPr lang="en-US" sz="1800" dirty="0"/>
              <a:t>{</a:t>
            </a:r>
          </a:p>
          <a:p>
            <a:pPr marL="0" indent="0">
              <a:buNone/>
            </a:pPr>
            <a:r>
              <a:rPr lang="fi-FI" sz="1800" dirty="0"/>
              <a:t>  </a:t>
            </a:r>
            <a:r>
              <a:rPr lang="fi-FI" sz="1800" dirty="0" err="1"/>
              <a:t>public</a:t>
            </a:r>
            <a:r>
              <a:rPr lang="fi-FI" sz="1800" dirty="0"/>
              <a:t> </a:t>
            </a:r>
            <a:r>
              <a:rPr lang="fi-FI" sz="1800" dirty="0" err="1"/>
              <a:t>void</a:t>
            </a:r>
            <a:r>
              <a:rPr lang="fi-FI" sz="1800" dirty="0"/>
              <a:t> </a:t>
            </a:r>
            <a:r>
              <a:rPr lang="fi-FI" sz="1800" dirty="0" err="1"/>
              <a:t>register(</a:t>
            </a:r>
            <a:r>
              <a:rPr lang="fi-FI" sz="1800" b="1" dirty="0" err="1"/>
              <a:t>Observer</a:t>
            </a:r>
            <a:r>
              <a:rPr lang="fi-FI" sz="1800" dirty="0"/>
              <a:t> o);</a:t>
            </a:r>
          </a:p>
          <a:p>
            <a:pPr marL="0" indent="0">
              <a:buNone/>
            </a:pPr>
            <a:r>
              <a:rPr lang="fi-FI" sz="1800" dirty="0"/>
              <a:t>  </a:t>
            </a:r>
            <a:r>
              <a:rPr lang="fi-FI" sz="1800" dirty="0" err="1"/>
              <a:t>public</a:t>
            </a:r>
            <a:r>
              <a:rPr lang="fi-FI" sz="1800" dirty="0"/>
              <a:t> </a:t>
            </a:r>
            <a:r>
              <a:rPr lang="fi-FI" sz="1800" dirty="0" err="1"/>
              <a:t>void</a:t>
            </a:r>
            <a:r>
              <a:rPr lang="fi-FI" sz="1800" dirty="0"/>
              <a:t> </a:t>
            </a:r>
            <a:r>
              <a:rPr lang="fi-FI" sz="1800" dirty="0" err="1"/>
              <a:t>unregister(</a:t>
            </a:r>
            <a:r>
              <a:rPr lang="fi-FI" sz="1800" b="1" dirty="0" err="1"/>
              <a:t>Observer</a:t>
            </a:r>
            <a:r>
              <a:rPr lang="fi-FI" sz="1800" dirty="0"/>
              <a:t> o);</a:t>
            </a:r>
          </a:p>
          <a:p>
            <a:pPr marL="0" indent="0">
              <a:buNone/>
            </a:pPr>
            <a:r>
              <a:rPr lang="en-US" sz="1800" dirty="0"/>
              <a:t>  public void notify();</a:t>
            </a:r>
          </a:p>
          <a:p>
            <a:pPr marL="0" indent="0">
              <a:buNone/>
            </a:pPr>
            <a:r>
              <a:rPr lang="en-US" sz="1800" dirty="0" smtClean="0"/>
              <a:t>}</a:t>
            </a:r>
          </a:p>
          <a:p>
            <a:pPr marL="0" indent="0">
              <a:buNone/>
            </a:pPr>
            <a:endParaRPr lang="en-US" sz="1800" dirty="0"/>
          </a:p>
          <a:p>
            <a:pPr marL="0" indent="0">
              <a:buNone/>
            </a:pPr>
            <a:r>
              <a:rPr lang="en-US" sz="1800" dirty="0"/>
              <a:t>public interface </a:t>
            </a:r>
            <a:r>
              <a:rPr lang="en-US" sz="1800" b="1" dirty="0"/>
              <a:t>Observer</a:t>
            </a:r>
            <a:endParaRPr lang="en-US" sz="1800" dirty="0"/>
          </a:p>
          <a:p>
            <a:pPr marL="0" indent="0">
              <a:buNone/>
            </a:pPr>
            <a:r>
              <a:rPr lang="en-US" sz="1800" dirty="0"/>
              <a:t>{</a:t>
            </a:r>
          </a:p>
          <a:p>
            <a:pPr marL="0" indent="0">
              <a:buNone/>
            </a:pPr>
            <a:r>
              <a:rPr lang="fi-FI" sz="1800" dirty="0"/>
              <a:t>    </a:t>
            </a:r>
            <a:r>
              <a:rPr lang="fi-FI" sz="1800" dirty="0" err="1"/>
              <a:t>public</a:t>
            </a:r>
            <a:r>
              <a:rPr lang="fi-FI" sz="1800" dirty="0"/>
              <a:t> </a:t>
            </a:r>
            <a:r>
              <a:rPr lang="fi-FI" sz="1800" dirty="0" err="1"/>
              <a:t>void</a:t>
            </a:r>
            <a:r>
              <a:rPr lang="fi-FI" sz="1800" dirty="0"/>
              <a:t> </a:t>
            </a:r>
            <a:r>
              <a:rPr lang="fi-FI" sz="1800" dirty="0" err="1"/>
              <a:t>update(int</a:t>
            </a:r>
            <a:r>
              <a:rPr lang="fi-FI" sz="1800" dirty="0"/>
              <a:t> </a:t>
            </a:r>
            <a:r>
              <a:rPr lang="fi-FI" sz="1800" dirty="0" err="1"/>
              <a:t>value</a:t>
            </a:r>
            <a:r>
              <a:rPr lang="fi-FI" sz="1800" dirty="0"/>
              <a:t>);</a:t>
            </a:r>
          </a:p>
          <a:p>
            <a:pPr marL="0" indent="0">
              <a:buNone/>
            </a:pPr>
            <a:r>
              <a:rPr lang="en-US" sz="1800" dirty="0"/>
              <a:t>}</a:t>
            </a:r>
          </a:p>
        </p:txBody>
      </p:sp>
    </p:spTree>
    <p:extLst>
      <p:ext uri="{BB962C8B-B14F-4D97-AF65-F5344CB8AC3E}">
        <p14:creationId xmlns:p14="http://schemas.microsoft.com/office/powerpoint/2010/main" val="237541496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6210" y="1066862"/>
            <a:ext cx="8229600" cy="5065712"/>
          </a:xfrm>
        </p:spPr>
        <p:txBody>
          <a:bodyPr/>
          <a:lstStyle/>
          <a:p>
            <a:pPr marL="0" indent="0">
              <a:buNone/>
            </a:pPr>
            <a:r>
              <a:rPr lang="en-US" sz="1800" dirty="0"/>
              <a:t>public class </a:t>
            </a:r>
            <a:r>
              <a:rPr lang="en-US" sz="1800" dirty="0" err="1"/>
              <a:t>StockMarket</a:t>
            </a:r>
            <a:r>
              <a:rPr lang="en-US" sz="1800" dirty="0"/>
              <a:t> : Subject</a:t>
            </a:r>
          </a:p>
          <a:p>
            <a:pPr marL="0" indent="0">
              <a:buNone/>
            </a:pPr>
            <a:r>
              <a:rPr lang="en-US" sz="1800" dirty="0" smtClean="0"/>
              <a:t>{  </a:t>
            </a:r>
            <a:r>
              <a:rPr lang="en-US" sz="1800" i="1" dirty="0"/>
              <a:t>// A Collection to keep track of all Registered </a:t>
            </a:r>
            <a:r>
              <a:rPr lang="en-US" sz="1800" b="1" i="1" dirty="0"/>
              <a:t>Observer</a:t>
            </a:r>
            <a:r>
              <a:rPr lang="en-US" sz="1800" i="1" dirty="0"/>
              <a:t>s</a:t>
            </a:r>
          </a:p>
          <a:p>
            <a:pPr marL="0" indent="0">
              <a:buNone/>
            </a:pPr>
            <a:r>
              <a:rPr lang="en-US" sz="1800" dirty="0"/>
              <a:t>  </a:t>
            </a:r>
            <a:r>
              <a:rPr lang="en-US" sz="1800" dirty="0" err="1"/>
              <a:t>ArrayList</a:t>
            </a:r>
            <a:r>
              <a:rPr lang="en-US" sz="1800" dirty="0"/>
              <a:t> </a:t>
            </a:r>
            <a:r>
              <a:rPr lang="en-US" sz="1800" b="1" dirty="0"/>
              <a:t>observer</a:t>
            </a:r>
            <a:r>
              <a:rPr lang="en-US" sz="1800" dirty="0"/>
              <a:t>s = new </a:t>
            </a:r>
            <a:r>
              <a:rPr lang="en-US" sz="1800" dirty="0" err="1"/>
              <a:t>ArrayList</a:t>
            </a:r>
            <a:r>
              <a:rPr lang="en-US" sz="1800" dirty="0"/>
              <a:t>()</a:t>
            </a:r>
            <a:r>
              <a:rPr lang="en-US" sz="1800" dirty="0" smtClean="0"/>
              <a:t>;</a:t>
            </a:r>
            <a:endParaRPr lang="en-US" sz="1800" dirty="0"/>
          </a:p>
          <a:p>
            <a:pPr marL="0" indent="0">
              <a:buNone/>
            </a:pPr>
            <a:r>
              <a:rPr lang="en-US" sz="1800" dirty="0"/>
              <a:t>  </a:t>
            </a:r>
            <a:r>
              <a:rPr lang="en-US" sz="1800" i="1" dirty="0"/>
              <a:t>// Stores latest stock quote (</a:t>
            </a:r>
            <a:r>
              <a:rPr lang="en-US" sz="1800" b="1" i="1" dirty="0"/>
              <a:t>example</a:t>
            </a:r>
            <a:r>
              <a:rPr lang="en-US" sz="1800" i="1" dirty="0"/>
              <a:t> is purposely simplistic)</a:t>
            </a:r>
          </a:p>
          <a:p>
            <a:pPr marL="0" indent="0">
              <a:buNone/>
            </a:pPr>
            <a:r>
              <a:rPr lang="en-US" sz="1800" dirty="0"/>
              <a:t>  </a:t>
            </a:r>
            <a:r>
              <a:rPr lang="en-US" sz="1800" dirty="0" err="1"/>
              <a:t>int</a:t>
            </a:r>
            <a:r>
              <a:rPr lang="en-US" sz="1800" dirty="0"/>
              <a:t> </a:t>
            </a:r>
            <a:r>
              <a:rPr lang="en-US" sz="1800" dirty="0" err="1"/>
              <a:t>newValue</a:t>
            </a:r>
            <a:r>
              <a:rPr lang="en-US" sz="1800" dirty="0"/>
              <a:t> = 0;</a:t>
            </a:r>
          </a:p>
          <a:p>
            <a:pPr marL="0" indent="0">
              <a:buNone/>
            </a:pPr>
            <a:r>
              <a:rPr lang="en-US" sz="1800" dirty="0"/>
              <a:t>  </a:t>
            </a:r>
          </a:p>
          <a:p>
            <a:pPr marL="0" indent="0">
              <a:buNone/>
            </a:pPr>
            <a:r>
              <a:rPr lang="fi-FI" sz="1800" dirty="0"/>
              <a:t>  </a:t>
            </a:r>
            <a:r>
              <a:rPr lang="fi-FI" sz="1800" dirty="0" err="1"/>
              <a:t>public</a:t>
            </a:r>
            <a:r>
              <a:rPr lang="fi-FI" sz="1800" dirty="0"/>
              <a:t> </a:t>
            </a:r>
            <a:r>
              <a:rPr lang="fi-FI" sz="1800" dirty="0" err="1"/>
              <a:t>void</a:t>
            </a:r>
            <a:r>
              <a:rPr lang="fi-FI" sz="1800" dirty="0"/>
              <a:t> </a:t>
            </a:r>
            <a:r>
              <a:rPr lang="fi-FI" sz="1800" dirty="0" err="1"/>
              <a:t>setValue(int</a:t>
            </a:r>
            <a:r>
              <a:rPr lang="fi-FI" sz="1800" dirty="0"/>
              <a:t> v)</a:t>
            </a:r>
          </a:p>
          <a:p>
            <a:pPr marL="0" indent="0">
              <a:buNone/>
            </a:pPr>
            <a:r>
              <a:rPr lang="en-US" sz="1800" dirty="0"/>
              <a:t>  </a:t>
            </a:r>
            <a:r>
              <a:rPr lang="en-US" sz="1800" dirty="0" smtClean="0"/>
              <a:t>{  </a:t>
            </a:r>
            <a:r>
              <a:rPr lang="en-US" sz="1800" dirty="0" err="1"/>
              <a:t>newValue</a:t>
            </a:r>
            <a:r>
              <a:rPr lang="en-US" sz="1800" dirty="0"/>
              <a:t> = v</a:t>
            </a:r>
            <a:r>
              <a:rPr lang="en-US" sz="1800" dirty="0" smtClean="0"/>
              <a:t>;  </a:t>
            </a:r>
            <a:r>
              <a:rPr lang="en-US" sz="1800" dirty="0"/>
              <a:t>}</a:t>
            </a:r>
          </a:p>
          <a:p>
            <a:pPr marL="0" indent="0">
              <a:buNone/>
            </a:pPr>
            <a:r>
              <a:rPr lang="en-US" sz="1800" dirty="0"/>
              <a:t>  </a:t>
            </a:r>
          </a:p>
          <a:p>
            <a:pPr marL="0" indent="0">
              <a:buNone/>
            </a:pPr>
            <a:r>
              <a:rPr lang="fi-FI" sz="1800" dirty="0"/>
              <a:t>  </a:t>
            </a:r>
            <a:r>
              <a:rPr lang="fi-FI" sz="1800" dirty="0" err="1"/>
              <a:t>public</a:t>
            </a:r>
            <a:r>
              <a:rPr lang="fi-FI" sz="1800" dirty="0"/>
              <a:t> </a:t>
            </a:r>
            <a:r>
              <a:rPr lang="fi-FI" sz="1800" dirty="0" err="1"/>
              <a:t>void</a:t>
            </a:r>
            <a:r>
              <a:rPr lang="fi-FI" sz="1800" dirty="0"/>
              <a:t> </a:t>
            </a:r>
            <a:r>
              <a:rPr lang="fi-FI" sz="1800" dirty="0" err="1"/>
              <a:t>register(</a:t>
            </a:r>
            <a:r>
              <a:rPr lang="fi-FI" sz="1800" b="1" dirty="0" err="1"/>
              <a:t>Observer</a:t>
            </a:r>
            <a:r>
              <a:rPr lang="fi-FI" sz="1800" dirty="0"/>
              <a:t> o)</a:t>
            </a:r>
          </a:p>
          <a:p>
            <a:pPr marL="0" indent="0">
              <a:buNone/>
            </a:pPr>
            <a:r>
              <a:rPr lang="en-US" sz="1800" dirty="0"/>
              <a:t>  </a:t>
            </a:r>
            <a:r>
              <a:rPr lang="en-US" sz="1800" dirty="0" smtClean="0"/>
              <a:t>{ </a:t>
            </a:r>
            <a:r>
              <a:rPr lang="en-US" sz="1800" b="1" dirty="0" err="1"/>
              <a:t>observer</a:t>
            </a:r>
            <a:r>
              <a:rPr lang="en-US" sz="1800" dirty="0" err="1"/>
              <a:t>s.add</a:t>
            </a:r>
            <a:r>
              <a:rPr lang="en-US" sz="1800" dirty="0"/>
              <a:t>(o)</a:t>
            </a:r>
            <a:r>
              <a:rPr lang="en-US" sz="1800" dirty="0" smtClean="0"/>
              <a:t>;  </a:t>
            </a:r>
            <a:r>
              <a:rPr lang="en-US" sz="1800" dirty="0"/>
              <a:t>}</a:t>
            </a:r>
          </a:p>
          <a:p>
            <a:pPr marL="0" indent="0">
              <a:buNone/>
            </a:pPr>
            <a:endParaRPr lang="en-US" sz="1800" dirty="0"/>
          </a:p>
          <a:p>
            <a:pPr marL="0" indent="0">
              <a:buNone/>
            </a:pPr>
            <a:r>
              <a:rPr lang="fi-FI" sz="1800" dirty="0"/>
              <a:t>  </a:t>
            </a:r>
            <a:r>
              <a:rPr lang="fi-FI" sz="1800" dirty="0" err="1"/>
              <a:t>public</a:t>
            </a:r>
            <a:r>
              <a:rPr lang="fi-FI" sz="1800" dirty="0"/>
              <a:t> </a:t>
            </a:r>
            <a:r>
              <a:rPr lang="fi-FI" sz="1800" dirty="0" err="1"/>
              <a:t>void</a:t>
            </a:r>
            <a:r>
              <a:rPr lang="fi-FI" sz="1800" dirty="0"/>
              <a:t> </a:t>
            </a:r>
            <a:r>
              <a:rPr lang="fi-FI" sz="1800" dirty="0" err="1"/>
              <a:t>unregister(</a:t>
            </a:r>
            <a:r>
              <a:rPr lang="fi-FI" sz="1800" b="1" dirty="0" err="1"/>
              <a:t>Observer</a:t>
            </a:r>
            <a:r>
              <a:rPr lang="fi-FI" sz="1800" dirty="0"/>
              <a:t> o)</a:t>
            </a:r>
          </a:p>
          <a:p>
            <a:pPr marL="0" indent="0">
              <a:buNone/>
            </a:pPr>
            <a:r>
              <a:rPr lang="en-US" sz="1800" dirty="0"/>
              <a:t>  </a:t>
            </a:r>
            <a:r>
              <a:rPr lang="en-US" sz="1800" dirty="0" smtClean="0"/>
              <a:t>{</a:t>
            </a:r>
            <a:r>
              <a:rPr lang="pl-PL" sz="1800" dirty="0" smtClean="0"/>
              <a:t>  </a:t>
            </a:r>
            <a:r>
              <a:rPr lang="pl-PL" sz="1800" dirty="0" err="1"/>
              <a:t>int</a:t>
            </a:r>
            <a:r>
              <a:rPr lang="pl-PL" sz="1800" dirty="0"/>
              <a:t> i = </a:t>
            </a:r>
            <a:r>
              <a:rPr lang="pl-PL" sz="1800" b="1" dirty="0" err="1"/>
              <a:t>observer</a:t>
            </a:r>
            <a:r>
              <a:rPr lang="pl-PL" sz="1800" dirty="0" err="1"/>
              <a:t>s.indexOf</a:t>
            </a:r>
            <a:r>
              <a:rPr lang="pl-PL" sz="1800" dirty="0"/>
              <a:t>(o);</a:t>
            </a:r>
          </a:p>
          <a:p>
            <a:pPr marL="0" indent="0">
              <a:buNone/>
            </a:pPr>
            <a:r>
              <a:rPr lang="en-US" sz="1800" dirty="0"/>
              <a:t>    </a:t>
            </a:r>
            <a:r>
              <a:rPr lang="en-US" sz="1800" b="1" dirty="0" err="1"/>
              <a:t>observer</a:t>
            </a:r>
            <a:r>
              <a:rPr lang="en-US" sz="1800" dirty="0" err="1"/>
              <a:t>s.remove</a:t>
            </a:r>
            <a:r>
              <a:rPr lang="en-US" sz="1800" dirty="0"/>
              <a:t>(</a:t>
            </a:r>
            <a:r>
              <a:rPr lang="en-US" sz="1800" dirty="0" err="1"/>
              <a:t>i</a:t>
            </a:r>
            <a:r>
              <a:rPr lang="en-US" sz="1800" dirty="0"/>
              <a:t>)</a:t>
            </a:r>
            <a:r>
              <a:rPr lang="en-US" sz="1800" dirty="0" smtClean="0"/>
              <a:t>;  </a:t>
            </a:r>
            <a:r>
              <a:rPr lang="en-US" sz="1800" dirty="0"/>
              <a:t>}</a:t>
            </a:r>
          </a:p>
          <a:p>
            <a:pPr marL="0" indent="0">
              <a:buNone/>
            </a:pPr>
            <a:endParaRPr lang="en-US" sz="1800" dirty="0"/>
          </a:p>
          <a:p>
            <a:pPr marL="0" indent="0">
              <a:buNone/>
            </a:pPr>
            <a:r>
              <a:rPr lang="en-US" sz="1800" dirty="0"/>
              <a:t>  </a:t>
            </a:r>
            <a:endParaRPr lang="en-US" dirty="0"/>
          </a:p>
        </p:txBody>
      </p:sp>
      <p:sp>
        <p:nvSpPr>
          <p:cNvPr id="4" name="Content Placeholder 2"/>
          <p:cNvSpPr txBox="1">
            <a:spLocks/>
          </p:cNvSpPr>
          <p:nvPr/>
        </p:nvSpPr>
        <p:spPr bwMode="auto">
          <a:xfrm>
            <a:off x="4191010" y="2743218"/>
            <a:ext cx="5181464" cy="4267088"/>
          </a:xfrm>
          <a:prstGeom prst="rect">
            <a:avLst/>
          </a:prstGeom>
          <a:noFill/>
          <a:ln>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2"/>
              </a:buBlip>
              <a:defRPr sz="2800">
                <a:solidFill>
                  <a:srgbClr val="133984"/>
                </a:solidFill>
                <a:latin typeface="+mn-lt"/>
                <a:ea typeface="+mn-ea"/>
                <a:cs typeface="黑体" charset="0"/>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charset="0"/>
              </a:defRPr>
            </a:lvl2pPr>
            <a:lvl3pPr marL="1322388" indent="-228600" algn="l" rtl="0" eaLnBrk="0" fontAlgn="base" hangingPunct="0">
              <a:spcBef>
                <a:spcPct val="20000"/>
              </a:spcBef>
              <a:spcAft>
                <a:spcPct val="0"/>
              </a:spcAft>
              <a:buChar char="•"/>
              <a:defRPr sz="2400">
                <a:solidFill>
                  <a:schemeClr val="tx1"/>
                </a:solidFill>
                <a:latin typeface="+mn-lt"/>
                <a:ea typeface="宋体" pitchFamily="2" charset="-122"/>
                <a:cs typeface="宋体" charset="0"/>
              </a:defRPr>
            </a:lvl3pPr>
            <a:lvl4pPr marL="1730375" indent="-228600" algn="l" rtl="0" eaLnBrk="0" fontAlgn="base" hangingPunct="0">
              <a:spcBef>
                <a:spcPct val="20000"/>
              </a:spcBef>
              <a:spcAft>
                <a:spcPct val="0"/>
              </a:spcAft>
              <a:buChar char="–"/>
              <a:defRPr sz="2000">
                <a:solidFill>
                  <a:schemeClr val="tx1"/>
                </a:solidFill>
                <a:latin typeface="+mn-lt"/>
                <a:ea typeface="宋体" pitchFamily="2" charset="-122"/>
                <a:cs typeface="宋体" charset="0"/>
              </a:defRPr>
            </a:lvl4pPr>
            <a:lvl5pPr marL="2138363" indent="-228600" algn="l" rtl="0" eaLnBrk="0" fontAlgn="base" hangingPunct="0">
              <a:spcBef>
                <a:spcPct val="20000"/>
              </a:spcBef>
              <a:spcAft>
                <a:spcPct val="0"/>
              </a:spcAft>
              <a:buChar char="»"/>
              <a:defRPr sz="2000">
                <a:solidFill>
                  <a:schemeClr val="tx1"/>
                </a:solidFill>
                <a:latin typeface="+mn-lt"/>
                <a:ea typeface="宋体" pitchFamily="2" charset="-122"/>
                <a:cs typeface="宋体" charset="0"/>
              </a:defRPr>
            </a:lvl5pPr>
            <a:lvl6pPr marL="2595563"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3052763"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509963"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967163" indent="-228600" algn="l" rtl="0" eaLnBrk="0" fontAlgn="base" hangingPunct="0">
              <a:spcBef>
                <a:spcPct val="20000"/>
              </a:spcBef>
              <a:spcAft>
                <a:spcPct val="0"/>
              </a:spcAft>
              <a:buChar char="»"/>
              <a:defRPr sz="2000">
                <a:solidFill>
                  <a:schemeClr val="tx1"/>
                </a:solidFill>
                <a:latin typeface="+mn-lt"/>
                <a:ea typeface="宋体" pitchFamily="2" charset="-122"/>
              </a:defRPr>
            </a:lvl9pPr>
          </a:lstStyle>
          <a:p>
            <a:pPr marL="0" indent="0">
              <a:buNone/>
            </a:pPr>
            <a:endParaRPr lang="en-US" sz="1800" dirty="0" smtClean="0"/>
          </a:p>
          <a:p>
            <a:pPr marL="0" indent="0">
              <a:buNone/>
            </a:pPr>
            <a:r>
              <a:rPr lang="en-US" sz="1800" dirty="0" smtClean="0"/>
              <a:t>  public void notify()</a:t>
            </a:r>
          </a:p>
          <a:p>
            <a:pPr marL="0" indent="0">
              <a:buNone/>
            </a:pPr>
            <a:r>
              <a:rPr lang="en-US" sz="1800" dirty="0" smtClean="0"/>
              <a:t>  {</a:t>
            </a:r>
          </a:p>
          <a:p>
            <a:pPr marL="0" indent="0">
              <a:buNone/>
            </a:pPr>
            <a:r>
              <a:rPr lang="en-US" sz="1800" dirty="0" smtClean="0"/>
              <a:t>    for (</a:t>
            </a:r>
            <a:r>
              <a:rPr lang="en-US" sz="1800" dirty="0" err="1" smtClean="0"/>
              <a:t>int</a:t>
            </a:r>
            <a:r>
              <a:rPr lang="en-US" sz="1800" dirty="0" smtClean="0"/>
              <a:t> </a:t>
            </a:r>
            <a:r>
              <a:rPr lang="en-US" sz="1800" dirty="0" err="1" smtClean="0"/>
              <a:t>i</a:t>
            </a:r>
            <a:r>
              <a:rPr lang="en-US" sz="1800" dirty="0" smtClean="0"/>
              <a:t>=0;i &lt; </a:t>
            </a:r>
            <a:r>
              <a:rPr lang="en-US" sz="1800" b="1" dirty="0" err="1" smtClean="0"/>
              <a:t>observer</a:t>
            </a:r>
            <a:r>
              <a:rPr lang="en-US" sz="1800" dirty="0" err="1" smtClean="0"/>
              <a:t>s.size</a:t>
            </a:r>
            <a:r>
              <a:rPr lang="en-US" sz="1800" dirty="0" smtClean="0"/>
              <a:t>();</a:t>
            </a:r>
            <a:r>
              <a:rPr lang="en-US" sz="1800" dirty="0" err="1" smtClean="0"/>
              <a:t>i</a:t>
            </a:r>
            <a:r>
              <a:rPr lang="en-US" sz="1800" dirty="0" smtClean="0"/>
              <a:t>++)</a:t>
            </a:r>
          </a:p>
          <a:p>
            <a:pPr marL="0" indent="0">
              <a:buNone/>
            </a:pPr>
            <a:r>
              <a:rPr lang="en-US" sz="1800" dirty="0" smtClean="0"/>
              <a:t>    {</a:t>
            </a:r>
          </a:p>
          <a:p>
            <a:pPr marL="0" indent="0">
              <a:buNone/>
            </a:pPr>
            <a:r>
              <a:rPr lang="en-US" sz="1800" dirty="0" smtClean="0"/>
              <a:t>      </a:t>
            </a:r>
            <a:r>
              <a:rPr lang="en-US" sz="1800" b="1" dirty="0" smtClean="0"/>
              <a:t>Observer</a:t>
            </a:r>
            <a:r>
              <a:rPr lang="en-US" sz="1800" dirty="0" smtClean="0"/>
              <a:t> </a:t>
            </a:r>
            <a:r>
              <a:rPr lang="en-US" sz="1800" dirty="0" err="1" smtClean="0"/>
              <a:t>ob</a:t>
            </a:r>
            <a:r>
              <a:rPr lang="en-US" sz="1800" dirty="0" smtClean="0"/>
              <a:t> = (</a:t>
            </a:r>
            <a:r>
              <a:rPr lang="en-US" sz="1800" b="1" dirty="0" smtClean="0"/>
              <a:t>Observer</a:t>
            </a:r>
            <a:r>
              <a:rPr lang="en-US" sz="1800" dirty="0" smtClean="0"/>
              <a:t>)</a:t>
            </a:r>
            <a:r>
              <a:rPr lang="en-US" sz="1800" b="1" dirty="0" err="1" smtClean="0"/>
              <a:t>observer</a:t>
            </a:r>
            <a:r>
              <a:rPr lang="en-US" sz="1800" dirty="0" err="1" smtClean="0"/>
              <a:t>s.get</a:t>
            </a:r>
            <a:r>
              <a:rPr lang="en-US" sz="1800" dirty="0" smtClean="0"/>
              <a:t>(</a:t>
            </a:r>
            <a:r>
              <a:rPr lang="en-US" sz="1800" dirty="0" err="1" smtClean="0"/>
              <a:t>i</a:t>
            </a:r>
            <a:r>
              <a:rPr lang="en-US" sz="1800" dirty="0" smtClean="0"/>
              <a:t>);</a:t>
            </a:r>
          </a:p>
          <a:p>
            <a:pPr marL="0" indent="0">
              <a:buNone/>
            </a:pPr>
            <a:r>
              <a:rPr lang="en-US" sz="1800" dirty="0" smtClean="0"/>
              <a:t>      </a:t>
            </a:r>
            <a:r>
              <a:rPr lang="en-US" sz="1800" dirty="0" err="1" smtClean="0"/>
              <a:t>ob.update</a:t>
            </a:r>
            <a:r>
              <a:rPr lang="en-US" sz="1800" dirty="0" smtClean="0"/>
              <a:t>(</a:t>
            </a:r>
            <a:r>
              <a:rPr lang="en-US" sz="1800" dirty="0" err="1" smtClean="0"/>
              <a:t>newValue</a:t>
            </a:r>
            <a:r>
              <a:rPr lang="en-US" sz="1800" dirty="0" smtClean="0"/>
              <a:t>);</a:t>
            </a:r>
          </a:p>
          <a:p>
            <a:pPr marL="0" indent="0">
              <a:buNone/>
            </a:pPr>
            <a:r>
              <a:rPr lang="en-US" sz="1800" dirty="0" smtClean="0"/>
              <a:t>    }</a:t>
            </a:r>
          </a:p>
          <a:p>
            <a:pPr marL="0" indent="0">
              <a:buNone/>
            </a:pPr>
            <a:r>
              <a:rPr lang="en-US" sz="1800"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367177075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000" dirty="0"/>
              <a:t>public class </a:t>
            </a:r>
            <a:r>
              <a:rPr lang="en-US" sz="2000" dirty="0" err="1"/>
              <a:t>GoogleStockGadet</a:t>
            </a:r>
            <a:r>
              <a:rPr lang="en-US" sz="2000" dirty="0"/>
              <a:t> : </a:t>
            </a:r>
            <a:r>
              <a:rPr lang="en-US" sz="2000" b="1" dirty="0"/>
              <a:t>Observer</a:t>
            </a:r>
            <a:endParaRPr lang="en-US" sz="2000" dirty="0"/>
          </a:p>
          <a:p>
            <a:pPr marL="0" indent="0">
              <a:buNone/>
            </a:pPr>
            <a:r>
              <a:rPr lang="en-US" sz="2000" dirty="0"/>
              <a:t>{</a:t>
            </a:r>
          </a:p>
          <a:p>
            <a:pPr marL="0" indent="0">
              <a:buNone/>
            </a:pPr>
            <a:r>
              <a:rPr lang="fr-FR" sz="2000" dirty="0"/>
              <a:t>   </a:t>
            </a:r>
            <a:r>
              <a:rPr lang="fr-FR" sz="2000" dirty="0" err="1"/>
              <a:t>int</a:t>
            </a:r>
            <a:r>
              <a:rPr lang="fr-FR" sz="2000" dirty="0"/>
              <a:t> </a:t>
            </a:r>
            <a:r>
              <a:rPr lang="fr-FR" sz="2000" dirty="0" err="1"/>
              <a:t>latestValue</a:t>
            </a:r>
            <a:r>
              <a:rPr lang="fr-FR" sz="2000" dirty="0"/>
              <a:t> = 0;</a:t>
            </a:r>
          </a:p>
          <a:p>
            <a:pPr marL="0" indent="0">
              <a:buNone/>
            </a:pPr>
            <a:r>
              <a:rPr lang="en-US" sz="2000" dirty="0"/>
              <a:t>   Subject </a:t>
            </a:r>
            <a:r>
              <a:rPr lang="en-US" sz="2000" dirty="0" err="1"/>
              <a:t>stockMarket</a:t>
            </a:r>
            <a:r>
              <a:rPr lang="en-US" sz="2000" dirty="0"/>
              <a:t>; </a:t>
            </a:r>
            <a:r>
              <a:rPr lang="en-US" sz="2000" i="1" dirty="0"/>
              <a:t>// Subject reference </a:t>
            </a:r>
            <a:r>
              <a:rPr lang="en-US" sz="2000" i="1" dirty="0" smtClean="0"/>
              <a:t>variable</a:t>
            </a:r>
            <a:endParaRPr lang="en-US" sz="2000" dirty="0"/>
          </a:p>
          <a:p>
            <a:pPr marL="0" indent="0">
              <a:buNone/>
            </a:pPr>
            <a:r>
              <a:rPr lang="en-US" sz="2000" dirty="0" smtClean="0"/>
              <a:t> </a:t>
            </a:r>
          </a:p>
          <a:p>
            <a:pPr marL="0" indent="0">
              <a:buNone/>
            </a:pPr>
            <a:r>
              <a:rPr lang="en-US" sz="2000" dirty="0" smtClean="0"/>
              <a:t>public </a:t>
            </a:r>
            <a:r>
              <a:rPr lang="en-US" sz="2000" dirty="0" err="1"/>
              <a:t>GoogleStockGadet</a:t>
            </a:r>
            <a:r>
              <a:rPr lang="en-US" sz="2000" dirty="0"/>
              <a:t>(Subject subject)</a:t>
            </a:r>
          </a:p>
          <a:p>
            <a:pPr marL="0" indent="0">
              <a:buNone/>
            </a:pPr>
            <a:r>
              <a:rPr lang="en-US" sz="2000" dirty="0"/>
              <a:t>   </a:t>
            </a:r>
            <a:r>
              <a:rPr lang="en-US" sz="2000" dirty="0" smtClean="0"/>
              <a:t>{ </a:t>
            </a:r>
            <a:r>
              <a:rPr lang="en-US" sz="2000" dirty="0" err="1" smtClean="0"/>
              <a:t>stockMarket</a:t>
            </a:r>
            <a:r>
              <a:rPr lang="en-US" sz="2000" dirty="0" smtClean="0"/>
              <a:t> </a:t>
            </a:r>
            <a:r>
              <a:rPr lang="en-US" sz="2000" dirty="0"/>
              <a:t>= subject;</a:t>
            </a:r>
          </a:p>
          <a:p>
            <a:pPr marL="0" indent="0">
              <a:buNone/>
            </a:pPr>
            <a:r>
              <a:rPr lang="en-US" sz="2000" dirty="0"/>
              <a:t>    </a:t>
            </a:r>
            <a:r>
              <a:rPr lang="en-US" sz="2000" dirty="0" err="1"/>
              <a:t>stockMarket.register</a:t>
            </a:r>
            <a:r>
              <a:rPr lang="en-US" sz="2000" dirty="0"/>
              <a:t>(this); </a:t>
            </a:r>
            <a:endParaRPr lang="en-US" sz="2000" dirty="0" smtClean="0"/>
          </a:p>
          <a:p>
            <a:pPr marL="0" indent="0">
              <a:buNone/>
            </a:pPr>
            <a:r>
              <a:rPr lang="en-US" sz="2000" i="1" dirty="0" smtClean="0"/>
              <a:t>/</a:t>
            </a:r>
            <a:r>
              <a:rPr lang="en-US" sz="2000" i="1" dirty="0"/>
              <a:t>/ Registering itself to the </a:t>
            </a:r>
            <a:r>
              <a:rPr lang="en-US" sz="2000" i="1" dirty="0" smtClean="0"/>
              <a:t>Subject </a:t>
            </a:r>
            <a:r>
              <a:rPr lang="en-US" sz="2000" dirty="0" smtClean="0"/>
              <a:t>}</a:t>
            </a:r>
            <a:endParaRPr lang="en-US" sz="2000" dirty="0"/>
          </a:p>
          <a:p>
            <a:pPr marL="0" indent="0">
              <a:buNone/>
            </a:pPr>
            <a:endParaRPr lang="en-US" sz="2000" dirty="0"/>
          </a:p>
          <a:p>
            <a:pPr marL="0" indent="0">
              <a:buNone/>
            </a:pPr>
            <a:r>
              <a:rPr lang="fi-FI" sz="2000" dirty="0"/>
              <a:t>   </a:t>
            </a:r>
            <a:r>
              <a:rPr lang="fi-FI" sz="2000" dirty="0" err="1"/>
              <a:t>public</a:t>
            </a:r>
            <a:r>
              <a:rPr lang="fi-FI" sz="2000" dirty="0"/>
              <a:t> </a:t>
            </a:r>
            <a:r>
              <a:rPr lang="fi-FI" sz="2000" dirty="0" err="1"/>
              <a:t>void</a:t>
            </a:r>
            <a:r>
              <a:rPr lang="fi-FI" sz="2000" dirty="0"/>
              <a:t> </a:t>
            </a:r>
            <a:r>
              <a:rPr lang="fi-FI" sz="2000" dirty="0" err="1"/>
              <a:t>update(int</a:t>
            </a:r>
            <a:r>
              <a:rPr lang="fi-FI" sz="2000" dirty="0"/>
              <a:t> </a:t>
            </a:r>
            <a:r>
              <a:rPr lang="fi-FI" sz="2000" dirty="0" err="1"/>
              <a:t>value</a:t>
            </a:r>
            <a:r>
              <a:rPr lang="fi-FI" sz="2000" dirty="0"/>
              <a:t>)</a:t>
            </a:r>
          </a:p>
          <a:p>
            <a:pPr marL="0" indent="0">
              <a:buNone/>
            </a:pPr>
            <a:r>
              <a:rPr lang="en-US" sz="2000" dirty="0"/>
              <a:t>   </a:t>
            </a:r>
            <a:r>
              <a:rPr lang="en-US" sz="2000" dirty="0" smtClean="0"/>
              <a:t>{ </a:t>
            </a:r>
            <a:r>
              <a:rPr lang="fi-FI" sz="2000" dirty="0" err="1" smtClean="0"/>
              <a:t>latestValue</a:t>
            </a:r>
            <a:r>
              <a:rPr lang="fi-FI" sz="2000" dirty="0" smtClean="0"/>
              <a:t> </a:t>
            </a:r>
            <a:r>
              <a:rPr lang="fi-FI" sz="2000" dirty="0"/>
              <a:t>= </a:t>
            </a:r>
            <a:r>
              <a:rPr lang="fi-FI" sz="2000" dirty="0" err="1"/>
              <a:t>value</a:t>
            </a:r>
            <a:r>
              <a:rPr lang="fi-FI" sz="2000" dirty="0"/>
              <a:t>;</a:t>
            </a:r>
          </a:p>
          <a:p>
            <a:pPr marL="0" indent="0">
              <a:buNone/>
            </a:pPr>
            <a:r>
              <a:rPr lang="en-US" sz="2000" dirty="0"/>
              <a:t>    display()</a:t>
            </a:r>
            <a:r>
              <a:rPr lang="en-US" sz="2000" dirty="0" smtClean="0"/>
              <a:t>; }</a:t>
            </a:r>
            <a:endParaRPr lang="en-US" sz="2000" dirty="0"/>
          </a:p>
          <a:p>
            <a:pPr marL="0" indent="0">
              <a:buNone/>
            </a:pPr>
            <a:endParaRPr lang="en-US" sz="2000" dirty="0"/>
          </a:p>
          <a:p>
            <a:pPr marL="0" indent="0">
              <a:buNone/>
            </a:pPr>
            <a:r>
              <a:rPr lang="fi-FI" sz="2000" dirty="0"/>
              <a:t>  </a:t>
            </a:r>
            <a:endParaRPr lang="en-US" sz="2000" dirty="0"/>
          </a:p>
        </p:txBody>
      </p:sp>
      <p:sp>
        <p:nvSpPr>
          <p:cNvPr id="4" name="Rectangle 3"/>
          <p:cNvSpPr/>
          <p:nvPr/>
        </p:nvSpPr>
        <p:spPr>
          <a:xfrm>
            <a:off x="4724396" y="3718679"/>
            <a:ext cx="4114812" cy="3139321"/>
          </a:xfrm>
          <a:prstGeom prst="rect">
            <a:avLst/>
          </a:prstGeom>
        </p:spPr>
        <p:txBody>
          <a:bodyPr wrap="square">
            <a:spAutoFit/>
          </a:bodyPr>
          <a:lstStyle/>
          <a:p>
            <a:pPr marL="0" indent="0" algn="l">
              <a:buNone/>
            </a:pPr>
            <a:r>
              <a:rPr lang="fi-FI" sz="1800" dirty="0"/>
              <a:t> </a:t>
            </a:r>
            <a:r>
              <a:rPr lang="fi-FI" sz="1800" dirty="0" err="1"/>
              <a:t>public</a:t>
            </a:r>
            <a:r>
              <a:rPr lang="fi-FI" sz="1800" dirty="0"/>
              <a:t> </a:t>
            </a:r>
            <a:r>
              <a:rPr lang="fi-FI" sz="1800" dirty="0" err="1"/>
              <a:t>void</a:t>
            </a:r>
            <a:r>
              <a:rPr lang="fi-FI" sz="1800" dirty="0"/>
              <a:t> </a:t>
            </a:r>
            <a:r>
              <a:rPr lang="fi-FI" sz="1800" dirty="0" err="1"/>
              <a:t>display</a:t>
            </a:r>
            <a:r>
              <a:rPr lang="fi-FI" sz="1800" dirty="0"/>
              <a:t>()</a:t>
            </a:r>
          </a:p>
          <a:p>
            <a:pPr marL="0" indent="0" algn="l">
              <a:buNone/>
            </a:pPr>
            <a:r>
              <a:rPr lang="en-US" sz="1800" dirty="0"/>
              <a:t>   {</a:t>
            </a:r>
          </a:p>
          <a:p>
            <a:pPr marL="0" indent="0" algn="l">
              <a:buNone/>
            </a:pPr>
            <a:r>
              <a:rPr lang="fi-FI" sz="1800" dirty="0"/>
              <a:t>     </a:t>
            </a:r>
            <a:r>
              <a:rPr lang="fi-FI" sz="1800" dirty="0" err="1"/>
              <a:t>System.out.println("Latest</a:t>
            </a:r>
            <a:r>
              <a:rPr lang="fi-FI" sz="1800" dirty="0"/>
              <a:t> </a:t>
            </a:r>
            <a:r>
              <a:rPr lang="fi-FI" sz="1800" dirty="0" err="1"/>
              <a:t>Quote</a:t>
            </a:r>
            <a:r>
              <a:rPr lang="fi-FI" sz="1800" dirty="0"/>
              <a:t>=" + </a:t>
            </a:r>
            <a:r>
              <a:rPr lang="fi-FI" sz="1800" dirty="0" err="1"/>
              <a:t>latestValue</a:t>
            </a:r>
            <a:r>
              <a:rPr lang="fi-FI" sz="1800" dirty="0"/>
              <a:t>);</a:t>
            </a:r>
          </a:p>
          <a:p>
            <a:pPr marL="0" indent="0" algn="l">
              <a:buNone/>
            </a:pPr>
            <a:r>
              <a:rPr lang="en-US" sz="1800" dirty="0"/>
              <a:t>   }</a:t>
            </a:r>
          </a:p>
          <a:p>
            <a:pPr marL="0" indent="0" algn="l">
              <a:buNone/>
            </a:pPr>
            <a:endParaRPr lang="en-US" sz="1800" dirty="0"/>
          </a:p>
          <a:p>
            <a:pPr marL="0" indent="0" algn="l">
              <a:buNone/>
            </a:pPr>
            <a:r>
              <a:rPr lang="fi-FI" sz="1800" dirty="0"/>
              <a:t>   </a:t>
            </a:r>
            <a:r>
              <a:rPr lang="fi-FI" sz="1800" dirty="0" err="1"/>
              <a:t>public</a:t>
            </a:r>
            <a:r>
              <a:rPr lang="fi-FI" sz="1800" dirty="0"/>
              <a:t> </a:t>
            </a:r>
            <a:r>
              <a:rPr lang="fi-FI" sz="1800" dirty="0" err="1"/>
              <a:t>void</a:t>
            </a:r>
            <a:r>
              <a:rPr lang="fi-FI" sz="1800" dirty="0"/>
              <a:t> </a:t>
            </a:r>
            <a:r>
              <a:rPr lang="fi-FI" sz="1800" dirty="0" err="1"/>
              <a:t>unsubscribe</a:t>
            </a:r>
            <a:r>
              <a:rPr lang="fi-FI" sz="1800" dirty="0"/>
              <a:t>()</a:t>
            </a:r>
          </a:p>
          <a:p>
            <a:pPr marL="0" indent="0" algn="l">
              <a:buNone/>
            </a:pPr>
            <a:r>
              <a:rPr lang="en-US" sz="1800" dirty="0"/>
              <a:t>   {</a:t>
            </a:r>
          </a:p>
          <a:p>
            <a:pPr marL="0" indent="0" algn="l">
              <a:buNone/>
            </a:pPr>
            <a:r>
              <a:rPr lang="en-US" sz="1800" dirty="0"/>
              <a:t>     </a:t>
            </a:r>
            <a:r>
              <a:rPr lang="en-US" sz="1800" dirty="0" err="1"/>
              <a:t>stockMarket.unregister</a:t>
            </a:r>
            <a:r>
              <a:rPr lang="en-US" sz="1800" dirty="0"/>
              <a:t>(this);</a:t>
            </a:r>
          </a:p>
          <a:p>
            <a:pPr marL="0" indent="0" algn="l">
              <a:buNone/>
            </a:pPr>
            <a:r>
              <a:rPr lang="en-US" sz="1800" dirty="0"/>
              <a:t>   }</a:t>
            </a:r>
          </a:p>
          <a:p>
            <a:pPr marL="0" indent="0" algn="l">
              <a:buNone/>
            </a:pPr>
            <a:r>
              <a:rPr lang="en-US" sz="1800" dirty="0"/>
              <a:t>}</a:t>
            </a:r>
          </a:p>
        </p:txBody>
      </p:sp>
    </p:spTree>
    <p:extLst>
      <p:ext uri="{BB962C8B-B14F-4D97-AF65-F5344CB8AC3E}">
        <p14:creationId xmlns:p14="http://schemas.microsoft.com/office/powerpoint/2010/main" val="59313997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31800" y="868363"/>
            <a:ext cx="8229600" cy="5065712"/>
          </a:xfrm>
        </p:spPr>
        <p:txBody>
          <a:bodyPr/>
          <a:lstStyle/>
          <a:p>
            <a:pPr marL="0" indent="0">
              <a:buNone/>
            </a:pPr>
            <a:r>
              <a:rPr lang="en-US" sz="1800" dirty="0"/>
              <a:t>public class </a:t>
            </a:r>
            <a:r>
              <a:rPr lang="en-US" sz="1800" dirty="0" err="1"/>
              <a:t>MainProgram</a:t>
            </a:r>
            <a:endParaRPr lang="en-US" sz="1800" dirty="0"/>
          </a:p>
          <a:p>
            <a:pPr marL="0" indent="0">
              <a:buNone/>
            </a:pPr>
            <a:r>
              <a:rPr lang="en-US" sz="1800" dirty="0"/>
              <a:t>{</a:t>
            </a:r>
          </a:p>
          <a:p>
            <a:pPr marL="0" indent="0">
              <a:buNone/>
            </a:pPr>
            <a:r>
              <a:rPr lang="fi-FI" sz="1800" dirty="0"/>
              <a:t>  </a:t>
            </a:r>
            <a:r>
              <a:rPr lang="fi-FI" sz="1800" dirty="0" err="1"/>
              <a:t>public</a:t>
            </a:r>
            <a:r>
              <a:rPr lang="fi-FI" sz="1800" dirty="0"/>
              <a:t> </a:t>
            </a:r>
            <a:r>
              <a:rPr lang="fi-FI" sz="1800" dirty="0" err="1"/>
              <a:t>static</a:t>
            </a:r>
            <a:r>
              <a:rPr lang="fi-FI" sz="1800" dirty="0"/>
              <a:t> </a:t>
            </a:r>
            <a:r>
              <a:rPr lang="fi-FI" sz="1800" dirty="0" err="1"/>
              <a:t>void</a:t>
            </a:r>
            <a:r>
              <a:rPr lang="fi-FI" sz="1800" dirty="0"/>
              <a:t> </a:t>
            </a:r>
            <a:r>
              <a:rPr lang="fi-FI" sz="1800" dirty="0" err="1"/>
              <a:t>Main(string</a:t>
            </a:r>
            <a:r>
              <a:rPr lang="fi-FI" sz="1800" dirty="0"/>
              <a:t>[] </a:t>
            </a:r>
            <a:r>
              <a:rPr lang="fi-FI" sz="1800" dirty="0" err="1"/>
              <a:t>args</a:t>
            </a:r>
            <a:r>
              <a:rPr lang="fi-FI" sz="1800" dirty="0"/>
              <a:t>)</a:t>
            </a:r>
          </a:p>
          <a:p>
            <a:pPr marL="0" indent="0">
              <a:buNone/>
            </a:pPr>
            <a:r>
              <a:rPr lang="en-US" sz="1800" dirty="0"/>
              <a:t>  {</a:t>
            </a:r>
          </a:p>
          <a:p>
            <a:pPr marL="0" indent="0">
              <a:buNone/>
            </a:pPr>
            <a:r>
              <a:rPr lang="en-US" sz="1800" dirty="0"/>
              <a:t>    </a:t>
            </a:r>
            <a:r>
              <a:rPr lang="en-US" sz="1800" i="1" dirty="0"/>
              <a:t>//Initialize Subject</a:t>
            </a:r>
          </a:p>
          <a:p>
            <a:pPr marL="0" indent="0">
              <a:buNone/>
            </a:pPr>
            <a:r>
              <a:rPr lang="en-US" sz="1800" dirty="0"/>
              <a:t>    </a:t>
            </a:r>
            <a:r>
              <a:rPr lang="en-US" sz="1800" dirty="0" err="1"/>
              <a:t>StockMarket</a:t>
            </a:r>
            <a:r>
              <a:rPr lang="en-US" sz="1800" dirty="0"/>
              <a:t> </a:t>
            </a:r>
            <a:r>
              <a:rPr lang="en-US" sz="1800" dirty="0" err="1"/>
              <a:t>stockMarket</a:t>
            </a:r>
            <a:r>
              <a:rPr lang="en-US" sz="1800" dirty="0"/>
              <a:t> =  new </a:t>
            </a:r>
            <a:r>
              <a:rPr lang="en-US" sz="1800" dirty="0" err="1"/>
              <a:t>StockMarket</a:t>
            </a:r>
            <a:r>
              <a:rPr lang="en-US" sz="1800" dirty="0"/>
              <a:t>();</a:t>
            </a:r>
          </a:p>
          <a:p>
            <a:pPr marL="0" indent="0">
              <a:buNone/>
            </a:pPr>
            <a:r>
              <a:rPr lang="fr-FR" sz="1800" dirty="0"/>
              <a:t>    </a:t>
            </a:r>
            <a:r>
              <a:rPr lang="fr-FR" sz="1800" dirty="0" err="1"/>
              <a:t>int</a:t>
            </a:r>
            <a:r>
              <a:rPr lang="fr-FR" sz="1800" dirty="0"/>
              <a:t> </a:t>
            </a:r>
            <a:r>
              <a:rPr lang="fr-FR" sz="1800" dirty="0" err="1"/>
              <a:t>latestQuote</a:t>
            </a:r>
            <a:r>
              <a:rPr lang="fr-FR" sz="1800" dirty="0"/>
              <a:t> = 0;</a:t>
            </a:r>
          </a:p>
          <a:p>
            <a:pPr marL="0" indent="0">
              <a:buNone/>
            </a:pPr>
            <a:endParaRPr lang="en-US" sz="1800" dirty="0"/>
          </a:p>
          <a:p>
            <a:pPr marL="0" indent="0">
              <a:buNone/>
            </a:pPr>
            <a:r>
              <a:rPr lang="en-US" sz="1800" dirty="0"/>
              <a:t>    </a:t>
            </a:r>
            <a:r>
              <a:rPr lang="en-US" sz="1800" i="1" dirty="0"/>
              <a:t>// Initialize </a:t>
            </a:r>
            <a:r>
              <a:rPr lang="en-US" sz="1800" i="1" dirty="0" err="1"/>
              <a:t>Gadgets..Note</a:t>
            </a:r>
            <a:r>
              <a:rPr lang="en-US" sz="1800" i="1" dirty="0"/>
              <a:t> the subject being passed in Constructor</a:t>
            </a:r>
          </a:p>
          <a:p>
            <a:pPr marL="0" indent="0">
              <a:buNone/>
            </a:pPr>
            <a:r>
              <a:rPr lang="en-US" sz="1800" dirty="0"/>
              <a:t>    </a:t>
            </a:r>
            <a:r>
              <a:rPr lang="en-US" sz="1800" dirty="0" err="1"/>
              <a:t>GoogleStockGadget</a:t>
            </a:r>
            <a:r>
              <a:rPr lang="en-US" sz="1800" dirty="0"/>
              <a:t> </a:t>
            </a:r>
            <a:r>
              <a:rPr lang="en-US" sz="1800" dirty="0" err="1"/>
              <a:t>googleGadget</a:t>
            </a:r>
            <a:r>
              <a:rPr lang="en-US" sz="1800" dirty="0"/>
              <a:t> = new </a:t>
            </a:r>
            <a:r>
              <a:rPr lang="en-US" sz="1800" dirty="0" err="1"/>
              <a:t>GoogleStockGadget</a:t>
            </a:r>
            <a:r>
              <a:rPr lang="en-US" sz="1800" dirty="0"/>
              <a:t>(</a:t>
            </a:r>
            <a:r>
              <a:rPr lang="en-US" sz="1800" dirty="0" err="1"/>
              <a:t>stockMarket</a:t>
            </a:r>
            <a:r>
              <a:rPr lang="en-US" sz="1800" dirty="0"/>
              <a:t>);</a:t>
            </a:r>
          </a:p>
          <a:p>
            <a:pPr marL="0" indent="0">
              <a:buNone/>
            </a:pPr>
            <a:r>
              <a:rPr lang="en-US" sz="1800" dirty="0"/>
              <a:t>    </a:t>
            </a:r>
            <a:r>
              <a:rPr lang="en-US" sz="1800" dirty="0" err="1"/>
              <a:t>MSNStockGadget</a:t>
            </a:r>
            <a:r>
              <a:rPr lang="en-US" sz="1800" dirty="0"/>
              <a:t> </a:t>
            </a:r>
            <a:r>
              <a:rPr lang="en-US" sz="1800" dirty="0" err="1"/>
              <a:t>msnGadget</a:t>
            </a:r>
            <a:r>
              <a:rPr lang="en-US" sz="1800" dirty="0"/>
              <a:t> =  new </a:t>
            </a:r>
            <a:r>
              <a:rPr lang="en-US" sz="1800" dirty="0" err="1"/>
              <a:t>MSNStockGadget</a:t>
            </a:r>
            <a:r>
              <a:rPr lang="en-US" sz="1800" dirty="0"/>
              <a:t>(</a:t>
            </a:r>
            <a:r>
              <a:rPr lang="en-US" sz="1800" dirty="0" err="1"/>
              <a:t>stockMarket</a:t>
            </a:r>
            <a:r>
              <a:rPr lang="en-US" sz="1800" dirty="0"/>
              <a:t>);</a:t>
            </a:r>
          </a:p>
          <a:p>
            <a:pPr marL="0" indent="0">
              <a:buNone/>
            </a:pPr>
            <a:r>
              <a:rPr lang="en-US" sz="1800" dirty="0"/>
              <a:t>    </a:t>
            </a:r>
            <a:r>
              <a:rPr lang="en-US" sz="1800" dirty="0" err="1"/>
              <a:t>YahooStockGadget</a:t>
            </a:r>
            <a:r>
              <a:rPr lang="en-US" sz="1800" dirty="0"/>
              <a:t> </a:t>
            </a:r>
            <a:r>
              <a:rPr lang="en-US" sz="1800" dirty="0" err="1"/>
              <a:t>yahooGadget</a:t>
            </a:r>
            <a:r>
              <a:rPr lang="en-US" sz="1800" dirty="0"/>
              <a:t> = new </a:t>
            </a:r>
            <a:r>
              <a:rPr lang="en-US" sz="1800" dirty="0" err="1"/>
              <a:t>YahooStockGadget</a:t>
            </a:r>
            <a:r>
              <a:rPr lang="en-US" sz="1800" dirty="0"/>
              <a:t>(</a:t>
            </a:r>
            <a:r>
              <a:rPr lang="en-US" sz="1800" dirty="0" err="1"/>
              <a:t>stockMarket</a:t>
            </a:r>
            <a:r>
              <a:rPr lang="en-US" sz="1800" dirty="0"/>
              <a:t>);</a:t>
            </a:r>
          </a:p>
          <a:p>
            <a:pPr marL="0" indent="0">
              <a:buNone/>
            </a:pPr>
            <a:endParaRPr lang="en-US" sz="1800" dirty="0"/>
          </a:p>
          <a:p>
            <a:pPr marL="0" indent="0">
              <a:buNone/>
            </a:pPr>
            <a:r>
              <a:rPr lang="en-US" sz="1800" dirty="0"/>
              <a:t>    </a:t>
            </a:r>
            <a:endParaRPr lang="en-US" dirty="0"/>
          </a:p>
        </p:txBody>
      </p:sp>
    </p:spTree>
    <p:extLst>
      <p:ext uri="{BB962C8B-B14F-4D97-AF65-F5344CB8AC3E}">
        <p14:creationId xmlns:p14="http://schemas.microsoft.com/office/powerpoint/2010/main" val="165796423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1800" i="1" dirty="0"/>
              <a:t>// Code for Getting latest stock </a:t>
            </a:r>
          </a:p>
          <a:p>
            <a:pPr marL="0" indent="0">
              <a:buNone/>
            </a:pPr>
            <a:r>
              <a:rPr lang="en-US" sz="1800" dirty="0"/>
              <a:t>    </a:t>
            </a:r>
            <a:r>
              <a:rPr lang="en-US" sz="1800" i="1" dirty="0"/>
              <a:t>// ....</a:t>
            </a:r>
          </a:p>
          <a:p>
            <a:pPr marL="0" indent="0">
              <a:buNone/>
            </a:pPr>
            <a:r>
              <a:rPr lang="en-US" sz="1800" dirty="0"/>
              <a:t>    </a:t>
            </a:r>
            <a:r>
              <a:rPr lang="en-US" sz="1800" i="1" dirty="0"/>
              <a:t>// ....</a:t>
            </a:r>
          </a:p>
          <a:p>
            <a:pPr marL="0" indent="0">
              <a:buNone/>
            </a:pPr>
            <a:r>
              <a:rPr lang="fi-FI" sz="1800" dirty="0"/>
              <a:t>    </a:t>
            </a:r>
            <a:r>
              <a:rPr lang="fi-FI" sz="1800" dirty="0" err="1"/>
              <a:t>stockMarket.setValue(latestQuote</a:t>
            </a:r>
            <a:r>
              <a:rPr lang="fi-FI" sz="1800" dirty="0"/>
              <a:t>);</a:t>
            </a:r>
          </a:p>
          <a:p>
            <a:pPr marL="0" indent="0">
              <a:buNone/>
            </a:pPr>
            <a:endParaRPr lang="en-US" sz="1800" dirty="0"/>
          </a:p>
          <a:p>
            <a:pPr marL="0" indent="0">
              <a:buNone/>
            </a:pPr>
            <a:r>
              <a:rPr lang="en-US" sz="1800" dirty="0"/>
              <a:t>    </a:t>
            </a:r>
            <a:r>
              <a:rPr lang="en-US" sz="1800" i="1" dirty="0"/>
              <a:t>// Updating all Registered </a:t>
            </a:r>
            <a:r>
              <a:rPr lang="en-US" sz="1800" b="1" i="1" dirty="0"/>
              <a:t>Observer</a:t>
            </a:r>
            <a:r>
              <a:rPr lang="en-US" sz="1800" i="1" dirty="0"/>
              <a:t>s</a:t>
            </a:r>
          </a:p>
          <a:p>
            <a:pPr marL="0" indent="0">
              <a:buNone/>
            </a:pPr>
            <a:r>
              <a:rPr lang="nb-NO" sz="1800" dirty="0"/>
              <a:t>    </a:t>
            </a:r>
            <a:r>
              <a:rPr lang="nb-NO" sz="1800" dirty="0" err="1"/>
              <a:t>stockMarket.notify</a:t>
            </a:r>
            <a:r>
              <a:rPr lang="nb-NO" sz="1800" dirty="0"/>
              <a:t>();</a:t>
            </a:r>
          </a:p>
          <a:p>
            <a:pPr marL="0" indent="0">
              <a:buNone/>
            </a:pPr>
            <a:endParaRPr lang="en-US" sz="1800" dirty="0"/>
          </a:p>
          <a:p>
            <a:pPr marL="0" indent="0">
              <a:buNone/>
            </a:pPr>
            <a:r>
              <a:rPr lang="en-US" sz="1800" dirty="0"/>
              <a:t>    </a:t>
            </a:r>
            <a:r>
              <a:rPr lang="en-US" sz="1800" i="1" dirty="0"/>
              <a:t>//</a:t>
            </a:r>
            <a:r>
              <a:rPr lang="en-US" sz="1800" i="1" dirty="0" err="1"/>
              <a:t>GoogleGadget</a:t>
            </a:r>
            <a:r>
              <a:rPr lang="en-US" sz="1800" i="1" dirty="0"/>
              <a:t> decides to unregister/</a:t>
            </a:r>
            <a:r>
              <a:rPr lang="en-US" sz="1800" i="1" dirty="0" err="1"/>
              <a:t>unsubscirbe</a:t>
            </a:r>
            <a:endParaRPr lang="en-US" sz="1800" i="1" dirty="0"/>
          </a:p>
          <a:p>
            <a:pPr marL="0" indent="0">
              <a:buNone/>
            </a:pPr>
            <a:r>
              <a:rPr lang="en-US" sz="1800" dirty="0"/>
              <a:t>    </a:t>
            </a:r>
            <a:r>
              <a:rPr lang="en-US" sz="1800" dirty="0" err="1"/>
              <a:t>googleGadget.unsubscribe</a:t>
            </a:r>
            <a:r>
              <a:rPr lang="en-US" sz="1800" dirty="0"/>
              <a:t>();</a:t>
            </a:r>
          </a:p>
          <a:p>
            <a:pPr marL="0" indent="0">
              <a:buNone/>
            </a:pPr>
            <a:endParaRPr lang="en-US" sz="1800" dirty="0"/>
          </a:p>
          <a:p>
            <a:pPr marL="0" indent="0">
              <a:buNone/>
            </a:pPr>
            <a:r>
              <a:rPr lang="en-US" sz="1800" dirty="0"/>
              <a:t>  }</a:t>
            </a:r>
          </a:p>
          <a:p>
            <a:pPr marL="0" indent="0">
              <a:buNone/>
            </a:pPr>
            <a:r>
              <a:rPr lang="en-US" sz="1800" dirty="0"/>
              <a:t>}</a:t>
            </a:r>
          </a:p>
          <a:p>
            <a:pPr marL="0" indent="0">
              <a:buNone/>
            </a:pPr>
            <a:endParaRPr lang="en-US" sz="1800" dirty="0"/>
          </a:p>
        </p:txBody>
      </p:sp>
    </p:spTree>
    <p:extLst>
      <p:ext uri="{BB962C8B-B14F-4D97-AF65-F5344CB8AC3E}">
        <p14:creationId xmlns:p14="http://schemas.microsoft.com/office/powerpoint/2010/main" val="68060272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19100" y="184150"/>
            <a:ext cx="8153400" cy="704850"/>
          </a:xfrm>
        </p:spPr>
        <p:txBody>
          <a:bodyPr/>
          <a:lstStyle/>
          <a:p>
            <a:r>
              <a:rPr lang="en-US">
                <a:latin typeface="Times" charset="0"/>
              </a:rPr>
              <a:t>A Pattern Taxonomy</a:t>
            </a:r>
          </a:p>
        </p:txBody>
      </p:sp>
      <p:grpSp>
        <p:nvGrpSpPr>
          <p:cNvPr id="27651" name="Group 3"/>
          <p:cNvGrpSpPr>
            <a:grpSpLocks/>
          </p:cNvGrpSpPr>
          <p:nvPr/>
        </p:nvGrpSpPr>
        <p:grpSpPr bwMode="auto">
          <a:xfrm>
            <a:off x="731838" y="857250"/>
            <a:ext cx="7589837" cy="2201863"/>
            <a:chOff x="461" y="540"/>
            <a:chExt cx="4781" cy="1387"/>
          </a:xfrm>
        </p:grpSpPr>
        <p:sp>
          <p:nvSpPr>
            <p:cNvPr id="27681" name="Rectangle 4"/>
            <p:cNvSpPr>
              <a:spLocks noChangeArrowheads="1"/>
            </p:cNvSpPr>
            <p:nvPr/>
          </p:nvSpPr>
          <p:spPr bwMode="auto">
            <a:xfrm>
              <a:off x="2125" y="540"/>
              <a:ext cx="1104" cy="380"/>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Pattern</a:t>
              </a:r>
            </a:p>
          </p:txBody>
        </p:sp>
        <p:sp>
          <p:nvSpPr>
            <p:cNvPr id="27682" name="Rectangle 5"/>
            <p:cNvSpPr>
              <a:spLocks noChangeArrowheads="1"/>
            </p:cNvSpPr>
            <p:nvPr/>
          </p:nvSpPr>
          <p:spPr bwMode="auto">
            <a:xfrm>
              <a:off x="461" y="1085"/>
              <a:ext cx="768" cy="576"/>
            </a:xfrm>
            <a:prstGeom prst="rect">
              <a:avLst/>
            </a:prstGeom>
            <a:solidFill>
              <a:srgbClr val="FF0000"/>
            </a:solidFill>
            <a:ln w="12700">
              <a:solidFill>
                <a:schemeClr val="tx1"/>
              </a:solidFill>
              <a:miter lim="800000"/>
              <a:headEnd/>
              <a:tailEnd/>
            </a:ln>
          </p:spPr>
          <p:txBody>
            <a:bodyPr wrap="none" anchor="ctr"/>
            <a:lstStyle/>
            <a:p>
              <a:pPr algn="ctr"/>
              <a:r>
                <a:rPr lang="en-US" sz="2000">
                  <a:latin typeface="Palatino" charset="0"/>
                </a:rPr>
                <a:t>Structural</a:t>
              </a:r>
            </a:p>
            <a:p>
              <a:pPr algn="ctr"/>
              <a:r>
                <a:rPr lang="en-US" sz="2000">
                  <a:latin typeface="Palatino" charset="0"/>
                </a:rPr>
                <a:t>Pattern</a:t>
              </a:r>
            </a:p>
          </p:txBody>
        </p:sp>
        <p:sp>
          <p:nvSpPr>
            <p:cNvPr id="27683" name="Rectangle 6"/>
            <p:cNvSpPr>
              <a:spLocks noChangeArrowheads="1"/>
            </p:cNvSpPr>
            <p:nvPr/>
          </p:nvSpPr>
          <p:spPr bwMode="auto">
            <a:xfrm>
              <a:off x="2235" y="1351"/>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Behavioral</a:t>
              </a:r>
            </a:p>
            <a:p>
              <a:pPr algn="ctr"/>
              <a:r>
                <a:rPr lang="en-US" sz="2000">
                  <a:latin typeface="Palatino" charset="0"/>
                </a:rPr>
                <a:t>Pattern</a:t>
              </a:r>
            </a:p>
          </p:txBody>
        </p:sp>
        <p:sp>
          <p:nvSpPr>
            <p:cNvPr id="27684" name="Rectangle 7"/>
            <p:cNvSpPr>
              <a:spLocks noChangeArrowheads="1"/>
            </p:cNvSpPr>
            <p:nvPr/>
          </p:nvSpPr>
          <p:spPr bwMode="auto">
            <a:xfrm>
              <a:off x="4474" y="967"/>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Creational</a:t>
              </a:r>
            </a:p>
            <a:p>
              <a:pPr algn="ctr"/>
              <a:r>
                <a:rPr lang="en-US" sz="2000">
                  <a:latin typeface="Palatino" charset="0"/>
                </a:rPr>
                <a:t>Pattern</a:t>
              </a:r>
            </a:p>
          </p:txBody>
        </p:sp>
        <p:sp>
          <p:nvSpPr>
            <p:cNvPr id="27685" name="AutoShape 8"/>
            <p:cNvSpPr>
              <a:spLocks noChangeArrowheads="1"/>
            </p:cNvSpPr>
            <p:nvPr/>
          </p:nvSpPr>
          <p:spPr bwMode="auto">
            <a:xfrm>
              <a:off x="2565" y="1065"/>
              <a:ext cx="192" cy="96"/>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p>
          </p:txBody>
        </p:sp>
        <p:cxnSp>
          <p:nvCxnSpPr>
            <p:cNvPr id="27686" name="AutoShape 9"/>
            <p:cNvCxnSpPr>
              <a:cxnSpLocks noChangeShapeType="1"/>
              <a:stCxn id="27685" idx="2"/>
              <a:endCxn id="27682" idx="3"/>
            </p:cNvCxnSpPr>
            <p:nvPr/>
          </p:nvCxnSpPr>
          <p:spPr bwMode="auto">
            <a:xfrm flipH="1">
              <a:off x="1229" y="1161"/>
              <a:ext cx="1336" cy="212"/>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87" name="AutoShape 10"/>
            <p:cNvCxnSpPr>
              <a:cxnSpLocks noChangeShapeType="1"/>
              <a:stCxn id="27685" idx="3"/>
              <a:endCxn id="27683" idx="0"/>
            </p:cNvCxnSpPr>
            <p:nvPr/>
          </p:nvCxnSpPr>
          <p:spPr bwMode="auto">
            <a:xfrm flipH="1">
              <a:off x="2619" y="1161"/>
              <a:ext cx="42" cy="190"/>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88" name="AutoShape 11"/>
            <p:cNvCxnSpPr>
              <a:cxnSpLocks noChangeShapeType="1"/>
              <a:stCxn id="27685" idx="4"/>
              <a:endCxn id="27684" idx="1"/>
            </p:cNvCxnSpPr>
            <p:nvPr/>
          </p:nvCxnSpPr>
          <p:spPr bwMode="auto">
            <a:xfrm>
              <a:off x="2757" y="1161"/>
              <a:ext cx="1717" cy="94"/>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89" name="AutoShape 12"/>
            <p:cNvCxnSpPr>
              <a:cxnSpLocks noChangeShapeType="1"/>
              <a:stCxn id="27685" idx="0"/>
              <a:endCxn id="27681" idx="2"/>
            </p:cNvCxnSpPr>
            <p:nvPr/>
          </p:nvCxnSpPr>
          <p:spPr bwMode="auto">
            <a:xfrm flipV="1">
              <a:off x="2661" y="920"/>
              <a:ext cx="16" cy="145"/>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grpSp>
      <p:grpSp>
        <p:nvGrpSpPr>
          <p:cNvPr id="3" name="Group 13"/>
          <p:cNvGrpSpPr>
            <a:grpSpLocks/>
          </p:cNvGrpSpPr>
          <p:nvPr/>
        </p:nvGrpSpPr>
        <p:grpSpPr bwMode="auto">
          <a:xfrm>
            <a:off x="411163" y="2636838"/>
            <a:ext cx="5838825" cy="3903662"/>
            <a:chOff x="259" y="1661"/>
            <a:chExt cx="3678" cy="2459"/>
          </a:xfrm>
        </p:grpSpPr>
        <p:sp>
          <p:nvSpPr>
            <p:cNvPr id="27670" name="AutoShape 14"/>
            <p:cNvSpPr>
              <a:spLocks noChangeArrowheads="1"/>
            </p:cNvSpPr>
            <p:nvPr/>
          </p:nvSpPr>
          <p:spPr bwMode="auto">
            <a:xfrm>
              <a:off x="1078" y="2925"/>
              <a:ext cx="192" cy="96"/>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p>
          </p:txBody>
        </p:sp>
        <p:grpSp>
          <p:nvGrpSpPr>
            <p:cNvPr id="27671" name="Group 15"/>
            <p:cNvGrpSpPr>
              <a:grpSpLocks/>
            </p:cNvGrpSpPr>
            <p:nvPr/>
          </p:nvGrpSpPr>
          <p:grpSpPr bwMode="auto">
            <a:xfrm>
              <a:off x="259" y="1661"/>
              <a:ext cx="3678" cy="2459"/>
              <a:chOff x="259" y="1661"/>
              <a:chExt cx="3678" cy="2459"/>
            </a:xfrm>
          </p:grpSpPr>
          <p:sp>
            <p:nvSpPr>
              <p:cNvPr id="27672" name="Rectangle 16"/>
              <p:cNvSpPr>
                <a:spLocks noChangeArrowheads="1"/>
              </p:cNvSpPr>
              <p:nvPr/>
            </p:nvSpPr>
            <p:spPr bwMode="auto">
              <a:xfrm>
                <a:off x="259" y="3527"/>
                <a:ext cx="768" cy="576"/>
              </a:xfrm>
              <a:prstGeom prst="rect">
                <a:avLst/>
              </a:prstGeom>
              <a:solidFill>
                <a:srgbClr val="FF0000"/>
              </a:solidFill>
              <a:ln w="12700">
                <a:solidFill>
                  <a:schemeClr val="tx1"/>
                </a:solidFill>
                <a:miter lim="800000"/>
                <a:headEnd/>
                <a:tailEnd/>
              </a:ln>
            </p:spPr>
            <p:txBody>
              <a:bodyPr wrap="none" anchor="ctr"/>
              <a:lstStyle/>
              <a:p>
                <a:pPr algn="ctr"/>
                <a:r>
                  <a:rPr lang="en-US" sz="2000">
                    <a:latin typeface="Palatino" charset="0"/>
                  </a:rPr>
                  <a:t>Adapter</a:t>
                </a:r>
              </a:p>
            </p:txBody>
          </p:sp>
          <p:sp>
            <p:nvSpPr>
              <p:cNvPr id="27673" name="Rectangle 17"/>
              <p:cNvSpPr>
                <a:spLocks noChangeArrowheads="1"/>
              </p:cNvSpPr>
              <p:nvPr/>
            </p:nvSpPr>
            <p:spPr bwMode="auto">
              <a:xfrm>
                <a:off x="1219" y="3527"/>
                <a:ext cx="768" cy="576"/>
              </a:xfrm>
              <a:prstGeom prst="rect">
                <a:avLst/>
              </a:prstGeom>
              <a:solidFill>
                <a:srgbClr val="FF0000"/>
              </a:solidFill>
              <a:ln w="12700">
                <a:solidFill>
                  <a:schemeClr val="tx1"/>
                </a:solidFill>
                <a:miter lim="800000"/>
                <a:headEnd/>
                <a:tailEnd/>
              </a:ln>
            </p:spPr>
            <p:txBody>
              <a:bodyPr wrap="none" anchor="ctr"/>
              <a:lstStyle/>
              <a:p>
                <a:pPr algn="ctr"/>
                <a:r>
                  <a:rPr lang="en-US" sz="2000">
                    <a:latin typeface="Palatino" charset="0"/>
                  </a:rPr>
                  <a:t>Bridge</a:t>
                </a:r>
              </a:p>
            </p:txBody>
          </p:sp>
          <p:sp>
            <p:nvSpPr>
              <p:cNvPr id="27674" name="Rectangle 18"/>
              <p:cNvSpPr>
                <a:spLocks noChangeArrowheads="1"/>
              </p:cNvSpPr>
              <p:nvPr/>
            </p:nvSpPr>
            <p:spPr bwMode="auto">
              <a:xfrm>
                <a:off x="2179" y="3527"/>
                <a:ext cx="768" cy="576"/>
              </a:xfrm>
              <a:prstGeom prst="rect">
                <a:avLst/>
              </a:prstGeom>
              <a:solidFill>
                <a:srgbClr val="FF0000"/>
              </a:solidFill>
              <a:ln w="12700">
                <a:solidFill>
                  <a:schemeClr val="tx1"/>
                </a:solidFill>
                <a:miter lim="800000"/>
                <a:headEnd/>
                <a:tailEnd/>
              </a:ln>
            </p:spPr>
            <p:txBody>
              <a:bodyPr wrap="none" anchor="ctr"/>
              <a:lstStyle/>
              <a:p>
                <a:r>
                  <a:rPr lang="en-US" sz="2000">
                    <a:latin typeface="Palatino" charset="0"/>
                  </a:rPr>
                  <a:t>Facade</a:t>
                </a:r>
              </a:p>
            </p:txBody>
          </p:sp>
          <p:cxnSp>
            <p:nvCxnSpPr>
              <p:cNvPr id="27675" name="AutoShape 19"/>
              <p:cNvCxnSpPr>
                <a:cxnSpLocks noChangeShapeType="1"/>
                <a:stCxn id="27670" idx="2"/>
                <a:endCxn id="27672" idx="0"/>
              </p:cNvCxnSpPr>
              <p:nvPr/>
            </p:nvCxnSpPr>
            <p:spPr bwMode="auto">
              <a:xfrm flipH="1">
                <a:off x="643" y="3021"/>
                <a:ext cx="435" cy="506"/>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76" name="AutoShape 20"/>
              <p:cNvCxnSpPr>
                <a:cxnSpLocks noChangeShapeType="1"/>
                <a:stCxn id="27670" idx="3"/>
                <a:endCxn id="27673" idx="0"/>
              </p:cNvCxnSpPr>
              <p:nvPr/>
            </p:nvCxnSpPr>
            <p:spPr bwMode="auto">
              <a:xfrm>
                <a:off x="1174" y="3021"/>
                <a:ext cx="429" cy="506"/>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77" name="AutoShape 21"/>
              <p:cNvCxnSpPr>
                <a:cxnSpLocks noChangeShapeType="1"/>
                <a:stCxn id="27670" idx="4"/>
                <a:endCxn id="27674" idx="0"/>
              </p:cNvCxnSpPr>
              <p:nvPr/>
            </p:nvCxnSpPr>
            <p:spPr bwMode="auto">
              <a:xfrm>
                <a:off x="1270" y="3021"/>
                <a:ext cx="1293" cy="506"/>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78" name="AutoShape 22"/>
              <p:cNvCxnSpPr>
                <a:cxnSpLocks noChangeShapeType="1"/>
                <a:stCxn id="27670" idx="0"/>
                <a:endCxn id="27682" idx="2"/>
              </p:cNvCxnSpPr>
              <p:nvPr/>
            </p:nvCxnSpPr>
            <p:spPr bwMode="auto">
              <a:xfrm flipH="1" flipV="1">
                <a:off x="845" y="1661"/>
                <a:ext cx="329" cy="1264"/>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27679" name="Rectangle 23"/>
              <p:cNvSpPr>
                <a:spLocks noChangeArrowheads="1"/>
              </p:cNvSpPr>
              <p:nvPr/>
            </p:nvSpPr>
            <p:spPr bwMode="auto">
              <a:xfrm>
                <a:off x="3169" y="3544"/>
                <a:ext cx="768" cy="576"/>
              </a:xfrm>
              <a:prstGeom prst="rect">
                <a:avLst/>
              </a:prstGeom>
              <a:solidFill>
                <a:srgbClr val="FF0000"/>
              </a:solidFill>
              <a:ln w="12700">
                <a:solidFill>
                  <a:schemeClr val="tx1"/>
                </a:solidFill>
                <a:miter lim="800000"/>
                <a:headEnd/>
                <a:tailEnd/>
              </a:ln>
            </p:spPr>
            <p:txBody>
              <a:bodyPr wrap="none" anchor="ctr"/>
              <a:lstStyle/>
              <a:p>
                <a:r>
                  <a:rPr lang="en-US" sz="2000">
                    <a:latin typeface="Palatino" charset="0"/>
                  </a:rPr>
                  <a:t>Proxy</a:t>
                </a:r>
              </a:p>
            </p:txBody>
          </p:sp>
          <p:cxnSp>
            <p:nvCxnSpPr>
              <p:cNvPr id="27680" name="AutoShape 24"/>
              <p:cNvCxnSpPr>
                <a:cxnSpLocks noChangeShapeType="1"/>
                <a:stCxn id="27670" idx="4"/>
                <a:endCxn id="27679" idx="0"/>
              </p:cNvCxnSpPr>
              <p:nvPr/>
            </p:nvCxnSpPr>
            <p:spPr bwMode="auto">
              <a:xfrm>
                <a:off x="1270" y="3021"/>
                <a:ext cx="2283" cy="523"/>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grpSp>
      </p:grpSp>
      <p:grpSp>
        <p:nvGrpSpPr>
          <p:cNvPr id="5" name="Group 25"/>
          <p:cNvGrpSpPr>
            <a:grpSpLocks/>
          </p:cNvGrpSpPr>
          <p:nvPr/>
        </p:nvGrpSpPr>
        <p:grpSpPr bwMode="auto">
          <a:xfrm>
            <a:off x="2276475" y="3059113"/>
            <a:ext cx="3754438" cy="1533525"/>
            <a:chOff x="1434" y="1927"/>
            <a:chExt cx="2365" cy="966"/>
          </a:xfrm>
        </p:grpSpPr>
        <p:sp>
          <p:nvSpPr>
            <p:cNvPr id="27662" name="Rectangle 26"/>
            <p:cNvSpPr>
              <a:spLocks noChangeArrowheads="1"/>
            </p:cNvSpPr>
            <p:nvPr/>
          </p:nvSpPr>
          <p:spPr bwMode="auto">
            <a:xfrm>
              <a:off x="1434" y="2342"/>
              <a:ext cx="705" cy="536"/>
            </a:xfrm>
            <a:prstGeom prst="rect">
              <a:avLst/>
            </a:prstGeom>
            <a:solidFill>
              <a:srgbClr val="FF0000"/>
            </a:solidFill>
            <a:ln w="12700">
              <a:solidFill>
                <a:schemeClr val="tx1"/>
              </a:solidFill>
              <a:miter lim="800000"/>
              <a:headEnd/>
              <a:tailEnd/>
            </a:ln>
          </p:spPr>
          <p:txBody>
            <a:bodyPr wrap="none" anchor="ctr"/>
            <a:lstStyle/>
            <a:p>
              <a:r>
                <a:rPr lang="en-US" sz="2000">
                  <a:latin typeface="Palatino" charset="0"/>
                </a:rPr>
                <a:t>Command</a:t>
              </a:r>
            </a:p>
            <a:p>
              <a:endParaRPr lang="en-US" sz="2000">
                <a:latin typeface="Palatino" charset="0"/>
              </a:endParaRPr>
            </a:p>
          </p:txBody>
        </p:sp>
        <p:sp>
          <p:nvSpPr>
            <p:cNvPr id="27663" name="Rectangle 27"/>
            <p:cNvSpPr>
              <a:spLocks noChangeArrowheads="1"/>
            </p:cNvSpPr>
            <p:nvPr/>
          </p:nvSpPr>
          <p:spPr bwMode="auto">
            <a:xfrm>
              <a:off x="2300" y="2357"/>
              <a:ext cx="705" cy="536"/>
            </a:xfrm>
            <a:prstGeom prst="rect">
              <a:avLst/>
            </a:prstGeom>
            <a:solidFill>
              <a:srgbClr val="FF0000"/>
            </a:solidFill>
            <a:ln w="12700">
              <a:solidFill>
                <a:schemeClr val="tx1"/>
              </a:solidFill>
              <a:miter lim="800000"/>
              <a:headEnd/>
              <a:tailEnd/>
            </a:ln>
          </p:spPr>
          <p:txBody>
            <a:bodyPr wrap="none" anchor="ctr"/>
            <a:lstStyle/>
            <a:p>
              <a:r>
                <a:rPr lang="en-US" sz="2000" dirty="0">
                  <a:latin typeface="Palatino" charset="0"/>
                </a:rPr>
                <a:t>Observer</a:t>
              </a:r>
            </a:p>
            <a:p>
              <a:endParaRPr lang="en-US" sz="2000" dirty="0">
                <a:latin typeface="Palatino" charset="0"/>
              </a:endParaRPr>
            </a:p>
          </p:txBody>
        </p:sp>
        <p:sp>
          <p:nvSpPr>
            <p:cNvPr id="27664" name="Rectangle 28"/>
            <p:cNvSpPr>
              <a:spLocks noChangeArrowheads="1"/>
            </p:cNvSpPr>
            <p:nvPr/>
          </p:nvSpPr>
          <p:spPr bwMode="auto">
            <a:xfrm>
              <a:off x="3110" y="2357"/>
              <a:ext cx="689" cy="536"/>
            </a:xfrm>
            <a:prstGeom prst="rect">
              <a:avLst/>
            </a:prstGeom>
            <a:solidFill>
              <a:schemeClr val="bg1"/>
            </a:solidFill>
            <a:ln w="12700">
              <a:solidFill>
                <a:schemeClr val="tx1"/>
              </a:solidFill>
              <a:miter lim="800000"/>
              <a:headEnd/>
              <a:tailEnd/>
            </a:ln>
          </p:spPr>
          <p:txBody>
            <a:bodyPr wrap="none" anchor="ctr"/>
            <a:lstStyle/>
            <a:p>
              <a:r>
                <a:rPr lang="en-US" sz="2000" dirty="0">
                  <a:latin typeface="Palatino" charset="0"/>
                </a:rPr>
                <a:t>Strategy</a:t>
              </a:r>
            </a:p>
            <a:p>
              <a:endParaRPr lang="en-US" sz="2000" dirty="0">
                <a:latin typeface="Palatino" charset="0"/>
              </a:endParaRPr>
            </a:p>
          </p:txBody>
        </p:sp>
        <p:sp>
          <p:nvSpPr>
            <p:cNvPr id="27665" name="AutoShape 29"/>
            <p:cNvSpPr>
              <a:spLocks noChangeArrowheads="1"/>
            </p:cNvSpPr>
            <p:nvPr/>
          </p:nvSpPr>
          <p:spPr bwMode="auto">
            <a:xfrm>
              <a:off x="2558" y="2046"/>
              <a:ext cx="192" cy="89"/>
            </a:xfrm>
            <a:prstGeom prst="triangle">
              <a:avLst>
                <a:gd name="adj" fmla="val 50000"/>
              </a:avLst>
            </a:prstGeom>
            <a:solidFill>
              <a:srgbClr val="FF0000"/>
            </a:solidFill>
            <a:ln w="12700">
              <a:solidFill>
                <a:schemeClr val="tx1"/>
              </a:solidFill>
              <a:miter lim="800000"/>
              <a:headEnd/>
              <a:tailEnd/>
            </a:ln>
          </p:spPr>
          <p:txBody>
            <a:bodyPr wrap="none" anchor="ctr"/>
            <a:lstStyle/>
            <a:p>
              <a:endParaRPr lang="en-US" sz="2000">
                <a:latin typeface="Palatino" charset="0"/>
              </a:endParaRPr>
            </a:p>
          </p:txBody>
        </p:sp>
        <p:cxnSp>
          <p:nvCxnSpPr>
            <p:cNvPr id="27666" name="AutoShape 30"/>
            <p:cNvCxnSpPr>
              <a:cxnSpLocks noChangeShapeType="1"/>
              <a:stCxn id="27665" idx="2"/>
              <a:endCxn id="27662" idx="0"/>
            </p:cNvCxnSpPr>
            <p:nvPr/>
          </p:nvCxnSpPr>
          <p:spPr bwMode="auto">
            <a:xfrm flipH="1">
              <a:off x="1787" y="2135"/>
              <a:ext cx="771" cy="207"/>
            </a:xfrm>
            <a:prstGeom prst="straightConnector1">
              <a:avLst/>
            </a:prstGeom>
            <a:solidFill>
              <a:srgbClr val="FF0000"/>
            </a:solidFill>
            <a:ln w="12700">
              <a:solidFill>
                <a:schemeClr val="tx1"/>
              </a:solidFill>
              <a:miter lim="800000"/>
              <a:headEnd/>
              <a:tailEnd/>
            </a:ln>
            <a:extLst/>
          </p:spPr>
        </p:cxnSp>
        <p:cxnSp>
          <p:nvCxnSpPr>
            <p:cNvPr id="27667" name="AutoShape 31"/>
            <p:cNvCxnSpPr>
              <a:cxnSpLocks noChangeShapeType="1"/>
              <a:stCxn id="27665" idx="3"/>
              <a:endCxn id="27663" idx="0"/>
            </p:cNvCxnSpPr>
            <p:nvPr/>
          </p:nvCxnSpPr>
          <p:spPr bwMode="auto">
            <a:xfrm flipH="1">
              <a:off x="2653" y="2135"/>
              <a:ext cx="1" cy="222"/>
            </a:xfrm>
            <a:prstGeom prst="straightConnector1">
              <a:avLst/>
            </a:prstGeom>
            <a:solidFill>
              <a:srgbClr val="FF0000"/>
            </a:solidFill>
            <a:ln w="12700">
              <a:solidFill>
                <a:schemeClr val="tx1"/>
              </a:solidFill>
              <a:miter lim="800000"/>
              <a:headEnd/>
              <a:tailEnd/>
            </a:ln>
            <a:extLst/>
          </p:spPr>
        </p:cxnSp>
        <p:cxnSp>
          <p:nvCxnSpPr>
            <p:cNvPr id="27668" name="AutoShape 32"/>
            <p:cNvCxnSpPr>
              <a:cxnSpLocks noChangeShapeType="1"/>
              <a:stCxn id="27665" idx="4"/>
              <a:endCxn id="27664" idx="0"/>
            </p:cNvCxnSpPr>
            <p:nvPr/>
          </p:nvCxnSpPr>
          <p:spPr bwMode="auto">
            <a:xfrm>
              <a:off x="2750" y="2135"/>
              <a:ext cx="705" cy="222"/>
            </a:xfrm>
            <a:prstGeom prst="straightConnector1">
              <a:avLst/>
            </a:prstGeom>
            <a:solidFill>
              <a:srgbClr val="FF0000"/>
            </a:solidFill>
            <a:ln w="12700">
              <a:solidFill>
                <a:schemeClr val="tx1"/>
              </a:solidFill>
              <a:miter lim="800000"/>
              <a:headEnd/>
              <a:tailEnd/>
            </a:ln>
            <a:extLst/>
          </p:spPr>
        </p:cxnSp>
        <p:cxnSp>
          <p:nvCxnSpPr>
            <p:cNvPr id="27669" name="AutoShape 33"/>
            <p:cNvCxnSpPr>
              <a:cxnSpLocks noChangeShapeType="1"/>
              <a:stCxn id="27665" idx="0"/>
              <a:endCxn id="27683" idx="2"/>
            </p:cNvCxnSpPr>
            <p:nvPr/>
          </p:nvCxnSpPr>
          <p:spPr bwMode="auto">
            <a:xfrm flipH="1" flipV="1">
              <a:off x="2619" y="1927"/>
              <a:ext cx="35" cy="119"/>
            </a:xfrm>
            <a:prstGeom prst="straightConnector1">
              <a:avLst/>
            </a:prstGeom>
            <a:solidFill>
              <a:srgbClr val="FF0000"/>
            </a:solidFill>
            <a:ln w="12700">
              <a:solidFill>
                <a:schemeClr val="tx1"/>
              </a:solidFill>
              <a:miter lim="800000"/>
              <a:headEnd/>
              <a:tailEnd/>
            </a:ln>
            <a:extLst/>
          </p:spPr>
        </p:cxnSp>
      </p:grpSp>
      <p:grpSp>
        <p:nvGrpSpPr>
          <p:cNvPr id="6" name="Group 34"/>
          <p:cNvGrpSpPr>
            <a:grpSpLocks/>
          </p:cNvGrpSpPr>
          <p:nvPr/>
        </p:nvGrpSpPr>
        <p:grpSpPr bwMode="auto">
          <a:xfrm>
            <a:off x="6234113" y="2449513"/>
            <a:ext cx="2743200" cy="1762125"/>
            <a:chOff x="3927" y="1543"/>
            <a:chExt cx="1728" cy="1110"/>
          </a:xfrm>
        </p:grpSpPr>
        <p:sp>
          <p:nvSpPr>
            <p:cNvPr id="27656" name="Rectangle 35"/>
            <p:cNvSpPr>
              <a:spLocks noChangeArrowheads="1"/>
            </p:cNvSpPr>
            <p:nvPr/>
          </p:nvSpPr>
          <p:spPr bwMode="auto">
            <a:xfrm>
              <a:off x="3927" y="2077"/>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Abstract</a:t>
              </a:r>
            </a:p>
            <a:p>
              <a:pPr algn="ctr"/>
              <a:r>
                <a:rPr lang="en-US" sz="2000">
                  <a:latin typeface="Palatino" charset="0"/>
                </a:rPr>
                <a:t>Factory</a:t>
              </a:r>
            </a:p>
          </p:txBody>
        </p:sp>
        <p:sp>
          <p:nvSpPr>
            <p:cNvPr id="27657" name="Rectangle 36"/>
            <p:cNvSpPr>
              <a:spLocks noChangeArrowheads="1"/>
            </p:cNvSpPr>
            <p:nvPr/>
          </p:nvSpPr>
          <p:spPr bwMode="auto">
            <a:xfrm>
              <a:off x="4887" y="2077"/>
              <a:ext cx="768" cy="576"/>
            </a:xfrm>
            <a:prstGeom prst="rect">
              <a:avLst/>
            </a:prstGeom>
            <a:solidFill>
              <a:schemeClr val="bg1"/>
            </a:solidFill>
            <a:ln w="12700">
              <a:solidFill>
                <a:schemeClr val="tx1"/>
              </a:solidFill>
              <a:miter lim="800000"/>
              <a:headEnd/>
              <a:tailEnd/>
            </a:ln>
          </p:spPr>
          <p:txBody>
            <a:bodyPr wrap="none" anchor="ctr"/>
            <a:lstStyle/>
            <a:p>
              <a:pPr algn="ctr"/>
              <a:r>
                <a:rPr lang="en-US" sz="2000">
                  <a:latin typeface="Palatino" charset="0"/>
                </a:rPr>
                <a:t>Builder</a:t>
              </a:r>
            </a:p>
            <a:p>
              <a:pPr algn="ctr"/>
              <a:r>
                <a:rPr lang="en-US" sz="2000">
                  <a:latin typeface="Palatino" charset="0"/>
                </a:rPr>
                <a:t>Pattern</a:t>
              </a:r>
            </a:p>
          </p:txBody>
        </p:sp>
        <p:cxnSp>
          <p:nvCxnSpPr>
            <p:cNvPr id="27658" name="AutoShape 37"/>
            <p:cNvCxnSpPr>
              <a:cxnSpLocks noChangeShapeType="1"/>
              <a:stCxn id="27660" idx="2"/>
              <a:endCxn id="27656" idx="0"/>
            </p:cNvCxnSpPr>
            <p:nvPr/>
          </p:nvCxnSpPr>
          <p:spPr bwMode="auto">
            <a:xfrm flipH="1">
              <a:off x="4311" y="1902"/>
              <a:ext cx="463" cy="175"/>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cxnSp>
          <p:nvCxnSpPr>
            <p:cNvPr id="27659" name="AutoShape 38"/>
            <p:cNvCxnSpPr>
              <a:cxnSpLocks noChangeShapeType="1"/>
              <a:stCxn id="27660" idx="4"/>
              <a:endCxn id="27657" idx="0"/>
            </p:cNvCxnSpPr>
            <p:nvPr/>
          </p:nvCxnSpPr>
          <p:spPr bwMode="auto">
            <a:xfrm>
              <a:off x="4966" y="1902"/>
              <a:ext cx="305" cy="175"/>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27660" name="AutoShape 39"/>
            <p:cNvSpPr>
              <a:spLocks noChangeArrowheads="1"/>
            </p:cNvSpPr>
            <p:nvPr/>
          </p:nvSpPr>
          <p:spPr bwMode="auto">
            <a:xfrm>
              <a:off x="4774" y="1806"/>
              <a:ext cx="192" cy="96"/>
            </a:xfrm>
            <a:prstGeom prst="triangle">
              <a:avLst>
                <a:gd name="adj" fmla="val 50000"/>
              </a:avLst>
            </a:prstGeom>
            <a:solidFill>
              <a:schemeClr val="bg1"/>
            </a:solidFill>
            <a:ln w="12700">
              <a:solidFill>
                <a:schemeClr val="tx1"/>
              </a:solidFill>
              <a:miter lim="800000"/>
              <a:headEnd/>
              <a:tailEnd/>
            </a:ln>
          </p:spPr>
          <p:txBody>
            <a:bodyPr wrap="none" anchor="ctr"/>
            <a:lstStyle/>
            <a:p>
              <a:endParaRPr lang="en-US" sz="2000"/>
            </a:p>
          </p:txBody>
        </p:sp>
        <p:cxnSp>
          <p:nvCxnSpPr>
            <p:cNvPr id="27661" name="AutoShape 40"/>
            <p:cNvCxnSpPr>
              <a:cxnSpLocks noChangeShapeType="1"/>
              <a:stCxn id="27684" idx="2"/>
              <a:endCxn id="27660" idx="0"/>
            </p:cNvCxnSpPr>
            <p:nvPr/>
          </p:nvCxnSpPr>
          <p:spPr bwMode="auto">
            <a:xfrm>
              <a:off x="4858" y="1543"/>
              <a:ext cx="12" cy="263"/>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grpSp>
      <p:sp>
        <p:nvSpPr>
          <p:cNvPr id="135209" name="Rectangle 41"/>
          <p:cNvSpPr>
            <a:spLocks noChangeArrowheads="1"/>
          </p:cNvSpPr>
          <p:nvPr/>
        </p:nvSpPr>
        <p:spPr bwMode="auto">
          <a:xfrm>
            <a:off x="2279650" y="3721100"/>
            <a:ext cx="1119188" cy="850900"/>
          </a:xfrm>
          <a:prstGeom prst="rect">
            <a:avLst/>
          </a:prstGeom>
          <a:solidFill>
            <a:schemeClr val="bg1"/>
          </a:solidFill>
          <a:ln w="12700">
            <a:solidFill>
              <a:srgbClr val="FF0000"/>
            </a:solidFill>
            <a:miter lim="800000"/>
            <a:headEnd/>
            <a:tailEnd/>
          </a:ln>
        </p:spPr>
        <p:txBody>
          <a:bodyPr wrap="none" anchor="ctr"/>
          <a:lstStyle/>
          <a:p>
            <a:r>
              <a:rPr lang="en-US" sz="2000">
                <a:latin typeface="Palatino" charset="0"/>
              </a:rPr>
              <a:t>Command</a:t>
            </a:r>
          </a:p>
          <a:p>
            <a:endParaRPr lang="en-US" sz="2000">
              <a:latin typeface="Palatino" charset="0"/>
            </a:endParaRPr>
          </a:p>
        </p:txBody>
      </p:sp>
      <p:grpSp>
        <p:nvGrpSpPr>
          <p:cNvPr id="43" name="Group 42"/>
          <p:cNvGrpSpPr/>
          <p:nvPr/>
        </p:nvGrpSpPr>
        <p:grpSpPr>
          <a:xfrm>
            <a:off x="2011763" y="4795838"/>
            <a:ext cx="5757270" cy="1739639"/>
            <a:chOff x="2011763" y="4795838"/>
            <a:chExt cx="5757270" cy="1739639"/>
          </a:xfrm>
        </p:grpSpPr>
        <p:cxnSp>
          <p:nvCxnSpPr>
            <p:cNvPr id="44" name="AutoShape 24"/>
            <p:cNvCxnSpPr>
              <a:cxnSpLocks noChangeShapeType="1"/>
              <a:endCxn id="45" idx="0"/>
            </p:cNvCxnSpPr>
            <p:nvPr/>
          </p:nvCxnSpPr>
          <p:spPr bwMode="auto">
            <a:xfrm>
              <a:off x="2011763" y="4795838"/>
              <a:ext cx="5149328" cy="825239"/>
            </a:xfrm>
            <a:prstGeom prst="straightConnector1">
              <a:avLst/>
            </a:prstGeom>
            <a:noFill/>
            <a:ln w="12700">
              <a:solidFill>
                <a:schemeClr val="tx1"/>
              </a:solidFill>
              <a:round/>
              <a:headEnd/>
              <a:tailEnd/>
            </a:ln>
            <a:extLst>
              <a:ext uri="{909E8E84-426E-40dd-AFC4-6F175D3DCCD1}">
                <a14:hiddenFill xmlns="" xmlns:a14="http://schemas.microsoft.com/office/drawing/2010/main">
                  <a:noFill/>
                </a14:hiddenFill>
              </a:ext>
            </a:extLst>
          </p:spPr>
        </p:cxnSp>
        <p:sp>
          <p:nvSpPr>
            <p:cNvPr id="45" name="Rectangle 23"/>
            <p:cNvSpPr>
              <a:spLocks noChangeArrowheads="1"/>
            </p:cNvSpPr>
            <p:nvPr/>
          </p:nvSpPr>
          <p:spPr bwMode="auto">
            <a:xfrm>
              <a:off x="6553148" y="5621077"/>
              <a:ext cx="1215885" cy="914400"/>
            </a:xfrm>
            <a:prstGeom prst="rect">
              <a:avLst/>
            </a:prstGeom>
            <a:solidFill>
              <a:srgbClr val="FF0000"/>
            </a:solidFill>
            <a:ln w="12700">
              <a:solidFill>
                <a:schemeClr val="tx1"/>
              </a:solidFill>
              <a:miter lim="800000"/>
              <a:headEnd/>
              <a:tailEnd/>
            </a:ln>
          </p:spPr>
          <p:txBody>
            <a:bodyPr wrap="none" anchor="ctr"/>
            <a:lstStyle/>
            <a:p>
              <a:pPr algn="ctr"/>
              <a:r>
                <a:rPr lang="en-US" sz="2000" dirty="0" smtClean="0">
                  <a:latin typeface="Palatino" charset="0"/>
                </a:rPr>
                <a:t>Composite</a:t>
              </a:r>
              <a:endParaRPr lang="en-US" sz="2000" dirty="0">
                <a:latin typeface="Palatino" charset="0"/>
              </a:endParaRPr>
            </a:p>
          </p:txBody>
        </p:sp>
      </p:grpSp>
    </p:spTree>
    <p:extLst>
      <p:ext uri="{BB962C8B-B14F-4D97-AF65-F5344CB8AC3E}">
        <p14:creationId xmlns:p14="http://schemas.microsoft.com/office/powerpoint/2010/main" val="3819267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371683" y="152486"/>
            <a:ext cx="7763481" cy="704850"/>
          </a:xfrm>
          <a:noFill/>
          <a:ln/>
        </p:spPr>
        <p:txBody>
          <a:bodyPr/>
          <a:lstStyle/>
          <a:p>
            <a:r>
              <a:rPr lang="en-US" dirty="0">
                <a:solidFill>
                  <a:srgbClr val="0005C5"/>
                </a:solidFill>
              </a:rPr>
              <a:t>Examples of Object Design Activities </a:t>
            </a:r>
          </a:p>
        </p:txBody>
      </p:sp>
      <p:sp>
        <p:nvSpPr>
          <p:cNvPr id="11267" name="Rectangle 3"/>
          <p:cNvSpPr>
            <a:spLocks noGrp="1" noChangeArrowheads="1"/>
          </p:cNvSpPr>
          <p:nvPr>
            <p:ph type="body" idx="1"/>
          </p:nvPr>
        </p:nvSpPr>
        <p:spPr>
          <a:xfrm>
            <a:off x="317500" y="857336"/>
            <a:ext cx="8255000" cy="4800600"/>
          </a:xfrm>
          <a:noFill/>
          <a:ln/>
        </p:spPr>
        <p:txBody>
          <a:bodyPr/>
          <a:lstStyle/>
          <a:p>
            <a:r>
              <a:rPr lang="en-US" sz="2000" dirty="0"/>
              <a:t>Identification of existing </a:t>
            </a:r>
            <a:r>
              <a:rPr lang="en-US" sz="2000" dirty="0">
                <a:solidFill>
                  <a:srgbClr val="CC3300"/>
                </a:solidFill>
              </a:rPr>
              <a:t>components</a:t>
            </a:r>
          </a:p>
          <a:p>
            <a:r>
              <a:rPr lang="en-US" sz="2000" dirty="0"/>
              <a:t>Full definition of  </a:t>
            </a:r>
            <a:r>
              <a:rPr lang="en-US" sz="2000" dirty="0">
                <a:solidFill>
                  <a:srgbClr val="CC3300"/>
                </a:solidFill>
              </a:rPr>
              <a:t>associations</a:t>
            </a:r>
          </a:p>
          <a:p>
            <a:r>
              <a:rPr lang="en-US" sz="2000" dirty="0"/>
              <a:t>Full definition of  classes:</a:t>
            </a:r>
          </a:p>
          <a:p>
            <a:pPr lvl="1"/>
            <a:r>
              <a:rPr lang="en-US" sz="1800" dirty="0" smtClean="0"/>
              <a:t>System </a:t>
            </a:r>
            <a:r>
              <a:rPr lang="en-US" sz="1800" dirty="0"/>
              <a:t>Design =&gt; Service, </a:t>
            </a:r>
          </a:p>
          <a:p>
            <a:pPr lvl="1"/>
            <a:r>
              <a:rPr lang="en-US" sz="1800" dirty="0"/>
              <a:t>Object Design =&gt; API</a:t>
            </a:r>
          </a:p>
          <a:p>
            <a:r>
              <a:rPr lang="en-US" sz="2000" dirty="0"/>
              <a:t>Specifying the </a:t>
            </a:r>
            <a:r>
              <a:rPr lang="en-US" sz="2000" dirty="0">
                <a:solidFill>
                  <a:srgbClr val="CC3300"/>
                </a:solidFill>
              </a:rPr>
              <a:t>contract for each component</a:t>
            </a:r>
          </a:p>
          <a:p>
            <a:r>
              <a:rPr lang="en-US" sz="2000" dirty="0"/>
              <a:t>Choosing </a:t>
            </a:r>
            <a:r>
              <a:rPr lang="en-US" sz="2000" dirty="0">
                <a:solidFill>
                  <a:srgbClr val="CC3300"/>
                </a:solidFill>
              </a:rPr>
              <a:t>algorithms and data structures</a:t>
            </a:r>
          </a:p>
          <a:p>
            <a:pPr>
              <a:buFont typeface="Symbol" charset="0"/>
              <a:buNone/>
            </a:pPr>
            <a:endParaRPr lang="en-US" sz="2000" dirty="0">
              <a:solidFill>
                <a:srgbClr val="CC3300"/>
              </a:solidFill>
            </a:endParaRPr>
          </a:p>
          <a:p>
            <a:r>
              <a:rPr lang="en-US" sz="2000" dirty="0"/>
              <a:t>Identifying possibilities of reuse</a:t>
            </a:r>
          </a:p>
          <a:p>
            <a:r>
              <a:rPr lang="en-US" sz="2000" dirty="0"/>
              <a:t>Detection of solution-domain classes </a:t>
            </a:r>
          </a:p>
          <a:p>
            <a:r>
              <a:rPr lang="en-US" sz="2000" dirty="0">
                <a:solidFill>
                  <a:srgbClr val="CC3300"/>
                </a:solidFill>
              </a:rPr>
              <a:t>Optimization</a:t>
            </a:r>
            <a:r>
              <a:rPr lang="en-US" sz="2000" dirty="0"/>
              <a:t>   </a:t>
            </a:r>
          </a:p>
          <a:p>
            <a:r>
              <a:rPr lang="en-US" sz="2000" dirty="0"/>
              <a:t>Increase of inheritance</a:t>
            </a:r>
          </a:p>
          <a:p>
            <a:r>
              <a:rPr lang="en-US" sz="2000" dirty="0"/>
              <a:t>Decision on control</a:t>
            </a:r>
          </a:p>
          <a:p>
            <a:r>
              <a:rPr lang="en-US" sz="2000" dirty="0"/>
              <a:t>(Re-)Packaging</a:t>
            </a:r>
          </a:p>
        </p:txBody>
      </p:sp>
    </p:spTree>
    <p:extLst>
      <p:ext uri="{BB962C8B-B14F-4D97-AF65-F5344CB8AC3E}">
        <p14:creationId xmlns:p14="http://schemas.microsoft.com/office/powerpoint/2010/main" val="5040602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26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126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26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26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267">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267">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267">
                                            <p:txEl>
                                              <p:pRg st="10" end="1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267">
                                            <p:txEl>
                                              <p:pRg st="11" end="11"/>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267">
                                            <p:txEl>
                                              <p:pRg st="12" end="12"/>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26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atin typeface="Times" charset="0"/>
              </a:rPr>
              <a:t>Command Pattern: Motivation</a:t>
            </a:r>
          </a:p>
        </p:txBody>
      </p:sp>
      <p:sp>
        <p:nvSpPr>
          <p:cNvPr id="28675" name="Rectangle 3"/>
          <p:cNvSpPr>
            <a:spLocks noGrp="1" noChangeArrowheads="1"/>
          </p:cNvSpPr>
          <p:nvPr>
            <p:ph type="body" idx="1"/>
          </p:nvPr>
        </p:nvSpPr>
        <p:spPr>
          <a:xfrm>
            <a:off x="458244" y="868363"/>
            <a:ext cx="8229600" cy="5065712"/>
          </a:xfrm>
        </p:spPr>
        <p:txBody>
          <a:bodyPr/>
          <a:lstStyle/>
          <a:p>
            <a:r>
              <a:rPr lang="en-US" dirty="0">
                <a:latin typeface="Times" charset="0"/>
              </a:rPr>
              <a:t>You want  to build a user interface </a:t>
            </a:r>
          </a:p>
          <a:p>
            <a:r>
              <a:rPr lang="en-US" dirty="0">
                <a:latin typeface="Times" charset="0"/>
              </a:rPr>
              <a:t>You want to provide menus</a:t>
            </a:r>
          </a:p>
          <a:p>
            <a:r>
              <a:rPr lang="en-US" dirty="0">
                <a:latin typeface="Times" charset="0"/>
              </a:rPr>
              <a:t>You want to make </a:t>
            </a:r>
            <a:r>
              <a:rPr lang="en-US" dirty="0">
                <a:solidFill>
                  <a:srgbClr val="FF0000"/>
                </a:solidFill>
                <a:latin typeface="Times" charset="0"/>
              </a:rPr>
              <a:t>the user interface </a:t>
            </a:r>
            <a:r>
              <a:rPr lang="en-US" dirty="0">
                <a:latin typeface="Times" charset="0"/>
              </a:rPr>
              <a:t>reusable across many applications</a:t>
            </a:r>
          </a:p>
          <a:p>
            <a:pPr lvl="1"/>
            <a:r>
              <a:rPr lang="en-US" dirty="0">
                <a:latin typeface="Times" charset="0"/>
              </a:rPr>
              <a:t>You cannot hardcode the meanings of the </a:t>
            </a:r>
            <a:r>
              <a:rPr lang="en-US" dirty="0">
                <a:solidFill>
                  <a:srgbClr val="FF0000"/>
                </a:solidFill>
                <a:latin typeface="Times" charset="0"/>
              </a:rPr>
              <a:t>menus</a:t>
            </a:r>
            <a:r>
              <a:rPr lang="en-US" dirty="0">
                <a:latin typeface="Times" charset="0"/>
              </a:rPr>
              <a:t> for the various applications</a:t>
            </a:r>
          </a:p>
          <a:p>
            <a:pPr lvl="1"/>
            <a:r>
              <a:rPr lang="en-US" dirty="0">
                <a:latin typeface="Times" charset="0"/>
              </a:rPr>
              <a:t>The applications only know what has to be done when a menu is selected.</a:t>
            </a:r>
          </a:p>
          <a:p>
            <a:r>
              <a:rPr lang="en-US" dirty="0">
                <a:latin typeface="Times" charset="0"/>
              </a:rPr>
              <a:t>Such a </a:t>
            </a:r>
            <a:r>
              <a:rPr lang="en-US" dirty="0">
                <a:solidFill>
                  <a:srgbClr val="FF0000"/>
                </a:solidFill>
                <a:latin typeface="Times" charset="0"/>
              </a:rPr>
              <a:t>menu</a:t>
            </a:r>
            <a:r>
              <a:rPr lang="en-US" dirty="0">
                <a:latin typeface="Times" charset="0"/>
              </a:rPr>
              <a:t> can easily be implemented with the Command Pattern  </a:t>
            </a:r>
          </a:p>
        </p:txBody>
      </p:sp>
    </p:spTree>
    <p:extLst>
      <p:ext uri="{BB962C8B-B14F-4D97-AF65-F5344CB8AC3E}">
        <p14:creationId xmlns:p14="http://schemas.microsoft.com/office/powerpoint/2010/main" val="229964514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a:lstStyle/>
          <a:p>
            <a:r>
              <a:rPr lang="en-US">
                <a:latin typeface="Times" charset="0"/>
              </a:rPr>
              <a:t>Command pattern</a:t>
            </a:r>
          </a:p>
        </p:txBody>
      </p:sp>
      <p:sp>
        <p:nvSpPr>
          <p:cNvPr id="29699" name="Rectangle 3"/>
          <p:cNvSpPr>
            <a:spLocks noGrp="1" noChangeArrowheads="1"/>
          </p:cNvSpPr>
          <p:nvPr>
            <p:ph type="body" idx="1"/>
          </p:nvPr>
        </p:nvSpPr>
        <p:spPr>
          <a:xfrm>
            <a:off x="355600" y="3751263"/>
            <a:ext cx="8255000" cy="2465387"/>
          </a:xfrm>
          <a:noFill/>
        </p:spPr>
        <p:txBody>
          <a:bodyPr/>
          <a:lstStyle/>
          <a:p>
            <a:r>
              <a:rPr lang="en-US" sz="2400" b="1" dirty="0">
                <a:latin typeface="Times" charset="0"/>
              </a:rPr>
              <a:t>Client</a:t>
            </a:r>
            <a:r>
              <a:rPr lang="en-US" sz="2400" dirty="0">
                <a:latin typeface="Times" charset="0"/>
              </a:rPr>
              <a:t> creates a </a:t>
            </a:r>
            <a:r>
              <a:rPr lang="en-US" sz="2400" b="1" dirty="0" err="1">
                <a:latin typeface="Times" charset="0"/>
              </a:rPr>
              <a:t>ConcreteCommand</a:t>
            </a:r>
            <a:r>
              <a:rPr lang="en-US" sz="2400" dirty="0">
                <a:latin typeface="Times" charset="0"/>
              </a:rPr>
              <a:t> and binds it with a </a:t>
            </a:r>
            <a:r>
              <a:rPr lang="en-US" sz="2400" b="1" dirty="0">
                <a:latin typeface="Times" charset="0"/>
              </a:rPr>
              <a:t>Receiver.</a:t>
            </a:r>
            <a:endParaRPr lang="en-US" sz="2400" dirty="0">
              <a:latin typeface="Times" charset="0"/>
            </a:endParaRPr>
          </a:p>
          <a:p>
            <a:r>
              <a:rPr lang="en-US" sz="2400" b="1" dirty="0">
                <a:latin typeface="Times" charset="0"/>
              </a:rPr>
              <a:t>Client</a:t>
            </a:r>
            <a:r>
              <a:rPr lang="en-US" sz="2400" dirty="0">
                <a:latin typeface="Times" charset="0"/>
              </a:rPr>
              <a:t> hands the </a:t>
            </a:r>
            <a:r>
              <a:rPr lang="en-US" sz="2400" b="1" dirty="0" err="1">
                <a:latin typeface="Times" charset="0"/>
              </a:rPr>
              <a:t>ConcreteCommand</a:t>
            </a:r>
            <a:r>
              <a:rPr lang="en-US" sz="2400" dirty="0">
                <a:latin typeface="Times" charset="0"/>
              </a:rPr>
              <a:t> over to the </a:t>
            </a:r>
            <a:r>
              <a:rPr lang="en-US" sz="2400" b="1" dirty="0">
                <a:latin typeface="Times" charset="0"/>
              </a:rPr>
              <a:t>Invoker</a:t>
            </a:r>
            <a:r>
              <a:rPr lang="en-US" sz="2400" dirty="0">
                <a:latin typeface="Times" charset="0"/>
              </a:rPr>
              <a:t> which stores it.</a:t>
            </a:r>
          </a:p>
          <a:p>
            <a:r>
              <a:rPr lang="en-US" sz="2400" dirty="0">
                <a:latin typeface="Times" charset="0"/>
              </a:rPr>
              <a:t>The </a:t>
            </a:r>
            <a:r>
              <a:rPr lang="en-US" sz="2400" b="1" dirty="0">
                <a:latin typeface="Times" charset="0"/>
              </a:rPr>
              <a:t>Invoker</a:t>
            </a:r>
            <a:r>
              <a:rPr lang="en-US" sz="2400" dirty="0">
                <a:latin typeface="Times" charset="0"/>
              </a:rPr>
              <a:t> has the responsibility to do the command (</a:t>
            </a:r>
            <a:r>
              <a:rPr lang="ja-JP" altLang="en-US" sz="2400" dirty="0">
                <a:latin typeface="Times" charset="0"/>
              </a:rPr>
              <a:t>“</a:t>
            </a:r>
            <a:r>
              <a:rPr lang="en-US" sz="2400" dirty="0">
                <a:latin typeface="Times" charset="0"/>
              </a:rPr>
              <a:t>execute</a:t>
            </a:r>
            <a:r>
              <a:rPr lang="ja-JP" altLang="en-US" sz="2400" dirty="0">
                <a:latin typeface="Times" charset="0"/>
              </a:rPr>
              <a:t>”</a:t>
            </a:r>
            <a:r>
              <a:rPr lang="en-US" sz="2400" dirty="0">
                <a:latin typeface="Times" charset="0"/>
              </a:rPr>
              <a:t> or </a:t>
            </a:r>
            <a:r>
              <a:rPr lang="ja-JP" altLang="en-US" sz="2400" dirty="0">
                <a:latin typeface="Times" charset="0"/>
              </a:rPr>
              <a:t>“</a:t>
            </a:r>
            <a:r>
              <a:rPr lang="en-US" sz="2400" dirty="0">
                <a:latin typeface="Times" charset="0"/>
              </a:rPr>
              <a:t>undo</a:t>
            </a:r>
            <a:r>
              <a:rPr lang="ja-JP" altLang="en-US" sz="2400" dirty="0">
                <a:latin typeface="Times" charset="0"/>
              </a:rPr>
              <a:t>”</a:t>
            </a:r>
            <a:r>
              <a:rPr lang="en-US" sz="2400" dirty="0">
                <a:latin typeface="Times" charset="0"/>
              </a:rPr>
              <a:t>)</a:t>
            </a:r>
            <a:r>
              <a:rPr lang="en-US" sz="2400" b="1" dirty="0">
                <a:latin typeface="Times" charset="0"/>
              </a:rPr>
              <a:t>.</a:t>
            </a:r>
          </a:p>
        </p:txBody>
      </p:sp>
      <p:sp>
        <p:nvSpPr>
          <p:cNvPr id="29700" name="Rectangle 4"/>
          <p:cNvSpPr>
            <a:spLocks noChangeArrowheads="1"/>
          </p:cNvSpPr>
          <p:nvPr/>
        </p:nvSpPr>
        <p:spPr bwMode="auto">
          <a:xfrm>
            <a:off x="5775325" y="946150"/>
            <a:ext cx="2701925" cy="993775"/>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i="1">
                <a:latin typeface="Palatino" charset="0"/>
              </a:rPr>
              <a:t>Command</a:t>
            </a:r>
          </a:p>
          <a:p>
            <a:pPr algn="ctr"/>
            <a:endParaRPr lang="en-US" sz="1600" i="1">
              <a:latin typeface="Palatino" charset="0"/>
            </a:endParaRPr>
          </a:p>
          <a:p>
            <a:pPr algn="ctr"/>
            <a:r>
              <a:rPr lang="en-US" sz="1600" i="1">
                <a:latin typeface="Palatino" charset="0"/>
              </a:rPr>
              <a:t>execute()</a:t>
            </a:r>
          </a:p>
        </p:txBody>
      </p:sp>
      <p:sp>
        <p:nvSpPr>
          <p:cNvPr id="29701" name="Line 5"/>
          <p:cNvSpPr>
            <a:spLocks noChangeShapeType="1"/>
          </p:cNvSpPr>
          <p:nvPr/>
        </p:nvSpPr>
        <p:spPr bwMode="auto">
          <a:xfrm>
            <a:off x="5808663" y="1309688"/>
            <a:ext cx="2684462"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29702" name="Group 6"/>
          <p:cNvGrpSpPr>
            <a:grpSpLocks/>
          </p:cNvGrpSpPr>
          <p:nvPr/>
        </p:nvGrpSpPr>
        <p:grpSpPr bwMode="auto">
          <a:xfrm>
            <a:off x="2168525" y="2503488"/>
            <a:ext cx="2717800" cy="993775"/>
            <a:chOff x="1366" y="1577"/>
            <a:chExt cx="1712" cy="626"/>
          </a:xfrm>
        </p:grpSpPr>
        <p:sp>
          <p:nvSpPr>
            <p:cNvPr id="29721" name="Rectangle 7"/>
            <p:cNvSpPr>
              <a:spLocks noChangeArrowheads="1"/>
            </p:cNvSpPr>
            <p:nvPr/>
          </p:nvSpPr>
          <p:spPr bwMode="auto">
            <a:xfrm>
              <a:off x="1366" y="1577"/>
              <a:ext cx="1702" cy="626"/>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Palatino" charset="0"/>
                </a:rPr>
                <a:t>Receiver</a:t>
              </a:r>
            </a:p>
            <a:p>
              <a:pPr algn="ctr"/>
              <a:endParaRPr lang="en-US" i="1">
                <a:latin typeface="Palatino" charset="0"/>
              </a:endParaRPr>
            </a:p>
            <a:p>
              <a:pPr algn="ctr"/>
              <a:r>
                <a:rPr lang="en-US" sz="1600">
                  <a:latin typeface="Palatino" charset="0"/>
                </a:rPr>
                <a:t>action()</a:t>
              </a:r>
            </a:p>
          </p:txBody>
        </p:sp>
        <p:sp>
          <p:nvSpPr>
            <p:cNvPr id="29722" name="Line 8"/>
            <p:cNvSpPr>
              <a:spLocks noChangeShapeType="1"/>
            </p:cNvSpPr>
            <p:nvPr/>
          </p:nvSpPr>
          <p:spPr bwMode="auto">
            <a:xfrm>
              <a:off x="1387" y="1827"/>
              <a:ext cx="1691"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29703" name="Rectangle 9"/>
          <p:cNvSpPr>
            <a:spLocks noChangeArrowheads="1"/>
          </p:cNvSpPr>
          <p:nvPr/>
        </p:nvSpPr>
        <p:spPr bwMode="auto">
          <a:xfrm>
            <a:off x="463550" y="1438275"/>
            <a:ext cx="1344613" cy="925513"/>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Palatino" charset="0"/>
              </a:rPr>
              <a:t>Client</a:t>
            </a:r>
          </a:p>
        </p:txBody>
      </p:sp>
      <p:sp>
        <p:nvSpPr>
          <p:cNvPr id="29704" name="Rectangle 10"/>
          <p:cNvSpPr>
            <a:spLocks noChangeArrowheads="1"/>
          </p:cNvSpPr>
          <p:nvPr/>
        </p:nvSpPr>
        <p:spPr bwMode="auto">
          <a:xfrm>
            <a:off x="2816225" y="912813"/>
            <a:ext cx="1344613" cy="925512"/>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Palatino" charset="0"/>
              </a:rPr>
              <a:t>Invoker</a:t>
            </a:r>
          </a:p>
        </p:txBody>
      </p:sp>
      <p:grpSp>
        <p:nvGrpSpPr>
          <p:cNvPr id="29705" name="Group 11"/>
          <p:cNvGrpSpPr>
            <a:grpSpLocks/>
          </p:cNvGrpSpPr>
          <p:nvPr/>
        </p:nvGrpSpPr>
        <p:grpSpPr bwMode="auto">
          <a:xfrm>
            <a:off x="5740400" y="2622550"/>
            <a:ext cx="2717800" cy="993775"/>
            <a:chOff x="3616" y="1652"/>
            <a:chExt cx="1712" cy="626"/>
          </a:xfrm>
        </p:grpSpPr>
        <p:sp>
          <p:nvSpPr>
            <p:cNvPr id="29719" name="Rectangle 12"/>
            <p:cNvSpPr>
              <a:spLocks noChangeArrowheads="1"/>
            </p:cNvSpPr>
            <p:nvPr/>
          </p:nvSpPr>
          <p:spPr bwMode="auto">
            <a:xfrm>
              <a:off x="3616" y="1652"/>
              <a:ext cx="1702" cy="626"/>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r>
                <a:rPr lang="en-US">
                  <a:latin typeface="Palatino" charset="0"/>
                </a:rPr>
                <a:t>ConcreteCommand</a:t>
              </a:r>
            </a:p>
            <a:p>
              <a:pPr algn="ctr"/>
              <a:endParaRPr lang="en-US" sz="1600">
                <a:latin typeface="Palatino" charset="0"/>
              </a:endParaRPr>
            </a:p>
            <a:p>
              <a:pPr algn="ctr"/>
              <a:r>
                <a:rPr lang="en-US" sz="1600">
                  <a:latin typeface="Palatino" charset="0"/>
                </a:rPr>
                <a:t>execute()</a:t>
              </a:r>
            </a:p>
          </p:txBody>
        </p:sp>
        <p:sp>
          <p:nvSpPr>
            <p:cNvPr id="29720" name="Line 13"/>
            <p:cNvSpPr>
              <a:spLocks noChangeShapeType="1"/>
            </p:cNvSpPr>
            <p:nvPr/>
          </p:nvSpPr>
          <p:spPr bwMode="auto">
            <a:xfrm>
              <a:off x="3637" y="1902"/>
              <a:ext cx="1691"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29706" name="Group 14"/>
          <p:cNvGrpSpPr>
            <a:grpSpLocks/>
          </p:cNvGrpSpPr>
          <p:nvPr/>
        </p:nvGrpSpPr>
        <p:grpSpPr bwMode="auto">
          <a:xfrm>
            <a:off x="7005638" y="1962150"/>
            <a:ext cx="303212" cy="647700"/>
            <a:chOff x="4413" y="1236"/>
            <a:chExt cx="191" cy="408"/>
          </a:xfrm>
        </p:grpSpPr>
        <p:sp>
          <p:nvSpPr>
            <p:cNvPr id="29716" name="AutoShape 15"/>
            <p:cNvSpPr>
              <a:spLocks noChangeArrowheads="1"/>
            </p:cNvSpPr>
            <p:nvPr/>
          </p:nvSpPr>
          <p:spPr bwMode="auto">
            <a:xfrm>
              <a:off x="4413" y="1365"/>
              <a:ext cx="191" cy="174"/>
            </a:xfrm>
            <a:prstGeom prst="triangle">
              <a:avLst>
                <a:gd name="adj" fmla="val 49995"/>
              </a:avLst>
            </a:prstGeom>
            <a:solidFill>
              <a:schemeClr val="bg1"/>
            </a:solidFill>
            <a:ln w="12700">
              <a:solidFill>
                <a:schemeClr val="tx1"/>
              </a:solidFill>
              <a:miter lim="800000"/>
              <a:headEnd/>
              <a:tailEnd/>
            </a:ln>
          </p:spPr>
          <p:txBody>
            <a:bodyPr wrap="none" anchor="ctr"/>
            <a:lstStyle/>
            <a:p>
              <a:endParaRPr lang="en-US"/>
            </a:p>
          </p:txBody>
        </p:sp>
        <p:sp>
          <p:nvSpPr>
            <p:cNvPr id="29717" name="Line 16"/>
            <p:cNvSpPr>
              <a:spLocks noChangeShapeType="1"/>
            </p:cNvSpPr>
            <p:nvPr/>
          </p:nvSpPr>
          <p:spPr bwMode="auto">
            <a:xfrm>
              <a:off x="4509" y="1236"/>
              <a:ext cx="0" cy="1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9718" name="Line 17"/>
            <p:cNvSpPr>
              <a:spLocks noChangeShapeType="1"/>
            </p:cNvSpPr>
            <p:nvPr/>
          </p:nvSpPr>
          <p:spPr bwMode="auto">
            <a:xfrm>
              <a:off x="4520" y="1561"/>
              <a:ext cx="0" cy="8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29707" name="AutoShape 18"/>
          <p:cNvSpPr>
            <a:spLocks noChangeArrowheads="1"/>
          </p:cNvSpPr>
          <p:nvPr/>
        </p:nvSpPr>
        <p:spPr bwMode="auto">
          <a:xfrm>
            <a:off x="4187825" y="1168400"/>
            <a:ext cx="292100" cy="139700"/>
          </a:xfrm>
          <a:prstGeom prst="diamond">
            <a:avLst/>
          </a:prstGeom>
          <a:solidFill>
            <a:schemeClr val="bg1"/>
          </a:solidFill>
          <a:ln w="12700">
            <a:solidFill>
              <a:schemeClr val="tx1"/>
            </a:solidFill>
            <a:miter lim="800000"/>
            <a:headEnd/>
            <a:tailEnd/>
          </a:ln>
        </p:spPr>
        <p:txBody>
          <a:bodyPr wrap="none" anchor="ctr"/>
          <a:lstStyle/>
          <a:p>
            <a:endParaRPr lang="en-US"/>
          </a:p>
        </p:txBody>
      </p:sp>
      <p:sp>
        <p:nvSpPr>
          <p:cNvPr id="29708" name="Line 19"/>
          <p:cNvSpPr>
            <a:spLocks noChangeShapeType="1"/>
          </p:cNvSpPr>
          <p:nvPr/>
        </p:nvSpPr>
        <p:spPr bwMode="auto">
          <a:xfrm>
            <a:off x="4476750" y="1246188"/>
            <a:ext cx="1290638"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9709" name="Line 20"/>
          <p:cNvSpPr>
            <a:spLocks noChangeShapeType="1"/>
          </p:cNvSpPr>
          <p:nvPr/>
        </p:nvSpPr>
        <p:spPr bwMode="auto">
          <a:xfrm flipH="1">
            <a:off x="4876800" y="2719388"/>
            <a:ext cx="863600" cy="0"/>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29710" name="Group 21"/>
          <p:cNvGrpSpPr>
            <a:grpSpLocks/>
          </p:cNvGrpSpPr>
          <p:nvPr/>
        </p:nvGrpSpPr>
        <p:grpSpPr bwMode="auto">
          <a:xfrm>
            <a:off x="1117600" y="2370138"/>
            <a:ext cx="1058863" cy="382587"/>
            <a:chOff x="704" y="1493"/>
            <a:chExt cx="667" cy="241"/>
          </a:xfrm>
        </p:grpSpPr>
        <p:sp>
          <p:nvSpPr>
            <p:cNvPr id="29714" name="Line 22"/>
            <p:cNvSpPr>
              <a:spLocks noChangeShapeType="1"/>
            </p:cNvSpPr>
            <p:nvPr/>
          </p:nvSpPr>
          <p:spPr bwMode="auto">
            <a:xfrm>
              <a:off x="704" y="1493"/>
              <a:ext cx="0" cy="23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9715" name="Line 23"/>
            <p:cNvSpPr>
              <a:spLocks noChangeShapeType="1"/>
            </p:cNvSpPr>
            <p:nvPr/>
          </p:nvSpPr>
          <p:spPr bwMode="auto">
            <a:xfrm>
              <a:off x="718" y="1734"/>
              <a:ext cx="653" cy="0"/>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29711" name="Line 24"/>
          <p:cNvSpPr>
            <a:spLocks noChangeShapeType="1"/>
          </p:cNvSpPr>
          <p:nvPr/>
        </p:nvSpPr>
        <p:spPr bwMode="auto">
          <a:xfrm>
            <a:off x="965200" y="2370138"/>
            <a:ext cx="0" cy="11874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9712" name="Line 25"/>
          <p:cNvSpPr>
            <a:spLocks noChangeShapeType="1"/>
          </p:cNvSpPr>
          <p:nvPr/>
        </p:nvSpPr>
        <p:spPr bwMode="auto">
          <a:xfrm>
            <a:off x="971550" y="3563938"/>
            <a:ext cx="4762500" cy="0"/>
          </a:xfrm>
          <a:prstGeom prst="line">
            <a:avLst/>
          </a:prstGeom>
          <a:noFill/>
          <a:ln w="127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9713" name="Text Box 26"/>
          <p:cNvSpPr txBox="1">
            <a:spLocks noChangeArrowheads="1"/>
          </p:cNvSpPr>
          <p:nvPr/>
        </p:nvSpPr>
        <p:spPr bwMode="auto">
          <a:xfrm>
            <a:off x="4886326" y="2273352"/>
            <a:ext cx="7810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Times" charset="0"/>
                <a:ea typeface="ＭＳ Ｐゴシック" charset="0"/>
              </a:defRPr>
            </a:lvl1pPr>
            <a:lvl2pPr marL="742950" indent="-285750">
              <a:defRPr b="1">
                <a:solidFill>
                  <a:schemeClr val="tx1"/>
                </a:solidFill>
                <a:latin typeface="Times" charset="0"/>
                <a:ea typeface="ＭＳ Ｐゴシック" charset="0"/>
              </a:defRPr>
            </a:lvl2pPr>
            <a:lvl3pPr marL="1143000" indent="-228600">
              <a:defRPr b="1">
                <a:solidFill>
                  <a:schemeClr val="tx1"/>
                </a:solidFill>
                <a:latin typeface="Times" charset="0"/>
                <a:ea typeface="ＭＳ Ｐゴシック" charset="0"/>
              </a:defRPr>
            </a:lvl3pPr>
            <a:lvl4pPr marL="1600200" indent="-228600">
              <a:defRPr b="1">
                <a:solidFill>
                  <a:schemeClr val="tx1"/>
                </a:solidFill>
                <a:latin typeface="Times" charset="0"/>
                <a:ea typeface="ＭＳ Ｐゴシック" charset="0"/>
              </a:defRPr>
            </a:lvl4pPr>
            <a:lvl5pPr marL="2057400" indent="-228600">
              <a:defRPr b="1">
                <a:solidFill>
                  <a:schemeClr val="tx1"/>
                </a:solidFill>
                <a:latin typeface="Times" charset="0"/>
                <a:ea typeface="ＭＳ Ｐゴシック" charset="0"/>
              </a:defRPr>
            </a:lvl5pPr>
            <a:lvl6pPr marL="2514600" indent="-228600" eaLnBrk="0" fontAlgn="base" hangingPunct="0">
              <a:spcBef>
                <a:spcPct val="0"/>
              </a:spcBef>
              <a:spcAft>
                <a:spcPct val="0"/>
              </a:spcAft>
              <a:defRPr b="1">
                <a:solidFill>
                  <a:schemeClr val="tx1"/>
                </a:solidFill>
                <a:latin typeface="Times" charset="0"/>
                <a:ea typeface="ＭＳ Ｐゴシック" charset="0"/>
              </a:defRPr>
            </a:lvl6pPr>
            <a:lvl7pPr marL="2971800" indent="-228600" eaLnBrk="0" fontAlgn="base" hangingPunct="0">
              <a:spcBef>
                <a:spcPct val="0"/>
              </a:spcBef>
              <a:spcAft>
                <a:spcPct val="0"/>
              </a:spcAft>
              <a:defRPr b="1">
                <a:solidFill>
                  <a:schemeClr val="tx1"/>
                </a:solidFill>
                <a:latin typeface="Times" charset="0"/>
                <a:ea typeface="ＭＳ Ｐゴシック" charset="0"/>
              </a:defRPr>
            </a:lvl7pPr>
            <a:lvl8pPr marL="3429000" indent="-228600" eaLnBrk="0" fontAlgn="base" hangingPunct="0">
              <a:spcBef>
                <a:spcPct val="0"/>
              </a:spcBef>
              <a:spcAft>
                <a:spcPct val="0"/>
              </a:spcAft>
              <a:defRPr b="1">
                <a:solidFill>
                  <a:schemeClr val="tx1"/>
                </a:solidFill>
                <a:latin typeface="Times" charset="0"/>
                <a:ea typeface="ＭＳ Ｐゴシック" charset="0"/>
              </a:defRPr>
            </a:lvl8pPr>
            <a:lvl9pPr marL="3886200" indent="-228600" eaLnBrk="0" fontAlgn="base" hangingPunct="0">
              <a:spcBef>
                <a:spcPct val="0"/>
              </a:spcBef>
              <a:spcAft>
                <a:spcPct val="0"/>
              </a:spcAft>
              <a:defRPr b="1">
                <a:solidFill>
                  <a:schemeClr val="tx1"/>
                </a:solidFill>
                <a:latin typeface="Times" charset="0"/>
                <a:ea typeface="ＭＳ Ｐゴシック" charset="0"/>
              </a:defRPr>
            </a:lvl9pPr>
          </a:lstStyle>
          <a:p>
            <a:r>
              <a:rPr lang="en-US" dirty="0">
                <a:latin typeface="Palatino" charset="0"/>
              </a:rPr>
              <a:t>binds</a:t>
            </a:r>
          </a:p>
        </p:txBody>
      </p:sp>
    </p:spTree>
    <p:extLst>
      <p:ext uri="{BB962C8B-B14F-4D97-AF65-F5344CB8AC3E}">
        <p14:creationId xmlns:p14="http://schemas.microsoft.com/office/powerpoint/2010/main" val="2689809522"/>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pic>
        <p:nvPicPr>
          <p:cNvPr id="4" name="图片 3"/>
          <p:cNvPicPr>
            <a:picLocks noChangeAspect="1"/>
          </p:cNvPicPr>
          <p:nvPr/>
        </p:nvPicPr>
        <p:blipFill>
          <a:blip r:embed="rId2"/>
          <a:stretch>
            <a:fillRect/>
          </a:stretch>
        </p:blipFill>
        <p:spPr>
          <a:xfrm>
            <a:off x="2057400" y="179388"/>
            <a:ext cx="5029200" cy="1879600"/>
          </a:xfrm>
          <a:prstGeom prst="rect">
            <a:avLst/>
          </a:prstGeom>
        </p:spPr>
      </p:pic>
      <p:pic>
        <p:nvPicPr>
          <p:cNvPr id="5" name="图片 4"/>
          <p:cNvPicPr>
            <a:picLocks noChangeAspect="1"/>
          </p:cNvPicPr>
          <p:nvPr/>
        </p:nvPicPr>
        <p:blipFill>
          <a:blip r:embed="rId3"/>
          <a:stretch>
            <a:fillRect/>
          </a:stretch>
        </p:blipFill>
        <p:spPr>
          <a:xfrm>
            <a:off x="850900" y="2225675"/>
            <a:ext cx="7442200" cy="4508500"/>
          </a:xfrm>
          <a:prstGeom prst="rect">
            <a:avLst/>
          </a:prstGeom>
        </p:spPr>
      </p:pic>
    </p:spTree>
    <p:extLst>
      <p:ext uri="{BB962C8B-B14F-4D97-AF65-F5344CB8AC3E}">
        <p14:creationId xmlns:p14="http://schemas.microsoft.com/office/powerpoint/2010/main" val="23574579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308" y="914466"/>
            <a:ext cx="5638652" cy="1938992"/>
          </a:xfrm>
          <a:prstGeom prst="rect">
            <a:avLst/>
          </a:prstGeom>
        </p:spPr>
        <p:txBody>
          <a:bodyPr wrap="square">
            <a:spAutoFit/>
          </a:bodyPr>
          <a:lstStyle/>
          <a:p>
            <a:pPr algn="l"/>
            <a:r>
              <a:rPr lang="en-US" altLang="zh-CN" dirty="0" smtClean="0">
                <a:solidFill>
                  <a:srgbClr val="353535"/>
                </a:solidFill>
                <a:latin typeface="Verdana" charset="0"/>
              </a:rPr>
              <a:t>/</a:t>
            </a:r>
            <a:r>
              <a:rPr lang="zh-CN" altLang="en-US" dirty="0" smtClean="0">
                <a:solidFill>
                  <a:srgbClr val="353535"/>
                </a:solidFill>
                <a:latin typeface="Verdana" charset="0"/>
              </a:rPr>
              <a:t>* </a:t>
            </a:r>
            <a:r>
              <a:rPr lang="zh-CN" altLang="en-US" dirty="0">
                <a:solidFill>
                  <a:srgbClr val="353535"/>
                </a:solidFill>
                <a:latin typeface="Verdana" charset="0"/>
              </a:rPr>
              <a:t>主板的</a:t>
            </a:r>
            <a:r>
              <a:rPr lang="zh-CN" altLang="en-US" dirty="0" smtClean="0">
                <a:solidFill>
                  <a:srgbClr val="353535"/>
                </a:solidFill>
                <a:latin typeface="Verdana" charset="0"/>
              </a:rPr>
              <a:t>接口 </a:t>
            </a:r>
            <a:r>
              <a:rPr lang="bg-BG" altLang="zh-CN" dirty="0" smtClean="0">
                <a:solidFill>
                  <a:srgbClr val="353535"/>
                </a:solidFill>
                <a:latin typeface="Verdana" charset="0"/>
              </a:rPr>
              <a:t>*/</a:t>
            </a:r>
            <a:endParaRPr lang="bg-BG" altLang="zh-CN" dirty="0">
              <a:solidFill>
                <a:srgbClr val="353535"/>
              </a:solidFill>
              <a:latin typeface="Verdana" charset="0"/>
            </a:endParaRPr>
          </a:p>
          <a:p>
            <a:pPr algn="l"/>
            <a:r>
              <a:rPr lang="en-US" altLang="zh-CN" dirty="0">
                <a:solidFill>
                  <a:srgbClr val="353535"/>
                </a:solidFill>
                <a:latin typeface="Verdana" charset="0"/>
              </a:rPr>
              <a:t>public interface </a:t>
            </a:r>
            <a:r>
              <a:rPr lang="en-US" altLang="zh-CN" dirty="0" err="1">
                <a:solidFill>
                  <a:srgbClr val="353535"/>
                </a:solidFill>
                <a:latin typeface="Verdana" charset="0"/>
              </a:rPr>
              <a:t>MainBoardApi</a:t>
            </a:r>
            <a:r>
              <a:rPr lang="en-US" altLang="zh-CN" dirty="0">
                <a:solidFill>
                  <a:srgbClr val="353535"/>
                </a:solidFill>
                <a:latin typeface="Verdana" charset="0"/>
              </a:rPr>
              <a:t> {</a:t>
            </a:r>
          </a:p>
          <a:p>
            <a:pPr algn="l"/>
            <a:r>
              <a:rPr lang="pl-PL" altLang="zh-CN" dirty="0">
                <a:solidFill>
                  <a:srgbClr val="353535"/>
                </a:solidFill>
                <a:latin typeface="Verdana" charset="0"/>
              </a:rPr>
              <a:t>    </a:t>
            </a:r>
            <a:r>
              <a:rPr lang="pl-PL" altLang="zh-CN" dirty="0" smtClean="0">
                <a:solidFill>
                  <a:srgbClr val="353535"/>
                </a:solidFill>
                <a:latin typeface="Verdana" charset="0"/>
              </a:rPr>
              <a:t>/*</a:t>
            </a:r>
            <a:r>
              <a:rPr lang="zh-CN" altLang="en-US" dirty="0" smtClean="0">
                <a:solidFill>
                  <a:srgbClr val="353535"/>
                </a:solidFill>
                <a:latin typeface="Verdana" charset="0"/>
              </a:rPr>
              <a:t> 主板</a:t>
            </a:r>
            <a:r>
              <a:rPr lang="zh-CN" altLang="en-US" dirty="0">
                <a:solidFill>
                  <a:srgbClr val="353535"/>
                </a:solidFill>
                <a:latin typeface="Verdana" charset="0"/>
              </a:rPr>
              <a:t>具有能开机的</a:t>
            </a:r>
            <a:r>
              <a:rPr lang="zh-CN" altLang="en-US" dirty="0" smtClean="0">
                <a:solidFill>
                  <a:srgbClr val="353535"/>
                </a:solidFill>
                <a:latin typeface="Verdana" charset="0"/>
              </a:rPr>
              <a:t>功能 </a:t>
            </a:r>
            <a:r>
              <a:rPr lang="is-IS" altLang="zh-CN" dirty="0" smtClean="0">
                <a:solidFill>
                  <a:srgbClr val="353535"/>
                </a:solidFill>
                <a:latin typeface="Verdana" charset="0"/>
              </a:rPr>
              <a:t>*/</a:t>
            </a:r>
            <a:endParaRPr lang="is-IS" altLang="zh-CN" dirty="0">
              <a:solidFill>
                <a:srgbClr val="353535"/>
              </a:solidFill>
              <a:latin typeface="Verdana" charset="0"/>
            </a:endParaRPr>
          </a:p>
          <a:p>
            <a:pPr algn="l"/>
            <a:r>
              <a:rPr lang="en-US" altLang="zh-CN" dirty="0">
                <a:solidFill>
                  <a:srgbClr val="353535"/>
                </a:solidFill>
                <a:latin typeface="Verdana" charset="0"/>
              </a:rPr>
              <a:t>    public void open();</a:t>
            </a:r>
          </a:p>
          <a:p>
            <a:pPr algn="l"/>
            <a:r>
              <a:rPr lang="en-US" altLang="zh-CN" dirty="0">
                <a:solidFill>
                  <a:srgbClr val="353535"/>
                </a:solidFill>
                <a:latin typeface="Verdana" charset="0"/>
              </a:rPr>
              <a:t>}	</a:t>
            </a:r>
          </a:p>
        </p:txBody>
      </p:sp>
      <p:sp>
        <p:nvSpPr>
          <p:cNvPr id="5" name="矩形 4"/>
          <p:cNvSpPr/>
          <p:nvPr/>
        </p:nvSpPr>
        <p:spPr>
          <a:xfrm>
            <a:off x="457308" y="2853458"/>
            <a:ext cx="7772196" cy="4401205"/>
          </a:xfrm>
          <a:prstGeom prst="rect">
            <a:avLst/>
          </a:prstGeom>
        </p:spPr>
        <p:txBody>
          <a:bodyPr wrap="square">
            <a:spAutoFit/>
          </a:bodyPr>
          <a:lstStyle/>
          <a:p>
            <a:pPr algn="l"/>
            <a:r>
              <a:rPr lang="en-US" altLang="zh-CN" sz="2000" dirty="0" smtClean="0">
                <a:solidFill>
                  <a:srgbClr val="353535"/>
                </a:solidFill>
                <a:latin typeface="Verdana" charset="0"/>
              </a:rPr>
              <a:t>/*</a:t>
            </a:r>
            <a:r>
              <a:rPr lang="zh-CN" altLang="en-US" sz="2000" dirty="0" smtClean="0">
                <a:solidFill>
                  <a:srgbClr val="353535"/>
                </a:solidFill>
                <a:latin typeface="Verdana" charset="0"/>
              </a:rPr>
              <a:t>技嘉</a:t>
            </a:r>
            <a:r>
              <a:rPr lang="zh-CN" altLang="en-US" sz="2000" dirty="0">
                <a:solidFill>
                  <a:srgbClr val="353535"/>
                </a:solidFill>
                <a:latin typeface="Verdana" charset="0"/>
              </a:rPr>
              <a:t>主板类，开机命令的真正实现者，在</a:t>
            </a:r>
            <a:r>
              <a:rPr lang="en-US" altLang="zh-CN" sz="2000" dirty="0">
                <a:solidFill>
                  <a:srgbClr val="353535"/>
                </a:solidFill>
                <a:latin typeface="Verdana" charset="0"/>
              </a:rPr>
              <a:t>Command</a:t>
            </a:r>
            <a:r>
              <a:rPr lang="zh-CN" altLang="en-US" sz="2000" dirty="0">
                <a:solidFill>
                  <a:srgbClr val="353535"/>
                </a:solidFill>
                <a:latin typeface="Verdana" charset="0"/>
              </a:rPr>
              <a:t>模式中充当</a:t>
            </a:r>
            <a:r>
              <a:rPr lang="en-US" altLang="zh-CN" sz="2000" dirty="0">
                <a:solidFill>
                  <a:srgbClr val="353535"/>
                </a:solidFill>
                <a:latin typeface="Verdana" charset="0"/>
              </a:rPr>
              <a:t>Receiver</a:t>
            </a:r>
          </a:p>
          <a:p>
            <a:pPr algn="l"/>
            <a:r>
              <a:rPr lang="bg-BG" altLang="zh-CN" sz="2000" dirty="0">
                <a:solidFill>
                  <a:srgbClr val="353535"/>
                </a:solidFill>
                <a:latin typeface="Verdana" charset="0"/>
              </a:rPr>
              <a:t> */</a:t>
            </a:r>
          </a:p>
          <a:p>
            <a:pPr algn="l"/>
            <a:r>
              <a:rPr lang="en-US" altLang="zh-CN" sz="2000" dirty="0">
                <a:solidFill>
                  <a:srgbClr val="353535"/>
                </a:solidFill>
                <a:latin typeface="Verdana" charset="0"/>
              </a:rPr>
              <a:t>public class </a:t>
            </a:r>
            <a:r>
              <a:rPr lang="en-US" altLang="zh-CN" sz="2000" dirty="0" err="1">
                <a:solidFill>
                  <a:srgbClr val="353535"/>
                </a:solidFill>
                <a:latin typeface="Verdana" charset="0"/>
              </a:rPr>
              <a:t>GigaMainBoard</a:t>
            </a:r>
            <a:r>
              <a:rPr lang="en-US" altLang="zh-CN" sz="2000" dirty="0">
                <a:solidFill>
                  <a:srgbClr val="353535"/>
                </a:solidFill>
                <a:latin typeface="Verdana" charset="0"/>
              </a:rPr>
              <a:t> implements </a:t>
            </a:r>
            <a:r>
              <a:rPr lang="en-US" altLang="zh-CN" sz="2000" dirty="0" err="1">
                <a:solidFill>
                  <a:srgbClr val="353535"/>
                </a:solidFill>
                <a:latin typeface="Verdana" charset="0"/>
              </a:rPr>
              <a:t>MainBoardApi</a:t>
            </a:r>
            <a:r>
              <a:rPr lang="en-US" altLang="zh-CN" sz="2000" dirty="0">
                <a:solidFill>
                  <a:srgbClr val="353535"/>
                </a:solidFill>
                <a:latin typeface="Verdana" charset="0"/>
              </a:rPr>
              <a:t>{</a:t>
            </a:r>
          </a:p>
          <a:p>
            <a:pPr algn="l"/>
            <a:r>
              <a:rPr lang="pl-PL" altLang="zh-CN" sz="2000" dirty="0">
                <a:solidFill>
                  <a:srgbClr val="353535"/>
                </a:solidFill>
                <a:latin typeface="Verdana" charset="0"/>
              </a:rPr>
              <a:t>    </a:t>
            </a:r>
            <a:r>
              <a:rPr lang="pl-PL" altLang="zh-CN" sz="2000" dirty="0" smtClean="0">
                <a:solidFill>
                  <a:srgbClr val="353535"/>
                </a:solidFill>
                <a:latin typeface="Verdana" charset="0"/>
              </a:rPr>
              <a:t>/*</a:t>
            </a:r>
            <a:r>
              <a:rPr lang="zh-CN" altLang="en-US" sz="2000" dirty="0" smtClean="0">
                <a:solidFill>
                  <a:srgbClr val="353535"/>
                </a:solidFill>
                <a:latin typeface="Verdana" charset="0"/>
              </a:rPr>
              <a:t>真正</a:t>
            </a:r>
            <a:r>
              <a:rPr lang="zh-CN" altLang="en-US" sz="2000" dirty="0">
                <a:solidFill>
                  <a:srgbClr val="353535"/>
                </a:solidFill>
                <a:latin typeface="Verdana" charset="0"/>
              </a:rPr>
              <a:t>的开机命令的</a:t>
            </a:r>
            <a:r>
              <a:rPr lang="zh-CN" altLang="en-US" sz="2000" dirty="0" smtClean="0">
                <a:solidFill>
                  <a:srgbClr val="353535"/>
                </a:solidFill>
                <a:latin typeface="Verdana" charset="0"/>
              </a:rPr>
              <a:t>实现 </a:t>
            </a:r>
            <a:r>
              <a:rPr lang="is-IS" altLang="zh-CN" sz="2000" dirty="0" smtClean="0">
                <a:solidFill>
                  <a:srgbClr val="353535"/>
                </a:solidFill>
                <a:latin typeface="Verdana" charset="0"/>
              </a:rPr>
              <a:t>*/</a:t>
            </a:r>
            <a:endParaRPr lang="is-IS" altLang="zh-CN" sz="2000" dirty="0">
              <a:solidFill>
                <a:srgbClr val="353535"/>
              </a:solidFill>
              <a:latin typeface="Verdana" charset="0"/>
            </a:endParaRPr>
          </a:p>
          <a:p>
            <a:pPr algn="l"/>
            <a:r>
              <a:rPr lang="en-US" altLang="zh-CN" sz="2000" dirty="0">
                <a:solidFill>
                  <a:srgbClr val="353535"/>
                </a:solidFill>
                <a:latin typeface="Verdana" charset="0"/>
              </a:rPr>
              <a:t>    public void open(){</a:t>
            </a:r>
          </a:p>
          <a:p>
            <a:pPr algn="l"/>
            <a:r>
              <a:rPr lang="en-US" altLang="zh-CN" sz="2000" dirty="0">
                <a:solidFill>
                  <a:srgbClr val="353535"/>
                </a:solidFill>
                <a:latin typeface="Verdana" charset="0"/>
              </a:rPr>
              <a:t>       </a:t>
            </a:r>
            <a:r>
              <a:rPr lang="en-US" altLang="zh-CN" sz="2000" dirty="0" err="1">
                <a:solidFill>
                  <a:srgbClr val="353535"/>
                </a:solidFill>
                <a:latin typeface="Verdana" charset="0"/>
              </a:rPr>
              <a:t>System.</a:t>
            </a:r>
            <a:r>
              <a:rPr lang="en-US" altLang="zh-CN" sz="2000" i="1" dirty="0" err="1">
                <a:solidFill>
                  <a:srgbClr val="353535"/>
                </a:solidFill>
                <a:latin typeface="Verdana" charset="0"/>
              </a:rPr>
              <a:t>out</a:t>
            </a:r>
            <a:r>
              <a:rPr lang="en-US" altLang="zh-CN" sz="2000" dirty="0" err="1">
                <a:solidFill>
                  <a:srgbClr val="353535"/>
                </a:solidFill>
                <a:latin typeface="Verdana" charset="0"/>
              </a:rPr>
              <a:t>.println</a:t>
            </a:r>
            <a:r>
              <a:rPr lang="en-US" altLang="zh-CN" sz="2000" dirty="0">
                <a:solidFill>
                  <a:srgbClr val="353535"/>
                </a:solidFill>
                <a:latin typeface="Verdana" charset="0"/>
              </a:rPr>
              <a:t>("</a:t>
            </a:r>
            <a:r>
              <a:rPr lang="zh-CN" altLang="en-US" sz="2000" dirty="0">
                <a:solidFill>
                  <a:srgbClr val="353535"/>
                </a:solidFill>
                <a:latin typeface="Verdana" charset="0"/>
              </a:rPr>
              <a:t>技嘉主板现在正在开机，请等候</a:t>
            </a:r>
            <a:r>
              <a:rPr lang="en-US" altLang="zh-CN" sz="2000" dirty="0">
                <a:solidFill>
                  <a:srgbClr val="353535"/>
                </a:solidFill>
                <a:latin typeface="Verdana" charset="0"/>
              </a:rPr>
              <a:t>");</a:t>
            </a:r>
          </a:p>
          <a:p>
            <a:pPr algn="l"/>
            <a:r>
              <a:rPr lang="pl-PL" altLang="zh-CN" sz="2000" dirty="0">
                <a:solidFill>
                  <a:srgbClr val="353535"/>
                </a:solidFill>
                <a:latin typeface="Verdana" charset="0"/>
              </a:rPr>
              <a:t>       </a:t>
            </a:r>
            <a:r>
              <a:rPr lang="pl-PL" altLang="zh-CN" sz="2000" dirty="0" err="1">
                <a:solidFill>
                  <a:srgbClr val="353535"/>
                </a:solidFill>
                <a:latin typeface="Verdana" charset="0"/>
              </a:rPr>
              <a:t>System.</a:t>
            </a:r>
            <a:r>
              <a:rPr lang="pl-PL" altLang="zh-CN" sz="2000" i="1" dirty="0" err="1">
                <a:solidFill>
                  <a:srgbClr val="353535"/>
                </a:solidFill>
                <a:latin typeface="Verdana" charset="0"/>
              </a:rPr>
              <a:t>out</a:t>
            </a:r>
            <a:r>
              <a:rPr lang="pl-PL" altLang="zh-CN" sz="2000" dirty="0" err="1">
                <a:solidFill>
                  <a:srgbClr val="353535"/>
                </a:solidFill>
                <a:latin typeface="Verdana" charset="0"/>
              </a:rPr>
              <a:t>.println</a:t>
            </a:r>
            <a:r>
              <a:rPr lang="pl-PL" altLang="zh-CN" sz="2000" dirty="0">
                <a:solidFill>
                  <a:srgbClr val="353535"/>
                </a:solidFill>
                <a:latin typeface="Verdana" charset="0"/>
              </a:rPr>
              <a:t>("</a:t>
            </a:r>
            <a:r>
              <a:rPr lang="zh-CN" altLang="pl-PL" sz="2000" dirty="0">
                <a:solidFill>
                  <a:srgbClr val="353535"/>
                </a:solidFill>
                <a:latin typeface="Verdana" charset="0"/>
              </a:rPr>
              <a:t>接通电源</a:t>
            </a:r>
            <a:r>
              <a:rPr lang="pl-PL" altLang="zh-CN" sz="2000" dirty="0">
                <a:solidFill>
                  <a:srgbClr val="353535"/>
                </a:solidFill>
                <a:latin typeface="Verdana" charset="0"/>
              </a:rPr>
              <a:t>......");</a:t>
            </a:r>
          </a:p>
          <a:p>
            <a:pPr algn="l"/>
            <a:r>
              <a:rPr lang="pl-PL" altLang="zh-CN" sz="2000" dirty="0">
                <a:solidFill>
                  <a:srgbClr val="353535"/>
                </a:solidFill>
                <a:latin typeface="Verdana" charset="0"/>
              </a:rPr>
              <a:t>       </a:t>
            </a:r>
            <a:r>
              <a:rPr lang="pl-PL" altLang="zh-CN" sz="2000" dirty="0" err="1">
                <a:solidFill>
                  <a:srgbClr val="353535"/>
                </a:solidFill>
                <a:latin typeface="Verdana" charset="0"/>
              </a:rPr>
              <a:t>System.</a:t>
            </a:r>
            <a:r>
              <a:rPr lang="pl-PL" altLang="zh-CN" sz="2000" i="1" dirty="0" err="1">
                <a:solidFill>
                  <a:srgbClr val="353535"/>
                </a:solidFill>
                <a:latin typeface="Verdana" charset="0"/>
              </a:rPr>
              <a:t>out</a:t>
            </a:r>
            <a:r>
              <a:rPr lang="pl-PL" altLang="zh-CN" sz="2000" dirty="0" err="1">
                <a:solidFill>
                  <a:srgbClr val="353535"/>
                </a:solidFill>
                <a:latin typeface="Verdana" charset="0"/>
              </a:rPr>
              <a:t>.println</a:t>
            </a:r>
            <a:r>
              <a:rPr lang="pl-PL" altLang="zh-CN" sz="2000" dirty="0">
                <a:solidFill>
                  <a:srgbClr val="353535"/>
                </a:solidFill>
                <a:latin typeface="Verdana" charset="0"/>
              </a:rPr>
              <a:t>("</a:t>
            </a:r>
            <a:r>
              <a:rPr lang="zh-CN" altLang="pl-PL" sz="2000" dirty="0">
                <a:solidFill>
                  <a:srgbClr val="353535"/>
                </a:solidFill>
                <a:latin typeface="Verdana" charset="0"/>
              </a:rPr>
              <a:t>设备检查</a:t>
            </a:r>
            <a:r>
              <a:rPr lang="pl-PL" altLang="zh-CN" sz="2000" dirty="0">
                <a:solidFill>
                  <a:srgbClr val="353535"/>
                </a:solidFill>
                <a:latin typeface="Verdana" charset="0"/>
              </a:rPr>
              <a:t>......");</a:t>
            </a:r>
          </a:p>
          <a:p>
            <a:pPr algn="l"/>
            <a:r>
              <a:rPr lang="pl-PL" altLang="zh-CN" sz="2000" dirty="0">
                <a:solidFill>
                  <a:srgbClr val="353535"/>
                </a:solidFill>
                <a:latin typeface="Verdana" charset="0"/>
              </a:rPr>
              <a:t>       </a:t>
            </a:r>
            <a:r>
              <a:rPr lang="pl-PL" altLang="zh-CN" sz="2000" dirty="0" err="1">
                <a:solidFill>
                  <a:srgbClr val="353535"/>
                </a:solidFill>
                <a:latin typeface="Verdana" charset="0"/>
              </a:rPr>
              <a:t>System.</a:t>
            </a:r>
            <a:r>
              <a:rPr lang="pl-PL" altLang="zh-CN" sz="2000" i="1" dirty="0" err="1">
                <a:solidFill>
                  <a:srgbClr val="353535"/>
                </a:solidFill>
                <a:latin typeface="Verdana" charset="0"/>
              </a:rPr>
              <a:t>out</a:t>
            </a:r>
            <a:r>
              <a:rPr lang="pl-PL" altLang="zh-CN" sz="2000" dirty="0" err="1">
                <a:solidFill>
                  <a:srgbClr val="353535"/>
                </a:solidFill>
                <a:latin typeface="Verdana" charset="0"/>
              </a:rPr>
              <a:t>.println</a:t>
            </a:r>
            <a:r>
              <a:rPr lang="pl-PL" altLang="zh-CN" sz="2000" dirty="0">
                <a:solidFill>
                  <a:srgbClr val="353535"/>
                </a:solidFill>
                <a:latin typeface="Verdana" charset="0"/>
              </a:rPr>
              <a:t>("</a:t>
            </a:r>
            <a:r>
              <a:rPr lang="zh-CN" altLang="pl-PL" sz="2000" dirty="0">
                <a:solidFill>
                  <a:srgbClr val="353535"/>
                </a:solidFill>
                <a:latin typeface="Verdana" charset="0"/>
              </a:rPr>
              <a:t>装载系统</a:t>
            </a:r>
            <a:r>
              <a:rPr lang="pl-PL" altLang="zh-CN" sz="2000" dirty="0">
                <a:solidFill>
                  <a:srgbClr val="353535"/>
                </a:solidFill>
                <a:latin typeface="Verdana" charset="0"/>
              </a:rPr>
              <a:t>......");</a:t>
            </a:r>
          </a:p>
          <a:p>
            <a:pPr algn="l"/>
            <a:r>
              <a:rPr lang="pl-PL" altLang="zh-CN" sz="2000" dirty="0">
                <a:solidFill>
                  <a:srgbClr val="353535"/>
                </a:solidFill>
                <a:latin typeface="Verdana" charset="0"/>
              </a:rPr>
              <a:t>       </a:t>
            </a:r>
            <a:r>
              <a:rPr lang="pl-PL" altLang="zh-CN" sz="2000" dirty="0" err="1">
                <a:solidFill>
                  <a:srgbClr val="353535"/>
                </a:solidFill>
                <a:latin typeface="Verdana" charset="0"/>
              </a:rPr>
              <a:t>System.</a:t>
            </a:r>
            <a:r>
              <a:rPr lang="pl-PL" altLang="zh-CN" sz="2000" i="1" dirty="0" err="1">
                <a:solidFill>
                  <a:srgbClr val="353535"/>
                </a:solidFill>
                <a:latin typeface="Verdana" charset="0"/>
              </a:rPr>
              <a:t>out</a:t>
            </a:r>
            <a:r>
              <a:rPr lang="pl-PL" altLang="zh-CN" sz="2000" dirty="0" err="1">
                <a:solidFill>
                  <a:srgbClr val="353535"/>
                </a:solidFill>
                <a:latin typeface="Verdana" charset="0"/>
              </a:rPr>
              <a:t>.println</a:t>
            </a:r>
            <a:r>
              <a:rPr lang="pl-PL" altLang="zh-CN" sz="2000" dirty="0">
                <a:solidFill>
                  <a:srgbClr val="353535"/>
                </a:solidFill>
                <a:latin typeface="Verdana" charset="0"/>
              </a:rPr>
              <a:t>("</a:t>
            </a:r>
            <a:r>
              <a:rPr lang="zh-CN" altLang="pl-PL" sz="2000" dirty="0">
                <a:solidFill>
                  <a:srgbClr val="353535"/>
                </a:solidFill>
                <a:latin typeface="Verdana" charset="0"/>
              </a:rPr>
              <a:t>机器正常运转起来</a:t>
            </a:r>
            <a:r>
              <a:rPr lang="pl-PL" altLang="zh-CN" sz="2000" dirty="0">
                <a:solidFill>
                  <a:srgbClr val="353535"/>
                </a:solidFill>
                <a:latin typeface="Verdana" charset="0"/>
              </a:rPr>
              <a:t>......");</a:t>
            </a:r>
          </a:p>
          <a:p>
            <a:pPr algn="l"/>
            <a:r>
              <a:rPr lang="pl-PL" altLang="zh-CN" sz="2000" dirty="0">
                <a:solidFill>
                  <a:srgbClr val="353535"/>
                </a:solidFill>
                <a:latin typeface="Verdana" charset="0"/>
              </a:rPr>
              <a:t>       </a:t>
            </a:r>
            <a:r>
              <a:rPr lang="pl-PL" altLang="zh-CN" sz="2000" dirty="0" err="1">
                <a:solidFill>
                  <a:srgbClr val="353535"/>
                </a:solidFill>
                <a:latin typeface="Verdana" charset="0"/>
              </a:rPr>
              <a:t>System.</a:t>
            </a:r>
            <a:r>
              <a:rPr lang="pl-PL" altLang="zh-CN" sz="2000" i="1" dirty="0" err="1">
                <a:solidFill>
                  <a:srgbClr val="353535"/>
                </a:solidFill>
                <a:latin typeface="Verdana" charset="0"/>
              </a:rPr>
              <a:t>out</a:t>
            </a:r>
            <a:r>
              <a:rPr lang="pl-PL" altLang="zh-CN" sz="2000" dirty="0" err="1">
                <a:solidFill>
                  <a:srgbClr val="353535"/>
                </a:solidFill>
                <a:latin typeface="Verdana" charset="0"/>
              </a:rPr>
              <a:t>.println</a:t>
            </a:r>
            <a:r>
              <a:rPr lang="pl-PL" altLang="zh-CN" sz="2000" dirty="0">
                <a:solidFill>
                  <a:srgbClr val="353535"/>
                </a:solidFill>
                <a:latin typeface="Verdana" charset="0"/>
              </a:rPr>
              <a:t>("</a:t>
            </a:r>
            <a:r>
              <a:rPr lang="zh-CN" altLang="pl-PL" sz="2000" dirty="0">
                <a:solidFill>
                  <a:srgbClr val="353535"/>
                </a:solidFill>
                <a:latin typeface="Verdana" charset="0"/>
              </a:rPr>
              <a:t>机器已经正常打开，请操作</a:t>
            </a:r>
            <a:r>
              <a:rPr lang="pl-PL" altLang="zh-CN" sz="2000" dirty="0">
                <a:solidFill>
                  <a:srgbClr val="353535"/>
                </a:solidFill>
                <a:latin typeface="Verdana" charset="0"/>
              </a:rPr>
              <a:t>");</a:t>
            </a:r>
          </a:p>
          <a:p>
            <a:pPr algn="l"/>
            <a:r>
              <a:rPr lang="pl-PL" altLang="zh-CN" sz="2000" dirty="0">
                <a:solidFill>
                  <a:srgbClr val="353535"/>
                </a:solidFill>
                <a:latin typeface="Verdana" charset="0"/>
              </a:rPr>
              <a:t>    }</a:t>
            </a:r>
          </a:p>
          <a:p>
            <a:pPr algn="l"/>
            <a:r>
              <a:rPr lang="pl-PL" altLang="zh-CN" sz="2000" dirty="0">
                <a:solidFill>
                  <a:srgbClr val="353535"/>
                </a:solidFill>
                <a:latin typeface="Verdana" charset="0"/>
              </a:rPr>
              <a:t>}	</a:t>
            </a:r>
          </a:p>
        </p:txBody>
      </p:sp>
    </p:spTree>
    <p:extLst>
      <p:ext uri="{BB962C8B-B14F-4D97-AF65-F5344CB8AC3E}">
        <p14:creationId xmlns:p14="http://schemas.microsoft.com/office/powerpoint/2010/main" val="12640194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43090" y="1524050"/>
            <a:ext cx="7314858" cy="3416320"/>
          </a:xfrm>
          <a:prstGeom prst="rect">
            <a:avLst/>
          </a:prstGeom>
        </p:spPr>
        <p:txBody>
          <a:bodyPr wrap="square">
            <a:spAutoFit/>
          </a:bodyPr>
          <a:lstStyle/>
          <a:p>
            <a:pPr algn="l"/>
            <a:r>
              <a:rPr lang="en-US" altLang="zh-CN" dirty="0">
                <a:solidFill>
                  <a:srgbClr val="353535"/>
                </a:solidFill>
                <a:latin typeface="Verdana" charset="0"/>
              </a:rPr>
              <a:t>/**</a:t>
            </a:r>
          </a:p>
          <a:p>
            <a:pPr algn="l"/>
            <a:r>
              <a:rPr lang="zh-CN" altLang="en-US" dirty="0">
                <a:solidFill>
                  <a:srgbClr val="353535"/>
                </a:solidFill>
                <a:latin typeface="Verdana" charset="0"/>
              </a:rPr>
              <a:t> * 命令接口，声明执行的操作</a:t>
            </a:r>
          </a:p>
          <a:p>
            <a:pPr algn="l"/>
            <a:r>
              <a:rPr lang="bg-BG" altLang="zh-CN" dirty="0">
                <a:solidFill>
                  <a:srgbClr val="353535"/>
                </a:solidFill>
                <a:latin typeface="Verdana" charset="0"/>
              </a:rPr>
              <a:t> */</a:t>
            </a:r>
          </a:p>
          <a:p>
            <a:pPr algn="l"/>
            <a:r>
              <a:rPr lang="en-US" altLang="zh-CN" dirty="0">
                <a:solidFill>
                  <a:srgbClr val="353535"/>
                </a:solidFill>
                <a:latin typeface="Verdana" charset="0"/>
              </a:rPr>
              <a:t>public interface Command {</a:t>
            </a:r>
          </a:p>
          <a:p>
            <a:pPr algn="l"/>
            <a:r>
              <a:rPr lang="pl-PL" altLang="zh-CN" dirty="0">
                <a:solidFill>
                  <a:srgbClr val="353535"/>
                </a:solidFill>
                <a:latin typeface="Verdana" charset="0"/>
              </a:rPr>
              <a:t>    /**</a:t>
            </a:r>
          </a:p>
          <a:p>
            <a:pPr algn="l"/>
            <a:r>
              <a:rPr lang="zh-CN" altLang="en-US" dirty="0">
                <a:solidFill>
                  <a:srgbClr val="353535"/>
                </a:solidFill>
                <a:latin typeface="Verdana" charset="0"/>
              </a:rPr>
              <a:t>     * 执行命令对应的操作</a:t>
            </a:r>
          </a:p>
          <a:p>
            <a:pPr algn="l"/>
            <a:r>
              <a:rPr lang="is-IS" altLang="zh-CN" dirty="0">
                <a:solidFill>
                  <a:srgbClr val="353535"/>
                </a:solidFill>
                <a:latin typeface="Verdana" charset="0"/>
              </a:rPr>
              <a:t>     */</a:t>
            </a:r>
          </a:p>
          <a:p>
            <a:pPr algn="l"/>
            <a:r>
              <a:rPr lang="en-US" altLang="zh-CN" dirty="0">
                <a:solidFill>
                  <a:srgbClr val="353535"/>
                </a:solidFill>
                <a:latin typeface="Verdana" charset="0"/>
              </a:rPr>
              <a:t>    public void execute();</a:t>
            </a:r>
          </a:p>
          <a:p>
            <a:pPr algn="l"/>
            <a:r>
              <a:rPr lang="en-US" altLang="zh-CN" dirty="0">
                <a:solidFill>
                  <a:srgbClr val="353535"/>
                </a:solidFill>
                <a:latin typeface="Verdana" charset="0"/>
              </a:rPr>
              <a:t>}	</a:t>
            </a:r>
          </a:p>
        </p:txBody>
      </p:sp>
    </p:spTree>
    <p:extLst>
      <p:ext uri="{BB962C8B-B14F-4D97-AF65-F5344CB8AC3E}">
        <p14:creationId xmlns:p14="http://schemas.microsoft.com/office/powerpoint/2010/main" val="214312403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4" name="矩形 3"/>
          <p:cNvSpPr/>
          <p:nvPr/>
        </p:nvSpPr>
        <p:spPr>
          <a:xfrm>
            <a:off x="1219288" y="-228504"/>
            <a:ext cx="7315068" cy="7417415"/>
          </a:xfrm>
          <a:prstGeom prst="rect">
            <a:avLst/>
          </a:prstGeom>
        </p:spPr>
        <p:txBody>
          <a:bodyPr wrap="square">
            <a:spAutoFit/>
          </a:bodyPr>
          <a:lstStyle/>
          <a:p>
            <a:pPr algn="l"/>
            <a:r>
              <a:rPr lang="en-US" altLang="zh-CN" sz="2000" dirty="0">
                <a:solidFill>
                  <a:srgbClr val="353535"/>
                </a:solidFill>
                <a:latin typeface="Verdana" charset="0"/>
              </a:rPr>
              <a:t>/**</a:t>
            </a:r>
          </a:p>
          <a:p>
            <a:pPr algn="l"/>
            <a:r>
              <a:rPr lang="zh-CN" altLang="en-US" sz="2000" dirty="0">
                <a:solidFill>
                  <a:srgbClr val="353535"/>
                </a:solidFill>
                <a:latin typeface="Verdana" charset="0"/>
              </a:rPr>
              <a:t> * 开机命令的实现，实现</a:t>
            </a:r>
            <a:r>
              <a:rPr lang="en-US" altLang="zh-CN" sz="2000" dirty="0">
                <a:solidFill>
                  <a:srgbClr val="353535"/>
                </a:solidFill>
                <a:latin typeface="Verdana" charset="0"/>
              </a:rPr>
              <a:t>Command</a:t>
            </a:r>
            <a:r>
              <a:rPr lang="zh-CN" altLang="en-US" sz="2000" dirty="0">
                <a:solidFill>
                  <a:srgbClr val="353535"/>
                </a:solidFill>
                <a:latin typeface="Verdana" charset="0"/>
              </a:rPr>
              <a:t>接口，</a:t>
            </a:r>
          </a:p>
          <a:p>
            <a:pPr algn="l"/>
            <a:r>
              <a:rPr lang="zh-CN" altLang="en-US" sz="2000" dirty="0">
                <a:solidFill>
                  <a:srgbClr val="353535"/>
                </a:solidFill>
                <a:latin typeface="Verdana" charset="0"/>
              </a:rPr>
              <a:t> * 持有开机命令的真正实现，通过调用接收者的方法来实现命令</a:t>
            </a:r>
          </a:p>
          <a:p>
            <a:pPr algn="l"/>
            <a:r>
              <a:rPr lang="bg-BG" altLang="zh-CN" sz="2000" dirty="0">
                <a:solidFill>
                  <a:srgbClr val="353535"/>
                </a:solidFill>
                <a:latin typeface="Verdana" charset="0"/>
              </a:rPr>
              <a:t> */</a:t>
            </a:r>
          </a:p>
          <a:p>
            <a:pPr algn="l"/>
            <a:r>
              <a:rPr lang="en-US" altLang="zh-CN" sz="2000" dirty="0">
                <a:solidFill>
                  <a:srgbClr val="353535"/>
                </a:solidFill>
                <a:latin typeface="Verdana" charset="0"/>
              </a:rPr>
              <a:t>public class </a:t>
            </a:r>
            <a:r>
              <a:rPr lang="en-US" altLang="zh-CN" sz="2000" dirty="0" err="1">
                <a:solidFill>
                  <a:srgbClr val="353535"/>
                </a:solidFill>
                <a:latin typeface="Verdana" charset="0"/>
              </a:rPr>
              <a:t>OpenCommand</a:t>
            </a:r>
            <a:r>
              <a:rPr lang="en-US" altLang="zh-CN" sz="2000" dirty="0">
                <a:solidFill>
                  <a:srgbClr val="353535"/>
                </a:solidFill>
                <a:latin typeface="Verdana" charset="0"/>
              </a:rPr>
              <a:t> implements Command{</a:t>
            </a:r>
          </a:p>
          <a:p>
            <a:pPr algn="l"/>
            <a:r>
              <a:rPr lang="pl-PL" altLang="zh-CN" sz="2000" dirty="0">
                <a:solidFill>
                  <a:srgbClr val="353535"/>
                </a:solidFill>
                <a:latin typeface="Verdana" charset="0"/>
              </a:rPr>
              <a:t>    /**</a:t>
            </a:r>
          </a:p>
          <a:p>
            <a:pPr algn="l"/>
            <a:r>
              <a:rPr lang="zh-CN" altLang="en-US" sz="2000" dirty="0">
                <a:solidFill>
                  <a:srgbClr val="353535"/>
                </a:solidFill>
                <a:latin typeface="Verdana" charset="0"/>
              </a:rPr>
              <a:t>     * 持有真正实现命令的接收者</a:t>
            </a:r>
            <a:r>
              <a:rPr lang="en-US" altLang="zh-CN" sz="2000" dirty="0">
                <a:solidFill>
                  <a:srgbClr val="353535"/>
                </a:solidFill>
                <a:latin typeface="Verdana" charset="0"/>
              </a:rPr>
              <a:t>——</a:t>
            </a:r>
            <a:r>
              <a:rPr lang="zh-CN" altLang="en-US" sz="2000" dirty="0">
                <a:solidFill>
                  <a:srgbClr val="353535"/>
                </a:solidFill>
                <a:latin typeface="Verdana" charset="0"/>
              </a:rPr>
              <a:t>主板对象</a:t>
            </a:r>
          </a:p>
          <a:p>
            <a:pPr algn="l"/>
            <a:r>
              <a:rPr lang="is-IS" altLang="zh-CN" sz="2000" dirty="0">
                <a:solidFill>
                  <a:srgbClr val="353535"/>
                </a:solidFill>
                <a:latin typeface="Verdana" charset="0"/>
              </a:rPr>
              <a:t>     */</a:t>
            </a:r>
          </a:p>
          <a:p>
            <a:pPr algn="l"/>
            <a:r>
              <a:rPr lang="en-US" altLang="zh-CN" sz="2000" dirty="0">
                <a:solidFill>
                  <a:srgbClr val="353535"/>
                </a:solidFill>
                <a:latin typeface="Verdana" charset="0"/>
              </a:rPr>
              <a:t>    private </a:t>
            </a:r>
            <a:r>
              <a:rPr lang="en-US" altLang="zh-CN" sz="2000" dirty="0" err="1">
                <a:solidFill>
                  <a:srgbClr val="353535"/>
                </a:solidFill>
                <a:latin typeface="Verdana" charset="0"/>
              </a:rPr>
              <a:t>MainBoardApi</a:t>
            </a:r>
            <a:r>
              <a:rPr lang="en-US" altLang="zh-CN" sz="2000" dirty="0">
                <a:solidFill>
                  <a:srgbClr val="353535"/>
                </a:solidFill>
                <a:latin typeface="Verdana" charset="0"/>
              </a:rPr>
              <a:t> </a:t>
            </a:r>
            <a:r>
              <a:rPr lang="en-US" altLang="zh-CN" sz="2000" dirty="0" err="1">
                <a:solidFill>
                  <a:srgbClr val="353535"/>
                </a:solidFill>
                <a:latin typeface="Verdana" charset="0"/>
              </a:rPr>
              <a:t>mainBoard</a:t>
            </a:r>
            <a:r>
              <a:rPr lang="en-US" altLang="zh-CN" sz="2000" dirty="0">
                <a:solidFill>
                  <a:srgbClr val="353535"/>
                </a:solidFill>
                <a:latin typeface="Verdana" charset="0"/>
              </a:rPr>
              <a:t> = null;</a:t>
            </a:r>
          </a:p>
          <a:p>
            <a:pPr algn="l"/>
            <a:r>
              <a:rPr lang="pl-PL" altLang="zh-CN" sz="2000" dirty="0">
                <a:solidFill>
                  <a:srgbClr val="353535"/>
                </a:solidFill>
                <a:latin typeface="Verdana" charset="0"/>
              </a:rPr>
              <a:t>    /**</a:t>
            </a:r>
          </a:p>
          <a:p>
            <a:pPr algn="l"/>
            <a:r>
              <a:rPr lang="zh-CN" altLang="en-US" sz="2000" dirty="0">
                <a:solidFill>
                  <a:srgbClr val="353535"/>
                </a:solidFill>
                <a:latin typeface="Verdana" charset="0"/>
              </a:rPr>
              <a:t>     * 构造方法，传入主板对象</a:t>
            </a:r>
          </a:p>
          <a:p>
            <a:pPr algn="l"/>
            <a:r>
              <a:rPr lang="pt-BR" altLang="zh-CN" sz="2000" dirty="0">
                <a:solidFill>
                  <a:srgbClr val="353535"/>
                </a:solidFill>
                <a:latin typeface="Verdana" charset="0"/>
              </a:rPr>
              <a:t>     * @param </a:t>
            </a:r>
            <a:r>
              <a:rPr lang="pt-BR" altLang="zh-CN" sz="2000" dirty="0" err="1">
                <a:solidFill>
                  <a:srgbClr val="353535"/>
                </a:solidFill>
                <a:latin typeface="Verdana" charset="0"/>
              </a:rPr>
              <a:t>mainBoard</a:t>
            </a:r>
            <a:r>
              <a:rPr lang="pt-BR" altLang="zh-CN" sz="2000" dirty="0">
                <a:solidFill>
                  <a:srgbClr val="353535"/>
                </a:solidFill>
                <a:latin typeface="Verdana" charset="0"/>
              </a:rPr>
              <a:t> </a:t>
            </a:r>
            <a:r>
              <a:rPr lang="zh-CN" altLang="pt-BR" sz="2000" dirty="0">
                <a:solidFill>
                  <a:srgbClr val="353535"/>
                </a:solidFill>
                <a:latin typeface="Verdana" charset="0"/>
              </a:rPr>
              <a:t>主板对象</a:t>
            </a:r>
          </a:p>
          <a:p>
            <a:pPr algn="l"/>
            <a:r>
              <a:rPr lang="is-IS" altLang="zh-CN" sz="2000" dirty="0">
                <a:solidFill>
                  <a:srgbClr val="353535"/>
                </a:solidFill>
                <a:latin typeface="Verdana" charset="0"/>
              </a:rPr>
              <a:t>     */</a:t>
            </a:r>
          </a:p>
          <a:p>
            <a:pPr algn="l"/>
            <a:r>
              <a:rPr lang="en-US" altLang="zh-CN" sz="2000" dirty="0">
                <a:solidFill>
                  <a:srgbClr val="353535"/>
                </a:solidFill>
                <a:latin typeface="Verdana" charset="0"/>
              </a:rPr>
              <a:t>    public </a:t>
            </a:r>
            <a:r>
              <a:rPr lang="en-US" altLang="zh-CN" sz="2000" dirty="0" err="1">
                <a:solidFill>
                  <a:srgbClr val="353535"/>
                </a:solidFill>
                <a:latin typeface="Verdana" charset="0"/>
              </a:rPr>
              <a:t>OpenCommand</a:t>
            </a:r>
            <a:r>
              <a:rPr lang="en-US" altLang="zh-CN" sz="2000" dirty="0">
                <a:solidFill>
                  <a:srgbClr val="353535"/>
                </a:solidFill>
                <a:latin typeface="Verdana" charset="0"/>
              </a:rPr>
              <a:t>(</a:t>
            </a:r>
            <a:r>
              <a:rPr lang="en-US" altLang="zh-CN" sz="2000" dirty="0" err="1">
                <a:solidFill>
                  <a:srgbClr val="353535"/>
                </a:solidFill>
                <a:latin typeface="Verdana" charset="0"/>
              </a:rPr>
              <a:t>MainBoardApi</a:t>
            </a:r>
            <a:r>
              <a:rPr lang="en-US" altLang="zh-CN" sz="2000" dirty="0">
                <a:solidFill>
                  <a:srgbClr val="353535"/>
                </a:solidFill>
                <a:latin typeface="Verdana" charset="0"/>
              </a:rPr>
              <a:t> </a:t>
            </a:r>
            <a:r>
              <a:rPr lang="en-US" altLang="zh-CN" sz="2000" dirty="0" err="1">
                <a:solidFill>
                  <a:srgbClr val="353535"/>
                </a:solidFill>
                <a:latin typeface="Verdana" charset="0"/>
              </a:rPr>
              <a:t>mainBoard</a:t>
            </a:r>
            <a:r>
              <a:rPr lang="en-US" altLang="zh-CN" sz="2000" dirty="0">
                <a:solidFill>
                  <a:srgbClr val="353535"/>
                </a:solidFill>
                <a:latin typeface="Verdana" charset="0"/>
              </a:rPr>
              <a:t>) {</a:t>
            </a:r>
          </a:p>
          <a:p>
            <a:pPr algn="l"/>
            <a:r>
              <a:rPr lang="en-US" altLang="zh-CN" sz="2000" dirty="0">
                <a:solidFill>
                  <a:srgbClr val="353535"/>
                </a:solidFill>
                <a:latin typeface="Verdana" charset="0"/>
              </a:rPr>
              <a:t>       </a:t>
            </a:r>
            <a:r>
              <a:rPr lang="en-US" altLang="zh-CN" sz="2000" dirty="0" err="1">
                <a:solidFill>
                  <a:srgbClr val="353535"/>
                </a:solidFill>
                <a:latin typeface="Verdana" charset="0"/>
              </a:rPr>
              <a:t>this.mainBoard</a:t>
            </a:r>
            <a:r>
              <a:rPr lang="en-US" altLang="zh-CN" sz="2000" dirty="0">
                <a:solidFill>
                  <a:srgbClr val="353535"/>
                </a:solidFill>
                <a:latin typeface="Verdana" charset="0"/>
              </a:rPr>
              <a:t> = </a:t>
            </a:r>
            <a:r>
              <a:rPr lang="en-US" altLang="zh-CN" sz="2000" dirty="0" err="1">
                <a:solidFill>
                  <a:srgbClr val="353535"/>
                </a:solidFill>
                <a:latin typeface="Verdana" charset="0"/>
              </a:rPr>
              <a:t>mainBoard</a:t>
            </a:r>
            <a:r>
              <a:rPr lang="en-US" altLang="zh-CN" sz="2000" dirty="0">
                <a:solidFill>
                  <a:srgbClr val="353535"/>
                </a:solidFill>
                <a:latin typeface="Verdana" charset="0"/>
              </a:rPr>
              <a:t>;</a:t>
            </a:r>
          </a:p>
          <a:p>
            <a:pPr algn="l"/>
            <a:r>
              <a:rPr lang="pl-PL" altLang="zh-CN" sz="2000" dirty="0">
                <a:solidFill>
                  <a:srgbClr val="353535"/>
                </a:solidFill>
                <a:latin typeface="Verdana" charset="0"/>
              </a:rPr>
              <a:t>    }</a:t>
            </a:r>
          </a:p>
          <a:p>
            <a:pPr algn="l"/>
            <a:r>
              <a:rPr lang="sk-SK" altLang="zh-CN" sz="2000" dirty="0">
                <a:solidFill>
                  <a:srgbClr val="353535"/>
                </a:solidFill>
                <a:latin typeface="Verdana" charset="0"/>
              </a:rPr>
              <a:t> </a:t>
            </a:r>
          </a:p>
          <a:p>
            <a:pPr algn="l"/>
            <a:r>
              <a:rPr lang="sk-SK" altLang="zh-CN" sz="2000" dirty="0">
                <a:solidFill>
                  <a:srgbClr val="353535"/>
                </a:solidFill>
                <a:latin typeface="Verdana" charset="0"/>
              </a:rPr>
              <a:t>    </a:t>
            </a:r>
            <a:r>
              <a:rPr lang="sk-SK" altLang="zh-CN" sz="2000" b="1" dirty="0" err="1">
                <a:solidFill>
                  <a:srgbClr val="353535"/>
                </a:solidFill>
                <a:latin typeface="Verdana" charset="0"/>
              </a:rPr>
              <a:t>public</a:t>
            </a:r>
            <a:r>
              <a:rPr lang="sk-SK" altLang="zh-CN" sz="2000" b="1" dirty="0">
                <a:solidFill>
                  <a:srgbClr val="353535"/>
                </a:solidFill>
                <a:latin typeface="Verdana" charset="0"/>
              </a:rPr>
              <a:t> </a:t>
            </a:r>
            <a:r>
              <a:rPr lang="sk-SK" altLang="zh-CN" sz="2000" b="1" dirty="0" err="1">
                <a:solidFill>
                  <a:srgbClr val="353535"/>
                </a:solidFill>
                <a:latin typeface="Verdana" charset="0"/>
              </a:rPr>
              <a:t>void</a:t>
            </a:r>
            <a:r>
              <a:rPr lang="sk-SK" altLang="zh-CN" sz="2000" b="1" dirty="0">
                <a:solidFill>
                  <a:srgbClr val="353535"/>
                </a:solidFill>
                <a:latin typeface="Verdana" charset="0"/>
              </a:rPr>
              <a:t> </a:t>
            </a:r>
            <a:r>
              <a:rPr lang="sk-SK" altLang="zh-CN" sz="2000" b="1" dirty="0" err="1">
                <a:solidFill>
                  <a:srgbClr val="353535"/>
                </a:solidFill>
                <a:latin typeface="Verdana" charset="0"/>
              </a:rPr>
              <a:t>execute</a:t>
            </a:r>
            <a:r>
              <a:rPr lang="sk-SK" altLang="zh-CN" sz="2000" b="1" dirty="0">
                <a:solidFill>
                  <a:srgbClr val="353535"/>
                </a:solidFill>
                <a:latin typeface="Verdana" charset="0"/>
              </a:rPr>
              <a:t>() {</a:t>
            </a:r>
            <a:endParaRPr lang="sk-SK" altLang="zh-CN" sz="2000" dirty="0">
              <a:solidFill>
                <a:srgbClr val="353535"/>
              </a:solidFill>
              <a:latin typeface="Verdana" charset="0"/>
            </a:endParaRPr>
          </a:p>
          <a:p>
            <a:pPr algn="l"/>
            <a:r>
              <a:rPr lang="zh-CN" altLang="en-US" sz="2000" b="1" dirty="0">
                <a:solidFill>
                  <a:srgbClr val="353535"/>
                </a:solidFill>
                <a:latin typeface="Verdana" charset="0"/>
              </a:rPr>
              <a:t>       </a:t>
            </a:r>
            <a:r>
              <a:rPr lang="en-US" altLang="zh-CN" sz="2000" b="1" dirty="0">
                <a:solidFill>
                  <a:srgbClr val="353535"/>
                </a:solidFill>
                <a:latin typeface="Verdana" charset="0"/>
              </a:rPr>
              <a:t>//</a:t>
            </a:r>
            <a:r>
              <a:rPr lang="zh-CN" altLang="en-US" sz="2000" b="1" dirty="0">
                <a:solidFill>
                  <a:srgbClr val="353535"/>
                </a:solidFill>
                <a:latin typeface="Verdana" charset="0"/>
              </a:rPr>
              <a:t>对于命令对象，根本不知道如何开机，会转调主板对象</a:t>
            </a:r>
            <a:endParaRPr lang="zh-CN" altLang="en-US" sz="2000" dirty="0">
              <a:solidFill>
                <a:srgbClr val="353535"/>
              </a:solidFill>
              <a:latin typeface="Verdana" charset="0"/>
            </a:endParaRPr>
          </a:p>
          <a:p>
            <a:pPr algn="l"/>
            <a:r>
              <a:rPr lang="zh-CN" altLang="en-US" sz="2000" b="1" dirty="0">
                <a:solidFill>
                  <a:srgbClr val="353535"/>
                </a:solidFill>
                <a:latin typeface="Verdana" charset="0"/>
              </a:rPr>
              <a:t>       </a:t>
            </a:r>
            <a:r>
              <a:rPr lang="en-US" altLang="zh-CN" sz="2000" b="1" dirty="0">
                <a:solidFill>
                  <a:srgbClr val="353535"/>
                </a:solidFill>
                <a:latin typeface="Verdana" charset="0"/>
              </a:rPr>
              <a:t>//</a:t>
            </a:r>
            <a:r>
              <a:rPr lang="zh-CN" altLang="en-US" sz="2000" b="1" dirty="0">
                <a:solidFill>
                  <a:srgbClr val="353535"/>
                </a:solidFill>
                <a:latin typeface="Verdana" charset="0"/>
              </a:rPr>
              <a:t>让主板去完成开机的功能</a:t>
            </a:r>
            <a:endParaRPr lang="zh-CN" altLang="en-US" sz="2000" dirty="0">
              <a:solidFill>
                <a:srgbClr val="353535"/>
              </a:solidFill>
              <a:latin typeface="Verdana" charset="0"/>
            </a:endParaRPr>
          </a:p>
          <a:p>
            <a:pPr algn="l"/>
            <a:r>
              <a:rPr lang="de-DE" altLang="zh-CN" sz="2000" b="1" dirty="0">
                <a:solidFill>
                  <a:srgbClr val="353535"/>
                </a:solidFill>
                <a:latin typeface="Verdana" charset="0"/>
              </a:rPr>
              <a:t>       </a:t>
            </a:r>
            <a:r>
              <a:rPr lang="de-DE" altLang="zh-CN" sz="2000" b="1" dirty="0" err="1">
                <a:solidFill>
                  <a:srgbClr val="353535"/>
                </a:solidFill>
                <a:latin typeface="Verdana" charset="0"/>
              </a:rPr>
              <a:t>this.mainBoard.open</a:t>
            </a:r>
            <a:r>
              <a:rPr lang="de-DE" altLang="zh-CN" sz="2000" b="1" dirty="0">
                <a:solidFill>
                  <a:srgbClr val="353535"/>
                </a:solidFill>
                <a:latin typeface="Verdana" charset="0"/>
              </a:rPr>
              <a:t>();</a:t>
            </a:r>
            <a:endParaRPr lang="de-DE" altLang="zh-CN" sz="2000" dirty="0">
              <a:solidFill>
                <a:srgbClr val="353535"/>
              </a:solidFill>
              <a:latin typeface="Verdana" charset="0"/>
            </a:endParaRPr>
          </a:p>
          <a:p>
            <a:pPr algn="l"/>
            <a:r>
              <a:rPr lang="pl-PL" altLang="zh-CN" sz="2000" b="1" dirty="0">
                <a:solidFill>
                  <a:srgbClr val="353535"/>
                </a:solidFill>
                <a:latin typeface="Verdana" charset="0"/>
              </a:rPr>
              <a:t>    }</a:t>
            </a:r>
            <a:endParaRPr lang="pl-PL" altLang="zh-CN" sz="2000" dirty="0">
              <a:solidFill>
                <a:srgbClr val="353535"/>
              </a:solidFill>
              <a:latin typeface="Verdana" charset="0"/>
            </a:endParaRPr>
          </a:p>
          <a:p>
            <a:pPr algn="l"/>
            <a:r>
              <a:rPr lang="pl-PL" altLang="zh-CN" sz="2000" dirty="0">
                <a:solidFill>
                  <a:srgbClr val="353535"/>
                </a:solidFill>
                <a:latin typeface="Verdana" charset="0"/>
              </a:rPr>
              <a:t>}	</a:t>
            </a:r>
          </a:p>
        </p:txBody>
      </p:sp>
    </p:spTree>
    <p:extLst>
      <p:ext uri="{BB962C8B-B14F-4D97-AF65-F5344CB8AC3E}">
        <p14:creationId xmlns:p14="http://schemas.microsoft.com/office/powerpoint/2010/main" val="33774569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308" y="-228504"/>
            <a:ext cx="11201226" cy="7232749"/>
          </a:xfrm>
          <a:prstGeom prst="rect">
            <a:avLst/>
          </a:prstGeom>
        </p:spPr>
        <p:txBody>
          <a:bodyPr wrap="square">
            <a:spAutoFit/>
          </a:bodyPr>
          <a:lstStyle/>
          <a:p>
            <a:pPr algn="l"/>
            <a:r>
              <a:rPr lang="en-US" altLang="zh-CN" sz="2000" dirty="0">
                <a:solidFill>
                  <a:srgbClr val="353535"/>
                </a:solidFill>
                <a:latin typeface="Verdana" charset="0"/>
              </a:rPr>
              <a:t>**</a:t>
            </a:r>
          </a:p>
          <a:p>
            <a:pPr algn="l"/>
            <a:r>
              <a:rPr lang="zh-CN" altLang="en-US" sz="2000" dirty="0">
                <a:solidFill>
                  <a:srgbClr val="353535"/>
                </a:solidFill>
                <a:latin typeface="Verdana" charset="0"/>
              </a:rPr>
              <a:t> * 机箱对象，本身有按钮，持有按钮对应的命令对象</a:t>
            </a:r>
          </a:p>
          <a:p>
            <a:pPr algn="l"/>
            <a:r>
              <a:rPr lang="bg-BG" altLang="zh-CN" sz="2000" dirty="0">
                <a:solidFill>
                  <a:srgbClr val="353535"/>
                </a:solidFill>
                <a:latin typeface="Verdana" charset="0"/>
              </a:rPr>
              <a:t> */</a:t>
            </a:r>
          </a:p>
          <a:p>
            <a:pPr algn="l"/>
            <a:r>
              <a:rPr lang="en-US" altLang="zh-CN" sz="2000" dirty="0">
                <a:solidFill>
                  <a:srgbClr val="353535"/>
                </a:solidFill>
                <a:latin typeface="Verdana" charset="0"/>
              </a:rPr>
              <a:t>public class Box {</a:t>
            </a:r>
          </a:p>
          <a:p>
            <a:pPr algn="l"/>
            <a:r>
              <a:rPr lang="pl-PL" altLang="zh-CN" sz="2000" dirty="0">
                <a:solidFill>
                  <a:srgbClr val="353535"/>
                </a:solidFill>
                <a:latin typeface="Verdana" charset="0"/>
              </a:rPr>
              <a:t>    /**</a:t>
            </a:r>
          </a:p>
          <a:p>
            <a:pPr algn="l"/>
            <a:r>
              <a:rPr lang="is-IS" altLang="zh-CN" sz="2000" dirty="0">
                <a:solidFill>
                  <a:srgbClr val="353535"/>
                </a:solidFill>
                <a:latin typeface="Verdana" charset="0"/>
              </a:rPr>
              <a:t>     * </a:t>
            </a:r>
            <a:r>
              <a:rPr lang="zh-CN" altLang="is-IS" sz="2000" dirty="0">
                <a:solidFill>
                  <a:srgbClr val="353535"/>
                </a:solidFill>
                <a:latin typeface="Verdana" charset="0"/>
              </a:rPr>
              <a:t>开机命令对象</a:t>
            </a:r>
          </a:p>
          <a:p>
            <a:pPr algn="l"/>
            <a:r>
              <a:rPr lang="is-IS" altLang="zh-CN" sz="2000" dirty="0">
                <a:solidFill>
                  <a:srgbClr val="353535"/>
                </a:solidFill>
                <a:latin typeface="Verdana" charset="0"/>
              </a:rPr>
              <a:t>     */</a:t>
            </a:r>
          </a:p>
          <a:p>
            <a:pPr algn="l"/>
            <a:r>
              <a:rPr lang="de-DE" altLang="zh-CN" sz="2000" dirty="0">
                <a:solidFill>
                  <a:srgbClr val="353535"/>
                </a:solidFill>
                <a:latin typeface="Verdana" charset="0"/>
              </a:rPr>
              <a:t>    private Command </a:t>
            </a:r>
            <a:r>
              <a:rPr lang="de-DE" altLang="zh-CN" sz="2000" dirty="0" err="1">
                <a:solidFill>
                  <a:srgbClr val="353535"/>
                </a:solidFill>
                <a:latin typeface="Verdana" charset="0"/>
              </a:rPr>
              <a:t>openCommand</a:t>
            </a:r>
            <a:r>
              <a:rPr lang="de-DE" altLang="zh-CN" sz="2000" dirty="0">
                <a:solidFill>
                  <a:srgbClr val="353535"/>
                </a:solidFill>
                <a:latin typeface="Verdana" charset="0"/>
              </a:rPr>
              <a:t>;</a:t>
            </a:r>
          </a:p>
          <a:p>
            <a:pPr algn="l"/>
            <a:r>
              <a:rPr lang="pl-PL" altLang="zh-CN" sz="2000" dirty="0">
                <a:solidFill>
                  <a:srgbClr val="353535"/>
                </a:solidFill>
                <a:latin typeface="Verdana" charset="0"/>
              </a:rPr>
              <a:t>    /**</a:t>
            </a:r>
          </a:p>
          <a:p>
            <a:pPr algn="l"/>
            <a:r>
              <a:rPr lang="zh-CN" altLang="en-US" sz="2000" dirty="0">
                <a:solidFill>
                  <a:srgbClr val="353535"/>
                </a:solidFill>
                <a:latin typeface="Verdana" charset="0"/>
              </a:rPr>
              <a:t>     * 设置开机命令对象</a:t>
            </a:r>
          </a:p>
          <a:p>
            <a:pPr algn="l"/>
            <a:r>
              <a:rPr lang="pt-BR" altLang="zh-CN" sz="2000" dirty="0">
                <a:solidFill>
                  <a:srgbClr val="353535"/>
                </a:solidFill>
                <a:latin typeface="Verdana" charset="0"/>
              </a:rPr>
              <a:t>     * @param </a:t>
            </a:r>
            <a:r>
              <a:rPr lang="pt-BR" altLang="zh-CN" sz="2000" dirty="0" err="1">
                <a:solidFill>
                  <a:srgbClr val="353535"/>
                </a:solidFill>
                <a:latin typeface="Verdana" charset="0"/>
              </a:rPr>
              <a:t>command</a:t>
            </a:r>
            <a:r>
              <a:rPr lang="pt-BR" altLang="zh-CN" sz="2000" dirty="0">
                <a:solidFill>
                  <a:srgbClr val="353535"/>
                </a:solidFill>
                <a:latin typeface="Verdana" charset="0"/>
              </a:rPr>
              <a:t> </a:t>
            </a:r>
            <a:r>
              <a:rPr lang="zh-CN" altLang="pt-BR" sz="2000" dirty="0">
                <a:solidFill>
                  <a:srgbClr val="353535"/>
                </a:solidFill>
                <a:latin typeface="Verdana" charset="0"/>
              </a:rPr>
              <a:t>开机命令对象</a:t>
            </a:r>
          </a:p>
          <a:p>
            <a:pPr algn="l"/>
            <a:r>
              <a:rPr lang="is-IS" altLang="zh-CN" sz="2000" dirty="0">
                <a:solidFill>
                  <a:srgbClr val="353535"/>
                </a:solidFill>
                <a:latin typeface="Verdana" charset="0"/>
              </a:rPr>
              <a:t>     */</a:t>
            </a:r>
          </a:p>
          <a:p>
            <a:pPr algn="l"/>
            <a:r>
              <a:rPr lang="en-US" altLang="zh-CN" sz="2000" dirty="0">
                <a:solidFill>
                  <a:srgbClr val="353535"/>
                </a:solidFill>
                <a:latin typeface="Verdana" charset="0"/>
              </a:rPr>
              <a:t>    public void </a:t>
            </a:r>
            <a:r>
              <a:rPr lang="en-US" altLang="zh-CN" sz="2000" dirty="0" err="1">
                <a:solidFill>
                  <a:srgbClr val="353535"/>
                </a:solidFill>
                <a:latin typeface="Verdana" charset="0"/>
              </a:rPr>
              <a:t>setOpenCommand</a:t>
            </a:r>
            <a:r>
              <a:rPr lang="en-US" altLang="zh-CN" sz="2000" dirty="0">
                <a:solidFill>
                  <a:srgbClr val="353535"/>
                </a:solidFill>
                <a:latin typeface="Verdana" charset="0"/>
              </a:rPr>
              <a:t>(Command command){</a:t>
            </a:r>
          </a:p>
          <a:p>
            <a:pPr algn="l"/>
            <a:r>
              <a:rPr lang="en-US" altLang="zh-CN" sz="2000" dirty="0">
                <a:solidFill>
                  <a:srgbClr val="353535"/>
                </a:solidFill>
                <a:latin typeface="Verdana" charset="0"/>
              </a:rPr>
              <a:t>       </a:t>
            </a:r>
            <a:r>
              <a:rPr lang="en-US" altLang="zh-CN" sz="2000" dirty="0" err="1">
                <a:solidFill>
                  <a:srgbClr val="353535"/>
                </a:solidFill>
                <a:latin typeface="Verdana" charset="0"/>
              </a:rPr>
              <a:t>this.openCommand</a:t>
            </a:r>
            <a:r>
              <a:rPr lang="en-US" altLang="zh-CN" sz="2000" dirty="0">
                <a:solidFill>
                  <a:srgbClr val="353535"/>
                </a:solidFill>
                <a:latin typeface="Verdana" charset="0"/>
              </a:rPr>
              <a:t> = command;</a:t>
            </a:r>
          </a:p>
          <a:p>
            <a:pPr algn="l"/>
            <a:r>
              <a:rPr lang="pl-PL" altLang="zh-CN" sz="2000" dirty="0">
                <a:solidFill>
                  <a:srgbClr val="353535"/>
                </a:solidFill>
                <a:latin typeface="Verdana" charset="0"/>
              </a:rPr>
              <a:t>    }</a:t>
            </a:r>
          </a:p>
          <a:p>
            <a:pPr algn="l"/>
            <a:r>
              <a:rPr lang="pl-PL" altLang="zh-CN" sz="2000" dirty="0">
                <a:solidFill>
                  <a:srgbClr val="353535"/>
                </a:solidFill>
                <a:latin typeface="Verdana" charset="0"/>
              </a:rPr>
              <a:t>    /**</a:t>
            </a:r>
          </a:p>
          <a:p>
            <a:pPr algn="l"/>
            <a:r>
              <a:rPr lang="zh-CN" altLang="en-US" sz="2000" dirty="0">
                <a:solidFill>
                  <a:srgbClr val="353535"/>
                </a:solidFill>
                <a:latin typeface="Verdana" charset="0"/>
              </a:rPr>
              <a:t>     * 提供给客户使用，接收并响应用户请求，相当于按钮被按下触发的方法</a:t>
            </a:r>
          </a:p>
          <a:p>
            <a:pPr algn="l"/>
            <a:r>
              <a:rPr lang="is-IS" altLang="zh-CN" sz="2000" dirty="0">
                <a:solidFill>
                  <a:srgbClr val="353535"/>
                </a:solidFill>
                <a:latin typeface="Verdana" charset="0"/>
              </a:rPr>
              <a:t>     */</a:t>
            </a:r>
          </a:p>
          <a:p>
            <a:pPr algn="l"/>
            <a:r>
              <a:rPr lang="en-US" altLang="zh-CN" sz="2000" dirty="0">
                <a:solidFill>
                  <a:srgbClr val="353535"/>
                </a:solidFill>
                <a:latin typeface="Verdana" charset="0"/>
              </a:rPr>
              <a:t>    public void </a:t>
            </a:r>
            <a:r>
              <a:rPr lang="en-US" altLang="zh-CN" sz="2000" dirty="0" err="1">
                <a:solidFill>
                  <a:srgbClr val="353535"/>
                </a:solidFill>
                <a:latin typeface="Verdana" charset="0"/>
              </a:rPr>
              <a:t>openButtonPressed</a:t>
            </a:r>
            <a:r>
              <a:rPr lang="en-US" altLang="zh-CN" sz="2000" dirty="0">
                <a:solidFill>
                  <a:srgbClr val="353535"/>
                </a:solidFill>
                <a:latin typeface="Verdana" charset="0"/>
              </a:rPr>
              <a:t>(){</a:t>
            </a:r>
          </a:p>
          <a:p>
            <a:pPr algn="l"/>
            <a:r>
              <a:rPr lang="is-IS" altLang="zh-CN" sz="2000" dirty="0">
                <a:solidFill>
                  <a:srgbClr val="353535"/>
                </a:solidFill>
                <a:latin typeface="Verdana" charset="0"/>
              </a:rPr>
              <a:t>       //</a:t>
            </a:r>
            <a:r>
              <a:rPr lang="zh-CN" altLang="is-IS" sz="2000" dirty="0">
                <a:solidFill>
                  <a:srgbClr val="353535"/>
                </a:solidFill>
                <a:latin typeface="Verdana" charset="0"/>
              </a:rPr>
              <a:t>按下按钮，执行命令</a:t>
            </a:r>
          </a:p>
          <a:p>
            <a:pPr algn="l"/>
            <a:r>
              <a:rPr lang="pl-PL" altLang="zh-CN" sz="2000" dirty="0">
                <a:solidFill>
                  <a:srgbClr val="353535"/>
                </a:solidFill>
                <a:latin typeface="Verdana" charset="0"/>
              </a:rPr>
              <a:t>       </a:t>
            </a:r>
            <a:r>
              <a:rPr lang="pl-PL" altLang="zh-CN" sz="2000" dirty="0" err="1">
                <a:solidFill>
                  <a:srgbClr val="353535"/>
                </a:solidFill>
                <a:latin typeface="Verdana" charset="0"/>
              </a:rPr>
              <a:t>openCommand.execute</a:t>
            </a:r>
            <a:r>
              <a:rPr lang="pl-PL" altLang="zh-CN" sz="2000" dirty="0">
                <a:solidFill>
                  <a:srgbClr val="353535"/>
                </a:solidFill>
                <a:latin typeface="Verdana" charset="0"/>
              </a:rPr>
              <a:t>();</a:t>
            </a:r>
          </a:p>
          <a:p>
            <a:pPr algn="l"/>
            <a:r>
              <a:rPr lang="pl-PL" altLang="zh-CN" sz="2000" dirty="0">
                <a:solidFill>
                  <a:srgbClr val="353535"/>
                </a:solidFill>
                <a:latin typeface="Verdana" charset="0"/>
              </a:rPr>
              <a:t>    }</a:t>
            </a:r>
          </a:p>
          <a:p>
            <a:pPr algn="l"/>
            <a:r>
              <a:rPr lang="pl-PL" altLang="zh-CN" sz="2000" dirty="0">
                <a:solidFill>
                  <a:srgbClr val="353535"/>
                </a:solidFill>
                <a:latin typeface="Verdana" charset="0"/>
              </a:rPr>
              <a:t>}	</a:t>
            </a:r>
          </a:p>
        </p:txBody>
      </p:sp>
    </p:spTree>
    <p:extLst>
      <p:ext uri="{BB962C8B-B14F-4D97-AF65-F5344CB8AC3E}">
        <p14:creationId xmlns:p14="http://schemas.microsoft.com/office/powerpoint/2010/main" val="191030092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4" name="矩形 3"/>
          <p:cNvSpPr/>
          <p:nvPr/>
        </p:nvSpPr>
        <p:spPr>
          <a:xfrm>
            <a:off x="228714" y="868389"/>
            <a:ext cx="9448672" cy="5632311"/>
          </a:xfrm>
          <a:prstGeom prst="rect">
            <a:avLst/>
          </a:prstGeom>
        </p:spPr>
        <p:txBody>
          <a:bodyPr wrap="square">
            <a:spAutoFit/>
          </a:bodyPr>
          <a:lstStyle/>
          <a:p>
            <a:pPr algn="l"/>
            <a:r>
              <a:rPr lang="en-US" altLang="zh-CN" dirty="0">
                <a:solidFill>
                  <a:srgbClr val="353535"/>
                </a:solidFill>
                <a:latin typeface="Verdana" charset="0"/>
              </a:rPr>
              <a:t>public class Client {</a:t>
            </a:r>
          </a:p>
          <a:p>
            <a:pPr algn="l"/>
            <a:r>
              <a:rPr lang="en-US" altLang="zh-CN" dirty="0">
                <a:solidFill>
                  <a:srgbClr val="353535"/>
                </a:solidFill>
                <a:latin typeface="Verdana" charset="0"/>
              </a:rPr>
              <a:t>    public static void main(String[] </a:t>
            </a:r>
            <a:r>
              <a:rPr lang="en-US" altLang="zh-CN" dirty="0" err="1">
                <a:solidFill>
                  <a:srgbClr val="353535"/>
                </a:solidFill>
                <a:latin typeface="Verdana" charset="0"/>
              </a:rPr>
              <a:t>args</a:t>
            </a:r>
            <a:r>
              <a:rPr lang="en-US" altLang="zh-CN" dirty="0">
                <a:solidFill>
                  <a:srgbClr val="353535"/>
                </a:solidFill>
                <a:latin typeface="Verdana" charset="0"/>
              </a:rPr>
              <a:t>) {</a:t>
            </a:r>
          </a:p>
          <a:p>
            <a:pPr algn="l"/>
            <a:r>
              <a:rPr lang="zh-CN" altLang="en-US" dirty="0">
                <a:solidFill>
                  <a:srgbClr val="353535"/>
                </a:solidFill>
                <a:latin typeface="Verdana" charset="0"/>
              </a:rPr>
              <a:t>       </a:t>
            </a:r>
            <a:r>
              <a:rPr lang="en-US" altLang="zh-CN" dirty="0">
                <a:solidFill>
                  <a:srgbClr val="353535"/>
                </a:solidFill>
                <a:latin typeface="Verdana" charset="0"/>
              </a:rPr>
              <a:t>//1</a:t>
            </a:r>
            <a:r>
              <a:rPr lang="zh-CN" altLang="en-US" dirty="0">
                <a:solidFill>
                  <a:srgbClr val="353535"/>
                </a:solidFill>
                <a:latin typeface="Verdana" charset="0"/>
              </a:rPr>
              <a:t>：把命令和真正的实现组合起来，相当于在组装机器，</a:t>
            </a:r>
          </a:p>
          <a:p>
            <a:pPr algn="l"/>
            <a:r>
              <a:rPr lang="zh-CN" altLang="en-US" dirty="0">
                <a:solidFill>
                  <a:srgbClr val="353535"/>
                </a:solidFill>
                <a:latin typeface="Verdana" charset="0"/>
              </a:rPr>
              <a:t>       </a:t>
            </a:r>
            <a:r>
              <a:rPr lang="en-US" altLang="zh-CN" dirty="0">
                <a:solidFill>
                  <a:srgbClr val="353535"/>
                </a:solidFill>
                <a:latin typeface="Verdana" charset="0"/>
              </a:rPr>
              <a:t>//</a:t>
            </a:r>
            <a:r>
              <a:rPr lang="zh-CN" altLang="en-US" dirty="0">
                <a:solidFill>
                  <a:srgbClr val="353535"/>
                </a:solidFill>
                <a:latin typeface="Verdana" charset="0"/>
              </a:rPr>
              <a:t>把机箱上按钮的连接线插接到主板上。</a:t>
            </a:r>
          </a:p>
          <a:p>
            <a:pPr algn="l"/>
            <a:r>
              <a:rPr lang="en-US" altLang="zh-CN" dirty="0">
                <a:solidFill>
                  <a:srgbClr val="353535"/>
                </a:solidFill>
                <a:latin typeface="Verdana" charset="0"/>
              </a:rPr>
              <a:t>       </a:t>
            </a:r>
            <a:r>
              <a:rPr lang="en-US" altLang="zh-CN" dirty="0" err="1">
                <a:solidFill>
                  <a:srgbClr val="353535"/>
                </a:solidFill>
                <a:latin typeface="Verdana" charset="0"/>
              </a:rPr>
              <a:t>MainBoardApi</a:t>
            </a:r>
            <a:r>
              <a:rPr lang="en-US" altLang="zh-CN" dirty="0">
                <a:solidFill>
                  <a:srgbClr val="353535"/>
                </a:solidFill>
                <a:latin typeface="Verdana" charset="0"/>
              </a:rPr>
              <a:t> </a:t>
            </a:r>
            <a:r>
              <a:rPr lang="en-US" altLang="zh-CN" dirty="0" err="1">
                <a:solidFill>
                  <a:srgbClr val="353535"/>
                </a:solidFill>
                <a:latin typeface="Verdana" charset="0"/>
              </a:rPr>
              <a:t>mainBoard</a:t>
            </a:r>
            <a:r>
              <a:rPr lang="en-US" altLang="zh-CN" dirty="0">
                <a:solidFill>
                  <a:srgbClr val="353535"/>
                </a:solidFill>
                <a:latin typeface="Verdana" charset="0"/>
              </a:rPr>
              <a:t> = new </a:t>
            </a:r>
            <a:r>
              <a:rPr lang="en-US" altLang="zh-CN" dirty="0" err="1">
                <a:solidFill>
                  <a:srgbClr val="353535"/>
                </a:solidFill>
                <a:latin typeface="Verdana" charset="0"/>
              </a:rPr>
              <a:t>GigaMainBoard</a:t>
            </a:r>
            <a:r>
              <a:rPr lang="en-US" altLang="zh-CN" dirty="0">
                <a:solidFill>
                  <a:srgbClr val="353535"/>
                </a:solidFill>
                <a:latin typeface="Verdana" charset="0"/>
              </a:rPr>
              <a:t>();</a:t>
            </a:r>
          </a:p>
          <a:p>
            <a:pPr algn="l"/>
            <a:r>
              <a:rPr lang="en-US" altLang="zh-CN" dirty="0">
                <a:solidFill>
                  <a:srgbClr val="353535"/>
                </a:solidFill>
                <a:latin typeface="Verdana" charset="0"/>
              </a:rPr>
              <a:t>       </a:t>
            </a:r>
            <a:r>
              <a:rPr lang="en-US" altLang="zh-CN" dirty="0" err="1">
                <a:solidFill>
                  <a:srgbClr val="353535"/>
                </a:solidFill>
                <a:latin typeface="Verdana" charset="0"/>
              </a:rPr>
              <a:t>OpenCommand</a:t>
            </a:r>
            <a:r>
              <a:rPr lang="en-US" altLang="zh-CN" dirty="0">
                <a:solidFill>
                  <a:srgbClr val="353535"/>
                </a:solidFill>
                <a:latin typeface="Verdana" charset="0"/>
              </a:rPr>
              <a:t> </a:t>
            </a:r>
            <a:r>
              <a:rPr lang="en-US" altLang="zh-CN" dirty="0" err="1">
                <a:solidFill>
                  <a:srgbClr val="353535"/>
                </a:solidFill>
                <a:latin typeface="Verdana" charset="0"/>
              </a:rPr>
              <a:t>openCommand</a:t>
            </a:r>
            <a:r>
              <a:rPr lang="en-US" altLang="zh-CN" dirty="0">
                <a:solidFill>
                  <a:srgbClr val="353535"/>
                </a:solidFill>
                <a:latin typeface="Verdana" charset="0"/>
              </a:rPr>
              <a:t> = new </a:t>
            </a:r>
            <a:r>
              <a:rPr lang="en-US" altLang="zh-CN" dirty="0" err="1">
                <a:solidFill>
                  <a:srgbClr val="353535"/>
                </a:solidFill>
                <a:latin typeface="Verdana" charset="0"/>
              </a:rPr>
              <a:t>OpenCommand</a:t>
            </a:r>
            <a:r>
              <a:rPr lang="en-US" altLang="zh-CN" dirty="0">
                <a:solidFill>
                  <a:srgbClr val="353535"/>
                </a:solidFill>
                <a:latin typeface="Verdana" charset="0"/>
              </a:rPr>
              <a:t>(</a:t>
            </a:r>
            <a:r>
              <a:rPr lang="en-US" altLang="zh-CN" dirty="0" err="1">
                <a:solidFill>
                  <a:srgbClr val="353535"/>
                </a:solidFill>
                <a:latin typeface="Verdana" charset="0"/>
              </a:rPr>
              <a:t>mainBoard</a:t>
            </a:r>
            <a:r>
              <a:rPr lang="en-US" altLang="zh-CN" dirty="0">
                <a:solidFill>
                  <a:srgbClr val="353535"/>
                </a:solidFill>
                <a:latin typeface="Verdana" charset="0"/>
              </a:rPr>
              <a:t>);</a:t>
            </a:r>
          </a:p>
          <a:p>
            <a:pPr algn="l"/>
            <a:r>
              <a:rPr lang="zh-CN" altLang="en-US" dirty="0">
                <a:solidFill>
                  <a:srgbClr val="353535"/>
                </a:solidFill>
                <a:latin typeface="Verdana" charset="0"/>
              </a:rPr>
              <a:t>       </a:t>
            </a:r>
            <a:r>
              <a:rPr lang="en-US" altLang="zh-CN" dirty="0">
                <a:solidFill>
                  <a:srgbClr val="353535"/>
                </a:solidFill>
                <a:latin typeface="Verdana" charset="0"/>
              </a:rPr>
              <a:t>//2</a:t>
            </a:r>
            <a:r>
              <a:rPr lang="zh-CN" altLang="en-US" dirty="0">
                <a:solidFill>
                  <a:srgbClr val="353535"/>
                </a:solidFill>
                <a:latin typeface="Verdana" charset="0"/>
              </a:rPr>
              <a:t>：为机箱上的按钮设置对应的命令，让按钮知道该干什么</a:t>
            </a:r>
          </a:p>
          <a:p>
            <a:pPr algn="l"/>
            <a:r>
              <a:rPr lang="pl-PL" altLang="zh-CN" dirty="0">
                <a:solidFill>
                  <a:srgbClr val="353535"/>
                </a:solidFill>
                <a:latin typeface="Verdana" charset="0"/>
              </a:rPr>
              <a:t>       Box </a:t>
            </a:r>
            <a:r>
              <a:rPr lang="pl-PL" altLang="zh-CN" dirty="0" err="1">
                <a:solidFill>
                  <a:srgbClr val="353535"/>
                </a:solidFill>
                <a:latin typeface="Verdana" charset="0"/>
              </a:rPr>
              <a:t>box</a:t>
            </a:r>
            <a:r>
              <a:rPr lang="pl-PL" altLang="zh-CN" dirty="0">
                <a:solidFill>
                  <a:srgbClr val="353535"/>
                </a:solidFill>
                <a:latin typeface="Verdana" charset="0"/>
              </a:rPr>
              <a:t> = </a:t>
            </a:r>
            <a:r>
              <a:rPr lang="pl-PL" altLang="zh-CN" dirty="0" err="1">
                <a:solidFill>
                  <a:srgbClr val="353535"/>
                </a:solidFill>
                <a:latin typeface="Verdana" charset="0"/>
              </a:rPr>
              <a:t>new</a:t>
            </a:r>
            <a:r>
              <a:rPr lang="pl-PL" altLang="zh-CN" dirty="0">
                <a:solidFill>
                  <a:srgbClr val="353535"/>
                </a:solidFill>
                <a:latin typeface="Verdana" charset="0"/>
              </a:rPr>
              <a:t> Box();</a:t>
            </a:r>
          </a:p>
          <a:p>
            <a:pPr algn="l"/>
            <a:r>
              <a:rPr lang="pl-PL" altLang="zh-CN" dirty="0">
                <a:solidFill>
                  <a:srgbClr val="353535"/>
                </a:solidFill>
                <a:latin typeface="Verdana" charset="0"/>
              </a:rPr>
              <a:t>       </a:t>
            </a:r>
            <a:r>
              <a:rPr lang="pl-PL" altLang="zh-CN" dirty="0" err="1">
                <a:solidFill>
                  <a:srgbClr val="353535"/>
                </a:solidFill>
                <a:latin typeface="Verdana" charset="0"/>
              </a:rPr>
              <a:t>box.setOpenCommand</a:t>
            </a:r>
            <a:r>
              <a:rPr lang="pl-PL" altLang="zh-CN" dirty="0">
                <a:solidFill>
                  <a:srgbClr val="353535"/>
                </a:solidFill>
                <a:latin typeface="Verdana" charset="0"/>
              </a:rPr>
              <a:t>(</a:t>
            </a:r>
            <a:r>
              <a:rPr lang="pl-PL" altLang="zh-CN" dirty="0" err="1">
                <a:solidFill>
                  <a:srgbClr val="353535"/>
                </a:solidFill>
                <a:latin typeface="Verdana" charset="0"/>
              </a:rPr>
              <a:t>openCommand</a:t>
            </a:r>
            <a:r>
              <a:rPr lang="pl-PL" altLang="zh-CN" dirty="0">
                <a:solidFill>
                  <a:srgbClr val="353535"/>
                </a:solidFill>
                <a:latin typeface="Verdana" charset="0"/>
              </a:rPr>
              <a:t>);</a:t>
            </a:r>
          </a:p>
          <a:p>
            <a:pPr algn="l"/>
            <a:r>
              <a:rPr lang="is-IS" altLang="zh-CN" dirty="0">
                <a:solidFill>
                  <a:srgbClr val="353535"/>
                </a:solidFill>
                <a:latin typeface="Verdana" charset="0"/>
              </a:rPr>
              <a:t>      </a:t>
            </a:r>
          </a:p>
          <a:p>
            <a:pPr algn="l"/>
            <a:r>
              <a:rPr lang="zh-CN" altLang="en-US" dirty="0">
                <a:solidFill>
                  <a:srgbClr val="353535"/>
                </a:solidFill>
                <a:latin typeface="Verdana" charset="0"/>
              </a:rPr>
              <a:t>       </a:t>
            </a:r>
            <a:r>
              <a:rPr lang="en-US" altLang="zh-CN" dirty="0">
                <a:solidFill>
                  <a:srgbClr val="353535"/>
                </a:solidFill>
                <a:latin typeface="Verdana" charset="0"/>
              </a:rPr>
              <a:t>//3</a:t>
            </a:r>
            <a:r>
              <a:rPr lang="zh-CN" altLang="en-US" dirty="0">
                <a:solidFill>
                  <a:srgbClr val="353535"/>
                </a:solidFill>
                <a:latin typeface="Verdana" charset="0"/>
              </a:rPr>
              <a:t>：然后模拟按下机箱上的按钮</a:t>
            </a:r>
          </a:p>
          <a:p>
            <a:pPr algn="l"/>
            <a:r>
              <a:rPr lang="pl-PL" altLang="zh-CN" dirty="0">
                <a:solidFill>
                  <a:srgbClr val="353535"/>
                </a:solidFill>
                <a:latin typeface="Verdana" charset="0"/>
              </a:rPr>
              <a:t>       </a:t>
            </a:r>
            <a:r>
              <a:rPr lang="pl-PL" altLang="zh-CN" dirty="0" err="1">
                <a:solidFill>
                  <a:srgbClr val="353535"/>
                </a:solidFill>
                <a:latin typeface="Verdana" charset="0"/>
              </a:rPr>
              <a:t>box.openButtonPressed</a:t>
            </a:r>
            <a:r>
              <a:rPr lang="pl-PL" altLang="zh-CN" dirty="0">
                <a:solidFill>
                  <a:srgbClr val="353535"/>
                </a:solidFill>
                <a:latin typeface="Verdana" charset="0"/>
              </a:rPr>
              <a:t>();</a:t>
            </a:r>
          </a:p>
          <a:p>
            <a:pPr algn="l"/>
            <a:r>
              <a:rPr lang="pl-PL" altLang="zh-CN" dirty="0">
                <a:solidFill>
                  <a:srgbClr val="353535"/>
                </a:solidFill>
                <a:latin typeface="Verdana" charset="0"/>
              </a:rPr>
              <a:t>    }</a:t>
            </a:r>
          </a:p>
          <a:p>
            <a:pPr algn="l"/>
            <a:r>
              <a:rPr lang="pl-PL" altLang="zh-CN" dirty="0">
                <a:solidFill>
                  <a:srgbClr val="353535"/>
                </a:solidFill>
                <a:latin typeface="Verdana" charset="0"/>
              </a:rPr>
              <a:t>}	</a:t>
            </a:r>
          </a:p>
        </p:txBody>
      </p:sp>
    </p:spTree>
    <p:extLst>
      <p:ext uri="{BB962C8B-B14F-4D97-AF65-F5344CB8AC3E}">
        <p14:creationId xmlns:p14="http://schemas.microsoft.com/office/powerpoint/2010/main" val="156636963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4" name="矩形 3"/>
          <p:cNvSpPr/>
          <p:nvPr/>
        </p:nvSpPr>
        <p:spPr>
          <a:xfrm>
            <a:off x="1371684" y="1447852"/>
            <a:ext cx="4572000" cy="2677656"/>
          </a:xfrm>
          <a:prstGeom prst="rect">
            <a:avLst/>
          </a:prstGeom>
        </p:spPr>
        <p:txBody>
          <a:bodyPr>
            <a:spAutoFit/>
          </a:bodyPr>
          <a:lstStyle/>
          <a:p>
            <a:pPr algn="l"/>
            <a:r>
              <a:rPr lang="zh-CN" altLang="en-US" dirty="0">
                <a:solidFill>
                  <a:srgbClr val="353535"/>
                </a:solidFill>
                <a:latin typeface="Verdana" charset="0"/>
              </a:rPr>
              <a:t>技嘉主板现在正在开机，请等候</a:t>
            </a:r>
          </a:p>
          <a:p>
            <a:pPr algn="l"/>
            <a:r>
              <a:rPr lang="zh-CN" altLang="en-US" dirty="0">
                <a:solidFill>
                  <a:srgbClr val="353535"/>
                </a:solidFill>
                <a:latin typeface="Verdana" charset="0"/>
              </a:rPr>
              <a:t>接通电源</a:t>
            </a:r>
            <a:r>
              <a:rPr lang="en-US" altLang="zh-CN" dirty="0">
                <a:solidFill>
                  <a:srgbClr val="353535"/>
                </a:solidFill>
                <a:latin typeface="Verdana" charset="0"/>
              </a:rPr>
              <a:t>......</a:t>
            </a:r>
          </a:p>
          <a:p>
            <a:pPr algn="l"/>
            <a:r>
              <a:rPr lang="zh-CN" altLang="en-US" dirty="0">
                <a:solidFill>
                  <a:srgbClr val="353535"/>
                </a:solidFill>
                <a:latin typeface="Verdana" charset="0"/>
              </a:rPr>
              <a:t>设备检查</a:t>
            </a:r>
            <a:r>
              <a:rPr lang="en-US" altLang="zh-CN" dirty="0">
                <a:solidFill>
                  <a:srgbClr val="353535"/>
                </a:solidFill>
                <a:latin typeface="Verdana" charset="0"/>
              </a:rPr>
              <a:t>......</a:t>
            </a:r>
          </a:p>
          <a:p>
            <a:pPr algn="l"/>
            <a:r>
              <a:rPr lang="zh-CN" altLang="en-US" dirty="0">
                <a:solidFill>
                  <a:srgbClr val="353535"/>
                </a:solidFill>
                <a:latin typeface="Verdana" charset="0"/>
              </a:rPr>
              <a:t>装载系统</a:t>
            </a:r>
            <a:r>
              <a:rPr lang="en-US" altLang="zh-CN" dirty="0">
                <a:solidFill>
                  <a:srgbClr val="353535"/>
                </a:solidFill>
                <a:latin typeface="Verdana" charset="0"/>
              </a:rPr>
              <a:t>......</a:t>
            </a:r>
          </a:p>
          <a:p>
            <a:pPr algn="l"/>
            <a:r>
              <a:rPr lang="zh-CN" altLang="en-US" dirty="0">
                <a:solidFill>
                  <a:srgbClr val="353535"/>
                </a:solidFill>
                <a:latin typeface="Verdana" charset="0"/>
              </a:rPr>
              <a:t>机器正常运转起来</a:t>
            </a:r>
            <a:r>
              <a:rPr lang="en-US" altLang="zh-CN" dirty="0">
                <a:solidFill>
                  <a:srgbClr val="353535"/>
                </a:solidFill>
                <a:latin typeface="Verdana" charset="0"/>
              </a:rPr>
              <a:t>......</a:t>
            </a:r>
          </a:p>
          <a:p>
            <a:pPr algn="l"/>
            <a:r>
              <a:rPr lang="zh-CN" altLang="en-US" dirty="0">
                <a:solidFill>
                  <a:srgbClr val="353535"/>
                </a:solidFill>
                <a:latin typeface="Verdana" charset="0"/>
              </a:rPr>
              <a:t>机器已经正常打开，请操作	</a:t>
            </a:r>
          </a:p>
        </p:txBody>
      </p:sp>
      <p:sp>
        <p:nvSpPr>
          <p:cNvPr id="5" name="矩形 4"/>
          <p:cNvSpPr/>
          <p:nvPr/>
        </p:nvSpPr>
        <p:spPr>
          <a:xfrm>
            <a:off x="685902" y="5105356"/>
            <a:ext cx="6629286" cy="1200329"/>
          </a:xfrm>
          <a:prstGeom prst="rect">
            <a:avLst/>
          </a:prstGeom>
        </p:spPr>
        <p:txBody>
          <a:bodyPr wrap="square">
            <a:spAutoFit/>
          </a:bodyPr>
          <a:lstStyle/>
          <a:p>
            <a:pPr algn="l"/>
            <a:r>
              <a:rPr lang="zh-CN" altLang="en-US" smtClean="0"/>
              <a:t>以上案例来自http</a:t>
            </a:r>
            <a:r>
              <a:rPr lang="zh-CN" altLang="en-US"/>
              <a:t>://www.cnblogs.com/sjms/archive/2010/07/09/1774069.html</a:t>
            </a:r>
          </a:p>
        </p:txBody>
      </p:sp>
    </p:spTree>
    <p:extLst>
      <p:ext uri="{BB962C8B-B14F-4D97-AF65-F5344CB8AC3E}">
        <p14:creationId xmlns:p14="http://schemas.microsoft.com/office/powerpoint/2010/main" val="86110948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31800" y="179388"/>
            <a:ext cx="8407288" cy="688975"/>
          </a:xfrm>
          <a:noFill/>
        </p:spPr>
        <p:txBody>
          <a:bodyPr/>
          <a:lstStyle/>
          <a:p>
            <a:r>
              <a:rPr lang="en-US" dirty="0">
                <a:latin typeface="Times" charset="0"/>
              </a:rPr>
              <a:t>Command pattern  Applicability</a:t>
            </a:r>
          </a:p>
        </p:txBody>
      </p:sp>
      <p:sp>
        <p:nvSpPr>
          <p:cNvPr id="30723" name="Rectangle 3"/>
          <p:cNvSpPr>
            <a:spLocks noGrp="1" noChangeArrowheads="1"/>
          </p:cNvSpPr>
          <p:nvPr>
            <p:ph type="body" idx="1"/>
          </p:nvPr>
        </p:nvSpPr>
        <p:spPr>
          <a:xfrm>
            <a:off x="431800" y="914466"/>
            <a:ext cx="8229600" cy="5065712"/>
          </a:xfrm>
          <a:noFill/>
        </p:spPr>
        <p:txBody>
          <a:bodyPr/>
          <a:lstStyle/>
          <a:p>
            <a:pPr>
              <a:buFont typeface="Symbol" charset="0"/>
              <a:buNone/>
            </a:pPr>
            <a:endParaRPr lang="en-US" sz="2800" dirty="0">
              <a:latin typeface="Times" charset="0"/>
            </a:endParaRPr>
          </a:p>
          <a:p>
            <a:r>
              <a:rPr lang="ja-JP" altLang="en-US" dirty="0">
                <a:latin typeface="Times" charset="0"/>
              </a:rPr>
              <a:t>“</a:t>
            </a:r>
            <a:r>
              <a:rPr lang="en-US" dirty="0">
                <a:latin typeface="Times" charset="0"/>
              </a:rPr>
              <a:t>Encapsulate a request as an object, thereby letting you</a:t>
            </a:r>
          </a:p>
          <a:p>
            <a:pPr lvl="1"/>
            <a:r>
              <a:rPr lang="en-US" dirty="0">
                <a:latin typeface="Times" charset="0"/>
              </a:rPr>
              <a:t>parameterize clients with different requests,</a:t>
            </a:r>
          </a:p>
          <a:p>
            <a:pPr lvl="1"/>
            <a:r>
              <a:rPr lang="en-US" dirty="0">
                <a:latin typeface="Times" charset="0"/>
              </a:rPr>
              <a:t>queue or log requests, and </a:t>
            </a:r>
          </a:p>
          <a:p>
            <a:pPr lvl="1"/>
            <a:r>
              <a:rPr lang="en-US" dirty="0">
                <a:latin typeface="Times" charset="0"/>
              </a:rPr>
              <a:t>support undoable operations.</a:t>
            </a:r>
            <a:r>
              <a:rPr lang="ja-JP" altLang="en-US" dirty="0">
                <a:latin typeface="Times" charset="0"/>
              </a:rPr>
              <a:t>”</a:t>
            </a:r>
            <a:r>
              <a:rPr lang="en-US" dirty="0">
                <a:latin typeface="Times" charset="0"/>
              </a:rPr>
              <a:t> </a:t>
            </a:r>
          </a:p>
          <a:p>
            <a:pPr>
              <a:buFont typeface="Symbol" charset="0"/>
              <a:buNone/>
            </a:pPr>
            <a:endParaRPr lang="en-US" dirty="0">
              <a:latin typeface="Times" charset="0"/>
            </a:endParaRPr>
          </a:p>
          <a:p>
            <a:r>
              <a:rPr lang="en-US" dirty="0">
                <a:latin typeface="Times" charset="0"/>
              </a:rPr>
              <a:t>Uses:</a:t>
            </a:r>
          </a:p>
          <a:p>
            <a:pPr lvl="1"/>
            <a:r>
              <a:rPr lang="en-US" dirty="0">
                <a:latin typeface="Times" charset="0"/>
              </a:rPr>
              <a:t>Undo queues</a:t>
            </a:r>
          </a:p>
          <a:p>
            <a:pPr lvl="1"/>
            <a:r>
              <a:rPr lang="en-US" dirty="0">
                <a:latin typeface="Times" charset="0"/>
              </a:rPr>
              <a:t>Database transaction buffering</a:t>
            </a:r>
          </a:p>
        </p:txBody>
      </p:sp>
    </p:spTree>
    <p:extLst>
      <p:ext uri="{BB962C8B-B14F-4D97-AF65-F5344CB8AC3E}">
        <p14:creationId xmlns:p14="http://schemas.microsoft.com/office/powerpoint/2010/main" val="265898922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4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4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4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24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20070815模板</Template>
  <TotalTime>34402</TotalTime>
  <Pages>0</Pages>
  <Words>7202</Words>
  <Characters>0</Characters>
  <Application>Microsoft Macintosh PowerPoint</Application>
  <DocSecurity>0</DocSecurity>
  <PresentationFormat>全屏显示(4:3)</PresentationFormat>
  <Lines>0</Lines>
  <Paragraphs>1621</Paragraphs>
  <Slides>136</Slides>
  <Notes>9</Notes>
  <HiddenSlides>0</HiddenSlides>
  <MMClips>0</MMClips>
  <ScaleCrop>false</ScaleCrop>
  <HeadingPairs>
    <vt:vector size="8" baseType="variant">
      <vt:variant>
        <vt:lpstr>已用的字体</vt:lpstr>
      </vt:variant>
      <vt:variant>
        <vt:i4>19</vt:i4>
      </vt:variant>
      <vt:variant>
        <vt:lpstr>主题</vt:lpstr>
      </vt:variant>
      <vt:variant>
        <vt:i4>2</vt:i4>
      </vt:variant>
      <vt:variant>
        <vt:lpstr>嵌入 OLE 服务器</vt:lpstr>
      </vt:variant>
      <vt:variant>
        <vt:i4>1</vt:i4>
      </vt:variant>
      <vt:variant>
        <vt:lpstr>幻灯片标题</vt:lpstr>
      </vt:variant>
      <vt:variant>
        <vt:i4>136</vt:i4>
      </vt:variant>
    </vt:vector>
  </HeadingPairs>
  <TitlesOfParts>
    <vt:vector size="158" baseType="lpstr">
      <vt:lpstr>Book Antiqua</vt:lpstr>
      <vt:lpstr>Courier</vt:lpstr>
      <vt:lpstr>CourierNewPS-BoldMT</vt:lpstr>
      <vt:lpstr>CourierNewPSMT</vt:lpstr>
      <vt:lpstr>Garamond</vt:lpstr>
      <vt:lpstr>Helvetica</vt:lpstr>
      <vt:lpstr>Lucida Sans Typewriter</vt:lpstr>
      <vt:lpstr>Monotype Sorts</vt:lpstr>
      <vt:lpstr>ＭＳ Ｐゴシック</vt:lpstr>
      <vt:lpstr>Palatino</vt:lpstr>
      <vt:lpstr>Symbol</vt:lpstr>
      <vt:lpstr>Times</vt:lpstr>
      <vt:lpstr>Times New Roman</vt:lpstr>
      <vt:lpstr>Verdana</vt:lpstr>
      <vt:lpstr>Wingdings</vt:lpstr>
      <vt:lpstr>黑体</vt:lpstr>
      <vt:lpstr>华文新魏</vt:lpstr>
      <vt:lpstr>宋体</vt:lpstr>
      <vt:lpstr>Arial</vt:lpstr>
      <vt:lpstr>1_自定义设计方案</vt:lpstr>
      <vt:lpstr>2_自定义设计方案</vt:lpstr>
      <vt:lpstr>Document</vt:lpstr>
      <vt:lpstr>8. Object Design: Reusing Pattern Solutions</vt:lpstr>
      <vt:lpstr>Outline</vt:lpstr>
      <vt:lpstr>1. An Overview of Object Design</vt:lpstr>
      <vt:lpstr>1.1 Object Design</vt:lpstr>
      <vt:lpstr>1.2 Closing the Gap</vt:lpstr>
      <vt:lpstr>1.3 Object Design Activities</vt:lpstr>
      <vt:lpstr>PowerPoint 演示文稿</vt:lpstr>
      <vt:lpstr>PowerPoint 演示文稿</vt:lpstr>
      <vt:lpstr>Examples of Object Design Activities </vt:lpstr>
      <vt:lpstr>PowerPoint 演示文稿</vt:lpstr>
      <vt:lpstr>2. Reuse</vt:lpstr>
      <vt:lpstr>2.1 Introduction</vt:lpstr>
      <vt:lpstr>2.2 Reuse Heuristics</vt:lpstr>
      <vt:lpstr>2.3 Reuse Concepts </vt:lpstr>
      <vt:lpstr>(1) Application Domain vs Solution Domain Objects</vt:lpstr>
      <vt:lpstr>(2) Inheritance</vt:lpstr>
      <vt:lpstr>PowerPoint 演示文稿</vt:lpstr>
      <vt:lpstr>Taxonomy Example</vt:lpstr>
      <vt:lpstr>Specification Inheritance vs Implementation Inheritance </vt:lpstr>
      <vt:lpstr>Implementation Inheritance</vt:lpstr>
      <vt:lpstr>(3) Delegation as alternative to Implementation Inheritance</vt:lpstr>
      <vt:lpstr>Delegation instead of Implementation Inheritance</vt:lpstr>
      <vt:lpstr>PowerPoint 演示文稿</vt:lpstr>
      <vt:lpstr>PowerPoint 演示文稿</vt:lpstr>
      <vt:lpstr>Comparison: Delegation vs Implementation Inheritance </vt:lpstr>
      <vt:lpstr>(4) The Liskov Substitution Principle</vt:lpstr>
      <vt:lpstr>3. Design Patterns</vt:lpstr>
      <vt:lpstr>Finding Objects</vt:lpstr>
      <vt:lpstr>Techniques for Finding Objects</vt:lpstr>
      <vt:lpstr>Another Source for Finding Objects : Design Patterns</vt:lpstr>
      <vt:lpstr>Patterns of Learning</vt:lpstr>
      <vt:lpstr>Becoming a Chess Master</vt:lpstr>
      <vt:lpstr>Becoming a Software Design Master</vt:lpstr>
      <vt:lpstr>Example</vt:lpstr>
      <vt:lpstr>Introducing the Composite Pattern</vt:lpstr>
      <vt:lpstr>What is common between these definitions?</vt:lpstr>
      <vt:lpstr>Modeling a Software System with a Composite Pattern </vt:lpstr>
      <vt:lpstr>Modeling the Software Lifecycle with a Composite Pattern</vt:lpstr>
      <vt:lpstr>The Composite Patterns models dynamic aggregates </vt:lpstr>
      <vt:lpstr>Graphic Applications also use Composite Patterns</vt:lpstr>
      <vt:lpstr>PowerPoint 演示文稿</vt:lpstr>
      <vt:lpstr>Example: A More Complex Model of a Software Project</vt:lpstr>
      <vt:lpstr>Benefits</vt:lpstr>
      <vt:lpstr>Some Points</vt:lpstr>
      <vt:lpstr>Towards a Pattern Taxonomy</vt:lpstr>
      <vt:lpstr>A Pattern Taxonomy</vt:lpstr>
      <vt:lpstr>Adapter pattern</vt:lpstr>
      <vt:lpstr>Adapter Pattern</vt:lpstr>
      <vt:lpstr>PowerPoint 演示文稿</vt:lpstr>
      <vt:lpstr>PowerPoint 演示文稿</vt:lpstr>
      <vt:lpstr>PowerPoint 演示文稿</vt:lpstr>
      <vt:lpstr>PowerPoint 演示文稿</vt:lpstr>
      <vt:lpstr>Bridge Pattern</vt:lpstr>
      <vt:lpstr>Using a Bridge </vt:lpstr>
      <vt:lpstr>PowerPoint 演示文稿</vt:lpstr>
      <vt:lpstr>PowerPoint 演示文稿</vt:lpstr>
      <vt:lpstr>PowerPoint 演示文稿</vt:lpstr>
      <vt:lpstr>Adapter vs Bridge</vt:lpstr>
      <vt:lpstr>PowerPoint 演示文稿</vt:lpstr>
      <vt:lpstr>Facade Pattern</vt:lpstr>
      <vt:lpstr>Design Example</vt:lpstr>
      <vt:lpstr>Realizing an Opaque Architecture with a Facade </vt:lpstr>
      <vt:lpstr>PowerPoint 演示文稿</vt:lpstr>
      <vt:lpstr>PowerPoint 演示文稿</vt:lpstr>
      <vt:lpstr>PowerPoint 演示文稿</vt:lpstr>
      <vt:lpstr>Subsystem Design with Façade, Adapter, Bridge</vt:lpstr>
      <vt:lpstr>PowerPoint 演示文稿</vt:lpstr>
      <vt:lpstr>Proxy Pattern: Motivation</vt:lpstr>
      <vt:lpstr>Proxy Pattern</vt:lpstr>
      <vt:lpstr>Proxy pattern </vt:lpstr>
      <vt:lpstr>Proxy Applicability</vt:lpstr>
      <vt:lpstr>Virtual Proxy example</vt:lpstr>
      <vt:lpstr>Before</vt:lpstr>
      <vt:lpstr>Controlling Access</vt:lpstr>
      <vt:lpstr>After</vt:lpstr>
      <vt:lpstr>PowerPoint 演示文稿</vt:lpstr>
      <vt:lpstr>Observer pattern</vt:lpstr>
      <vt:lpstr>PowerPoint 演示文稿</vt:lpstr>
      <vt:lpstr>PowerPoint 演示文稿</vt:lpstr>
      <vt:lpstr>PowerPoint 演示文稿</vt:lpstr>
      <vt:lpstr>Sequence diagram for scenario:  Change filename to “foo”</vt:lpstr>
      <vt:lpstr>Animated Sequence diagram</vt:lpstr>
      <vt:lpstr>PowerPoint 演示文稿</vt:lpstr>
      <vt:lpstr>PowerPoint 演示文稿</vt:lpstr>
      <vt:lpstr>PowerPoint 演示文稿</vt:lpstr>
      <vt:lpstr>PowerPoint 演示文稿</vt:lpstr>
      <vt:lpstr>PowerPoint 演示文稿</vt:lpstr>
      <vt:lpstr>PowerPoint 演示文稿</vt:lpstr>
      <vt:lpstr>A Pattern Taxonomy</vt:lpstr>
      <vt:lpstr>Command Pattern: Motivation</vt:lpstr>
      <vt:lpstr>Command pattern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Command pattern  Applicability</vt:lpstr>
      <vt:lpstr>PowerPoint 演示文稿</vt:lpstr>
      <vt:lpstr>Strategy Pattern</vt:lpstr>
      <vt:lpstr>PowerPoint 演示文稿</vt:lpstr>
      <vt:lpstr>Strategy Pattern</vt:lpstr>
      <vt:lpstr>Applying a Strategy Pattern in a Database Application</vt:lpstr>
      <vt:lpstr>PowerPoint 演示文稿</vt:lpstr>
      <vt:lpstr>PowerPoint 演示文稿</vt:lpstr>
      <vt:lpstr>PowerPoint 演示文稿</vt:lpstr>
      <vt:lpstr>Applicability of Strategy Pattern</vt:lpstr>
      <vt:lpstr>PowerPoint 演示文稿</vt:lpstr>
      <vt:lpstr>Abstract Factory Motivation  </vt:lpstr>
      <vt:lpstr>PowerPoint 演示文稿</vt:lpstr>
      <vt:lpstr>PowerPoint 演示文稿</vt:lpstr>
      <vt:lpstr>Abstract Factory </vt:lpstr>
      <vt:lpstr>Applicability  for Abstract Factory Pattern</vt:lpstr>
      <vt:lpstr>Example: A Facility Management System for the Intelligent Workplace</vt:lpstr>
      <vt:lpstr>PowerPoint 演示文稿</vt:lpstr>
      <vt:lpstr>Builder Pattern Motivation</vt:lpstr>
      <vt:lpstr>PowerPoint 演示文稿</vt:lpstr>
      <vt:lpstr>Builder Pattern</vt:lpstr>
      <vt:lpstr>Example</vt:lpstr>
      <vt:lpstr>When do you use the Builder Pattern?</vt:lpstr>
      <vt:lpstr>Comparison: Abstract Factory vs Builder</vt:lpstr>
      <vt:lpstr>What makes a design modifiable?</vt:lpstr>
      <vt:lpstr>PowerPoint 演示文稿</vt:lpstr>
      <vt:lpstr>PowerPoint 演示文稿</vt:lpstr>
      <vt:lpstr>4. Frameworks</vt:lpstr>
      <vt:lpstr>Frameworks</vt:lpstr>
      <vt:lpstr>Example: Framework for Building Web Applications</vt:lpstr>
      <vt:lpstr>Classification of Frameworks</vt:lpstr>
      <vt:lpstr>Frameworks in the Development Process</vt:lpstr>
      <vt:lpstr>White-box and Black-Box Frameworks</vt:lpstr>
      <vt:lpstr>Class libraries and Frameworks</vt:lpstr>
      <vt:lpstr>Components and Frameworks</vt:lpstr>
      <vt:lpstr>Component Selection </vt:lpstr>
      <vt:lpstr>Summary</vt:lpstr>
      <vt:lpstr>Thanks  cao-jian@cs.sjtu.edu.cn</vt:lpstr>
    </vt:vector>
  </TitlesOfParts>
  <LinksUpToDate>false</LinksUpToDate>
  <CharactersWithSpaces>0</CharactersWithSpaces>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Qianni</dc:creator>
  <cp:lastModifiedBy>Microsoft Office 用户</cp:lastModifiedBy>
  <cp:revision>2701</cp:revision>
  <cp:lastPrinted>1601-01-01T00:00:00Z</cp:lastPrinted>
  <dcterms:created xsi:type="dcterms:W3CDTF">1601-01-01T00:00:00Z</dcterms:created>
  <dcterms:modified xsi:type="dcterms:W3CDTF">2017-03-28T12:47:09Z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ies>
</file>