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</p:sldMasterIdLst>
  <p:notesMasterIdLst>
    <p:notesMasterId r:id="rId41"/>
  </p:notesMasterIdLst>
  <p:sldIdLst>
    <p:sldId id="975" r:id="rId3"/>
    <p:sldId id="976" r:id="rId4"/>
    <p:sldId id="1009" r:id="rId5"/>
    <p:sldId id="977" r:id="rId6"/>
    <p:sldId id="978" r:id="rId7"/>
    <p:sldId id="1010" r:id="rId8"/>
    <p:sldId id="979" r:id="rId9"/>
    <p:sldId id="980" r:id="rId10"/>
    <p:sldId id="981" r:id="rId11"/>
    <p:sldId id="982" r:id="rId12"/>
    <p:sldId id="983" r:id="rId13"/>
    <p:sldId id="984" r:id="rId14"/>
    <p:sldId id="985" r:id="rId15"/>
    <p:sldId id="986" r:id="rId16"/>
    <p:sldId id="987" r:id="rId17"/>
    <p:sldId id="988" r:id="rId18"/>
    <p:sldId id="989" r:id="rId19"/>
    <p:sldId id="990" r:id="rId20"/>
    <p:sldId id="991" r:id="rId21"/>
    <p:sldId id="992" r:id="rId22"/>
    <p:sldId id="993" r:id="rId23"/>
    <p:sldId id="994" r:id="rId24"/>
    <p:sldId id="995" r:id="rId25"/>
    <p:sldId id="996" r:id="rId26"/>
    <p:sldId id="997" r:id="rId27"/>
    <p:sldId id="998" r:id="rId28"/>
    <p:sldId id="999" r:id="rId29"/>
    <p:sldId id="1000" r:id="rId30"/>
    <p:sldId id="1011" r:id="rId31"/>
    <p:sldId id="1002" r:id="rId32"/>
    <p:sldId id="1003" r:id="rId33"/>
    <p:sldId id="1008" r:id="rId34"/>
    <p:sldId id="1004" r:id="rId35"/>
    <p:sldId id="1005" r:id="rId36"/>
    <p:sldId id="1006" r:id="rId37"/>
    <p:sldId id="1007" r:id="rId38"/>
    <p:sldId id="1001" r:id="rId39"/>
    <p:sldId id="876" r:id="rId4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48"/>
    <a:srgbClr val="00FF00"/>
    <a:srgbClr val="FFFF00"/>
    <a:srgbClr val="12357C"/>
    <a:srgbClr val="DDDDDD"/>
    <a:srgbClr val="132584"/>
    <a:srgbClr val="FE340C"/>
    <a:srgbClr val="950341"/>
    <a:srgbClr val="930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54" autoAdjust="0"/>
  </p:normalViewPr>
  <p:slideViewPr>
    <p:cSldViewPr snapToObjects="1">
      <p:cViewPr>
        <p:scale>
          <a:sx n="72" d="100"/>
          <a:sy n="72" d="100"/>
        </p:scale>
        <p:origin x="-472" y="-80"/>
      </p:cViewPr>
      <p:guideLst>
        <p:guide orient="horz" pos="2324"/>
        <p:guide pos="286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1" Type="http://schemas.openxmlformats.org/officeDocument/2006/relationships/slide" Target="slides/slide28.xml"/><Relationship Id="rId12" Type="http://schemas.openxmlformats.org/officeDocument/2006/relationships/slide" Target="slides/slide34.xml"/><Relationship Id="rId13" Type="http://schemas.openxmlformats.org/officeDocument/2006/relationships/slide" Target="slides/slide35.xml"/><Relationship Id="rId14" Type="http://schemas.openxmlformats.org/officeDocument/2006/relationships/slide" Target="slides/slide36.xml"/><Relationship Id="rId1" Type="http://schemas.openxmlformats.org/officeDocument/2006/relationships/slide" Target="slides/slide4.xml"/><Relationship Id="rId2" Type="http://schemas.openxmlformats.org/officeDocument/2006/relationships/slide" Target="slides/slide9.xml"/><Relationship Id="rId3" Type="http://schemas.openxmlformats.org/officeDocument/2006/relationships/slide" Target="slides/slide10.xml"/><Relationship Id="rId4" Type="http://schemas.openxmlformats.org/officeDocument/2006/relationships/slide" Target="slides/slide12.xml"/><Relationship Id="rId5" Type="http://schemas.openxmlformats.org/officeDocument/2006/relationships/slide" Target="slides/slide13.xml"/><Relationship Id="rId6" Type="http://schemas.openxmlformats.org/officeDocument/2006/relationships/slide" Target="slides/slide15.xml"/><Relationship Id="rId7" Type="http://schemas.openxmlformats.org/officeDocument/2006/relationships/slide" Target="slides/slide16.xml"/><Relationship Id="rId8" Type="http://schemas.openxmlformats.org/officeDocument/2006/relationships/slide" Target="slides/slide17.xml"/><Relationship Id="rId9" Type="http://schemas.openxmlformats.org/officeDocument/2006/relationships/slide" Target="slides/slide18.xml"/><Relationship Id="rId10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1B49A2F8-CCFC-5D4C-A1C4-C56321058C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186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Information hiding is not a major issue during analysis, however during design it is a problem.</a:t>
            </a:r>
          </a:p>
          <a:p>
            <a:r>
              <a:rPr lang="en-US"/>
              <a:t>Limit the effect of changes so that changes can be understood clearly  and do not cause a major recompilation of the whole system (also called black box design)</a:t>
            </a:r>
          </a:p>
          <a:p>
            <a:endParaRPr lang="en-US"/>
          </a:p>
        </p:txBody>
      </p:sp>
      <p:sp>
        <p:nvSpPr>
          <p:cNvPr id="491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Consume</a:t>
            </a:r>
            <a:r>
              <a:rPr lang="en-US" baseline="0" dirty="0" smtClean="0"/>
              <a:t> server resources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Not increase advertisement fees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Not assure playing quality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9A2F8-CCFC-5D4C-A1C4-C56321058C50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1985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9A2F8-CCFC-5D4C-A1C4-C56321058C50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187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70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41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151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70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5600" y="1295400"/>
            <a:ext cx="4051300" cy="4921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9300" y="1295400"/>
            <a:ext cx="4051300" cy="4921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91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70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295400"/>
            <a:ext cx="8255000" cy="2384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5600" y="3832225"/>
            <a:ext cx="8255000" cy="2384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29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523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53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12959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42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6323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92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123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4407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331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870982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7911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38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1909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19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16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02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47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253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2423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jpeg"/><Relationship Id="rId1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20" Type="http://schemas.openxmlformats.org/officeDocument/2006/relationships/image" Target="../media/image3.png"/><Relationship Id="rId10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4" Type="http://schemas.openxmlformats.org/officeDocument/2006/relationships/image" Target="../media/image4.jpeg"/><Relationship Id="rId15" Type="http://schemas.openxmlformats.org/officeDocument/2006/relationships/image" Target="../media/image5.jpeg"/><Relationship Id="rId16" Type="http://schemas.openxmlformats.org/officeDocument/2006/relationships/image" Target="../media/image6.jpeg"/><Relationship Id="rId17" Type="http://schemas.openxmlformats.org/officeDocument/2006/relationships/image" Target="../media/image7.jpeg"/><Relationship Id="rId18" Type="http://schemas.openxmlformats.org/officeDocument/2006/relationships/image" Target="../media/image8.jpeg"/><Relationship Id="rId19" Type="http://schemas.openxmlformats.org/officeDocument/2006/relationships/image" Target="../media/image9.jpe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底板白-英文大写40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</p:txBody>
      </p:sp>
      <p:sp>
        <p:nvSpPr>
          <p:cNvPr id="1031" name="TextBox 1"/>
          <p:cNvSpPr txBox="1">
            <a:spLocks noChangeArrowheads="1"/>
          </p:cNvSpPr>
          <p:nvPr userDrawn="1"/>
        </p:nvSpPr>
        <p:spPr bwMode="auto">
          <a:xfrm>
            <a:off x="5849937" y="6477000"/>
            <a:ext cx="3294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pPr eaLnBrk="1" hangingPunct="1"/>
            <a:r>
              <a:rPr lang="en-US" sz="2000" dirty="0"/>
              <a:t>S</a:t>
            </a:r>
            <a:r>
              <a:rPr lang="en-US" altLang="zh-CN" sz="2000" dirty="0"/>
              <a:t>oftware Engineering</a:t>
            </a:r>
            <a:endParaRPr lang="en-US" sz="2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84" r:id="rId12"/>
    <p:sldLayoutId id="214748368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华文新魏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7"/>
        </a:buBlip>
        <a:defRPr sz="2800">
          <a:solidFill>
            <a:srgbClr val="133984"/>
          </a:solidFill>
          <a:latin typeface="+mn-lt"/>
          <a:ea typeface="+mn-ea"/>
          <a:cs typeface="黑体" charset="0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  <a:cs typeface="黑体" charset="0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  <a:cs typeface="宋体" charset="0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5pPr>
      <a:lvl6pPr marL="25955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9" descr="1-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3808413"/>
            <a:ext cx="3752850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22" descr="图片5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23" descr="图片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24" descr="图片1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25" descr="图片3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26" descr="图片4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华文新魏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20"/>
        </a:buBlip>
        <a:defRPr sz="2800">
          <a:solidFill>
            <a:srgbClr val="133984"/>
          </a:solidFill>
          <a:latin typeface="+mn-lt"/>
          <a:ea typeface="+mn-ea"/>
          <a:cs typeface="黑体" charset="0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  <a:cs typeface="黑体" charset="0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  <a:cs typeface="宋体" charset="0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5pPr>
      <a:lvl6pPr marL="25955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1501775"/>
            <a:ext cx="8839200" cy="1927225"/>
          </a:xfrm>
        </p:spPr>
        <p:txBody>
          <a:bodyPr anchor="ctr"/>
          <a:lstStyle/>
          <a:p>
            <a:pPr eaLnBrk="1" hangingPunct="1"/>
            <a:r>
              <a:rPr lang="en-US" altLang="zh-CN" sz="4000" dirty="0" smtClean="0">
                <a:solidFill>
                  <a:schemeClr val="bg1"/>
                </a:solidFill>
                <a:latin typeface="Arial" charset="0"/>
                <a:ea typeface="华文新魏" charset="0"/>
              </a:rPr>
              <a:t>9. Object Design:</a:t>
            </a:r>
            <a:br>
              <a:rPr lang="en-US" altLang="zh-CN" sz="4000" dirty="0" smtClean="0">
                <a:solidFill>
                  <a:schemeClr val="bg1"/>
                </a:solidFill>
                <a:latin typeface="Arial" charset="0"/>
                <a:ea typeface="华文新魏" charset="0"/>
              </a:rPr>
            </a:br>
            <a:r>
              <a:rPr lang="en-US" altLang="zh-CN" sz="4000" dirty="0" smtClean="0">
                <a:solidFill>
                  <a:schemeClr val="bg1"/>
                </a:solidFill>
                <a:latin typeface="Arial" charset="0"/>
                <a:ea typeface="华文新魏" charset="0"/>
              </a:rPr>
              <a:t>Specifying Interfaces</a:t>
            </a:r>
            <a:endParaRPr lang="en-US" altLang="zh-CN" sz="3600" dirty="0">
              <a:solidFill>
                <a:schemeClr val="bg1"/>
              </a:solidFill>
              <a:latin typeface="Arial" charset="0"/>
              <a:ea typeface="华文新魏" charset="0"/>
            </a:endParaRPr>
          </a:p>
        </p:txBody>
      </p:sp>
      <p:pic>
        <p:nvPicPr>
          <p:cNvPr id="3" name="Picture 2" descr="BU00525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06" y="3657594"/>
            <a:ext cx="3121256" cy="2789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Add Visibility Information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884254"/>
            <a:ext cx="8229600" cy="5065712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2400" dirty="0"/>
              <a:t>UML defines three levels of visibility:</a:t>
            </a:r>
          </a:p>
          <a:p>
            <a:r>
              <a:rPr lang="en-US" sz="2400" dirty="0"/>
              <a:t>Private (Class </a:t>
            </a:r>
            <a:r>
              <a:rPr lang="en-US" sz="2400" dirty="0" err="1"/>
              <a:t>implementor</a:t>
            </a:r>
            <a:r>
              <a:rPr lang="en-US" sz="2400" dirty="0"/>
              <a:t>):  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private attribute can be accessed only by the class in which it is defined. </a:t>
            </a:r>
          </a:p>
          <a:p>
            <a:pPr lvl="1"/>
            <a:r>
              <a:rPr lang="en-US" sz="2000" dirty="0"/>
              <a:t>A private operation can be invoked only by the class in which it is defined. </a:t>
            </a:r>
          </a:p>
          <a:p>
            <a:pPr lvl="1"/>
            <a:r>
              <a:rPr lang="en-US" sz="2000" dirty="0"/>
              <a:t>Private attributes and operations cannot be accessed by subclasses or other classes.</a:t>
            </a:r>
          </a:p>
          <a:p>
            <a:r>
              <a:rPr lang="en-US" sz="2400" dirty="0"/>
              <a:t>Protected (Class extender): </a:t>
            </a:r>
          </a:p>
          <a:p>
            <a:pPr lvl="1"/>
            <a:r>
              <a:rPr lang="en-US" sz="2000" dirty="0"/>
              <a:t>A protected attribute or operation can be accessed by the class in which it is defined and on any descendent of the class.</a:t>
            </a:r>
          </a:p>
          <a:p>
            <a:r>
              <a:rPr lang="en-US" sz="2400" dirty="0"/>
              <a:t>Public (Class user): </a:t>
            </a:r>
          </a:p>
          <a:p>
            <a:pPr lvl="1"/>
            <a:r>
              <a:rPr lang="en-US" sz="2000" dirty="0"/>
              <a:t>A public attribute or operation can be accessed by any class.</a:t>
            </a:r>
          </a:p>
          <a:p>
            <a:pPr lvl="1">
              <a:buFont typeface="Wingdings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0283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Implementation of UML Visibility in </a:t>
            </a:r>
            <a:r>
              <a:rPr lang="en-US" sz="2000" dirty="0" smtClean="0"/>
              <a:t>Java</a:t>
            </a:r>
            <a:endParaRPr lang="en-US" sz="2000" dirty="0"/>
          </a:p>
        </p:txBody>
      </p:sp>
      <p:sp>
        <p:nvSpPr>
          <p:cNvPr id="126980" name="Rectangle 1028"/>
          <p:cNvSpPr>
            <a:spLocks noChangeArrowheads="1"/>
          </p:cNvSpPr>
          <p:nvPr/>
        </p:nvSpPr>
        <p:spPr bwMode="auto">
          <a:xfrm>
            <a:off x="2590800" y="4495800"/>
            <a:ext cx="6205538" cy="2119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charset="0"/>
              <a:buNone/>
            </a:pPr>
            <a:r>
              <a:rPr lang="en-US" sz="1600" b="0" dirty="0">
                <a:latin typeface="Lucida Sans Typewriter" charset="0"/>
              </a:rPr>
              <a:t>	</a:t>
            </a:r>
            <a:r>
              <a:rPr lang="en-US" sz="1600" dirty="0">
                <a:latin typeface="Lucida Sans Typewriter" charset="0"/>
              </a:rPr>
              <a:t>public</a:t>
            </a:r>
            <a:r>
              <a:rPr lang="en-US" sz="1600" b="0" dirty="0">
                <a:latin typeface="Lucida Sans Typewriter" charset="0"/>
              </a:rPr>
              <a:t> Tournament(League l, </a:t>
            </a:r>
            <a:r>
              <a:rPr lang="en-US" sz="1600" b="0" dirty="0" err="1">
                <a:latin typeface="Lucida Sans Typewriter" charset="0"/>
              </a:rPr>
              <a:t>int</a:t>
            </a:r>
            <a:r>
              <a:rPr lang="en-US" sz="1600" b="0" dirty="0">
                <a:latin typeface="Lucida Sans Typewriter" charset="0"/>
              </a:rPr>
              <a:t> </a:t>
            </a:r>
            <a:r>
              <a:rPr lang="en-US" sz="1600" b="0" dirty="0" err="1">
                <a:latin typeface="Lucida Sans Typewriter" charset="0"/>
              </a:rPr>
              <a:t>maxNumPlayers</a:t>
            </a:r>
            <a:r>
              <a:rPr lang="en-US" sz="1600" b="0" dirty="0">
                <a:latin typeface="Lucida Sans Typewriter" charset="0"/>
              </a:rPr>
              <a:t>)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charset="0"/>
              <a:buNone/>
            </a:pPr>
            <a:r>
              <a:rPr lang="en-US" sz="1600" b="0" dirty="0">
                <a:latin typeface="Lucida Sans Typewriter" charset="0"/>
              </a:rPr>
              <a:t>	</a:t>
            </a:r>
            <a:r>
              <a:rPr lang="en-US" sz="1600" dirty="0">
                <a:latin typeface="Lucida Sans Typewriter" charset="0"/>
              </a:rPr>
              <a:t>public </a:t>
            </a:r>
            <a:r>
              <a:rPr lang="en-US" sz="1600" dirty="0" err="1">
                <a:latin typeface="Lucida Sans Typewriter" charset="0"/>
              </a:rPr>
              <a:t>int</a:t>
            </a:r>
            <a:r>
              <a:rPr lang="en-US" sz="1600" b="0" dirty="0">
                <a:latin typeface="Lucida Sans Typewriter" charset="0"/>
              </a:rPr>
              <a:t> </a:t>
            </a:r>
            <a:r>
              <a:rPr lang="en-US" sz="1600" b="0" dirty="0" err="1">
                <a:latin typeface="Lucida Sans Typewriter" charset="0"/>
              </a:rPr>
              <a:t>getMaxNumPlayers</a:t>
            </a:r>
            <a:r>
              <a:rPr lang="en-US" sz="1600" b="0" dirty="0">
                <a:latin typeface="Lucida Sans Typewriter" charset="0"/>
              </a:rPr>
              <a:t>() {…};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charset="0"/>
              <a:buNone/>
            </a:pPr>
            <a:r>
              <a:rPr lang="en-US" sz="1600" b="0" dirty="0">
                <a:latin typeface="Lucida Sans Typewriter" charset="0"/>
              </a:rPr>
              <a:t>	</a:t>
            </a:r>
            <a:r>
              <a:rPr lang="en-US" sz="1600" dirty="0">
                <a:latin typeface="Lucida Sans Typewriter" charset="0"/>
              </a:rPr>
              <a:t>public</a:t>
            </a:r>
            <a:r>
              <a:rPr lang="en-US" sz="1600" b="0" dirty="0">
                <a:latin typeface="Lucida Sans Typewriter" charset="0"/>
              </a:rPr>
              <a:t> List </a:t>
            </a:r>
            <a:r>
              <a:rPr lang="en-US" sz="1600" b="0" dirty="0" err="1">
                <a:latin typeface="Lucida Sans Typewriter" charset="0"/>
              </a:rPr>
              <a:t>getPlayers</a:t>
            </a:r>
            <a:r>
              <a:rPr lang="en-US" sz="1600" b="0" dirty="0">
                <a:latin typeface="Lucida Sans Typewriter" charset="0"/>
              </a:rPr>
              <a:t>() {…};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charset="0"/>
              <a:buNone/>
            </a:pPr>
            <a:r>
              <a:rPr lang="en-US" sz="1600" b="0" dirty="0">
                <a:latin typeface="Lucida Sans Typewriter" charset="0"/>
              </a:rPr>
              <a:t>	</a:t>
            </a:r>
            <a:r>
              <a:rPr lang="en-US" sz="1600" dirty="0">
                <a:latin typeface="Lucida Sans Typewriter" charset="0"/>
              </a:rPr>
              <a:t>public void</a:t>
            </a:r>
            <a:r>
              <a:rPr lang="en-US" sz="1600" b="0" dirty="0">
                <a:latin typeface="Lucida Sans Typewriter" charset="0"/>
              </a:rPr>
              <a:t> </a:t>
            </a:r>
            <a:r>
              <a:rPr lang="en-US" sz="1600" b="0" dirty="0" err="1">
                <a:latin typeface="Lucida Sans Typewriter" charset="0"/>
              </a:rPr>
              <a:t>acceptPlayer</a:t>
            </a:r>
            <a:r>
              <a:rPr lang="en-US" sz="1600" b="0" dirty="0">
                <a:latin typeface="Lucida Sans Typewriter" charset="0"/>
              </a:rPr>
              <a:t>(Player p) {…};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charset="0"/>
              <a:buNone/>
            </a:pPr>
            <a:r>
              <a:rPr lang="en-US" sz="1600" b="0" dirty="0">
                <a:latin typeface="Lucida Sans Typewriter" charset="0"/>
              </a:rPr>
              <a:t>	</a:t>
            </a:r>
            <a:r>
              <a:rPr lang="en-US" sz="1600" dirty="0">
                <a:latin typeface="Lucida Sans Typewriter" charset="0"/>
              </a:rPr>
              <a:t>public void</a:t>
            </a:r>
            <a:r>
              <a:rPr lang="en-US" sz="1600" b="0" dirty="0">
                <a:latin typeface="Lucida Sans Typewriter" charset="0"/>
              </a:rPr>
              <a:t> </a:t>
            </a:r>
            <a:r>
              <a:rPr lang="en-US" sz="1600" b="0" dirty="0" err="1">
                <a:latin typeface="Lucida Sans Typewriter" charset="0"/>
              </a:rPr>
              <a:t>removePlayer</a:t>
            </a:r>
            <a:r>
              <a:rPr lang="en-US" sz="1600" b="0" dirty="0">
                <a:latin typeface="Lucida Sans Typewriter" charset="0"/>
              </a:rPr>
              <a:t>(Player p) {…};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charset="0"/>
              <a:buNone/>
            </a:pPr>
            <a:r>
              <a:rPr lang="en-US" sz="1600" b="0" dirty="0">
                <a:latin typeface="Lucida Sans Typewriter" charset="0"/>
              </a:rPr>
              <a:t>	</a:t>
            </a:r>
            <a:r>
              <a:rPr lang="en-US" sz="1600" dirty="0">
                <a:latin typeface="Lucida Sans Typewriter" charset="0"/>
              </a:rPr>
              <a:t>public </a:t>
            </a:r>
            <a:r>
              <a:rPr lang="en-US" sz="1600" dirty="0" err="1">
                <a:latin typeface="Lucida Sans Typewriter" charset="0"/>
              </a:rPr>
              <a:t>boolean</a:t>
            </a:r>
            <a:r>
              <a:rPr lang="en-US" sz="1600" b="0" dirty="0">
                <a:latin typeface="Lucida Sans Typewriter" charset="0"/>
              </a:rPr>
              <a:t> </a:t>
            </a:r>
            <a:r>
              <a:rPr lang="en-US" sz="1600" b="0" dirty="0" err="1">
                <a:latin typeface="Lucida Sans Typewriter" charset="0"/>
              </a:rPr>
              <a:t>isPlayerAccepted</a:t>
            </a:r>
            <a:r>
              <a:rPr lang="en-US" sz="1600" b="0" dirty="0">
                <a:latin typeface="Lucida Sans Typewriter" charset="0"/>
              </a:rPr>
              <a:t>(Player p) {…};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charset="0"/>
              <a:buNone/>
            </a:pPr>
            <a:endParaRPr lang="en-US" sz="1600" b="0" dirty="0">
              <a:latin typeface="Lucida Sans Typewriter" charset="0"/>
            </a:endParaRPr>
          </a:p>
        </p:txBody>
      </p:sp>
      <p:grpSp>
        <p:nvGrpSpPr>
          <p:cNvPr id="126981" name="Group 1029"/>
          <p:cNvGrpSpPr>
            <a:grpSpLocks/>
          </p:cNvGrpSpPr>
          <p:nvPr/>
        </p:nvGrpSpPr>
        <p:grpSpPr bwMode="auto">
          <a:xfrm>
            <a:off x="501686" y="1066800"/>
            <a:ext cx="4528109" cy="2357438"/>
            <a:chOff x="2430" y="468"/>
            <a:chExt cx="2570" cy="1110"/>
          </a:xfrm>
        </p:grpSpPr>
        <p:grpSp>
          <p:nvGrpSpPr>
            <p:cNvPr id="126982" name="Group 1030"/>
            <p:cNvGrpSpPr>
              <a:grpSpLocks/>
            </p:cNvGrpSpPr>
            <p:nvPr/>
          </p:nvGrpSpPr>
          <p:grpSpPr bwMode="auto">
            <a:xfrm>
              <a:off x="2448" y="468"/>
              <a:ext cx="2552" cy="288"/>
              <a:chOff x="2448" y="480"/>
              <a:chExt cx="2552" cy="288"/>
            </a:xfrm>
          </p:grpSpPr>
          <p:sp>
            <p:nvSpPr>
              <p:cNvPr id="126983" name="Rectangle 1031"/>
              <p:cNvSpPr>
                <a:spLocks noChangeArrowheads="1"/>
              </p:cNvSpPr>
              <p:nvPr/>
            </p:nvSpPr>
            <p:spPr bwMode="auto">
              <a:xfrm>
                <a:off x="2448" y="480"/>
                <a:ext cx="2552" cy="288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26984" name="Rectangle 1032"/>
              <p:cNvSpPr>
                <a:spLocks noChangeArrowheads="1"/>
              </p:cNvSpPr>
              <p:nvPr/>
            </p:nvSpPr>
            <p:spPr bwMode="auto">
              <a:xfrm>
                <a:off x="3441" y="573"/>
                <a:ext cx="70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  <a:latin typeface="Lucida Sans Typewriter" charset="0"/>
                  </a:rPr>
                  <a:t>Tournament</a:t>
                </a:r>
                <a:endParaRPr lang="en-US" sz="1800" b="0">
                  <a:latin typeface="Lucida Sans Typewriter" charset="0"/>
                </a:endParaRPr>
              </a:p>
            </p:txBody>
          </p:sp>
        </p:grpSp>
        <p:grpSp>
          <p:nvGrpSpPr>
            <p:cNvPr id="126985" name="Group 1033"/>
            <p:cNvGrpSpPr>
              <a:grpSpLocks/>
            </p:cNvGrpSpPr>
            <p:nvPr/>
          </p:nvGrpSpPr>
          <p:grpSpPr bwMode="auto">
            <a:xfrm>
              <a:off x="2448" y="757"/>
              <a:ext cx="2552" cy="158"/>
              <a:chOff x="2448" y="757"/>
              <a:chExt cx="2552" cy="158"/>
            </a:xfrm>
          </p:grpSpPr>
          <p:sp>
            <p:nvSpPr>
              <p:cNvPr id="126986" name="Rectangle 1034"/>
              <p:cNvSpPr>
                <a:spLocks noChangeArrowheads="1"/>
              </p:cNvSpPr>
              <p:nvPr/>
            </p:nvSpPr>
            <p:spPr bwMode="auto">
              <a:xfrm>
                <a:off x="2448" y="757"/>
                <a:ext cx="2552" cy="158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26987" name="Rectangle 1035"/>
              <p:cNvSpPr>
                <a:spLocks noChangeArrowheads="1"/>
              </p:cNvSpPr>
              <p:nvPr/>
            </p:nvSpPr>
            <p:spPr bwMode="auto">
              <a:xfrm>
                <a:off x="2472" y="765"/>
                <a:ext cx="140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 dirty="0">
                    <a:solidFill>
                      <a:srgbClr val="000000"/>
                    </a:solidFill>
                    <a:latin typeface="Lucida Sans Typewriter" charset="0"/>
                  </a:rPr>
                  <a:t>- </a:t>
                </a:r>
                <a:r>
                  <a:rPr lang="en-US" sz="1600" b="0" dirty="0" err="1">
                    <a:solidFill>
                      <a:srgbClr val="000000"/>
                    </a:solidFill>
                    <a:latin typeface="Lucida Sans Typewriter" charset="0"/>
                  </a:rPr>
                  <a:t>maxNumPlayers</a:t>
                </a:r>
                <a:r>
                  <a:rPr lang="en-US" sz="1600" b="0" dirty="0">
                    <a:solidFill>
                      <a:srgbClr val="000000"/>
                    </a:solidFill>
                    <a:latin typeface="Lucida Sans Typewriter" charset="0"/>
                  </a:rPr>
                  <a:t>: </a:t>
                </a:r>
                <a:r>
                  <a:rPr lang="en-US" sz="1600" b="0" dirty="0" err="1">
                    <a:solidFill>
                      <a:srgbClr val="000000"/>
                    </a:solidFill>
                    <a:latin typeface="Lucida Sans Typewriter" charset="0"/>
                  </a:rPr>
                  <a:t>int</a:t>
                </a:r>
                <a:endParaRPr lang="en-US" sz="1800" b="0" dirty="0">
                  <a:latin typeface="Lucida Sans Typewriter" charset="0"/>
                </a:endParaRPr>
              </a:p>
            </p:txBody>
          </p:sp>
        </p:grpSp>
        <p:grpSp>
          <p:nvGrpSpPr>
            <p:cNvPr id="126988" name="Group 1036"/>
            <p:cNvGrpSpPr>
              <a:grpSpLocks/>
            </p:cNvGrpSpPr>
            <p:nvPr/>
          </p:nvGrpSpPr>
          <p:grpSpPr bwMode="auto">
            <a:xfrm>
              <a:off x="2430" y="915"/>
              <a:ext cx="2570" cy="663"/>
              <a:chOff x="2430" y="884"/>
              <a:chExt cx="2570" cy="663"/>
            </a:xfrm>
          </p:grpSpPr>
          <p:sp>
            <p:nvSpPr>
              <p:cNvPr id="126989" name="Rectangle 1037"/>
              <p:cNvSpPr>
                <a:spLocks noChangeArrowheads="1"/>
              </p:cNvSpPr>
              <p:nvPr/>
            </p:nvSpPr>
            <p:spPr bwMode="auto">
              <a:xfrm>
                <a:off x="2448" y="884"/>
                <a:ext cx="2552" cy="663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26990" name="Rectangle 1038"/>
              <p:cNvSpPr>
                <a:spLocks noChangeArrowheads="1"/>
              </p:cNvSpPr>
              <p:nvPr/>
            </p:nvSpPr>
            <p:spPr bwMode="auto">
              <a:xfrm>
                <a:off x="2448" y="1164"/>
                <a:ext cx="168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 dirty="0">
                    <a:solidFill>
                      <a:srgbClr val="000000"/>
                    </a:solidFill>
                    <a:latin typeface="Lucida Sans Typewriter" charset="0"/>
                  </a:rPr>
                  <a:t>+ </a:t>
                </a:r>
                <a:r>
                  <a:rPr lang="en-US" sz="1600" b="0" dirty="0" err="1">
                    <a:solidFill>
                      <a:srgbClr val="000000"/>
                    </a:solidFill>
                    <a:latin typeface="Lucida Sans Typewriter" charset="0"/>
                  </a:rPr>
                  <a:t>acceptPlayer</a:t>
                </a:r>
                <a:r>
                  <a:rPr lang="en-US" sz="1600" b="0" dirty="0">
                    <a:solidFill>
                      <a:srgbClr val="000000"/>
                    </a:solidFill>
                    <a:latin typeface="Lucida Sans Typewriter" charset="0"/>
                  </a:rPr>
                  <a:t>(</a:t>
                </a:r>
                <a:r>
                  <a:rPr lang="en-US" sz="1600" b="0" dirty="0" err="1">
                    <a:solidFill>
                      <a:srgbClr val="000000"/>
                    </a:solidFill>
                    <a:latin typeface="Lucida Sans Typewriter" charset="0"/>
                  </a:rPr>
                  <a:t>p:Player</a:t>
                </a:r>
                <a:r>
                  <a:rPr lang="en-US" sz="1600" b="0" dirty="0">
                    <a:solidFill>
                      <a:srgbClr val="000000"/>
                    </a:solidFill>
                    <a:latin typeface="Lucida Sans Typewriter" charset="0"/>
                  </a:rPr>
                  <a:t>)</a:t>
                </a:r>
                <a:endParaRPr lang="en-US" sz="1800" b="0" dirty="0">
                  <a:latin typeface="Lucida Sans Typewriter" charset="0"/>
                </a:endParaRPr>
              </a:p>
            </p:txBody>
          </p:sp>
          <p:sp>
            <p:nvSpPr>
              <p:cNvPr id="126991" name="Rectangle 1039"/>
              <p:cNvSpPr>
                <a:spLocks noChangeArrowheads="1"/>
              </p:cNvSpPr>
              <p:nvPr/>
            </p:nvSpPr>
            <p:spPr bwMode="auto">
              <a:xfrm>
                <a:off x="2448" y="1279"/>
                <a:ext cx="168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 dirty="0">
                    <a:solidFill>
                      <a:srgbClr val="000000"/>
                    </a:solidFill>
                    <a:latin typeface="Lucida Sans Typewriter" charset="0"/>
                  </a:rPr>
                  <a:t>+ </a:t>
                </a:r>
                <a:r>
                  <a:rPr lang="en-US" sz="1600" b="0" dirty="0" err="1">
                    <a:solidFill>
                      <a:srgbClr val="000000"/>
                    </a:solidFill>
                    <a:latin typeface="Lucida Sans Typewriter" charset="0"/>
                  </a:rPr>
                  <a:t>removePlayer</a:t>
                </a:r>
                <a:r>
                  <a:rPr lang="en-US" sz="1600" b="0" dirty="0">
                    <a:solidFill>
                      <a:srgbClr val="000000"/>
                    </a:solidFill>
                    <a:latin typeface="Lucida Sans Typewriter" charset="0"/>
                  </a:rPr>
                  <a:t>(</a:t>
                </a:r>
                <a:r>
                  <a:rPr lang="en-US" sz="1600" b="0" dirty="0" err="1">
                    <a:solidFill>
                      <a:srgbClr val="000000"/>
                    </a:solidFill>
                    <a:latin typeface="Lucida Sans Typewriter" charset="0"/>
                  </a:rPr>
                  <a:t>p:Player</a:t>
                </a:r>
                <a:r>
                  <a:rPr lang="en-US" sz="1600" b="0" dirty="0">
                    <a:solidFill>
                      <a:srgbClr val="000000"/>
                    </a:solidFill>
                    <a:latin typeface="Lucida Sans Typewriter" charset="0"/>
                  </a:rPr>
                  <a:t>)</a:t>
                </a:r>
                <a:endParaRPr lang="en-US" sz="1800" b="0" dirty="0">
                  <a:latin typeface="Lucida Sans Typewriter" charset="0"/>
                </a:endParaRPr>
              </a:p>
            </p:txBody>
          </p:sp>
          <p:sp>
            <p:nvSpPr>
              <p:cNvPr id="126992" name="Rectangle 1040"/>
              <p:cNvSpPr>
                <a:spLocks noChangeArrowheads="1"/>
              </p:cNvSpPr>
              <p:nvPr/>
            </p:nvSpPr>
            <p:spPr bwMode="auto">
              <a:xfrm>
                <a:off x="2448" y="933"/>
                <a:ext cx="168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 dirty="0">
                    <a:solidFill>
                      <a:srgbClr val="000000"/>
                    </a:solidFill>
                    <a:latin typeface="Lucida Sans Typewriter" charset="0"/>
                  </a:rPr>
                  <a:t>+ </a:t>
                </a:r>
                <a:r>
                  <a:rPr lang="en-US" sz="1600" b="0" dirty="0" err="1">
                    <a:solidFill>
                      <a:srgbClr val="000000"/>
                    </a:solidFill>
                    <a:latin typeface="Lucida Sans Typewriter" charset="0"/>
                  </a:rPr>
                  <a:t>getMaxNumPlayers</a:t>
                </a:r>
                <a:r>
                  <a:rPr lang="en-US" sz="1600" b="0" dirty="0">
                    <a:solidFill>
                      <a:srgbClr val="000000"/>
                    </a:solidFill>
                    <a:latin typeface="Lucida Sans Typewriter" charset="0"/>
                  </a:rPr>
                  <a:t>():</a:t>
                </a:r>
                <a:r>
                  <a:rPr lang="en-US" sz="1600" b="0" dirty="0" err="1">
                    <a:solidFill>
                      <a:srgbClr val="000000"/>
                    </a:solidFill>
                    <a:latin typeface="Lucida Sans Typewriter" charset="0"/>
                  </a:rPr>
                  <a:t>int</a:t>
                </a:r>
                <a:endParaRPr lang="en-US" sz="1800" b="0" dirty="0">
                  <a:latin typeface="Lucida Sans Typewriter" charset="0"/>
                </a:endParaRPr>
              </a:p>
            </p:txBody>
          </p:sp>
          <p:sp>
            <p:nvSpPr>
              <p:cNvPr id="126993" name="Rectangle 1041"/>
              <p:cNvSpPr>
                <a:spLocks noChangeArrowheads="1"/>
              </p:cNvSpPr>
              <p:nvPr/>
            </p:nvSpPr>
            <p:spPr bwMode="auto">
              <a:xfrm>
                <a:off x="2448" y="1049"/>
                <a:ext cx="140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 dirty="0">
                    <a:solidFill>
                      <a:srgbClr val="000000"/>
                    </a:solidFill>
                    <a:latin typeface="Lucida Sans Typewriter" charset="0"/>
                  </a:rPr>
                  <a:t>+ </a:t>
                </a:r>
                <a:r>
                  <a:rPr lang="en-US" sz="1600" b="0" dirty="0" err="1">
                    <a:solidFill>
                      <a:srgbClr val="000000"/>
                    </a:solidFill>
                    <a:latin typeface="Lucida Sans Typewriter" charset="0"/>
                  </a:rPr>
                  <a:t>getPlayers</a:t>
                </a:r>
                <a:r>
                  <a:rPr lang="en-US" sz="1600" b="0" dirty="0">
                    <a:solidFill>
                      <a:srgbClr val="000000"/>
                    </a:solidFill>
                    <a:latin typeface="Lucida Sans Typewriter" charset="0"/>
                  </a:rPr>
                  <a:t>(): List</a:t>
                </a:r>
                <a:endParaRPr lang="en-US" sz="1800" b="0" dirty="0">
                  <a:latin typeface="Lucida Sans Typewriter" charset="0"/>
                </a:endParaRPr>
              </a:p>
            </p:txBody>
          </p:sp>
          <p:sp>
            <p:nvSpPr>
              <p:cNvPr id="126994" name="Rectangle 1042"/>
              <p:cNvSpPr>
                <a:spLocks noChangeArrowheads="1"/>
              </p:cNvSpPr>
              <p:nvPr/>
            </p:nvSpPr>
            <p:spPr bwMode="auto">
              <a:xfrm>
                <a:off x="2430" y="1395"/>
                <a:ext cx="252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 dirty="0">
                    <a:solidFill>
                      <a:srgbClr val="000000"/>
                    </a:solidFill>
                    <a:latin typeface="Lucida Sans Typewriter" charset="0"/>
                  </a:rPr>
                  <a:t>+ </a:t>
                </a:r>
                <a:r>
                  <a:rPr lang="en-US" sz="1600" b="0" dirty="0" err="1">
                    <a:solidFill>
                      <a:srgbClr val="000000"/>
                    </a:solidFill>
                    <a:latin typeface="Lucida Sans Typewriter" charset="0"/>
                  </a:rPr>
                  <a:t>isPlayerAccepted</a:t>
                </a:r>
                <a:r>
                  <a:rPr lang="en-US" sz="1600" b="0" dirty="0">
                    <a:solidFill>
                      <a:srgbClr val="000000"/>
                    </a:solidFill>
                    <a:latin typeface="Lucida Sans Typewriter" charset="0"/>
                  </a:rPr>
                  <a:t>(</a:t>
                </a:r>
                <a:r>
                  <a:rPr lang="en-US" sz="1600" b="0" dirty="0" err="1">
                    <a:solidFill>
                      <a:srgbClr val="000000"/>
                    </a:solidFill>
                    <a:latin typeface="Lucida Sans Typewriter" charset="0"/>
                  </a:rPr>
                  <a:t>p:Player</a:t>
                </a:r>
                <a:r>
                  <a:rPr lang="en-US" sz="1600" b="0" dirty="0">
                    <a:solidFill>
                      <a:srgbClr val="000000"/>
                    </a:solidFill>
                    <a:latin typeface="Lucida Sans Typewriter" charset="0"/>
                  </a:rPr>
                  <a:t>):</a:t>
                </a:r>
                <a:r>
                  <a:rPr lang="en-US" sz="1600" b="0" dirty="0" err="1">
                    <a:solidFill>
                      <a:srgbClr val="000000"/>
                    </a:solidFill>
                    <a:latin typeface="Lucida Sans Typewriter" charset="0"/>
                  </a:rPr>
                  <a:t>boolean</a:t>
                </a:r>
                <a:endParaRPr lang="en-US" sz="1800" b="0" dirty="0">
                  <a:latin typeface="Lucida Sans Typewriter" charset="0"/>
                </a:endParaRPr>
              </a:p>
            </p:txBody>
          </p:sp>
        </p:grpSp>
      </p:grpSp>
      <p:sp>
        <p:nvSpPr>
          <p:cNvPr id="126995" name="AutoShape 1043"/>
          <p:cNvSpPr>
            <a:spLocks noChangeArrowheads="1"/>
          </p:cNvSpPr>
          <p:nvPr/>
        </p:nvSpPr>
        <p:spPr bwMode="auto">
          <a:xfrm rot="-16200000">
            <a:off x="5410200" y="1752600"/>
            <a:ext cx="2133600" cy="15240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E340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2000"/>
          </a:p>
        </p:txBody>
      </p:sp>
      <p:grpSp>
        <p:nvGrpSpPr>
          <p:cNvPr id="127003" name="Group 1051"/>
          <p:cNvGrpSpPr>
            <a:grpSpLocks/>
          </p:cNvGrpSpPr>
          <p:nvPr/>
        </p:nvGrpSpPr>
        <p:grpSpPr bwMode="auto">
          <a:xfrm>
            <a:off x="402744" y="1655763"/>
            <a:ext cx="4016857" cy="2763837"/>
            <a:chOff x="103" y="1008"/>
            <a:chExt cx="2659" cy="1741"/>
          </a:xfrm>
        </p:grpSpPr>
        <p:sp>
          <p:nvSpPr>
            <p:cNvPr id="126996" name="Oval 1044"/>
            <p:cNvSpPr>
              <a:spLocks noChangeArrowheads="1"/>
            </p:cNvSpPr>
            <p:nvPr/>
          </p:nvSpPr>
          <p:spPr bwMode="auto">
            <a:xfrm>
              <a:off x="103" y="1008"/>
              <a:ext cx="288" cy="288"/>
            </a:xfrm>
            <a:prstGeom prst="ellipse">
              <a:avLst/>
            </a:prstGeom>
            <a:noFill/>
            <a:ln w="38100">
              <a:solidFill>
                <a:srgbClr val="0005C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26997" name="Oval 1045"/>
            <p:cNvSpPr>
              <a:spLocks noChangeArrowheads="1"/>
            </p:cNvSpPr>
            <p:nvPr/>
          </p:nvSpPr>
          <p:spPr bwMode="auto">
            <a:xfrm>
              <a:off x="2186" y="2365"/>
              <a:ext cx="576" cy="384"/>
            </a:xfrm>
            <a:prstGeom prst="ellipse">
              <a:avLst/>
            </a:prstGeom>
            <a:noFill/>
            <a:ln w="38100">
              <a:solidFill>
                <a:srgbClr val="0005C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26998" name="Line 1046"/>
            <p:cNvSpPr>
              <a:spLocks noChangeShapeType="1"/>
            </p:cNvSpPr>
            <p:nvPr/>
          </p:nvSpPr>
          <p:spPr bwMode="auto">
            <a:xfrm>
              <a:off x="295" y="1235"/>
              <a:ext cx="1961" cy="1213"/>
            </a:xfrm>
            <a:prstGeom prst="line">
              <a:avLst/>
            </a:prstGeom>
            <a:noFill/>
            <a:ln w="38100">
              <a:solidFill>
                <a:srgbClr val="0005C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</p:grpSp>
      <p:grpSp>
        <p:nvGrpSpPr>
          <p:cNvPr id="127005" name="Group 1053"/>
          <p:cNvGrpSpPr>
            <a:grpSpLocks/>
          </p:cNvGrpSpPr>
          <p:nvPr/>
        </p:nvGrpSpPr>
        <p:grpSpPr bwMode="auto">
          <a:xfrm>
            <a:off x="304912" y="2763701"/>
            <a:ext cx="4114687" cy="3153878"/>
            <a:chOff x="240" y="1857"/>
            <a:chExt cx="2544" cy="2175"/>
          </a:xfrm>
        </p:grpSpPr>
        <p:sp>
          <p:nvSpPr>
            <p:cNvPr id="126999" name="Oval 1047"/>
            <p:cNvSpPr>
              <a:spLocks noChangeArrowheads="1"/>
            </p:cNvSpPr>
            <p:nvPr/>
          </p:nvSpPr>
          <p:spPr bwMode="auto">
            <a:xfrm>
              <a:off x="240" y="1857"/>
              <a:ext cx="370" cy="301"/>
            </a:xfrm>
            <a:prstGeom prst="ellipse">
              <a:avLst/>
            </a:prstGeom>
            <a:noFill/>
            <a:ln w="38100">
              <a:solidFill>
                <a:srgbClr val="0005C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27000" name="Oval 1048"/>
            <p:cNvSpPr>
              <a:spLocks noChangeArrowheads="1"/>
            </p:cNvSpPr>
            <p:nvPr/>
          </p:nvSpPr>
          <p:spPr bwMode="auto">
            <a:xfrm>
              <a:off x="2188" y="3726"/>
              <a:ext cx="596" cy="306"/>
            </a:xfrm>
            <a:prstGeom prst="ellipse">
              <a:avLst/>
            </a:prstGeom>
            <a:noFill/>
            <a:ln w="38100">
              <a:solidFill>
                <a:srgbClr val="0005C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27001" name="Line 1049"/>
            <p:cNvSpPr>
              <a:spLocks noChangeShapeType="1"/>
            </p:cNvSpPr>
            <p:nvPr/>
          </p:nvSpPr>
          <p:spPr bwMode="auto">
            <a:xfrm>
              <a:off x="480" y="2208"/>
              <a:ext cx="1872" cy="1536"/>
            </a:xfrm>
            <a:prstGeom prst="line">
              <a:avLst/>
            </a:prstGeom>
            <a:noFill/>
            <a:ln w="38100">
              <a:solidFill>
                <a:srgbClr val="0005C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</p:grpSp>
      <p:sp>
        <p:nvSpPr>
          <p:cNvPr id="127004" name="Rectangle 1052"/>
          <p:cNvSpPr>
            <a:spLocks noChangeArrowheads="1"/>
          </p:cNvSpPr>
          <p:nvPr/>
        </p:nvSpPr>
        <p:spPr bwMode="auto">
          <a:xfrm>
            <a:off x="2557463" y="3632200"/>
            <a:ext cx="6205537" cy="99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atin typeface="Lucida Sans Typewriter" charset="0"/>
              </a:rPr>
              <a:t>public class</a:t>
            </a:r>
            <a:r>
              <a:rPr lang="en-US" sz="1600" b="0" dirty="0">
                <a:latin typeface="Lucida Sans Typewriter" charset="0"/>
              </a:rPr>
              <a:t> Tournament {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charset="0"/>
              <a:buNone/>
            </a:pPr>
            <a:r>
              <a:rPr lang="en-US" sz="1600" b="0" dirty="0">
                <a:latin typeface="Lucida Sans Typewriter" charset="0"/>
              </a:rPr>
              <a:t>	</a:t>
            </a:r>
            <a:r>
              <a:rPr lang="en-US" sz="1600" dirty="0">
                <a:latin typeface="Lucida Sans Typewriter" charset="0"/>
              </a:rPr>
              <a:t>private </a:t>
            </a:r>
            <a:r>
              <a:rPr lang="en-US" sz="1600" dirty="0" err="1">
                <a:latin typeface="Lucida Sans Typewriter" charset="0"/>
              </a:rPr>
              <a:t>int</a:t>
            </a:r>
            <a:r>
              <a:rPr lang="en-US" sz="1600" b="0" dirty="0">
                <a:latin typeface="Lucida Sans Typewriter" charset="0"/>
              </a:rPr>
              <a:t> </a:t>
            </a:r>
            <a:r>
              <a:rPr lang="en-US" sz="1600" b="0" dirty="0" err="1">
                <a:latin typeface="Lucida Sans Typewriter" charset="0"/>
              </a:rPr>
              <a:t>maxNumPlayers</a:t>
            </a:r>
            <a:r>
              <a:rPr lang="en-US" sz="1600" b="0" dirty="0">
                <a:latin typeface="Lucida Sans Typewriter" charset="0"/>
              </a:rPr>
              <a:t>;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charset="0"/>
              <a:buNone/>
            </a:pPr>
            <a:endParaRPr lang="en-US" sz="1200" b="0" dirty="0">
              <a:latin typeface="Lucida Sans Typewriter" charset="0"/>
            </a:endParaRP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charset="0"/>
              <a:buNone/>
            </a:pPr>
            <a:r>
              <a:rPr lang="en-US" sz="1200" b="0" dirty="0">
                <a:latin typeface="Lucida Sans Typewriter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19636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utoUpdateAnimBg="0"/>
      <p:bldP spid="126995" grpId="0" animBg="1"/>
      <p:bldP spid="12700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516" y="179388"/>
            <a:ext cx="8838968" cy="688975"/>
          </a:xfrm>
          <a:noFill/>
          <a:ln/>
        </p:spPr>
        <p:txBody>
          <a:bodyPr/>
          <a:lstStyle/>
          <a:p>
            <a:r>
              <a:rPr lang="en-US" dirty="0"/>
              <a:t>Information Hiding Heuristics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901895"/>
            <a:ext cx="8229600" cy="5065712"/>
          </a:xfrm>
          <a:noFill/>
          <a:ln/>
        </p:spPr>
        <p:txBody>
          <a:bodyPr/>
          <a:lstStyle/>
          <a:p>
            <a:r>
              <a:rPr lang="en-US" sz="2400" dirty="0"/>
              <a:t>Carefully define the </a:t>
            </a:r>
            <a:r>
              <a:rPr lang="en-US" sz="2400" dirty="0">
                <a:solidFill>
                  <a:srgbClr val="FF0000"/>
                </a:solidFill>
              </a:rPr>
              <a:t>public interface </a:t>
            </a:r>
            <a:r>
              <a:rPr lang="en-US" sz="2400" dirty="0"/>
              <a:t>for classes as well as subsystems (façade)</a:t>
            </a:r>
          </a:p>
          <a:p>
            <a:r>
              <a:rPr lang="en-US" sz="2400" dirty="0"/>
              <a:t>Always apply the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sz="2400" dirty="0">
                <a:solidFill>
                  <a:srgbClr val="FF0000"/>
                </a:solidFill>
              </a:rPr>
              <a:t>Need to know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principle.</a:t>
            </a:r>
          </a:p>
          <a:p>
            <a:pPr lvl="1"/>
            <a:r>
              <a:rPr lang="en-US" sz="2000" dirty="0"/>
              <a:t>Only if somebody needs to access the information, make it publicly possible, but then only through well defined channels, so you always know the access. </a:t>
            </a:r>
          </a:p>
          <a:p>
            <a:r>
              <a:rPr lang="en-US" sz="2400" dirty="0"/>
              <a:t>The fewer an operation knows </a:t>
            </a:r>
          </a:p>
          <a:p>
            <a:pPr lvl="1"/>
            <a:r>
              <a:rPr lang="en-US" sz="2000" dirty="0"/>
              <a:t>the less likely it will be affected by any changes</a:t>
            </a:r>
          </a:p>
          <a:p>
            <a:pPr lvl="1"/>
            <a:r>
              <a:rPr lang="en-US" sz="2000" dirty="0"/>
              <a:t>the easier the class can be changed</a:t>
            </a:r>
          </a:p>
          <a:p>
            <a:r>
              <a:rPr lang="en-US" sz="2400" dirty="0"/>
              <a:t>Trade-off: Information hiding </a:t>
            </a:r>
            <a:r>
              <a:rPr lang="en-US" sz="2400" dirty="0" err="1"/>
              <a:t>vs</a:t>
            </a:r>
            <a:r>
              <a:rPr lang="en-US" sz="2400" dirty="0"/>
              <a:t> efficiency </a:t>
            </a:r>
          </a:p>
          <a:p>
            <a:pPr lvl="1"/>
            <a:r>
              <a:rPr lang="en-US" sz="2000" dirty="0"/>
              <a:t>Accessing a private attribute might be too slow (for example in real-time systems or games)</a:t>
            </a:r>
          </a:p>
        </p:txBody>
      </p:sp>
    </p:spTree>
    <p:extLst>
      <p:ext uri="{BB962C8B-B14F-4D97-AF65-F5344CB8AC3E}">
        <p14:creationId xmlns:p14="http://schemas.microsoft.com/office/powerpoint/2010/main" val="39123162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96" y="179388"/>
            <a:ext cx="7746904" cy="688975"/>
          </a:xfrm>
        </p:spPr>
        <p:txBody>
          <a:bodyPr/>
          <a:lstStyle/>
          <a:p>
            <a:r>
              <a:rPr lang="en-US" sz="2400" dirty="0"/>
              <a:t>Information Hiding Design Principles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31800" y="990664"/>
            <a:ext cx="8229600" cy="5065712"/>
          </a:xfrm>
        </p:spPr>
        <p:txBody>
          <a:bodyPr/>
          <a:lstStyle/>
          <a:p>
            <a:r>
              <a:rPr lang="en-US" dirty="0"/>
              <a:t>Only the operations of a class are allowed to manipulate its attributes</a:t>
            </a:r>
          </a:p>
          <a:p>
            <a:pPr lvl="1"/>
            <a:r>
              <a:rPr lang="en-US" dirty="0"/>
              <a:t>Access attributes only via operations.</a:t>
            </a:r>
          </a:p>
          <a:p>
            <a:r>
              <a:rPr lang="en-US" dirty="0"/>
              <a:t>Hide external objects at subsystem boundary</a:t>
            </a:r>
          </a:p>
          <a:p>
            <a:pPr lvl="1"/>
            <a:r>
              <a:rPr lang="en-US" dirty="0"/>
              <a:t>Define abstract class interfaces which mediate between system and external world as well as between subsystems</a:t>
            </a:r>
          </a:p>
          <a:p>
            <a:r>
              <a:rPr lang="en-US" dirty="0"/>
              <a:t>Do not apply an operation to the result of another operation.</a:t>
            </a:r>
          </a:p>
          <a:p>
            <a:pPr lvl="1"/>
            <a:r>
              <a:rPr lang="en-US" dirty="0"/>
              <a:t> Write a new operation that combines the two operations.</a:t>
            </a:r>
          </a:p>
        </p:txBody>
      </p:sp>
    </p:spTree>
    <p:extLst>
      <p:ext uri="{BB962C8B-B14F-4D97-AF65-F5344CB8AC3E}">
        <p14:creationId xmlns:p14="http://schemas.microsoft.com/office/powerpoint/2010/main" val="925915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79388"/>
            <a:ext cx="8001000" cy="688975"/>
          </a:xfrm>
        </p:spPr>
        <p:txBody>
          <a:bodyPr/>
          <a:lstStyle/>
          <a:p>
            <a:r>
              <a:rPr lang="en-US" dirty="0"/>
              <a:t>2. Add Type Signature Information</a:t>
            </a:r>
          </a:p>
        </p:txBody>
      </p:sp>
      <p:grpSp>
        <p:nvGrpSpPr>
          <p:cNvPr id="69667" name="Group 35"/>
          <p:cNvGrpSpPr>
            <a:grpSpLocks/>
          </p:cNvGrpSpPr>
          <p:nvPr/>
        </p:nvGrpSpPr>
        <p:grpSpPr bwMode="auto">
          <a:xfrm>
            <a:off x="4495800" y="3752850"/>
            <a:ext cx="4149725" cy="1770063"/>
            <a:chOff x="2832" y="2364"/>
            <a:chExt cx="2614" cy="1115"/>
          </a:xfrm>
        </p:grpSpPr>
        <p:sp>
          <p:nvSpPr>
            <p:cNvPr id="69654" name="Rectangle 22"/>
            <p:cNvSpPr>
              <a:spLocks noChangeArrowheads="1"/>
            </p:cNvSpPr>
            <p:nvPr/>
          </p:nvSpPr>
          <p:spPr bwMode="auto">
            <a:xfrm>
              <a:off x="2832" y="2364"/>
              <a:ext cx="2601" cy="2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5" name="Rectangle 23"/>
            <p:cNvSpPr>
              <a:spLocks noChangeArrowheads="1"/>
            </p:cNvSpPr>
            <p:nvPr/>
          </p:nvSpPr>
          <p:spPr bwMode="auto">
            <a:xfrm>
              <a:off x="2832" y="2364"/>
              <a:ext cx="2614" cy="31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6" name="Rectangle 24"/>
            <p:cNvSpPr>
              <a:spLocks noChangeArrowheads="1"/>
            </p:cNvSpPr>
            <p:nvPr/>
          </p:nvSpPr>
          <p:spPr bwMode="auto">
            <a:xfrm>
              <a:off x="3804" y="2457"/>
              <a:ext cx="69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Lucida Sans Typewriter" charset="0"/>
                </a:rPr>
                <a:t>Hashtable</a:t>
              </a:r>
              <a:endParaRPr lang="en-US" b="0">
                <a:latin typeface="Lucida Sans Typewriter" charset="0"/>
              </a:endParaRPr>
            </a:p>
          </p:txBody>
        </p:sp>
        <p:sp>
          <p:nvSpPr>
            <p:cNvPr id="69657" name="Rectangle 25"/>
            <p:cNvSpPr>
              <a:spLocks noChangeArrowheads="1"/>
            </p:cNvSpPr>
            <p:nvPr/>
          </p:nvSpPr>
          <p:spPr bwMode="auto">
            <a:xfrm>
              <a:off x="2832" y="2662"/>
              <a:ext cx="2601" cy="1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8" name="Rectangle 26"/>
            <p:cNvSpPr>
              <a:spLocks noChangeArrowheads="1"/>
            </p:cNvSpPr>
            <p:nvPr/>
          </p:nvSpPr>
          <p:spPr bwMode="auto">
            <a:xfrm>
              <a:off x="2832" y="2662"/>
              <a:ext cx="2614" cy="17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9" name="Rectangle 27"/>
            <p:cNvSpPr>
              <a:spLocks noChangeArrowheads="1"/>
            </p:cNvSpPr>
            <p:nvPr/>
          </p:nvSpPr>
          <p:spPr bwMode="auto">
            <a:xfrm>
              <a:off x="2832" y="2823"/>
              <a:ext cx="2601" cy="6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60" name="Rectangle 28"/>
            <p:cNvSpPr>
              <a:spLocks noChangeArrowheads="1"/>
            </p:cNvSpPr>
            <p:nvPr/>
          </p:nvSpPr>
          <p:spPr bwMode="auto">
            <a:xfrm>
              <a:off x="2832" y="2823"/>
              <a:ext cx="2614" cy="656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61" name="Rectangle 29"/>
            <p:cNvSpPr>
              <a:spLocks noChangeArrowheads="1"/>
            </p:cNvSpPr>
            <p:nvPr/>
          </p:nvSpPr>
          <p:spPr bwMode="auto">
            <a:xfrm>
              <a:off x="2875" y="2829"/>
              <a:ext cx="223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Lucida Sans Typewriter" charset="0"/>
                </a:rPr>
                <a:t>+put(key:Object,entry:Object)</a:t>
              </a:r>
              <a:endParaRPr lang="en-US" b="0">
                <a:latin typeface="Lucida Sans Typewriter" charset="0"/>
              </a:endParaRPr>
            </a:p>
          </p:txBody>
        </p:sp>
        <p:sp>
          <p:nvSpPr>
            <p:cNvPr id="69662" name="Rectangle 30"/>
            <p:cNvSpPr>
              <a:spLocks noChangeArrowheads="1"/>
            </p:cNvSpPr>
            <p:nvPr/>
          </p:nvSpPr>
          <p:spPr bwMode="auto">
            <a:xfrm>
              <a:off x="2875" y="2953"/>
              <a:ext cx="17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Lucida Sans Typewriter" charset="0"/>
                </a:rPr>
                <a:t>+get(key:Object):Object</a:t>
              </a:r>
              <a:endParaRPr lang="en-US" b="0">
                <a:latin typeface="Lucida Sans Typewriter" charset="0"/>
              </a:endParaRPr>
            </a:p>
          </p:txBody>
        </p:sp>
        <p:sp>
          <p:nvSpPr>
            <p:cNvPr id="69663" name="Rectangle 31"/>
            <p:cNvSpPr>
              <a:spLocks noChangeArrowheads="1"/>
            </p:cNvSpPr>
            <p:nvPr/>
          </p:nvSpPr>
          <p:spPr bwMode="auto">
            <a:xfrm>
              <a:off x="2875" y="3076"/>
              <a:ext cx="14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Lucida Sans Typewriter" charset="0"/>
                </a:rPr>
                <a:t>+remove(key:Object)</a:t>
              </a:r>
              <a:endParaRPr lang="en-US" b="0">
                <a:latin typeface="Lucida Sans Typewriter" charset="0"/>
              </a:endParaRPr>
            </a:p>
          </p:txBody>
        </p:sp>
        <p:sp>
          <p:nvSpPr>
            <p:cNvPr id="69664" name="Rectangle 32"/>
            <p:cNvSpPr>
              <a:spLocks noChangeArrowheads="1"/>
            </p:cNvSpPr>
            <p:nvPr/>
          </p:nvSpPr>
          <p:spPr bwMode="auto">
            <a:xfrm>
              <a:off x="2875" y="3200"/>
              <a:ext cx="24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Lucida Sans Typewriter" charset="0"/>
                </a:rPr>
                <a:t>+containsKey(key:Object):boolean</a:t>
              </a:r>
              <a:endParaRPr lang="en-US" b="0">
                <a:latin typeface="Lucida Sans Typewriter" charset="0"/>
              </a:endParaRPr>
            </a:p>
          </p:txBody>
        </p:sp>
        <p:sp>
          <p:nvSpPr>
            <p:cNvPr id="69665" name="Rectangle 33"/>
            <p:cNvSpPr>
              <a:spLocks noChangeArrowheads="1"/>
            </p:cNvSpPr>
            <p:nvPr/>
          </p:nvSpPr>
          <p:spPr bwMode="auto">
            <a:xfrm>
              <a:off x="2875" y="3324"/>
              <a:ext cx="8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Lucida Sans Typewriter" charset="0"/>
                </a:rPr>
                <a:t>+size():int</a:t>
              </a:r>
              <a:endParaRPr lang="en-US" b="0">
                <a:latin typeface="Lucida Sans Typewriter" charset="0"/>
              </a:endParaRPr>
            </a:p>
          </p:txBody>
        </p:sp>
        <p:sp>
          <p:nvSpPr>
            <p:cNvPr id="69666" name="Rectangle 34"/>
            <p:cNvSpPr>
              <a:spLocks noChangeArrowheads="1"/>
            </p:cNvSpPr>
            <p:nvPr/>
          </p:nvSpPr>
          <p:spPr bwMode="auto">
            <a:xfrm>
              <a:off x="2875" y="2680"/>
              <a:ext cx="12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Lucida Sans Typewriter" charset="0"/>
                </a:rPr>
                <a:t>-numElements:int</a:t>
              </a:r>
              <a:endParaRPr lang="en-US" b="0">
                <a:latin typeface="Lucida Sans Typewriter" charset="0"/>
              </a:endParaRPr>
            </a:p>
          </p:txBody>
        </p:sp>
      </p:grpSp>
      <p:grpSp>
        <p:nvGrpSpPr>
          <p:cNvPr id="69668" name="Group 36"/>
          <p:cNvGrpSpPr>
            <a:grpSpLocks/>
          </p:cNvGrpSpPr>
          <p:nvPr/>
        </p:nvGrpSpPr>
        <p:grpSpPr bwMode="auto">
          <a:xfrm>
            <a:off x="1143000" y="1238250"/>
            <a:ext cx="4171950" cy="1779588"/>
            <a:chOff x="720" y="780"/>
            <a:chExt cx="2628" cy="1121"/>
          </a:xfrm>
        </p:grpSpPr>
        <p:sp>
          <p:nvSpPr>
            <p:cNvPr id="69639" name="Rectangle 7"/>
            <p:cNvSpPr>
              <a:spLocks noChangeArrowheads="1"/>
            </p:cNvSpPr>
            <p:nvPr/>
          </p:nvSpPr>
          <p:spPr bwMode="auto">
            <a:xfrm>
              <a:off x="720" y="780"/>
              <a:ext cx="2615" cy="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0" name="Rectangle 8"/>
            <p:cNvSpPr>
              <a:spLocks noChangeArrowheads="1"/>
            </p:cNvSpPr>
            <p:nvPr/>
          </p:nvSpPr>
          <p:spPr bwMode="auto">
            <a:xfrm>
              <a:off x="720" y="780"/>
              <a:ext cx="2628" cy="31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1" name="Rectangle 9"/>
            <p:cNvSpPr>
              <a:spLocks noChangeArrowheads="1"/>
            </p:cNvSpPr>
            <p:nvPr/>
          </p:nvSpPr>
          <p:spPr bwMode="auto">
            <a:xfrm>
              <a:off x="1697" y="873"/>
              <a:ext cx="69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Lucida Sans Typewriter" charset="0"/>
                </a:rPr>
                <a:t>Hashtable</a:t>
              </a:r>
              <a:endParaRPr lang="en-US" b="0">
                <a:latin typeface="Lucida Sans Typewriter" charset="0"/>
              </a:endParaRPr>
            </a:p>
          </p:txBody>
        </p:sp>
        <p:sp>
          <p:nvSpPr>
            <p:cNvPr id="69642" name="Rectangle 10"/>
            <p:cNvSpPr>
              <a:spLocks noChangeArrowheads="1"/>
            </p:cNvSpPr>
            <p:nvPr/>
          </p:nvSpPr>
          <p:spPr bwMode="auto">
            <a:xfrm>
              <a:off x="720" y="1079"/>
              <a:ext cx="2615" cy="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3" name="Rectangle 11"/>
            <p:cNvSpPr>
              <a:spLocks noChangeArrowheads="1"/>
            </p:cNvSpPr>
            <p:nvPr/>
          </p:nvSpPr>
          <p:spPr bwMode="auto">
            <a:xfrm>
              <a:off x="720" y="1079"/>
              <a:ext cx="2628" cy="17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4" name="Rectangle 12"/>
            <p:cNvSpPr>
              <a:spLocks noChangeArrowheads="1"/>
            </p:cNvSpPr>
            <p:nvPr/>
          </p:nvSpPr>
          <p:spPr bwMode="auto">
            <a:xfrm>
              <a:off x="720" y="1241"/>
              <a:ext cx="2615" cy="6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5" name="Rectangle 13"/>
            <p:cNvSpPr>
              <a:spLocks noChangeArrowheads="1"/>
            </p:cNvSpPr>
            <p:nvPr/>
          </p:nvSpPr>
          <p:spPr bwMode="auto">
            <a:xfrm>
              <a:off x="720" y="1241"/>
              <a:ext cx="2628" cy="66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763" y="1247"/>
              <a:ext cx="4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Lucida Sans Typewriter" charset="0"/>
                </a:rPr>
                <a:t>+put()</a:t>
              </a:r>
              <a:endParaRPr lang="en-US" b="0">
                <a:latin typeface="Lucida Sans Typewriter" charset="0"/>
              </a:endParaRPr>
            </a:p>
          </p:txBody>
        </p:sp>
        <p:sp>
          <p:nvSpPr>
            <p:cNvPr id="69647" name="Rectangle 15"/>
            <p:cNvSpPr>
              <a:spLocks noChangeArrowheads="1"/>
            </p:cNvSpPr>
            <p:nvPr/>
          </p:nvSpPr>
          <p:spPr bwMode="auto">
            <a:xfrm>
              <a:off x="763" y="1371"/>
              <a:ext cx="4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Lucida Sans Typewriter" charset="0"/>
                </a:rPr>
                <a:t>+get()</a:t>
              </a:r>
              <a:endParaRPr lang="en-US" b="0">
                <a:latin typeface="Lucida Sans Typewriter" charset="0"/>
              </a:endParaRPr>
            </a:p>
          </p:txBody>
        </p:sp>
        <p:sp>
          <p:nvSpPr>
            <p:cNvPr id="69648" name="Rectangle 16"/>
            <p:cNvSpPr>
              <a:spLocks noChangeArrowheads="1"/>
            </p:cNvSpPr>
            <p:nvPr/>
          </p:nvSpPr>
          <p:spPr bwMode="auto">
            <a:xfrm>
              <a:off x="763" y="1496"/>
              <a:ext cx="69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Lucida Sans Typewriter" charset="0"/>
                </a:rPr>
                <a:t>+remove()</a:t>
              </a:r>
              <a:endParaRPr lang="en-US" b="0">
                <a:latin typeface="Lucida Sans Typewriter" charset="0"/>
              </a:endParaRPr>
            </a:p>
          </p:txBody>
        </p:sp>
        <p:sp>
          <p:nvSpPr>
            <p:cNvPr id="69649" name="Rectangle 17"/>
            <p:cNvSpPr>
              <a:spLocks noChangeArrowheads="1"/>
            </p:cNvSpPr>
            <p:nvPr/>
          </p:nvSpPr>
          <p:spPr bwMode="auto">
            <a:xfrm>
              <a:off x="763" y="1620"/>
              <a:ext cx="10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Lucida Sans Typewriter" charset="0"/>
                </a:rPr>
                <a:t>+containsKey()</a:t>
              </a:r>
              <a:endParaRPr lang="en-US" b="0">
                <a:latin typeface="Lucida Sans Typewriter" charset="0"/>
              </a:endParaRPr>
            </a:p>
          </p:txBody>
        </p:sp>
        <p:sp>
          <p:nvSpPr>
            <p:cNvPr id="69650" name="Rectangle 18"/>
            <p:cNvSpPr>
              <a:spLocks noChangeArrowheads="1"/>
            </p:cNvSpPr>
            <p:nvPr/>
          </p:nvSpPr>
          <p:spPr bwMode="auto">
            <a:xfrm>
              <a:off x="763" y="1745"/>
              <a:ext cx="53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Lucida Sans Typewriter" charset="0"/>
                </a:rPr>
                <a:t>+size()</a:t>
              </a:r>
              <a:endParaRPr lang="en-US" b="0">
                <a:latin typeface="Lucida Sans Typewriter" charset="0"/>
              </a:endParaRPr>
            </a:p>
          </p:txBody>
        </p:sp>
        <p:sp>
          <p:nvSpPr>
            <p:cNvPr id="69651" name="Rectangle 19"/>
            <p:cNvSpPr>
              <a:spLocks noChangeArrowheads="1"/>
            </p:cNvSpPr>
            <p:nvPr/>
          </p:nvSpPr>
          <p:spPr bwMode="auto">
            <a:xfrm>
              <a:off x="763" y="1097"/>
              <a:ext cx="12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Lucida Sans Typewriter" charset="0"/>
                </a:rPr>
                <a:t>-numElements:int</a:t>
              </a:r>
              <a:endParaRPr lang="en-US" b="0">
                <a:latin typeface="Lucida Sans Typewriter" charset="0"/>
              </a:endParaRPr>
            </a:p>
          </p:txBody>
        </p:sp>
      </p:grpSp>
      <p:sp>
        <p:nvSpPr>
          <p:cNvPr id="69652" name="AutoShape 20"/>
          <p:cNvSpPr>
            <a:spLocks noChangeArrowheads="1"/>
          </p:cNvSpPr>
          <p:nvPr/>
        </p:nvSpPr>
        <p:spPr bwMode="auto">
          <a:xfrm rot="-16200000">
            <a:off x="5410200" y="1752600"/>
            <a:ext cx="2133600" cy="15240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3" name="AutoShape 21"/>
          <p:cNvSpPr>
            <a:spLocks noChangeArrowheads="1"/>
          </p:cNvSpPr>
          <p:nvPr/>
        </p:nvSpPr>
        <p:spPr bwMode="auto">
          <a:xfrm flipV="1">
            <a:off x="76200" y="3657600"/>
            <a:ext cx="3886200" cy="1828800"/>
          </a:xfrm>
          <a:prstGeom prst="cloudCallout">
            <a:avLst>
              <a:gd name="adj1" fmla="val -2454"/>
              <a:gd name="adj2" fmla="val 8072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US" sz="1800" dirty="0">
                <a:latin typeface="Palatino" charset="0"/>
              </a:rPr>
              <a:t>Attributes and operations</a:t>
            </a:r>
          </a:p>
          <a:p>
            <a:pPr algn="ctr"/>
            <a:r>
              <a:rPr lang="en-US" sz="1800" dirty="0" smtClean="0">
                <a:latin typeface="Palatino" charset="0"/>
              </a:rPr>
              <a:t>without type </a:t>
            </a:r>
            <a:r>
              <a:rPr lang="en-US" sz="1800" dirty="0">
                <a:latin typeface="Palatino" charset="0"/>
              </a:rPr>
              <a:t>information</a:t>
            </a:r>
          </a:p>
          <a:p>
            <a:pPr algn="ctr"/>
            <a:r>
              <a:rPr lang="en-US" sz="1800" dirty="0">
                <a:latin typeface="Palatino" charset="0"/>
              </a:rPr>
              <a:t>are acceptable during analysis</a:t>
            </a:r>
          </a:p>
        </p:txBody>
      </p:sp>
    </p:spTree>
    <p:extLst>
      <p:ext uri="{BB962C8B-B14F-4D97-AF65-F5344CB8AC3E}">
        <p14:creationId xmlns:p14="http://schemas.microsoft.com/office/powerpoint/2010/main" val="2027221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Add Contracts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838200"/>
            <a:ext cx="8407290" cy="4921250"/>
          </a:xfrm>
        </p:spPr>
        <p:txBody>
          <a:bodyPr/>
          <a:lstStyle/>
          <a:p>
            <a:r>
              <a:rPr lang="en-US" dirty="0"/>
              <a:t>Contracts on a class enable caller and </a:t>
            </a:r>
            <a:r>
              <a:rPr lang="en-US" dirty="0" err="1"/>
              <a:t>callee</a:t>
            </a:r>
            <a:r>
              <a:rPr lang="en-US" dirty="0"/>
              <a:t> to share the </a:t>
            </a:r>
            <a:r>
              <a:rPr lang="en-US" dirty="0">
                <a:solidFill>
                  <a:srgbClr val="FF0000"/>
                </a:solidFill>
              </a:rPr>
              <a:t>same assumptions</a:t>
            </a:r>
            <a:r>
              <a:rPr lang="en-US" dirty="0"/>
              <a:t> about the class.  </a:t>
            </a:r>
          </a:p>
          <a:p>
            <a:r>
              <a:rPr lang="en-US" dirty="0"/>
              <a:t>Contracts include three types of constraints: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Invariant</a:t>
            </a:r>
            <a:r>
              <a:rPr lang="en-US" sz="2000" dirty="0"/>
              <a:t>: </a:t>
            </a:r>
            <a:r>
              <a:rPr lang="en-US" sz="1800" dirty="0" smtClean="0"/>
              <a:t>A </a:t>
            </a:r>
            <a:r>
              <a:rPr lang="en-US" sz="1800" dirty="0"/>
              <a:t>predicate that is always true for all instances of a class. Invariants are constraints associated with classes or interfaces.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Precondition</a:t>
            </a:r>
            <a:r>
              <a:rPr lang="en-US" sz="2000" dirty="0"/>
              <a:t>: </a:t>
            </a:r>
            <a:r>
              <a:rPr lang="en-US" sz="1800" dirty="0" smtClean="0"/>
              <a:t>Preconditions </a:t>
            </a:r>
            <a:r>
              <a:rPr lang="en-US" sz="1800" dirty="0"/>
              <a:t>are predicates associated with a specific operation and must be true </a:t>
            </a:r>
            <a:r>
              <a:rPr lang="en-US" sz="1800" dirty="0">
                <a:solidFill>
                  <a:srgbClr val="FF0000"/>
                </a:solidFill>
              </a:rPr>
              <a:t>before</a:t>
            </a:r>
            <a:r>
              <a:rPr lang="en-US" sz="1800" dirty="0"/>
              <a:t> the operation is invoked. Preconditions are used to specify constraints that a caller must meet before calling an operation. 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</a:rPr>
              <a:t>Postcondition</a:t>
            </a:r>
            <a:r>
              <a:rPr lang="en-US" sz="2000" dirty="0"/>
              <a:t>: </a:t>
            </a:r>
            <a:r>
              <a:rPr lang="en-US" sz="1800" dirty="0" err="1" smtClean="0"/>
              <a:t>Postconditions</a:t>
            </a:r>
            <a:r>
              <a:rPr lang="en-US" sz="1800" dirty="0" smtClean="0"/>
              <a:t> </a:t>
            </a:r>
            <a:r>
              <a:rPr lang="en-US" sz="1800" dirty="0"/>
              <a:t>are predicates associated with a specific operation and must be true</a:t>
            </a:r>
            <a:r>
              <a:rPr lang="en-US" sz="1800" dirty="0">
                <a:solidFill>
                  <a:srgbClr val="FF0000"/>
                </a:solidFill>
              </a:rPr>
              <a:t> after </a:t>
            </a:r>
            <a:r>
              <a:rPr lang="en-US" sz="1800" dirty="0"/>
              <a:t>an operation is invoked. </a:t>
            </a:r>
            <a:r>
              <a:rPr lang="en-US" sz="1800" dirty="0" err="1"/>
              <a:t>Postconditions</a:t>
            </a:r>
            <a:r>
              <a:rPr lang="en-US" sz="1800" dirty="0"/>
              <a:t> are used to specify constraints that the object must ensure after the invocation of the operation.</a:t>
            </a:r>
          </a:p>
        </p:txBody>
      </p:sp>
    </p:spTree>
    <p:extLst>
      <p:ext uri="{BB962C8B-B14F-4D97-AF65-F5344CB8AC3E}">
        <p14:creationId xmlns:p14="http://schemas.microsoft.com/office/powerpoint/2010/main" val="3301026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902" y="179388"/>
            <a:ext cx="8458098" cy="688975"/>
          </a:xfrm>
        </p:spPr>
        <p:txBody>
          <a:bodyPr/>
          <a:lstStyle/>
          <a:p>
            <a:r>
              <a:rPr lang="en-US" sz="2400" dirty="0"/>
              <a:t>Expressing constraints in UML Models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255000" cy="5638800"/>
          </a:xfrm>
        </p:spPr>
        <p:txBody>
          <a:bodyPr/>
          <a:lstStyle/>
          <a:p>
            <a:r>
              <a:rPr lang="en-US" sz="2400" dirty="0"/>
              <a:t>OCL (Object Constraint Language)</a:t>
            </a:r>
          </a:p>
          <a:p>
            <a:pPr lvl="1"/>
            <a:r>
              <a:rPr lang="en-US" sz="2000" dirty="0"/>
              <a:t>OCL allows constraints to be formally specified on </a:t>
            </a:r>
            <a:r>
              <a:rPr lang="en-US" sz="2000" dirty="0">
                <a:solidFill>
                  <a:srgbClr val="FF0000"/>
                </a:solidFill>
              </a:rPr>
              <a:t>single model elements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groups of model elements</a:t>
            </a:r>
          </a:p>
          <a:p>
            <a:pPr lvl="1"/>
            <a:r>
              <a:rPr lang="en-US" sz="2000" dirty="0"/>
              <a:t>A constraint is expressed as an OCL expression returning the value true or false.  OCL is not a procedural language (cannot constrain control flow).</a:t>
            </a:r>
          </a:p>
          <a:p>
            <a:r>
              <a:rPr lang="en-US" sz="2400" dirty="0"/>
              <a:t>OCL expressions for </a:t>
            </a:r>
            <a:r>
              <a:rPr lang="en-US" sz="2400" dirty="0" err="1"/>
              <a:t>Hashtable</a:t>
            </a:r>
            <a:r>
              <a:rPr lang="en-US" sz="2400" dirty="0"/>
              <a:t> operation put():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Wingdings" charset="0"/>
              <a:buChar char=""/>
            </a:pPr>
            <a:r>
              <a:rPr lang="en-US" sz="2000" kern="1200" dirty="0">
                <a:solidFill>
                  <a:schemeClr val="tx1"/>
                </a:solidFill>
                <a:latin typeface="Palatino" charset="0"/>
                <a:ea typeface="黑体" charset="0"/>
              </a:rPr>
              <a:t>Invariant: </a:t>
            </a:r>
          </a:p>
          <a:p>
            <a:pPr marL="1143000" lvl="2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60000"/>
              <a:buFont typeface="Monotype Sorts" charset="0"/>
              <a:buChar char=""/>
            </a:pPr>
            <a:r>
              <a:rPr lang="en-US" kern="1200" dirty="0">
                <a:latin typeface="Palatino" charset="0"/>
                <a:ea typeface="黑体" charset="0"/>
                <a:cs typeface="黑体" charset="0"/>
              </a:rPr>
              <a:t>context </a:t>
            </a:r>
            <a:r>
              <a:rPr lang="en-US" kern="1200" dirty="0" err="1">
                <a:latin typeface="Palatino" charset="0"/>
                <a:ea typeface="黑体" charset="0"/>
                <a:cs typeface="黑体" charset="0"/>
              </a:rPr>
              <a:t>Hashtable</a:t>
            </a:r>
            <a:r>
              <a:rPr lang="en-US" kern="1200" dirty="0">
                <a:latin typeface="Palatino" charset="0"/>
                <a:ea typeface="黑体" charset="0"/>
                <a:cs typeface="黑体" charset="0"/>
              </a:rPr>
              <a:t> </a:t>
            </a:r>
            <a:r>
              <a:rPr lang="en-US" kern="1200" dirty="0" err="1">
                <a:latin typeface="Palatino" charset="0"/>
                <a:ea typeface="黑体" charset="0"/>
                <a:cs typeface="黑体" charset="0"/>
              </a:rPr>
              <a:t>inv</a:t>
            </a:r>
            <a:r>
              <a:rPr lang="en-US" kern="1200" dirty="0">
                <a:latin typeface="Palatino" charset="0"/>
                <a:ea typeface="黑体" charset="0"/>
                <a:cs typeface="黑体" charset="0"/>
              </a:rPr>
              <a:t>: </a:t>
            </a:r>
            <a:r>
              <a:rPr lang="en-US" kern="1200" dirty="0" err="1">
                <a:latin typeface="Palatino" charset="0"/>
                <a:ea typeface="黑体" charset="0"/>
                <a:cs typeface="黑体" charset="0"/>
              </a:rPr>
              <a:t>numElements</a:t>
            </a:r>
            <a:r>
              <a:rPr lang="en-US" kern="1200" dirty="0">
                <a:latin typeface="Palatino" charset="0"/>
                <a:ea typeface="黑体" charset="0"/>
                <a:cs typeface="黑体" charset="0"/>
              </a:rPr>
              <a:t> &gt;= 0</a:t>
            </a:r>
          </a:p>
          <a:p>
            <a:pPr lvl="1"/>
            <a:endParaRPr lang="en-US" sz="2000" dirty="0"/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>
            <a:off x="7238930" y="3962386"/>
            <a:ext cx="1676356" cy="914452"/>
          </a:xfrm>
          <a:prstGeom prst="cloudCallout">
            <a:avLst>
              <a:gd name="adj1" fmla="val -85062"/>
              <a:gd name="adj2" fmla="val 5400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>
                <a:latin typeface="Palatino" charset="0"/>
              </a:rPr>
              <a:t>OCL expression</a:t>
            </a:r>
          </a:p>
        </p:txBody>
      </p:sp>
      <p:sp>
        <p:nvSpPr>
          <p:cNvPr id="72710" name="AutoShape 6"/>
          <p:cNvSpPr>
            <a:spLocks noChangeArrowheads="1"/>
          </p:cNvSpPr>
          <p:nvPr/>
        </p:nvSpPr>
        <p:spPr bwMode="auto">
          <a:xfrm>
            <a:off x="-99224" y="5623852"/>
            <a:ext cx="1547106" cy="838200"/>
          </a:xfrm>
          <a:prstGeom prst="cloudCallout">
            <a:avLst>
              <a:gd name="adj1" fmla="val 9528"/>
              <a:gd name="adj2" fmla="val -113764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Palatino" charset="0"/>
              </a:rPr>
              <a:t>Context is a class </a:t>
            </a:r>
          </a:p>
          <a:p>
            <a:pPr algn="ctr"/>
            <a:r>
              <a:rPr lang="en-US" sz="1600" dirty="0">
                <a:latin typeface="Palatino" charset="0"/>
              </a:rPr>
              <a:t>operation put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381110" y="4495772"/>
            <a:ext cx="82550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Wingdings" charset="0"/>
              <a:buChar char=""/>
            </a:pPr>
            <a:r>
              <a:rPr lang="en-US" sz="2000" dirty="0">
                <a:latin typeface="Palatino" charset="0"/>
              </a:rPr>
              <a:t>Precondition: </a:t>
            </a:r>
          </a:p>
          <a:p>
            <a:pPr marL="1143000" lvl="2" indent="-228600" algn="l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60000"/>
              <a:buFont typeface="Monotype Sorts" charset="0"/>
              <a:buChar char=""/>
            </a:pPr>
            <a:r>
              <a:rPr lang="en-US" dirty="0">
                <a:latin typeface="Palatino" charset="0"/>
              </a:rPr>
              <a:t>context </a:t>
            </a:r>
            <a:r>
              <a:rPr lang="en-US" dirty="0" err="1">
                <a:latin typeface="Palatino" charset="0"/>
              </a:rPr>
              <a:t>Hashtable</a:t>
            </a:r>
            <a:r>
              <a:rPr lang="en-US" dirty="0">
                <a:latin typeface="Palatino" charset="0"/>
              </a:rPr>
              <a:t>::put(key, entry) pre:!</a:t>
            </a:r>
            <a:r>
              <a:rPr lang="en-US" dirty="0" err="1">
                <a:latin typeface="Palatino" charset="0"/>
              </a:rPr>
              <a:t>containsKey</a:t>
            </a:r>
            <a:r>
              <a:rPr lang="en-US" dirty="0">
                <a:latin typeface="Palatino" charset="0"/>
              </a:rPr>
              <a:t>(key)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Wingdings" charset="0"/>
              <a:buChar char=""/>
            </a:pPr>
            <a:r>
              <a:rPr lang="en-US" sz="2000" dirty="0">
                <a:latin typeface="Palatino" charset="0"/>
              </a:rPr>
              <a:t>Post-condition: </a:t>
            </a:r>
          </a:p>
          <a:p>
            <a:pPr marL="1143000" lvl="2" indent="-228600" algn="l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60000"/>
              <a:buFont typeface="Monotype Sorts" charset="0"/>
              <a:buChar char=""/>
            </a:pPr>
            <a:r>
              <a:rPr lang="en-US" dirty="0">
                <a:latin typeface="Palatino" charset="0"/>
              </a:rPr>
              <a:t>context </a:t>
            </a:r>
            <a:r>
              <a:rPr lang="en-US" dirty="0" err="1">
                <a:latin typeface="Palatino" charset="0"/>
              </a:rPr>
              <a:t>Hashtable</a:t>
            </a:r>
            <a:r>
              <a:rPr lang="en-US" dirty="0">
                <a:latin typeface="Palatino" charset="0"/>
              </a:rPr>
              <a:t>::put(key, entry) post: </a:t>
            </a:r>
            <a:r>
              <a:rPr lang="en-US" dirty="0" err="1">
                <a:latin typeface="Palatino" charset="0"/>
              </a:rPr>
              <a:t>containsKey</a:t>
            </a:r>
            <a:r>
              <a:rPr lang="en-US" dirty="0">
                <a:latin typeface="Palatino" charset="0"/>
              </a:rPr>
              <a:t>(key) and get(key) = entry</a:t>
            </a:r>
          </a:p>
        </p:txBody>
      </p:sp>
    </p:spTree>
    <p:extLst>
      <p:ext uri="{BB962C8B-B14F-4D97-AF65-F5344CB8AC3E}">
        <p14:creationId xmlns:p14="http://schemas.microsoft.com/office/powerpoint/2010/main" val="751709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  <p:bldP spid="72709" grpId="0" animBg="1" autoUpdateAnimBg="0"/>
      <p:bldP spid="72710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92" y="179388"/>
            <a:ext cx="8077108" cy="688975"/>
          </a:xfrm>
        </p:spPr>
        <p:txBody>
          <a:bodyPr/>
          <a:lstStyle/>
          <a:p>
            <a:r>
              <a:rPr lang="en-US" sz="2400" dirty="0"/>
              <a:t>Expressing Constraints in UML Models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constraint can also be depicted as a note attached to the constrained UML element by a dependency relationship.</a:t>
            </a:r>
          </a:p>
          <a:p>
            <a:endParaRPr lang="en-US" sz="2400" dirty="0"/>
          </a:p>
        </p:txBody>
      </p:sp>
      <p:grpSp>
        <p:nvGrpSpPr>
          <p:cNvPr id="74850" name="Group 98"/>
          <p:cNvGrpSpPr>
            <a:grpSpLocks/>
          </p:cNvGrpSpPr>
          <p:nvPr/>
        </p:nvGrpSpPr>
        <p:grpSpPr bwMode="auto">
          <a:xfrm>
            <a:off x="311038" y="3619452"/>
            <a:ext cx="2689225" cy="511175"/>
            <a:chOff x="168" y="1790"/>
            <a:chExt cx="1694" cy="322"/>
          </a:xfrm>
        </p:grpSpPr>
        <p:sp>
          <p:nvSpPr>
            <p:cNvPr id="74771" name="Rectangle 19"/>
            <p:cNvSpPr>
              <a:spLocks noChangeArrowheads="1"/>
            </p:cNvSpPr>
            <p:nvPr/>
          </p:nvSpPr>
          <p:spPr bwMode="auto">
            <a:xfrm>
              <a:off x="377" y="1790"/>
              <a:ext cx="87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sz="1500" b="0">
                  <a:solidFill>
                    <a:srgbClr val="000000"/>
                  </a:solidFill>
                  <a:latin typeface="Times New Roman" charset="0"/>
                </a:rPr>
                <a:t>&lt;&lt;precondition&gt;&gt;</a:t>
              </a:r>
              <a:endParaRPr lang="de-DE">
                <a:latin typeface="Palatino" charset="0"/>
              </a:endParaRPr>
            </a:p>
          </p:txBody>
        </p:sp>
        <p:sp>
          <p:nvSpPr>
            <p:cNvPr id="74772" name="Rectangle 20"/>
            <p:cNvSpPr>
              <a:spLocks noChangeArrowheads="1"/>
            </p:cNvSpPr>
            <p:nvPr/>
          </p:nvSpPr>
          <p:spPr bwMode="auto">
            <a:xfrm>
              <a:off x="336" y="1920"/>
              <a:ext cx="8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sz="1500" b="0">
                  <a:solidFill>
                    <a:srgbClr val="000000"/>
                  </a:solidFill>
                  <a:latin typeface="Times New Roman" charset="0"/>
                </a:rPr>
                <a:t>!containsKey(key)</a:t>
              </a:r>
              <a:endParaRPr lang="de-DE">
                <a:latin typeface="Palatino" charset="0"/>
              </a:endParaRPr>
            </a:p>
          </p:txBody>
        </p:sp>
        <p:grpSp>
          <p:nvGrpSpPr>
            <p:cNvPr id="74840" name="Group 88"/>
            <p:cNvGrpSpPr>
              <a:grpSpLocks/>
            </p:cNvGrpSpPr>
            <p:nvPr/>
          </p:nvGrpSpPr>
          <p:grpSpPr bwMode="auto">
            <a:xfrm>
              <a:off x="168" y="1816"/>
              <a:ext cx="1694" cy="296"/>
              <a:chOff x="168" y="1863"/>
              <a:chExt cx="1694" cy="296"/>
            </a:xfrm>
          </p:grpSpPr>
          <p:sp>
            <p:nvSpPr>
              <p:cNvPr id="74769" name="Freeform 17"/>
              <p:cNvSpPr>
                <a:spLocks/>
              </p:cNvSpPr>
              <p:nvPr/>
            </p:nvSpPr>
            <p:spPr bwMode="auto">
              <a:xfrm>
                <a:off x="168" y="1863"/>
                <a:ext cx="1279" cy="260"/>
              </a:xfrm>
              <a:custGeom>
                <a:avLst/>
                <a:gdLst>
                  <a:gd name="T0" fmla="*/ 1279 w 1279"/>
                  <a:gd name="T1" fmla="*/ 83 h 260"/>
                  <a:gd name="T2" fmla="*/ 1279 w 1279"/>
                  <a:gd name="T3" fmla="*/ 260 h 260"/>
                  <a:gd name="T4" fmla="*/ 0 w 1279"/>
                  <a:gd name="T5" fmla="*/ 260 h 260"/>
                  <a:gd name="T6" fmla="*/ 0 w 1279"/>
                  <a:gd name="T7" fmla="*/ 0 h 260"/>
                  <a:gd name="T8" fmla="*/ 1184 w 1279"/>
                  <a:gd name="T9" fmla="*/ 0 h 260"/>
                  <a:gd name="T10" fmla="*/ 1279 w 1279"/>
                  <a:gd name="T11" fmla="*/ 83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79" h="260">
                    <a:moveTo>
                      <a:pt x="1279" y="83"/>
                    </a:moveTo>
                    <a:lnTo>
                      <a:pt x="1279" y="260"/>
                    </a:lnTo>
                    <a:lnTo>
                      <a:pt x="0" y="260"/>
                    </a:lnTo>
                    <a:lnTo>
                      <a:pt x="0" y="0"/>
                    </a:lnTo>
                    <a:lnTo>
                      <a:pt x="1184" y="0"/>
                    </a:lnTo>
                    <a:lnTo>
                      <a:pt x="1279" y="83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4839" name="Group 87"/>
              <p:cNvGrpSpPr>
                <a:grpSpLocks/>
              </p:cNvGrpSpPr>
              <p:nvPr/>
            </p:nvGrpSpPr>
            <p:grpSpPr bwMode="auto">
              <a:xfrm>
                <a:off x="1352" y="1863"/>
                <a:ext cx="510" cy="296"/>
                <a:chOff x="1352" y="1863"/>
                <a:chExt cx="510" cy="296"/>
              </a:xfrm>
            </p:grpSpPr>
            <p:sp>
              <p:nvSpPr>
                <p:cNvPr id="74770" name="Freeform 18"/>
                <p:cNvSpPr>
                  <a:spLocks/>
                </p:cNvSpPr>
                <p:nvPr/>
              </p:nvSpPr>
              <p:spPr bwMode="auto">
                <a:xfrm>
                  <a:off x="1352" y="1863"/>
                  <a:ext cx="95" cy="83"/>
                </a:xfrm>
                <a:custGeom>
                  <a:avLst/>
                  <a:gdLst>
                    <a:gd name="T0" fmla="*/ 0 w 95"/>
                    <a:gd name="T1" fmla="*/ 0 h 83"/>
                    <a:gd name="T2" fmla="*/ 0 w 95"/>
                    <a:gd name="T3" fmla="*/ 83 h 83"/>
                    <a:gd name="T4" fmla="*/ 95 w 95"/>
                    <a:gd name="T5" fmla="*/ 83 h 83"/>
                    <a:gd name="T6" fmla="*/ 0 w 95"/>
                    <a:gd name="T7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5" h="83">
                      <a:moveTo>
                        <a:pt x="0" y="0"/>
                      </a:moveTo>
                      <a:lnTo>
                        <a:pt x="0" y="83"/>
                      </a:lnTo>
                      <a:lnTo>
                        <a:pt x="95" y="8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790" name="Line 38"/>
                <p:cNvSpPr>
                  <a:spLocks noChangeShapeType="1"/>
                </p:cNvSpPr>
                <p:nvPr/>
              </p:nvSpPr>
              <p:spPr bwMode="auto">
                <a:xfrm>
                  <a:off x="1447" y="2029"/>
                  <a:ext cx="12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791" name="Line 39"/>
                <p:cNvSpPr>
                  <a:spLocks noChangeShapeType="1"/>
                </p:cNvSpPr>
                <p:nvPr/>
              </p:nvSpPr>
              <p:spPr bwMode="auto">
                <a:xfrm>
                  <a:off x="1506" y="2040"/>
                  <a:ext cx="36" cy="1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792" name="Line 40"/>
                <p:cNvSpPr>
                  <a:spLocks noChangeShapeType="1"/>
                </p:cNvSpPr>
                <p:nvPr/>
              </p:nvSpPr>
              <p:spPr bwMode="auto">
                <a:xfrm>
                  <a:off x="1589" y="2076"/>
                  <a:ext cx="36" cy="1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793" name="Line 41"/>
                <p:cNvSpPr>
                  <a:spLocks noChangeShapeType="1"/>
                </p:cNvSpPr>
                <p:nvPr/>
              </p:nvSpPr>
              <p:spPr bwMode="auto">
                <a:xfrm>
                  <a:off x="1672" y="2100"/>
                  <a:ext cx="36" cy="1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794" name="Line 42"/>
                <p:cNvSpPr>
                  <a:spLocks noChangeShapeType="1"/>
                </p:cNvSpPr>
                <p:nvPr/>
              </p:nvSpPr>
              <p:spPr bwMode="auto">
                <a:xfrm>
                  <a:off x="1755" y="2123"/>
                  <a:ext cx="36" cy="1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795" name="Line 43"/>
                <p:cNvSpPr>
                  <a:spLocks noChangeShapeType="1"/>
                </p:cNvSpPr>
                <p:nvPr/>
              </p:nvSpPr>
              <p:spPr bwMode="auto">
                <a:xfrm>
                  <a:off x="1838" y="2147"/>
                  <a:ext cx="24" cy="1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4842" name="Group 90"/>
          <p:cNvGrpSpPr>
            <a:grpSpLocks/>
          </p:cNvGrpSpPr>
          <p:nvPr/>
        </p:nvGrpSpPr>
        <p:grpSpPr bwMode="auto">
          <a:xfrm>
            <a:off x="385651" y="4325890"/>
            <a:ext cx="2706687" cy="442912"/>
            <a:chOff x="168" y="2206"/>
            <a:chExt cx="1705" cy="279"/>
          </a:xfrm>
        </p:grpSpPr>
        <p:sp>
          <p:nvSpPr>
            <p:cNvPr id="74773" name="Freeform 21"/>
            <p:cNvSpPr>
              <a:spLocks/>
            </p:cNvSpPr>
            <p:nvPr/>
          </p:nvSpPr>
          <p:spPr bwMode="auto">
            <a:xfrm>
              <a:off x="168" y="2206"/>
              <a:ext cx="1279" cy="261"/>
            </a:xfrm>
            <a:custGeom>
              <a:avLst/>
              <a:gdLst>
                <a:gd name="T0" fmla="*/ 1279 w 1279"/>
                <a:gd name="T1" fmla="*/ 83 h 261"/>
                <a:gd name="T2" fmla="*/ 1279 w 1279"/>
                <a:gd name="T3" fmla="*/ 261 h 261"/>
                <a:gd name="T4" fmla="*/ 0 w 1279"/>
                <a:gd name="T5" fmla="*/ 261 h 261"/>
                <a:gd name="T6" fmla="*/ 0 w 1279"/>
                <a:gd name="T7" fmla="*/ 0 h 261"/>
                <a:gd name="T8" fmla="*/ 1184 w 1279"/>
                <a:gd name="T9" fmla="*/ 0 h 261"/>
                <a:gd name="T10" fmla="*/ 1279 w 1279"/>
                <a:gd name="T11" fmla="*/ 8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9" h="261">
                  <a:moveTo>
                    <a:pt x="1279" y="83"/>
                  </a:moveTo>
                  <a:lnTo>
                    <a:pt x="1279" y="261"/>
                  </a:lnTo>
                  <a:lnTo>
                    <a:pt x="0" y="261"/>
                  </a:lnTo>
                  <a:lnTo>
                    <a:pt x="0" y="0"/>
                  </a:lnTo>
                  <a:lnTo>
                    <a:pt x="1184" y="0"/>
                  </a:lnTo>
                  <a:lnTo>
                    <a:pt x="1279" y="83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74" name="Freeform 22"/>
            <p:cNvSpPr>
              <a:spLocks/>
            </p:cNvSpPr>
            <p:nvPr/>
          </p:nvSpPr>
          <p:spPr bwMode="auto">
            <a:xfrm>
              <a:off x="1352" y="2206"/>
              <a:ext cx="95" cy="83"/>
            </a:xfrm>
            <a:custGeom>
              <a:avLst/>
              <a:gdLst>
                <a:gd name="T0" fmla="*/ 0 w 95"/>
                <a:gd name="T1" fmla="*/ 0 h 83"/>
                <a:gd name="T2" fmla="*/ 0 w 95"/>
                <a:gd name="T3" fmla="*/ 83 h 83"/>
                <a:gd name="T4" fmla="*/ 95 w 95"/>
                <a:gd name="T5" fmla="*/ 83 h 83"/>
                <a:gd name="T6" fmla="*/ 0 w 95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83">
                  <a:moveTo>
                    <a:pt x="0" y="0"/>
                  </a:moveTo>
                  <a:lnTo>
                    <a:pt x="0" y="83"/>
                  </a:lnTo>
                  <a:lnTo>
                    <a:pt x="95" y="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75" name="Rectangle 23"/>
            <p:cNvSpPr>
              <a:spLocks noChangeArrowheads="1"/>
            </p:cNvSpPr>
            <p:nvPr/>
          </p:nvSpPr>
          <p:spPr bwMode="auto">
            <a:xfrm>
              <a:off x="380" y="2235"/>
              <a:ext cx="87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sz="1500" b="0">
                  <a:solidFill>
                    <a:srgbClr val="000000"/>
                  </a:solidFill>
                  <a:latin typeface="Times New Roman" charset="0"/>
                </a:rPr>
                <a:t>&lt;&lt;precondition&gt;&gt;</a:t>
              </a:r>
              <a:endParaRPr lang="de-DE">
                <a:latin typeface="Palatino" charset="0"/>
              </a:endParaRPr>
            </a:p>
          </p:txBody>
        </p:sp>
        <p:sp>
          <p:nvSpPr>
            <p:cNvPr id="74776" name="Rectangle 24"/>
            <p:cNvSpPr>
              <a:spLocks noChangeArrowheads="1"/>
            </p:cNvSpPr>
            <p:nvPr/>
          </p:nvSpPr>
          <p:spPr bwMode="auto">
            <a:xfrm>
              <a:off x="392" y="2341"/>
              <a:ext cx="85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sz="1500" b="0">
                  <a:solidFill>
                    <a:srgbClr val="000000"/>
                  </a:solidFill>
                  <a:latin typeface="Times New Roman" charset="0"/>
                </a:rPr>
                <a:t>containsKey(key)</a:t>
              </a:r>
              <a:endParaRPr lang="de-DE">
                <a:latin typeface="Palatino" charset="0"/>
              </a:endParaRPr>
            </a:p>
          </p:txBody>
        </p:sp>
        <p:sp>
          <p:nvSpPr>
            <p:cNvPr id="74796" name="Line 44"/>
            <p:cNvSpPr>
              <a:spLocks noChangeShapeType="1"/>
            </p:cNvSpPr>
            <p:nvPr/>
          </p:nvSpPr>
          <p:spPr bwMode="auto">
            <a:xfrm>
              <a:off x="1447" y="2384"/>
              <a:ext cx="1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97" name="Line 45"/>
            <p:cNvSpPr>
              <a:spLocks noChangeShapeType="1"/>
            </p:cNvSpPr>
            <p:nvPr/>
          </p:nvSpPr>
          <p:spPr bwMode="auto">
            <a:xfrm flipV="1">
              <a:off x="1506" y="2360"/>
              <a:ext cx="36" cy="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98" name="Line 46"/>
            <p:cNvSpPr>
              <a:spLocks noChangeShapeType="1"/>
            </p:cNvSpPr>
            <p:nvPr/>
          </p:nvSpPr>
          <p:spPr bwMode="auto">
            <a:xfrm flipV="1">
              <a:off x="1589" y="2336"/>
              <a:ext cx="48" cy="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99" name="Line 47"/>
            <p:cNvSpPr>
              <a:spLocks noChangeShapeType="1"/>
            </p:cNvSpPr>
            <p:nvPr/>
          </p:nvSpPr>
          <p:spPr bwMode="auto">
            <a:xfrm flipV="1">
              <a:off x="1684" y="2325"/>
              <a:ext cx="35" cy="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00" name="Line 48"/>
            <p:cNvSpPr>
              <a:spLocks noChangeShapeType="1"/>
            </p:cNvSpPr>
            <p:nvPr/>
          </p:nvSpPr>
          <p:spPr bwMode="auto">
            <a:xfrm flipV="1">
              <a:off x="1767" y="2301"/>
              <a:ext cx="35" cy="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01" name="Line 49"/>
            <p:cNvSpPr>
              <a:spLocks noChangeShapeType="1"/>
            </p:cNvSpPr>
            <p:nvPr/>
          </p:nvSpPr>
          <p:spPr bwMode="auto">
            <a:xfrm>
              <a:off x="1850" y="2289"/>
              <a:ext cx="2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852" name="Group 100"/>
          <p:cNvGrpSpPr>
            <a:grpSpLocks/>
          </p:cNvGrpSpPr>
          <p:nvPr/>
        </p:nvGrpSpPr>
        <p:grpSpPr bwMode="auto">
          <a:xfrm>
            <a:off x="573104" y="4748715"/>
            <a:ext cx="2689225" cy="469900"/>
            <a:chOff x="168" y="2469"/>
            <a:chExt cx="1694" cy="296"/>
          </a:xfrm>
        </p:grpSpPr>
        <p:sp>
          <p:nvSpPr>
            <p:cNvPr id="74777" name="Freeform 25"/>
            <p:cNvSpPr>
              <a:spLocks/>
            </p:cNvSpPr>
            <p:nvPr/>
          </p:nvSpPr>
          <p:spPr bwMode="auto">
            <a:xfrm>
              <a:off x="168" y="2504"/>
              <a:ext cx="1279" cy="261"/>
            </a:xfrm>
            <a:custGeom>
              <a:avLst/>
              <a:gdLst>
                <a:gd name="T0" fmla="*/ 1279 w 1279"/>
                <a:gd name="T1" fmla="*/ 83 h 261"/>
                <a:gd name="T2" fmla="*/ 1279 w 1279"/>
                <a:gd name="T3" fmla="*/ 261 h 261"/>
                <a:gd name="T4" fmla="*/ 0 w 1279"/>
                <a:gd name="T5" fmla="*/ 261 h 261"/>
                <a:gd name="T6" fmla="*/ 0 w 1279"/>
                <a:gd name="T7" fmla="*/ 0 h 261"/>
                <a:gd name="T8" fmla="*/ 1184 w 1279"/>
                <a:gd name="T9" fmla="*/ 0 h 261"/>
                <a:gd name="T10" fmla="*/ 1279 w 1279"/>
                <a:gd name="T11" fmla="*/ 8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9" h="261">
                  <a:moveTo>
                    <a:pt x="1279" y="83"/>
                  </a:moveTo>
                  <a:lnTo>
                    <a:pt x="1279" y="261"/>
                  </a:lnTo>
                  <a:lnTo>
                    <a:pt x="0" y="261"/>
                  </a:lnTo>
                  <a:lnTo>
                    <a:pt x="0" y="0"/>
                  </a:lnTo>
                  <a:lnTo>
                    <a:pt x="1184" y="0"/>
                  </a:lnTo>
                  <a:lnTo>
                    <a:pt x="1279" y="83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78" name="Freeform 26"/>
            <p:cNvSpPr>
              <a:spLocks/>
            </p:cNvSpPr>
            <p:nvPr/>
          </p:nvSpPr>
          <p:spPr bwMode="auto">
            <a:xfrm>
              <a:off x="1352" y="2504"/>
              <a:ext cx="95" cy="83"/>
            </a:xfrm>
            <a:custGeom>
              <a:avLst/>
              <a:gdLst>
                <a:gd name="T0" fmla="*/ 0 w 95"/>
                <a:gd name="T1" fmla="*/ 0 h 83"/>
                <a:gd name="T2" fmla="*/ 0 w 95"/>
                <a:gd name="T3" fmla="*/ 83 h 83"/>
                <a:gd name="T4" fmla="*/ 95 w 95"/>
                <a:gd name="T5" fmla="*/ 83 h 83"/>
                <a:gd name="T6" fmla="*/ 0 w 95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83">
                  <a:moveTo>
                    <a:pt x="0" y="0"/>
                  </a:moveTo>
                  <a:lnTo>
                    <a:pt x="0" y="83"/>
                  </a:lnTo>
                  <a:lnTo>
                    <a:pt x="95" y="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4851" name="Group 99"/>
            <p:cNvGrpSpPr>
              <a:grpSpLocks/>
            </p:cNvGrpSpPr>
            <p:nvPr/>
          </p:nvGrpSpPr>
          <p:grpSpPr bwMode="auto">
            <a:xfrm>
              <a:off x="380" y="2503"/>
              <a:ext cx="877" cy="251"/>
              <a:chOff x="380" y="2533"/>
              <a:chExt cx="877" cy="251"/>
            </a:xfrm>
          </p:grpSpPr>
          <p:sp>
            <p:nvSpPr>
              <p:cNvPr id="74779" name="Rectangle 27"/>
              <p:cNvSpPr>
                <a:spLocks noChangeArrowheads="1"/>
              </p:cNvSpPr>
              <p:nvPr/>
            </p:nvSpPr>
            <p:spPr bwMode="auto">
              <a:xfrm>
                <a:off x="380" y="2533"/>
                <a:ext cx="87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sz="1500" b="0">
                    <a:solidFill>
                      <a:srgbClr val="000000"/>
                    </a:solidFill>
                    <a:latin typeface="Times New Roman" charset="0"/>
                  </a:rPr>
                  <a:t>&lt;&lt;precondition&gt;&gt;</a:t>
                </a:r>
                <a:endParaRPr lang="de-DE">
                  <a:latin typeface="Palatino" charset="0"/>
                </a:endParaRPr>
              </a:p>
            </p:txBody>
          </p:sp>
          <p:sp>
            <p:nvSpPr>
              <p:cNvPr id="74780" name="Rectangle 28"/>
              <p:cNvSpPr>
                <a:spLocks noChangeArrowheads="1"/>
              </p:cNvSpPr>
              <p:nvPr/>
            </p:nvSpPr>
            <p:spPr bwMode="auto">
              <a:xfrm>
                <a:off x="392" y="2640"/>
                <a:ext cx="85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sz="1500" b="0">
                    <a:solidFill>
                      <a:srgbClr val="000000"/>
                    </a:solidFill>
                    <a:latin typeface="Times New Roman" charset="0"/>
                  </a:rPr>
                  <a:t>containsKey(key)</a:t>
                </a:r>
                <a:endParaRPr lang="de-DE">
                  <a:latin typeface="Palatino" charset="0"/>
                </a:endParaRPr>
              </a:p>
            </p:txBody>
          </p:sp>
        </p:grpSp>
        <p:sp>
          <p:nvSpPr>
            <p:cNvPr id="74802" name="Line 50"/>
            <p:cNvSpPr>
              <a:spLocks noChangeShapeType="1"/>
            </p:cNvSpPr>
            <p:nvPr/>
          </p:nvSpPr>
          <p:spPr bwMode="auto">
            <a:xfrm flipV="1">
              <a:off x="1447" y="2658"/>
              <a:ext cx="12" cy="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03" name="Line 51"/>
            <p:cNvSpPr>
              <a:spLocks noChangeShapeType="1"/>
            </p:cNvSpPr>
            <p:nvPr/>
          </p:nvSpPr>
          <p:spPr bwMode="auto">
            <a:xfrm flipV="1">
              <a:off x="1506" y="2623"/>
              <a:ext cx="36" cy="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04" name="Line 52"/>
            <p:cNvSpPr>
              <a:spLocks noChangeShapeType="1"/>
            </p:cNvSpPr>
            <p:nvPr/>
          </p:nvSpPr>
          <p:spPr bwMode="auto">
            <a:xfrm flipV="1">
              <a:off x="1589" y="2576"/>
              <a:ext cx="36" cy="2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05" name="Line 53"/>
            <p:cNvSpPr>
              <a:spLocks noChangeShapeType="1"/>
            </p:cNvSpPr>
            <p:nvPr/>
          </p:nvSpPr>
          <p:spPr bwMode="auto">
            <a:xfrm flipV="1">
              <a:off x="1672" y="2540"/>
              <a:ext cx="36" cy="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06" name="Line 54"/>
            <p:cNvSpPr>
              <a:spLocks noChangeShapeType="1"/>
            </p:cNvSpPr>
            <p:nvPr/>
          </p:nvSpPr>
          <p:spPr bwMode="auto">
            <a:xfrm flipV="1">
              <a:off x="1755" y="2481"/>
              <a:ext cx="4" cy="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07" name="Line 55"/>
            <p:cNvSpPr>
              <a:spLocks noChangeShapeType="1"/>
            </p:cNvSpPr>
            <p:nvPr/>
          </p:nvSpPr>
          <p:spPr bwMode="auto">
            <a:xfrm flipV="1">
              <a:off x="1838" y="2469"/>
              <a:ext cx="24" cy="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844" name="Group 92"/>
          <p:cNvGrpSpPr>
            <a:grpSpLocks/>
          </p:cNvGrpSpPr>
          <p:nvPr/>
        </p:nvGrpSpPr>
        <p:grpSpPr bwMode="auto">
          <a:xfrm>
            <a:off x="5454538" y="3735340"/>
            <a:ext cx="3384550" cy="452437"/>
            <a:chOff x="3496" y="1863"/>
            <a:chExt cx="2132" cy="285"/>
          </a:xfrm>
        </p:grpSpPr>
        <p:sp>
          <p:nvSpPr>
            <p:cNvPr id="74781" name="Freeform 29"/>
            <p:cNvSpPr>
              <a:spLocks/>
            </p:cNvSpPr>
            <p:nvPr/>
          </p:nvSpPr>
          <p:spPr bwMode="auto">
            <a:xfrm>
              <a:off x="4349" y="1863"/>
              <a:ext cx="1279" cy="260"/>
            </a:xfrm>
            <a:custGeom>
              <a:avLst/>
              <a:gdLst>
                <a:gd name="T0" fmla="*/ 1279 w 1279"/>
                <a:gd name="T1" fmla="*/ 83 h 260"/>
                <a:gd name="T2" fmla="*/ 1279 w 1279"/>
                <a:gd name="T3" fmla="*/ 260 h 260"/>
                <a:gd name="T4" fmla="*/ 0 w 1279"/>
                <a:gd name="T5" fmla="*/ 260 h 260"/>
                <a:gd name="T6" fmla="*/ 0 w 1279"/>
                <a:gd name="T7" fmla="*/ 0 h 260"/>
                <a:gd name="T8" fmla="*/ 1185 w 1279"/>
                <a:gd name="T9" fmla="*/ 0 h 260"/>
                <a:gd name="T10" fmla="*/ 1279 w 1279"/>
                <a:gd name="T11" fmla="*/ 8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9" h="260">
                  <a:moveTo>
                    <a:pt x="1279" y="83"/>
                  </a:moveTo>
                  <a:lnTo>
                    <a:pt x="1279" y="260"/>
                  </a:lnTo>
                  <a:lnTo>
                    <a:pt x="0" y="260"/>
                  </a:lnTo>
                  <a:lnTo>
                    <a:pt x="0" y="0"/>
                  </a:lnTo>
                  <a:lnTo>
                    <a:pt x="1185" y="0"/>
                  </a:lnTo>
                  <a:lnTo>
                    <a:pt x="1279" y="83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2" name="Freeform 30"/>
            <p:cNvSpPr>
              <a:spLocks/>
            </p:cNvSpPr>
            <p:nvPr/>
          </p:nvSpPr>
          <p:spPr bwMode="auto">
            <a:xfrm>
              <a:off x="5534" y="1863"/>
              <a:ext cx="94" cy="83"/>
            </a:xfrm>
            <a:custGeom>
              <a:avLst/>
              <a:gdLst>
                <a:gd name="T0" fmla="*/ 0 w 94"/>
                <a:gd name="T1" fmla="*/ 0 h 83"/>
                <a:gd name="T2" fmla="*/ 0 w 94"/>
                <a:gd name="T3" fmla="*/ 83 h 83"/>
                <a:gd name="T4" fmla="*/ 94 w 94"/>
                <a:gd name="T5" fmla="*/ 83 h 83"/>
                <a:gd name="T6" fmla="*/ 0 w 94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83">
                  <a:moveTo>
                    <a:pt x="0" y="0"/>
                  </a:moveTo>
                  <a:lnTo>
                    <a:pt x="0" y="83"/>
                  </a:lnTo>
                  <a:lnTo>
                    <a:pt x="94" y="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3" name="Rectangle 31"/>
            <p:cNvSpPr>
              <a:spLocks noChangeArrowheads="1"/>
            </p:cNvSpPr>
            <p:nvPr/>
          </p:nvSpPr>
          <p:spPr bwMode="auto">
            <a:xfrm>
              <a:off x="4538" y="1891"/>
              <a:ext cx="92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sz="1500" b="0">
                  <a:solidFill>
                    <a:srgbClr val="000000"/>
                  </a:solidFill>
                  <a:latin typeface="Times New Roman" charset="0"/>
                </a:rPr>
                <a:t>&lt;&lt;postcondition&gt;&gt;</a:t>
              </a:r>
              <a:endParaRPr lang="de-DE">
                <a:latin typeface="Palatino" charset="0"/>
              </a:endParaRPr>
            </a:p>
          </p:txBody>
        </p:sp>
        <p:sp>
          <p:nvSpPr>
            <p:cNvPr id="74784" name="Rectangle 32"/>
            <p:cNvSpPr>
              <a:spLocks noChangeArrowheads="1"/>
            </p:cNvSpPr>
            <p:nvPr/>
          </p:nvSpPr>
          <p:spPr bwMode="auto">
            <a:xfrm>
              <a:off x="4579" y="1998"/>
              <a:ext cx="84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sz="1500" b="0">
                  <a:solidFill>
                    <a:srgbClr val="000000"/>
                  </a:solidFill>
                  <a:latin typeface="Times New Roman" charset="0"/>
                </a:rPr>
                <a:t>get(key) == entry</a:t>
              </a:r>
              <a:endParaRPr lang="de-DE">
                <a:latin typeface="Palatino" charset="0"/>
              </a:endParaRPr>
            </a:p>
          </p:txBody>
        </p:sp>
        <p:sp>
          <p:nvSpPr>
            <p:cNvPr id="74808" name="Line 56"/>
            <p:cNvSpPr>
              <a:spLocks noChangeShapeType="1"/>
            </p:cNvSpPr>
            <p:nvPr/>
          </p:nvSpPr>
          <p:spPr bwMode="auto">
            <a:xfrm>
              <a:off x="3496" y="2147"/>
              <a:ext cx="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09" name="Line 57"/>
            <p:cNvSpPr>
              <a:spLocks noChangeShapeType="1"/>
            </p:cNvSpPr>
            <p:nvPr/>
          </p:nvSpPr>
          <p:spPr bwMode="auto">
            <a:xfrm flipV="1">
              <a:off x="3567" y="2123"/>
              <a:ext cx="48" cy="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10" name="Line 58"/>
            <p:cNvSpPr>
              <a:spLocks noChangeShapeType="1"/>
            </p:cNvSpPr>
            <p:nvPr/>
          </p:nvSpPr>
          <p:spPr bwMode="auto">
            <a:xfrm>
              <a:off x="3662" y="2111"/>
              <a:ext cx="4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11" name="Line 59"/>
            <p:cNvSpPr>
              <a:spLocks noChangeShapeType="1"/>
            </p:cNvSpPr>
            <p:nvPr/>
          </p:nvSpPr>
          <p:spPr bwMode="auto">
            <a:xfrm flipV="1">
              <a:off x="3757" y="2088"/>
              <a:ext cx="47" cy="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12" name="Line 60"/>
            <p:cNvSpPr>
              <a:spLocks noChangeShapeType="1"/>
            </p:cNvSpPr>
            <p:nvPr/>
          </p:nvSpPr>
          <p:spPr bwMode="auto">
            <a:xfrm flipV="1">
              <a:off x="3852" y="2064"/>
              <a:ext cx="47" cy="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13" name="Line 61"/>
            <p:cNvSpPr>
              <a:spLocks noChangeShapeType="1"/>
            </p:cNvSpPr>
            <p:nvPr/>
          </p:nvSpPr>
          <p:spPr bwMode="auto">
            <a:xfrm flipV="1">
              <a:off x="3946" y="2052"/>
              <a:ext cx="48" cy="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14" name="Line 62"/>
            <p:cNvSpPr>
              <a:spLocks noChangeShapeType="1"/>
            </p:cNvSpPr>
            <p:nvPr/>
          </p:nvSpPr>
          <p:spPr bwMode="auto">
            <a:xfrm flipV="1">
              <a:off x="4041" y="2029"/>
              <a:ext cx="48" cy="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15" name="Line 63"/>
            <p:cNvSpPr>
              <a:spLocks noChangeShapeType="1"/>
            </p:cNvSpPr>
            <p:nvPr/>
          </p:nvSpPr>
          <p:spPr bwMode="auto">
            <a:xfrm>
              <a:off x="4136" y="2017"/>
              <a:ext cx="4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16" name="Line 64"/>
            <p:cNvSpPr>
              <a:spLocks noChangeShapeType="1"/>
            </p:cNvSpPr>
            <p:nvPr/>
          </p:nvSpPr>
          <p:spPr bwMode="auto">
            <a:xfrm flipV="1">
              <a:off x="4231" y="1993"/>
              <a:ext cx="47" cy="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17" name="Line 65"/>
            <p:cNvSpPr>
              <a:spLocks noChangeShapeType="1"/>
            </p:cNvSpPr>
            <p:nvPr/>
          </p:nvSpPr>
          <p:spPr bwMode="auto">
            <a:xfrm>
              <a:off x="4325" y="1981"/>
              <a:ext cx="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847" name="Group 95"/>
          <p:cNvGrpSpPr>
            <a:grpSpLocks/>
          </p:cNvGrpSpPr>
          <p:nvPr/>
        </p:nvGrpSpPr>
        <p:grpSpPr bwMode="auto">
          <a:xfrm>
            <a:off x="4997338" y="4587827"/>
            <a:ext cx="3778250" cy="669925"/>
            <a:chOff x="3248" y="2407"/>
            <a:chExt cx="2380" cy="422"/>
          </a:xfrm>
        </p:grpSpPr>
        <p:sp>
          <p:nvSpPr>
            <p:cNvPr id="74785" name="Freeform 33"/>
            <p:cNvSpPr>
              <a:spLocks/>
            </p:cNvSpPr>
            <p:nvPr/>
          </p:nvSpPr>
          <p:spPr bwMode="auto">
            <a:xfrm>
              <a:off x="4349" y="2549"/>
              <a:ext cx="1279" cy="261"/>
            </a:xfrm>
            <a:custGeom>
              <a:avLst/>
              <a:gdLst>
                <a:gd name="T0" fmla="*/ 1279 w 1279"/>
                <a:gd name="T1" fmla="*/ 83 h 261"/>
                <a:gd name="T2" fmla="*/ 1279 w 1279"/>
                <a:gd name="T3" fmla="*/ 261 h 261"/>
                <a:gd name="T4" fmla="*/ 0 w 1279"/>
                <a:gd name="T5" fmla="*/ 261 h 261"/>
                <a:gd name="T6" fmla="*/ 0 w 1279"/>
                <a:gd name="T7" fmla="*/ 0 h 261"/>
                <a:gd name="T8" fmla="*/ 1185 w 1279"/>
                <a:gd name="T9" fmla="*/ 0 h 261"/>
                <a:gd name="T10" fmla="*/ 1279 w 1279"/>
                <a:gd name="T11" fmla="*/ 8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9" h="261">
                  <a:moveTo>
                    <a:pt x="1279" y="83"/>
                  </a:moveTo>
                  <a:lnTo>
                    <a:pt x="1279" y="261"/>
                  </a:lnTo>
                  <a:lnTo>
                    <a:pt x="0" y="261"/>
                  </a:lnTo>
                  <a:lnTo>
                    <a:pt x="0" y="0"/>
                  </a:lnTo>
                  <a:lnTo>
                    <a:pt x="1185" y="0"/>
                  </a:lnTo>
                  <a:lnTo>
                    <a:pt x="1279" y="83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6" name="Freeform 34"/>
            <p:cNvSpPr>
              <a:spLocks/>
            </p:cNvSpPr>
            <p:nvPr/>
          </p:nvSpPr>
          <p:spPr bwMode="auto">
            <a:xfrm>
              <a:off x="5534" y="2549"/>
              <a:ext cx="94" cy="83"/>
            </a:xfrm>
            <a:custGeom>
              <a:avLst/>
              <a:gdLst>
                <a:gd name="T0" fmla="*/ 0 w 94"/>
                <a:gd name="T1" fmla="*/ 0 h 83"/>
                <a:gd name="T2" fmla="*/ 0 w 94"/>
                <a:gd name="T3" fmla="*/ 83 h 83"/>
                <a:gd name="T4" fmla="*/ 94 w 94"/>
                <a:gd name="T5" fmla="*/ 83 h 83"/>
                <a:gd name="T6" fmla="*/ 0 w 94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83">
                  <a:moveTo>
                    <a:pt x="0" y="0"/>
                  </a:moveTo>
                  <a:lnTo>
                    <a:pt x="0" y="83"/>
                  </a:lnTo>
                  <a:lnTo>
                    <a:pt x="94" y="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7" name="Rectangle 35"/>
            <p:cNvSpPr>
              <a:spLocks noChangeArrowheads="1"/>
            </p:cNvSpPr>
            <p:nvPr/>
          </p:nvSpPr>
          <p:spPr bwMode="auto">
            <a:xfrm>
              <a:off x="4538" y="2578"/>
              <a:ext cx="92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sz="1500" b="0">
                  <a:solidFill>
                    <a:srgbClr val="000000"/>
                  </a:solidFill>
                  <a:latin typeface="Times New Roman" charset="0"/>
                </a:rPr>
                <a:t>&lt;&lt;postcondition&gt;&gt;</a:t>
              </a:r>
              <a:endParaRPr lang="de-DE">
                <a:latin typeface="Palatino" charset="0"/>
              </a:endParaRPr>
            </a:p>
          </p:txBody>
        </p:sp>
        <p:sp>
          <p:nvSpPr>
            <p:cNvPr id="74788" name="Rectangle 36"/>
            <p:cNvSpPr>
              <a:spLocks noChangeArrowheads="1"/>
            </p:cNvSpPr>
            <p:nvPr/>
          </p:nvSpPr>
          <p:spPr bwMode="auto">
            <a:xfrm>
              <a:off x="4553" y="2685"/>
              <a:ext cx="8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sz="1500" b="0">
                  <a:solidFill>
                    <a:srgbClr val="000000"/>
                  </a:solidFill>
                  <a:latin typeface="Times New Roman" charset="0"/>
                </a:rPr>
                <a:t>!containsKey(key)</a:t>
              </a:r>
              <a:endParaRPr lang="de-DE">
                <a:latin typeface="Palatino" charset="0"/>
              </a:endParaRPr>
            </a:p>
          </p:txBody>
        </p:sp>
        <p:sp>
          <p:nvSpPr>
            <p:cNvPr id="74818" name="Line 66"/>
            <p:cNvSpPr>
              <a:spLocks noChangeShapeType="1"/>
            </p:cNvSpPr>
            <p:nvPr/>
          </p:nvSpPr>
          <p:spPr bwMode="auto">
            <a:xfrm>
              <a:off x="3248" y="2407"/>
              <a:ext cx="1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19" name="Line 67"/>
            <p:cNvSpPr>
              <a:spLocks noChangeShapeType="1"/>
            </p:cNvSpPr>
            <p:nvPr/>
          </p:nvSpPr>
          <p:spPr bwMode="auto">
            <a:xfrm>
              <a:off x="3319" y="2431"/>
              <a:ext cx="3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20" name="Line 68"/>
            <p:cNvSpPr>
              <a:spLocks noChangeShapeType="1"/>
            </p:cNvSpPr>
            <p:nvPr/>
          </p:nvSpPr>
          <p:spPr bwMode="auto">
            <a:xfrm>
              <a:off x="3402" y="2455"/>
              <a:ext cx="4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21" name="Line 69"/>
            <p:cNvSpPr>
              <a:spLocks noChangeShapeType="1"/>
            </p:cNvSpPr>
            <p:nvPr/>
          </p:nvSpPr>
          <p:spPr bwMode="auto">
            <a:xfrm>
              <a:off x="3496" y="2478"/>
              <a:ext cx="4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22" name="Line 70"/>
            <p:cNvSpPr>
              <a:spLocks noChangeShapeType="1"/>
            </p:cNvSpPr>
            <p:nvPr/>
          </p:nvSpPr>
          <p:spPr bwMode="auto">
            <a:xfrm>
              <a:off x="3591" y="2502"/>
              <a:ext cx="3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23" name="Line 71"/>
            <p:cNvSpPr>
              <a:spLocks noChangeShapeType="1"/>
            </p:cNvSpPr>
            <p:nvPr/>
          </p:nvSpPr>
          <p:spPr bwMode="auto">
            <a:xfrm>
              <a:off x="3686" y="2526"/>
              <a:ext cx="3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24" name="Line 72"/>
            <p:cNvSpPr>
              <a:spLocks noChangeShapeType="1"/>
            </p:cNvSpPr>
            <p:nvPr/>
          </p:nvSpPr>
          <p:spPr bwMode="auto">
            <a:xfrm>
              <a:off x="3781" y="2549"/>
              <a:ext cx="3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25" name="Line 73"/>
            <p:cNvSpPr>
              <a:spLocks noChangeShapeType="1"/>
            </p:cNvSpPr>
            <p:nvPr/>
          </p:nvSpPr>
          <p:spPr bwMode="auto">
            <a:xfrm>
              <a:off x="3863" y="2573"/>
              <a:ext cx="4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26" name="Line 74"/>
            <p:cNvSpPr>
              <a:spLocks noChangeShapeType="1"/>
            </p:cNvSpPr>
            <p:nvPr/>
          </p:nvSpPr>
          <p:spPr bwMode="auto">
            <a:xfrm>
              <a:off x="3958" y="2597"/>
              <a:ext cx="4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27" name="Line 75"/>
            <p:cNvSpPr>
              <a:spLocks noChangeShapeType="1"/>
            </p:cNvSpPr>
            <p:nvPr/>
          </p:nvSpPr>
          <p:spPr bwMode="auto">
            <a:xfrm>
              <a:off x="4053" y="2621"/>
              <a:ext cx="3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28" name="Line 76"/>
            <p:cNvSpPr>
              <a:spLocks noChangeShapeType="1"/>
            </p:cNvSpPr>
            <p:nvPr/>
          </p:nvSpPr>
          <p:spPr bwMode="auto">
            <a:xfrm>
              <a:off x="4148" y="2644"/>
              <a:ext cx="3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29" name="Line 77"/>
            <p:cNvSpPr>
              <a:spLocks noChangeShapeType="1"/>
            </p:cNvSpPr>
            <p:nvPr/>
          </p:nvSpPr>
          <p:spPr bwMode="auto">
            <a:xfrm>
              <a:off x="4243" y="2668"/>
              <a:ext cx="3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30" name="Line 78"/>
            <p:cNvSpPr>
              <a:spLocks noChangeShapeType="1"/>
            </p:cNvSpPr>
            <p:nvPr/>
          </p:nvSpPr>
          <p:spPr bwMode="auto">
            <a:xfrm>
              <a:off x="4325" y="2692"/>
              <a:ext cx="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843" name="Group 91"/>
          <p:cNvGrpSpPr>
            <a:grpSpLocks/>
          </p:cNvGrpSpPr>
          <p:nvPr/>
        </p:nvGrpSpPr>
        <p:grpSpPr bwMode="auto">
          <a:xfrm>
            <a:off x="5481526" y="2911427"/>
            <a:ext cx="2820987" cy="619125"/>
            <a:chOff x="3425" y="1425"/>
            <a:chExt cx="1777" cy="390"/>
          </a:xfrm>
        </p:grpSpPr>
        <p:sp>
          <p:nvSpPr>
            <p:cNvPr id="74765" name="Freeform 13"/>
            <p:cNvSpPr>
              <a:spLocks/>
            </p:cNvSpPr>
            <p:nvPr/>
          </p:nvSpPr>
          <p:spPr bwMode="auto">
            <a:xfrm>
              <a:off x="3923" y="1425"/>
              <a:ext cx="1279" cy="260"/>
            </a:xfrm>
            <a:custGeom>
              <a:avLst/>
              <a:gdLst>
                <a:gd name="T0" fmla="*/ 1279 w 1279"/>
                <a:gd name="T1" fmla="*/ 94 h 260"/>
                <a:gd name="T2" fmla="*/ 1279 w 1279"/>
                <a:gd name="T3" fmla="*/ 260 h 260"/>
                <a:gd name="T4" fmla="*/ 0 w 1279"/>
                <a:gd name="T5" fmla="*/ 260 h 260"/>
                <a:gd name="T6" fmla="*/ 0 w 1279"/>
                <a:gd name="T7" fmla="*/ 0 h 260"/>
                <a:gd name="T8" fmla="*/ 1184 w 1279"/>
                <a:gd name="T9" fmla="*/ 0 h 260"/>
                <a:gd name="T10" fmla="*/ 1279 w 1279"/>
                <a:gd name="T11" fmla="*/ 9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9" h="260">
                  <a:moveTo>
                    <a:pt x="1279" y="94"/>
                  </a:moveTo>
                  <a:lnTo>
                    <a:pt x="1279" y="260"/>
                  </a:lnTo>
                  <a:lnTo>
                    <a:pt x="0" y="260"/>
                  </a:lnTo>
                  <a:lnTo>
                    <a:pt x="0" y="0"/>
                  </a:lnTo>
                  <a:lnTo>
                    <a:pt x="1184" y="0"/>
                  </a:lnTo>
                  <a:lnTo>
                    <a:pt x="1279" y="94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6" name="Freeform 14"/>
            <p:cNvSpPr>
              <a:spLocks/>
            </p:cNvSpPr>
            <p:nvPr/>
          </p:nvSpPr>
          <p:spPr bwMode="auto">
            <a:xfrm>
              <a:off x="5107" y="1425"/>
              <a:ext cx="95" cy="94"/>
            </a:xfrm>
            <a:custGeom>
              <a:avLst/>
              <a:gdLst>
                <a:gd name="T0" fmla="*/ 0 w 95"/>
                <a:gd name="T1" fmla="*/ 0 h 94"/>
                <a:gd name="T2" fmla="*/ 0 w 95"/>
                <a:gd name="T3" fmla="*/ 94 h 94"/>
                <a:gd name="T4" fmla="*/ 95 w 95"/>
                <a:gd name="T5" fmla="*/ 94 h 94"/>
                <a:gd name="T6" fmla="*/ 0 w 95"/>
                <a:gd name="T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4">
                  <a:moveTo>
                    <a:pt x="0" y="0"/>
                  </a:moveTo>
                  <a:lnTo>
                    <a:pt x="0" y="94"/>
                  </a:lnTo>
                  <a:lnTo>
                    <a:pt x="95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7" name="Rectangle 15"/>
            <p:cNvSpPr>
              <a:spLocks noChangeArrowheads="1"/>
            </p:cNvSpPr>
            <p:nvPr/>
          </p:nvSpPr>
          <p:spPr bwMode="auto">
            <a:xfrm>
              <a:off x="4224" y="1453"/>
              <a:ext cx="69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sz="1500" b="0">
                  <a:solidFill>
                    <a:srgbClr val="000000"/>
                  </a:solidFill>
                  <a:latin typeface="Times New Roman" charset="0"/>
                </a:rPr>
                <a:t>&lt;&lt;invariant&gt;&gt;</a:t>
              </a:r>
              <a:endParaRPr lang="de-DE">
                <a:latin typeface="Palatino" charset="0"/>
              </a:endParaRPr>
            </a:p>
          </p:txBody>
        </p:sp>
        <p:sp>
          <p:nvSpPr>
            <p:cNvPr id="74768" name="Rectangle 16"/>
            <p:cNvSpPr>
              <a:spLocks noChangeArrowheads="1"/>
            </p:cNvSpPr>
            <p:nvPr/>
          </p:nvSpPr>
          <p:spPr bwMode="auto">
            <a:xfrm>
              <a:off x="4116" y="1560"/>
              <a:ext cx="91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sz="1500" b="0">
                  <a:solidFill>
                    <a:srgbClr val="000000"/>
                  </a:solidFill>
                  <a:latin typeface="Times New Roman" charset="0"/>
                </a:rPr>
                <a:t>numElements &gt;= 0</a:t>
              </a:r>
              <a:endParaRPr lang="de-DE">
                <a:latin typeface="Palatino" charset="0"/>
              </a:endParaRPr>
            </a:p>
          </p:txBody>
        </p:sp>
        <p:sp>
          <p:nvSpPr>
            <p:cNvPr id="74831" name="Line 79"/>
            <p:cNvSpPr>
              <a:spLocks noChangeShapeType="1"/>
            </p:cNvSpPr>
            <p:nvPr/>
          </p:nvSpPr>
          <p:spPr bwMode="auto">
            <a:xfrm flipV="1">
              <a:off x="3425" y="1804"/>
              <a:ext cx="12" cy="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32" name="Line 80"/>
            <p:cNvSpPr>
              <a:spLocks noChangeShapeType="1"/>
            </p:cNvSpPr>
            <p:nvPr/>
          </p:nvSpPr>
          <p:spPr bwMode="auto">
            <a:xfrm flipV="1">
              <a:off x="3484" y="1756"/>
              <a:ext cx="36" cy="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33" name="Line 81"/>
            <p:cNvSpPr>
              <a:spLocks noChangeShapeType="1"/>
            </p:cNvSpPr>
            <p:nvPr/>
          </p:nvSpPr>
          <p:spPr bwMode="auto">
            <a:xfrm flipV="1">
              <a:off x="3567" y="1721"/>
              <a:ext cx="36" cy="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34" name="Line 82"/>
            <p:cNvSpPr>
              <a:spLocks noChangeShapeType="1"/>
            </p:cNvSpPr>
            <p:nvPr/>
          </p:nvSpPr>
          <p:spPr bwMode="auto">
            <a:xfrm flipV="1">
              <a:off x="3650" y="1673"/>
              <a:ext cx="36" cy="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35" name="Line 83"/>
            <p:cNvSpPr>
              <a:spLocks noChangeShapeType="1"/>
            </p:cNvSpPr>
            <p:nvPr/>
          </p:nvSpPr>
          <p:spPr bwMode="auto">
            <a:xfrm flipV="1">
              <a:off x="3733" y="1626"/>
              <a:ext cx="36" cy="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36" name="Line 84"/>
            <p:cNvSpPr>
              <a:spLocks noChangeShapeType="1"/>
            </p:cNvSpPr>
            <p:nvPr/>
          </p:nvSpPr>
          <p:spPr bwMode="auto">
            <a:xfrm flipV="1">
              <a:off x="3816" y="1590"/>
              <a:ext cx="36" cy="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37" name="Line 85"/>
            <p:cNvSpPr>
              <a:spLocks noChangeShapeType="1"/>
            </p:cNvSpPr>
            <p:nvPr/>
          </p:nvSpPr>
          <p:spPr bwMode="auto">
            <a:xfrm flipV="1">
              <a:off x="3899" y="1555"/>
              <a:ext cx="24" cy="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2962163" y="3414665"/>
            <a:ext cx="3667125" cy="43338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4287726" y="3554365"/>
            <a:ext cx="1028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1500" b="0">
                <a:solidFill>
                  <a:srgbClr val="000000"/>
                </a:solidFill>
                <a:latin typeface="Lucida Sans Typewriter" charset="0"/>
              </a:rPr>
              <a:t>HashTable</a:t>
            </a:r>
            <a:endParaRPr lang="de-DE" b="0">
              <a:latin typeface="Lucida Sans Typewriter" charset="0"/>
            </a:endParaRP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2962163" y="3848052"/>
            <a:ext cx="3667125" cy="2254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4854" name="Group 102"/>
          <p:cNvGrpSpPr>
            <a:grpSpLocks/>
          </p:cNvGrpSpPr>
          <p:nvPr/>
        </p:nvGrpSpPr>
        <p:grpSpPr bwMode="auto">
          <a:xfrm>
            <a:off x="2962163" y="4073477"/>
            <a:ext cx="3667125" cy="1109663"/>
            <a:chOff x="1838" y="2052"/>
            <a:chExt cx="2310" cy="699"/>
          </a:xfrm>
        </p:grpSpPr>
        <p:sp>
          <p:nvSpPr>
            <p:cNvPr id="74760" name="Rectangle 8"/>
            <p:cNvSpPr>
              <a:spLocks noChangeArrowheads="1"/>
            </p:cNvSpPr>
            <p:nvPr/>
          </p:nvSpPr>
          <p:spPr bwMode="auto">
            <a:xfrm>
              <a:off x="1838" y="2052"/>
              <a:ext cx="2310" cy="699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4853" name="Group 101"/>
            <p:cNvGrpSpPr>
              <a:grpSpLocks/>
            </p:cNvGrpSpPr>
            <p:nvPr/>
          </p:nvGrpSpPr>
          <p:grpSpPr bwMode="auto">
            <a:xfrm>
              <a:off x="1888" y="2093"/>
              <a:ext cx="2232" cy="617"/>
              <a:chOff x="1888" y="2093"/>
              <a:chExt cx="2232" cy="617"/>
            </a:xfrm>
          </p:grpSpPr>
          <p:sp>
            <p:nvSpPr>
              <p:cNvPr id="74761" name="Rectangle 9"/>
              <p:cNvSpPr>
                <a:spLocks noChangeArrowheads="1"/>
              </p:cNvSpPr>
              <p:nvPr/>
            </p:nvSpPr>
            <p:spPr bwMode="auto">
              <a:xfrm>
                <a:off x="1888" y="2093"/>
                <a:ext cx="151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sz="1500" b="0">
                    <a:solidFill>
                      <a:srgbClr val="000000"/>
                    </a:solidFill>
                    <a:latin typeface="Lucida Sans Typewriter" charset="0"/>
                  </a:rPr>
                  <a:t>put(key,entry:Object)</a:t>
                </a:r>
                <a:endParaRPr lang="de-DE" b="0">
                  <a:latin typeface="Lucida Sans Typewriter" charset="0"/>
                </a:endParaRPr>
              </a:p>
            </p:txBody>
          </p:sp>
          <p:sp>
            <p:nvSpPr>
              <p:cNvPr id="74762" name="Rectangle 10"/>
              <p:cNvSpPr>
                <a:spLocks noChangeArrowheads="1"/>
              </p:cNvSpPr>
              <p:nvPr/>
            </p:nvSpPr>
            <p:spPr bwMode="auto">
              <a:xfrm>
                <a:off x="1888" y="2211"/>
                <a:ext cx="108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sz="1500" b="0">
                    <a:solidFill>
                      <a:srgbClr val="000000"/>
                    </a:solidFill>
                    <a:latin typeface="Lucida Sans Typewriter" charset="0"/>
                  </a:rPr>
                  <a:t>get(key):Object</a:t>
                </a:r>
                <a:endParaRPr lang="de-DE" b="0">
                  <a:latin typeface="Lucida Sans Typewriter" charset="0"/>
                </a:endParaRPr>
              </a:p>
            </p:txBody>
          </p:sp>
          <p:sp>
            <p:nvSpPr>
              <p:cNvPr id="74763" name="Rectangle 11"/>
              <p:cNvSpPr>
                <a:spLocks noChangeArrowheads="1"/>
              </p:cNvSpPr>
              <p:nvPr/>
            </p:nvSpPr>
            <p:spPr bwMode="auto">
              <a:xfrm>
                <a:off x="1888" y="2329"/>
                <a:ext cx="129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sz="1500" b="0">
                    <a:solidFill>
                      <a:srgbClr val="000000"/>
                    </a:solidFill>
                    <a:latin typeface="Lucida Sans Typewriter" charset="0"/>
                  </a:rPr>
                  <a:t>remove(key:Object)</a:t>
                </a:r>
                <a:endParaRPr lang="de-DE" b="0">
                  <a:latin typeface="Lucida Sans Typewriter" charset="0"/>
                </a:endParaRPr>
              </a:p>
            </p:txBody>
          </p:sp>
          <p:sp>
            <p:nvSpPr>
              <p:cNvPr id="74764" name="Rectangle 12"/>
              <p:cNvSpPr>
                <a:spLocks noChangeArrowheads="1"/>
              </p:cNvSpPr>
              <p:nvPr/>
            </p:nvSpPr>
            <p:spPr bwMode="auto">
              <a:xfrm>
                <a:off x="1888" y="2448"/>
                <a:ext cx="223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sz="1500" b="0">
                    <a:solidFill>
                      <a:srgbClr val="000000"/>
                    </a:solidFill>
                    <a:latin typeface="Lucida Sans Typewriter" charset="0"/>
                  </a:rPr>
                  <a:t>containsKey(key:Object):boolean</a:t>
                </a:r>
                <a:endParaRPr lang="de-DE" b="0">
                  <a:latin typeface="Lucida Sans Typewriter" charset="0"/>
                </a:endParaRPr>
              </a:p>
            </p:txBody>
          </p:sp>
          <p:sp>
            <p:nvSpPr>
              <p:cNvPr id="74789" name="Rectangle 37"/>
              <p:cNvSpPr>
                <a:spLocks noChangeArrowheads="1"/>
              </p:cNvSpPr>
              <p:nvPr/>
            </p:nvSpPr>
            <p:spPr bwMode="auto">
              <a:xfrm>
                <a:off x="1888" y="2566"/>
                <a:ext cx="72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sz="1500" b="0">
                    <a:solidFill>
                      <a:srgbClr val="000000"/>
                    </a:solidFill>
                    <a:latin typeface="Lucida Sans Typewriter" charset="0"/>
                  </a:rPr>
                  <a:t>size():int</a:t>
                </a:r>
                <a:endParaRPr lang="de-DE" b="0">
                  <a:latin typeface="Lucida Sans Typewriter" charset="0"/>
                </a:endParaRPr>
              </a:p>
            </p:txBody>
          </p:sp>
        </p:grpSp>
      </p:grpSp>
      <p:sp>
        <p:nvSpPr>
          <p:cNvPr id="74838" name="Rectangle 86"/>
          <p:cNvSpPr>
            <a:spLocks noChangeArrowheads="1"/>
          </p:cNvSpPr>
          <p:nvPr/>
        </p:nvSpPr>
        <p:spPr bwMode="auto">
          <a:xfrm>
            <a:off x="3041538" y="3855990"/>
            <a:ext cx="1714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1500" b="0">
                <a:solidFill>
                  <a:srgbClr val="000000"/>
                </a:solidFill>
                <a:latin typeface="Lucida Sans Typewriter" charset="0"/>
              </a:rPr>
              <a:t>numElements:int</a:t>
            </a:r>
            <a:endParaRPr lang="de-DE" b="0">
              <a:latin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287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88" y="179388"/>
            <a:ext cx="7924712" cy="688975"/>
          </a:xfrm>
        </p:spPr>
        <p:txBody>
          <a:bodyPr/>
          <a:lstStyle/>
          <a:p>
            <a:r>
              <a:rPr lang="en-US" sz="2400" dirty="0"/>
              <a:t>Contract for </a:t>
            </a:r>
            <a:r>
              <a:rPr lang="en-US" sz="2400" dirty="0" err="1"/>
              <a:t>acceptPlayer</a:t>
            </a:r>
            <a:r>
              <a:rPr lang="en-US" sz="2400" dirty="0"/>
              <a:t> </a:t>
            </a:r>
            <a:r>
              <a:rPr lang="en-US" sz="2400" dirty="0" smtClean="0"/>
              <a:t>in </a:t>
            </a:r>
            <a:r>
              <a:rPr lang="en-US" sz="2400" dirty="0"/>
              <a:t>Tournament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charset="0"/>
              <a:buNone/>
            </a:pPr>
            <a:r>
              <a:rPr lang="en-US" sz="1800" b="1" dirty="0">
                <a:latin typeface="Lucida Sans Typewriter" charset="0"/>
              </a:rPr>
              <a:t>context</a:t>
            </a:r>
            <a:r>
              <a:rPr lang="en-US" sz="1800" dirty="0">
                <a:latin typeface="Lucida Sans Typewriter" charset="0"/>
              </a:rPr>
              <a:t> Tournament::</a:t>
            </a:r>
            <a:r>
              <a:rPr lang="en-US" sz="1800" dirty="0" err="1">
                <a:latin typeface="Lucida Sans Typewriter" charset="0"/>
              </a:rPr>
              <a:t>acceptPlayer</a:t>
            </a:r>
            <a:r>
              <a:rPr lang="en-US" sz="1800" dirty="0">
                <a:latin typeface="Lucida Sans Typewriter" charset="0"/>
              </a:rPr>
              <a:t>(p) </a:t>
            </a:r>
            <a:r>
              <a:rPr lang="en-US" sz="1800" b="1" dirty="0">
                <a:latin typeface="Lucida Sans Typewriter" charset="0"/>
              </a:rPr>
              <a:t>pre</a:t>
            </a:r>
            <a:r>
              <a:rPr lang="en-US" sz="1800" dirty="0">
                <a:latin typeface="Lucida Sans Typewriter" charset="0"/>
              </a:rPr>
              <a:t>:</a:t>
            </a:r>
          </a:p>
          <a:p>
            <a:pPr>
              <a:buFont typeface="Symbol" charset="0"/>
              <a:buNone/>
            </a:pPr>
            <a:r>
              <a:rPr lang="en-US" sz="1800" dirty="0">
                <a:latin typeface="Lucida Sans Typewriter" charset="0"/>
              </a:rPr>
              <a:t>	not </a:t>
            </a:r>
            <a:r>
              <a:rPr lang="en-US" sz="1800" dirty="0" err="1">
                <a:latin typeface="Lucida Sans Typewriter" charset="0"/>
              </a:rPr>
              <a:t>isPlayerAccepted</a:t>
            </a:r>
            <a:r>
              <a:rPr lang="en-US" sz="1800" dirty="0">
                <a:latin typeface="Lucida Sans Typewriter" charset="0"/>
              </a:rPr>
              <a:t>(p)</a:t>
            </a:r>
          </a:p>
          <a:p>
            <a:pPr>
              <a:buFont typeface="Symbol" charset="0"/>
              <a:buNone/>
            </a:pPr>
            <a:endParaRPr lang="en-US" sz="1800" dirty="0">
              <a:latin typeface="Lucida Sans Typewriter" charset="0"/>
            </a:endParaRPr>
          </a:p>
          <a:p>
            <a:pPr>
              <a:buFont typeface="Symbol" charset="0"/>
              <a:buNone/>
            </a:pPr>
            <a:r>
              <a:rPr lang="en-US" sz="1800" b="1" dirty="0">
                <a:latin typeface="Lucida Sans Typewriter" charset="0"/>
              </a:rPr>
              <a:t>context</a:t>
            </a:r>
            <a:r>
              <a:rPr lang="en-US" sz="1800" dirty="0">
                <a:latin typeface="Lucida Sans Typewriter" charset="0"/>
              </a:rPr>
              <a:t> Tournament::</a:t>
            </a:r>
            <a:r>
              <a:rPr lang="en-US" sz="1800" dirty="0" err="1">
                <a:latin typeface="Lucida Sans Typewriter" charset="0"/>
              </a:rPr>
              <a:t>acceptPlayer</a:t>
            </a:r>
            <a:r>
              <a:rPr lang="en-US" sz="1800" dirty="0">
                <a:latin typeface="Lucida Sans Typewriter" charset="0"/>
              </a:rPr>
              <a:t>(p) </a:t>
            </a:r>
            <a:r>
              <a:rPr lang="en-US" sz="1800" b="1" dirty="0">
                <a:latin typeface="Lucida Sans Typewriter" charset="0"/>
              </a:rPr>
              <a:t>pre</a:t>
            </a:r>
            <a:r>
              <a:rPr lang="en-US" sz="1800" dirty="0">
                <a:latin typeface="Lucida Sans Typewriter" charset="0"/>
              </a:rPr>
              <a:t>:</a:t>
            </a:r>
          </a:p>
          <a:p>
            <a:pPr>
              <a:buFont typeface="Symbol" charset="0"/>
              <a:buNone/>
            </a:pPr>
            <a:r>
              <a:rPr lang="en-US" sz="1800" dirty="0">
                <a:latin typeface="Lucida Sans Typewriter" charset="0"/>
              </a:rPr>
              <a:t>	</a:t>
            </a:r>
            <a:r>
              <a:rPr lang="en-US" sz="1800" dirty="0" err="1">
                <a:latin typeface="Lucida Sans Typewriter" charset="0"/>
              </a:rPr>
              <a:t>getNumPlayers</a:t>
            </a:r>
            <a:r>
              <a:rPr lang="en-US" sz="1800" dirty="0">
                <a:latin typeface="Lucida Sans Typewriter" charset="0"/>
              </a:rPr>
              <a:t>() &lt; </a:t>
            </a:r>
            <a:r>
              <a:rPr lang="en-US" sz="1800" dirty="0" err="1">
                <a:latin typeface="Lucida Sans Typewriter" charset="0"/>
              </a:rPr>
              <a:t>getMaxNumPlayers</a:t>
            </a:r>
            <a:r>
              <a:rPr lang="en-US" sz="1800" dirty="0">
                <a:latin typeface="Lucida Sans Typewriter" charset="0"/>
              </a:rPr>
              <a:t>()</a:t>
            </a:r>
          </a:p>
          <a:p>
            <a:pPr>
              <a:buFont typeface="Symbol" charset="0"/>
              <a:buNone/>
            </a:pPr>
            <a:endParaRPr lang="en-US" sz="1800" dirty="0">
              <a:latin typeface="Lucida Sans Typewriter" charset="0"/>
            </a:endParaRPr>
          </a:p>
          <a:p>
            <a:pPr>
              <a:buFont typeface="Symbol" charset="0"/>
              <a:buNone/>
            </a:pPr>
            <a:r>
              <a:rPr lang="en-US" sz="1800" b="1" dirty="0">
                <a:latin typeface="Lucida Sans Typewriter" charset="0"/>
              </a:rPr>
              <a:t>context</a:t>
            </a:r>
            <a:r>
              <a:rPr lang="en-US" sz="1800" dirty="0">
                <a:latin typeface="Lucida Sans Typewriter" charset="0"/>
              </a:rPr>
              <a:t> Tournament::</a:t>
            </a:r>
            <a:r>
              <a:rPr lang="en-US" sz="1800" dirty="0" err="1">
                <a:latin typeface="Lucida Sans Typewriter" charset="0"/>
              </a:rPr>
              <a:t>acceptPlayer</a:t>
            </a:r>
            <a:r>
              <a:rPr lang="en-US" sz="1800" dirty="0">
                <a:latin typeface="Lucida Sans Typewriter" charset="0"/>
              </a:rPr>
              <a:t>(p) </a:t>
            </a:r>
            <a:r>
              <a:rPr lang="en-US" sz="1800" b="1" dirty="0">
                <a:latin typeface="Lucida Sans Typewriter" charset="0"/>
              </a:rPr>
              <a:t>post</a:t>
            </a:r>
            <a:r>
              <a:rPr lang="en-US" sz="1800" dirty="0">
                <a:latin typeface="Lucida Sans Typewriter" charset="0"/>
              </a:rPr>
              <a:t>:</a:t>
            </a:r>
          </a:p>
          <a:p>
            <a:pPr>
              <a:buFont typeface="Symbol" charset="0"/>
              <a:buNone/>
            </a:pPr>
            <a:r>
              <a:rPr lang="en-US" sz="1800" dirty="0">
                <a:latin typeface="Lucida Sans Typewriter" charset="0"/>
              </a:rPr>
              <a:t>	</a:t>
            </a:r>
            <a:r>
              <a:rPr lang="en-US" sz="1800" dirty="0" err="1">
                <a:latin typeface="Lucida Sans Typewriter" charset="0"/>
              </a:rPr>
              <a:t>isPlayerAccepted</a:t>
            </a:r>
            <a:r>
              <a:rPr lang="en-US" sz="1800" dirty="0">
                <a:latin typeface="Lucida Sans Typewriter" charset="0"/>
              </a:rPr>
              <a:t>(p)</a:t>
            </a:r>
          </a:p>
          <a:p>
            <a:pPr>
              <a:buFont typeface="Symbol" charset="0"/>
              <a:buNone/>
            </a:pPr>
            <a:endParaRPr lang="en-US" sz="1800" dirty="0">
              <a:latin typeface="Lucida Sans Typewriter" charset="0"/>
            </a:endParaRPr>
          </a:p>
          <a:p>
            <a:pPr>
              <a:buFont typeface="Symbol" charset="0"/>
              <a:buNone/>
            </a:pPr>
            <a:r>
              <a:rPr lang="en-US" sz="1800" b="1" dirty="0">
                <a:latin typeface="Lucida Sans Typewriter" charset="0"/>
              </a:rPr>
              <a:t>context</a:t>
            </a:r>
            <a:r>
              <a:rPr lang="en-US" sz="1800" dirty="0">
                <a:latin typeface="Lucida Sans Typewriter" charset="0"/>
              </a:rPr>
              <a:t> Tournament::</a:t>
            </a:r>
            <a:r>
              <a:rPr lang="en-US" sz="1800" dirty="0" err="1">
                <a:latin typeface="Lucida Sans Typewriter" charset="0"/>
              </a:rPr>
              <a:t>acceptPlayer</a:t>
            </a:r>
            <a:r>
              <a:rPr lang="en-US" sz="1800" dirty="0">
                <a:latin typeface="Lucida Sans Typewriter" charset="0"/>
              </a:rPr>
              <a:t>(p) </a:t>
            </a:r>
            <a:r>
              <a:rPr lang="en-US" sz="1800" b="1" dirty="0">
                <a:latin typeface="Lucida Sans Typewriter" charset="0"/>
              </a:rPr>
              <a:t>post</a:t>
            </a:r>
            <a:r>
              <a:rPr lang="en-US" sz="1800" dirty="0">
                <a:latin typeface="Lucida Sans Typewriter" charset="0"/>
              </a:rPr>
              <a:t>:</a:t>
            </a:r>
          </a:p>
          <a:p>
            <a:pPr>
              <a:buFont typeface="Symbol" charset="0"/>
              <a:buNone/>
            </a:pPr>
            <a:r>
              <a:rPr lang="en-US" sz="1800" dirty="0">
                <a:latin typeface="Lucida Sans Typewriter" charset="0"/>
              </a:rPr>
              <a:t>	</a:t>
            </a:r>
            <a:r>
              <a:rPr lang="en-US" sz="1800" dirty="0" err="1">
                <a:latin typeface="Lucida Sans Typewriter" charset="0"/>
              </a:rPr>
              <a:t>getNumPlayers</a:t>
            </a:r>
            <a:r>
              <a:rPr lang="en-US" sz="1800" dirty="0">
                <a:latin typeface="Lucida Sans Typewriter" charset="0"/>
              </a:rPr>
              <a:t>() = @</a:t>
            </a:r>
            <a:r>
              <a:rPr lang="en-US" sz="1800" dirty="0" err="1">
                <a:latin typeface="Lucida Sans Typewriter" charset="0"/>
              </a:rPr>
              <a:t>pre.getNumPlayers</a:t>
            </a:r>
            <a:r>
              <a:rPr lang="en-US" sz="1800" dirty="0">
                <a:latin typeface="Lucida Sans Typewriter" charset="0"/>
              </a:rPr>
              <a:t>() + 1</a:t>
            </a:r>
          </a:p>
        </p:txBody>
      </p:sp>
    </p:spTree>
    <p:extLst>
      <p:ext uri="{BB962C8B-B14F-4D97-AF65-F5344CB8AC3E}">
        <p14:creationId xmlns:p14="http://schemas.microsoft.com/office/powerpoint/2010/main" val="1431458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88" y="179388"/>
            <a:ext cx="7924712" cy="688975"/>
          </a:xfrm>
        </p:spPr>
        <p:txBody>
          <a:bodyPr/>
          <a:lstStyle/>
          <a:p>
            <a:r>
              <a:rPr lang="en-US" sz="2400" dirty="0"/>
              <a:t>Contract for </a:t>
            </a:r>
            <a:r>
              <a:rPr lang="en-US" sz="2400" dirty="0" err="1"/>
              <a:t>removePlayer</a:t>
            </a:r>
            <a:r>
              <a:rPr lang="en-US" sz="2400" dirty="0"/>
              <a:t>  in Tournament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charset="0"/>
              <a:buNone/>
            </a:pPr>
            <a:r>
              <a:rPr lang="en-US" sz="1800" b="1">
                <a:latin typeface="Lucida Sans Typewriter" charset="0"/>
              </a:rPr>
              <a:t>context</a:t>
            </a:r>
            <a:r>
              <a:rPr lang="en-US" sz="1800">
                <a:latin typeface="Lucida Sans Typewriter" charset="0"/>
              </a:rPr>
              <a:t> Tournament::removePlayer(p) </a:t>
            </a:r>
            <a:r>
              <a:rPr lang="en-US" sz="1800" b="1">
                <a:latin typeface="Lucida Sans Typewriter" charset="0"/>
              </a:rPr>
              <a:t>pre</a:t>
            </a:r>
            <a:r>
              <a:rPr lang="en-US" sz="1800">
                <a:latin typeface="Lucida Sans Typewriter" charset="0"/>
              </a:rPr>
              <a:t>:</a:t>
            </a:r>
          </a:p>
          <a:p>
            <a:pPr>
              <a:buFont typeface="Symbol" charset="0"/>
              <a:buNone/>
            </a:pPr>
            <a:r>
              <a:rPr lang="en-US" sz="1800">
                <a:latin typeface="Lucida Sans Typewriter" charset="0"/>
              </a:rPr>
              <a:t>	isPlayerAccepted(p)</a:t>
            </a:r>
          </a:p>
          <a:p>
            <a:pPr>
              <a:buFont typeface="Symbol" charset="0"/>
              <a:buNone/>
            </a:pPr>
            <a:endParaRPr lang="en-US" sz="1800">
              <a:latin typeface="Lucida Sans Typewriter" charset="0"/>
            </a:endParaRPr>
          </a:p>
          <a:p>
            <a:pPr>
              <a:buFont typeface="Symbol" charset="0"/>
              <a:buNone/>
            </a:pPr>
            <a:r>
              <a:rPr lang="en-US" sz="1800" b="1">
                <a:latin typeface="Lucida Sans Typewriter" charset="0"/>
              </a:rPr>
              <a:t>context</a:t>
            </a:r>
            <a:r>
              <a:rPr lang="en-US" sz="1800">
                <a:latin typeface="Lucida Sans Typewriter" charset="0"/>
              </a:rPr>
              <a:t> Tournament::removePlayer(p) </a:t>
            </a:r>
            <a:r>
              <a:rPr lang="en-US" sz="1800" b="1">
                <a:latin typeface="Lucida Sans Typewriter" charset="0"/>
              </a:rPr>
              <a:t>post</a:t>
            </a:r>
            <a:r>
              <a:rPr lang="en-US" sz="1800">
                <a:latin typeface="Lucida Sans Typewriter" charset="0"/>
              </a:rPr>
              <a:t>:</a:t>
            </a:r>
          </a:p>
          <a:p>
            <a:pPr>
              <a:buFont typeface="Symbol" charset="0"/>
              <a:buNone/>
            </a:pPr>
            <a:r>
              <a:rPr lang="en-US" sz="1800">
                <a:latin typeface="Lucida Sans Typewriter" charset="0"/>
              </a:rPr>
              <a:t>	not isPlayerAccepted(p)</a:t>
            </a:r>
          </a:p>
          <a:p>
            <a:pPr>
              <a:buFont typeface="Symbol" charset="0"/>
              <a:buNone/>
            </a:pPr>
            <a:endParaRPr lang="en-US" sz="1800">
              <a:latin typeface="Lucida Sans Typewriter" charset="0"/>
            </a:endParaRPr>
          </a:p>
          <a:p>
            <a:pPr>
              <a:buFont typeface="Symbol" charset="0"/>
              <a:buNone/>
            </a:pPr>
            <a:r>
              <a:rPr lang="en-US" sz="1800" b="1">
                <a:latin typeface="Lucida Sans Typewriter" charset="0"/>
              </a:rPr>
              <a:t>context</a:t>
            </a:r>
            <a:r>
              <a:rPr lang="en-US" sz="1800">
                <a:latin typeface="Lucida Sans Typewriter" charset="0"/>
              </a:rPr>
              <a:t> Tournament::removePlayer(p) </a:t>
            </a:r>
            <a:r>
              <a:rPr lang="en-US" sz="1800" b="1">
                <a:latin typeface="Lucida Sans Typewriter" charset="0"/>
              </a:rPr>
              <a:t>post</a:t>
            </a:r>
            <a:r>
              <a:rPr lang="en-US" sz="1800">
                <a:latin typeface="Lucida Sans Typewriter" charset="0"/>
              </a:rPr>
              <a:t>:</a:t>
            </a:r>
          </a:p>
          <a:p>
            <a:pPr>
              <a:buFont typeface="Symbol" charset="0"/>
              <a:buNone/>
            </a:pPr>
            <a:r>
              <a:rPr lang="en-US" sz="1800">
                <a:latin typeface="Lucida Sans Typewriter" charset="0"/>
              </a:rPr>
              <a:t>	getNumPlayers() = @pre.getNumPlayers() - 1</a:t>
            </a:r>
          </a:p>
          <a:p>
            <a:pPr>
              <a:buFont typeface="Symbol" charset="0"/>
              <a:buNone/>
            </a:pPr>
            <a:endParaRPr lang="en-US" sz="1800">
              <a:latin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105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altLang="zh-CN" dirty="0" smtClean="0"/>
              <a:t>n Overview of Object Design</a:t>
            </a:r>
          </a:p>
          <a:p>
            <a:r>
              <a:rPr lang="en-US" dirty="0" smtClean="0"/>
              <a:t>I</a:t>
            </a:r>
            <a:r>
              <a:rPr lang="en-US" altLang="zh-CN" dirty="0" smtClean="0"/>
              <a:t>nterface Specification Concepts</a:t>
            </a:r>
          </a:p>
          <a:p>
            <a:r>
              <a:rPr lang="en-US" dirty="0" smtClean="0"/>
              <a:t>I</a:t>
            </a:r>
            <a:r>
              <a:rPr lang="en-US" altLang="zh-CN" dirty="0" smtClean="0"/>
              <a:t>nterface Specification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429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Annotation of  Tournament class</a:t>
            </a:r>
          </a:p>
        </p:txBody>
      </p:sp>
      <p:sp>
        <p:nvSpPr>
          <p:cNvPr id="137223" name="Rectangle 7"/>
          <p:cNvSpPr>
            <a:spLocks noChangeArrowheads="1"/>
          </p:cNvSpPr>
          <p:nvPr/>
        </p:nvSpPr>
        <p:spPr bwMode="auto">
          <a:xfrm>
            <a:off x="414338" y="222250"/>
            <a:ext cx="8153400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/>
          <a:p>
            <a:pPr>
              <a:lnSpc>
                <a:spcPct val="90000"/>
              </a:lnSpc>
            </a:pPr>
            <a:endParaRPr lang="en-US" sz="2800" i="1">
              <a:solidFill>
                <a:schemeClr val="tx2"/>
              </a:solidFill>
            </a:endParaRPr>
          </a:p>
        </p:txBody>
      </p:sp>
      <p:sp>
        <p:nvSpPr>
          <p:cNvPr id="137224" name="Rectangle 8"/>
          <p:cNvSpPr>
            <a:spLocks noChangeArrowheads="1"/>
          </p:cNvSpPr>
          <p:nvPr/>
        </p:nvSpPr>
        <p:spPr bwMode="auto">
          <a:xfrm>
            <a:off x="355600" y="838200"/>
            <a:ext cx="4051300" cy="492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charset="0"/>
              <a:buNone/>
            </a:pPr>
            <a:r>
              <a:rPr lang="en-US" sz="1400" dirty="0">
                <a:latin typeface="Lucida Sans Typewriter" charset="0"/>
              </a:rPr>
              <a:t>public class</a:t>
            </a:r>
            <a:r>
              <a:rPr lang="en-US" sz="1400" b="0" dirty="0">
                <a:latin typeface="Lucida Sans Typewriter" charset="0"/>
              </a:rPr>
              <a:t> Tournament {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charset="0"/>
              <a:buNone/>
            </a:pPr>
            <a:r>
              <a:rPr lang="en-US" sz="1400" b="0" dirty="0">
                <a:latin typeface="Lucida Sans Typewriter" charset="0"/>
              </a:rPr>
              <a:t>	/** The maximum number of players</a:t>
            </a:r>
            <a:br>
              <a:rPr lang="en-US" sz="1400" b="0" dirty="0">
                <a:latin typeface="Lucida Sans Typewriter" charset="0"/>
              </a:rPr>
            </a:br>
            <a:r>
              <a:rPr lang="en-US" sz="1400" b="0" dirty="0">
                <a:latin typeface="Lucida Sans Typewriter" charset="0"/>
              </a:rPr>
              <a:t> * is positive at all times.</a:t>
            </a:r>
            <a:br>
              <a:rPr lang="en-US" sz="1400" b="0" dirty="0">
                <a:latin typeface="Lucida Sans Typewriter" charset="0"/>
              </a:rPr>
            </a:br>
            <a:r>
              <a:rPr lang="en-US" sz="1400" b="0" dirty="0">
                <a:latin typeface="Lucida Sans Typewriter" charset="0"/>
              </a:rPr>
              <a:t> * </a:t>
            </a:r>
            <a:r>
              <a:rPr lang="en-US" sz="1400" b="0" dirty="0">
                <a:solidFill>
                  <a:srgbClr val="FF0000"/>
                </a:solidFill>
                <a:latin typeface="Lucida Sans Typewriter" charset="0"/>
              </a:rPr>
              <a:t>@invariant </a:t>
            </a:r>
            <a:r>
              <a:rPr lang="en-US" sz="1400" b="0" dirty="0" err="1">
                <a:solidFill>
                  <a:srgbClr val="FF0000"/>
                </a:solidFill>
                <a:latin typeface="Lucida Sans Typewriter" charset="0"/>
              </a:rPr>
              <a:t>maxNumPlayers</a:t>
            </a:r>
            <a:r>
              <a:rPr lang="en-US" sz="1400" b="0" dirty="0">
                <a:solidFill>
                  <a:srgbClr val="FF0000"/>
                </a:solidFill>
                <a:latin typeface="Lucida Sans Typewriter" charset="0"/>
              </a:rPr>
              <a:t> &gt; 0</a:t>
            </a:r>
            <a:r>
              <a:rPr lang="en-US" sz="1400" b="0" dirty="0">
                <a:latin typeface="Lucida Sans Typewriter" charset="0"/>
              </a:rPr>
              <a:t/>
            </a:r>
            <a:br>
              <a:rPr lang="en-US" sz="1400" b="0" dirty="0">
                <a:latin typeface="Lucida Sans Typewriter" charset="0"/>
              </a:rPr>
            </a:br>
            <a:r>
              <a:rPr lang="en-US" sz="1400" b="0" dirty="0">
                <a:latin typeface="Lucida Sans Typewriter" charset="0"/>
              </a:rPr>
              <a:t> */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charset="0"/>
              <a:buNone/>
            </a:pPr>
            <a:r>
              <a:rPr lang="en-US" sz="1400" b="0" dirty="0">
                <a:latin typeface="Lucida Sans Typewriter" charset="0"/>
              </a:rPr>
              <a:t>	</a:t>
            </a:r>
            <a:r>
              <a:rPr lang="en-US" sz="1400" dirty="0">
                <a:latin typeface="Lucida Sans Typewriter" charset="0"/>
              </a:rPr>
              <a:t>private </a:t>
            </a:r>
            <a:r>
              <a:rPr lang="en-US" sz="1400" dirty="0" err="1">
                <a:latin typeface="Lucida Sans Typewriter" charset="0"/>
              </a:rPr>
              <a:t>int</a:t>
            </a:r>
            <a:r>
              <a:rPr lang="en-US" sz="1400" b="0" dirty="0">
                <a:latin typeface="Lucida Sans Typewriter" charset="0"/>
              </a:rPr>
              <a:t> </a:t>
            </a:r>
            <a:r>
              <a:rPr lang="en-US" sz="1400" b="0" dirty="0" err="1">
                <a:latin typeface="Lucida Sans Typewriter" charset="0"/>
              </a:rPr>
              <a:t>maxNumPlayers</a:t>
            </a:r>
            <a:r>
              <a:rPr lang="en-US" sz="1400" b="0" dirty="0">
                <a:latin typeface="Lucida Sans Typewriter" charset="0"/>
              </a:rPr>
              <a:t>;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charset="0"/>
              <a:buNone/>
            </a:pPr>
            <a:endParaRPr lang="en-US" sz="1400" b="0" dirty="0">
              <a:latin typeface="Lucida Sans Typewriter" charset="0"/>
            </a:endParaRP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charset="0"/>
              <a:buNone/>
            </a:pPr>
            <a:r>
              <a:rPr lang="en-US" sz="1400" b="0" dirty="0">
                <a:latin typeface="Lucida Sans Typewriter" charset="0"/>
              </a:rPr>
              <a:t>	/** The players List contains  </a:t>
            </a:r>
            <a:br>
              <a:rPr lang="en-US" sz="1400" b="0" dirty="0">
                <a:latin typeface="Lucida Sans Typewriter" charset="0"/>
              </a:rPr>
            </a:br>
            <a:r>
              <a:rPr lang="en-US" sz="1400" b="0" dirty="0">
                <a:latin typeface="Lucida Sans Typewriter" charset="0"/>
              </a:rPr>
              <a:t> * references to Players who are</a:t>
            </a:r>
            <a:br>
              <a:rPr lang="en-US" sz="1400" b="0" dirty="0">
                <a:latin typeface="Lucida Sans Typewriter" charset="0"/>
              </a:rPr>
            </a:br>
            <a:r>
              <a:rPr lang="en-US" sz="1400" b="0" dirty="0">
                <a:latin typeface="Lucida Sans Typewriter" charset="0"/>
              </a:rPr>
              <a:t> *  are registered with the</a:t>
            </a:r>
            <a:br>
              <a:rPr lang="en-US" sz="1400" b="0" dirty="0">
                <a:latin typeface="Lucida Sans Typewriter" charset="0"/>
              </a:rPr>
            </a:br>
            <a:r>
              <a:rPr lang="en-US" sz="1400" b="0" dirty="0">
                <a:latin typeface="Lucida Sans Typewriter" charset="0"/>
              </a:rPr>
              <a:t> * Tournament. */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charset="0"/>
              <a:buNone/>
            </a:pPr>
            <a:r>
              <a:rPr lang="en-US" sz="1400" b="0" dirty="0">
                <a:latin typeface="Lucida Sans Typewriter" charset="0"/>
              </a:rPr>
              <a:t>	</a:t>
            </a:r>
            <a:r>
              <a:rPr lang="en-US" sz="1400" dirty="0">
                <a:latin typeface="Lucida Sans Typewriter" charset="0"/>
              </a:rPr>
              <a:t>private</a:t>
            </a:r>
            <a:r>
              <a:rPr lang="en-US" sz="1400" b="0" dirty="0">
                <a:latin typeface="Lucida Sans Typewriter" charset="0"/>
              </a:rPr>
              <a:t> List players;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charset="0"/>
              <a:buNone/>
            </a:pPr>
            <a:endParaRPr lang="en-US" sz="1400" b="0" dirty="0">
              <a:latin typeface="Lucida Sans Typewriter" charset="0"/>
            </a:endParaRP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charset="0"/>
              <a:buNone/>
            </a:pPr>
            <a:r>
              <a:rPr lang="en-US" sz="1400" b="0" dirty="0">
                <a:latin typeface="Lucida Sans Typewriter" charset="0"/>
              </a:rPr>
              <a:t>	/** Returns the current number of</a:t>
            </a:r>
            <a:br>
              <a:rPr lang="en-US" sz="1400" b="0" dirty="0">
                <a:latin typeface="Lucida Sans Typewriter" charset="0"/>
              </a:rPr>
            </a:br>
            <a:r>
              <a:rPr lang="en-US" sz="1400" b="0" dirty="0">
                <a:latin typeface="Lucida Sans Typewriter" charset="0"/>
              </a:rPr>
              <a:t> * players in the tournament. */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charset="0"/>
              <a:buNone/>
            </a:pPr>
            <a:r>
              <a:rPr lang="en-US" sz="1400" b="0" dirty="0">
                <a:latin typeface="Lucida Sans Typewriter" charset="0"/>
              </a:rPr>
              <a:t>	</a:t>
            </a:r>
            <a:r>
              <a:rPr lang="en-US" sz="1400" dirty="0">
                <a:latin typeface="Lucida Sans Typewriter" charset="0"/>
              </a:rPr>
              <a:t>public </a:t>
            </a:r>
            <a:r>
              <a:rPr lang="en-US" sz="1400" dirty="0" err="1">
                <a:latin typeface="Lucida Sans Typewriter" charset="0"/>
              </a:rPr>
              <a:t>int</a:t>
            </a:r>
            <a:r>
              <a:rPr lang="en-US" sz="1400" b="0" dirty="0">
                <a:latin typeface="Lucida Sans Typewriter" charset="0"/>
              </a:rPr>
              <a:t> </a:t>
            </a:r>
            <a:r>
              <a:rPr lang="en-US" sz="1400" b="0" dirty="0" err="1">
                <a:latin typeface="Lucida Sans Typewriter" charset="0"/>
              </a:rPr>
              <a:t>getNumPlayers</a:t>
            </a:r>
            <a:r>
              <a:rPr lang="en-US" sz="1400" b="0" dirty="0">
                <a:latin typeface="Lucida Sans Typewriter" charset="0"/>
              </a:rPr>
              <a:t>() {…}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charset="0"/>
              <a:buNone/>
            </a:pPr>
            <a:endParaRPr lang="en-US" sz="1400" b="0" dirty="0">
              <a:latin typeface="Lucida Sans Typewriter" charset="0"/>
            </a:endParaRP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charset="0"/>
              <a:buNone/>
            </a:pPr>
            <a:r>
              <a:rPr lang="en-US" sz="1400" b="0" dirty="0">
                <a:latin typeface="Lucida Sans Typewriter" charset="0"/>
              </a:rPr>
              <a:t>	/** Returns the maximum number of</a:t>
            </a:r>
            <a:br>
              <a:rPr lang="en-US" sz="1400" b="0" dirty="0">
                <a:latin typeface="Lucida Sans Typewriter" charset="0"/>
              </a:rPr>
            </a:br>
            <a:r>
              <a:rPr lang="en-US" sz="1400" b="0" dirty="0">
                <a:latin typeface="Lucida Sans Typewriter" charset="0"/>
              </a:rPr>
              <a:t> * players in the tournament. */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charset="0"/>
              <a:buNone/>
            </a:pPr>
            <a:r>
              <a:rPr lang="en-US" sz="1400" b="0" dirty="0">
                <a:latin typeface="Lucida Sans Typewriter" charset="0"/>
              </a:rPr>
              <a:t>	</a:t>
            </a:r>
            <a:r>
              <a:rPr lang="en-US" sz="1400" dirty="0">
                <a:latin typeface="Lucida Sans Typewriter" charset="0"/>
              </a:rPr>
              <a:t>public </a:t>
            </a:r>
            <a:r>
              <a:rPr lang="en-US" sz="1400" dirty="0" err="1">
                <a:latin typeface="Lucida Sans Typewriter" charset="0"/>
              </a:rPr>
              <a:t>int</a:t>
            </a:r>
            <a:r>
              <a:rPr lang="en-US" sz="1400" b="0" dirty="0">
                <a:latin typeface="Lucida Sans Typewriter" charset="0"/>
              </a:rPr>
              <a:t> </a:t>
            </a:r>
            <a:r>
              <a:rPr lang="en-US" sz="1400" b="0" dirty="0" err="1">
                <a:latin typeface="Lucida Sans Typewriter" charset="0"/>
              </a:rPr>
              <a:t>getMaxNumPlayers</a:t>
            </a:r>
            <a:r>
              <a:rPr lang="en-US" sz="1400" b="0" dirty="0">
                <a:latin typeface="Lucida Sans Typewriter" charset="0"/>
              </a:rPr>
              <a:t>() {…}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charset="0"/>
              <a:buNone/>
            </a:pPr>
            <a:endParaRPr lang="en-US" sz="1400" b="0" dirty="0">
              <a:latin typeface="Lucida Sans Typewriter" charset="0"/>
            </a:endParaRPr>
          </a:p>
        </p:txBody>
      </p:sp>
      <p:sp>
        <p:nvSpPr>
          <p:cNvPr id="137225" name="Rectangle 9"/>
          <p:cNvSpPr>
            <a:spLocks noChangeArrowheads="1"/>
          </p:cNvSpPr>
          <p:nvPr/>
        </p:nvSpPr>
        <p:spPr bwMode="auto">
          <a:xfrm>
            <a:off x="4559300" y="838200"/>
            <a:ext cx="4584700" cy="492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charset="0"/>
              <a:buNone/>
            </a:pPr>
            <a:r>
              <a:rPr lang="en-US" sz="1400" b="0" dirty="0">
                <a:latin typeface="Lucida Sans Typewriter" charset="0"/>
              </a:rPr>
              <a:t>	/** The </a:t>
            </a:r>
            <a:r>
              <a:rPr lang="en-US" sz="1400" b="0" dirty="0" err="1">
                <a:latin typeface="Lucida Sans Typewriter" charset="0"/>
              </a:rPr>
              <a:t>acceptPlayer</a:t>
            </a:r>
            <a:r>
              <a:rPr lang="en-US" sz="1400" b="0" dirty="0">
                <a:latin typeface="Lucida Sans Typewriter" charset="0"/>
              </a:rPr>
              <a:t>() operation</a:t>
            </a:r>
            <a:br>
              <a:rPr lang="en-US" sz="1400" b="0" dirty="0">
                <a:latin typeface="Lucida Sans Typewriter" charset="0"/>
              </a:rPr>
            </a:br>
            <a:r>
              <a:rPr lang="en-US" sz="1400" b="0" dirty="0">
                <a:latin typeface="Lucida Sans Typewriter" charset="0"/>
              </a:rPr>
              <a:t> * assumes that the specified</a:t>
            </a:r>
            <a:br>
              <a:rPr lang="en-US" sz="1400" b="0" dirty="0">
                <a:latin typeface="Lucida Sans Typewriter" charset="0"/>
              </a:rPr>
            </a:br>
            <a:r>
              <a:rPr lang="en-US" sz="1400" b="0" dirty="0">
                <a:latin typeface="Lucida Sans Typewriter" charset="0"/>
              </a:rPr>
              <a:t> * player has not been accepted</a:t>
            </a:r>
            <a:br>
              <a:rPr lang="en-US" sz="1400" b="0" dirty="0">
                <a:latin typeface="Lucida Sans Typewriter" charset="0"/>
              </a:rPr>
            </a:br>
            <a:r>
              <a:rPr lang="en-US" sz="1400" b="0" dirty="0">
                <a:latin typeface="Lucida Sans Typewriter" charset="0"/>
              </a:rPr>
              <a:t> * in the Tournament yet.</a:t>
            </a:r>
            <a:br>
              <a:rPr lang="en-US" sz="1400" b="0" dirty="0">
                <a:latin typeface="Lucida Sans Typewriter" charset="0"/>
              </a:rPr>
            </a:br>
            <a:r>
              <a:rPr lang="en-US" sz="1400" b="0" dirty="0">
                <a:latin typeface="Lucida Sans Typewriter" charset="0"/>
              </a:rPr>
              <a:t> *</a:t>
            </a:r>
            <a:r>
              <a:rPr lang="en-US" sz="1400" b="0" dirty="0">
                <a:solidFill>
                  <a:srgbClr val="FF0000"/>
                </a:solidFill>
                <a:latin typeface="Lucida Sans Typewriter" charset="0"/>
              </a:rPr>
              <a:t> @pre !</a:t>
            </a:r>
            <a:r>
              <a:rPr lang="en-US" sz="1400" b="0" dirty="0" err="1">
                <a:solidFill>
                  <a:srgbClr val="FF0000"/>
                </a:solidFill>
                <a:latin typeface="Lucida Sans Typewriter" charset="0"/>
              </a:rPr>
              <a:t>isPlayerAccepted</a:t>
            </a:r>
            <a:r>
              <a:rPr lang="en-US" sz="1400" b="0" dirty="0">
                <a:solidFill>
                  <a:srgbClr val="FF0000"/>
                </a:solidFill>
                <a:latin typeface="Lucida Sans Typewriter" charset="0"/>
              </a:rPr>
              <a:t>(p)</a:t>
            </a:r>
            <a:r>
              <a:rPr lang="en-US" sz="1400" b="0" dirty="0">
                <a:latin typeface="Lucida Sans Typewriter" charset="0"/>
              </a:rPr>
              <a:t/>
            </a:r>
            <a:br>
              <a:rPr lang="en-US" sz="1400" b="0" dirty="0">
                <a:latin typeface="Lucida Sans Typewriter" charset="0"/>
              </a:rPr>
            </a:br>
            <a:r>
              <a:rPr lang="en-US" sz="1400" b="0" dirty="0">
                <a:latin typeface="Lucida Sans Typewriter" charset="0"/>
              </a:rPr>
              <a:t> * </a:t>
            </a:r>
            <a:r>
              <a:rPr lang="en-US" sz="1400" b="0" dirty="0">
                <a:solidFill>
                  <a:srgbClr val="FF0000"/>
                </a:solidFill>
                <a:latin typeface="Lucida Sans Typewriter" charset="0"/>
              </a:rPr>
              <a:t>@pre </a:t>
            </a:r>
            <a:r>
              <a:rPr lang="en-US" sz="1400" b="0" dirty="0" err="1">
                <a:solidFill>
                  <a:srgbClr val="FF0000"/>
                </a:solidFill>
                <a:latin typeface="Lucida Sans Typewriter" charset="0"/>
              </a:rPr>
              <a:t>getNumPlayers</a:t>
            </a:r>
            <a:r>
              <a:rPr lang="en-US" sz="1400" b="0" dirty="0">
                <a:solidFill>
                  <a:srgbClr val="FF0000"/>
                </a:solidFill>
                <a:latin typeface="Lucida Sans Typewriter" charset="0"/>
              </a:rPr>
              <a:t>()&lt;</a:t>
            </a:r>
            <a:r>
              <a:rPr lang="en-US" sz="1400" b="0" dirty="0" err="1">
                <a:solidFill>
                  <a:srgbClr val="FF0000"/>
                </a:solidFill>
                <a:latin typeface="Lucida Sans Typewriter" charset="0"/>
              </a:rPr>
              <a:t>maxNumPlayers</a:t>
            </a:r>
            <a:r>
              <a:rPr lang="en-US" sz="1400" b="0" dirty="0">
                <a:latin typeface="Lucida Sans Typewriter" charset="0"/>
              </a:rPr>
              <a:t/>
            </a:r>
            <a:br>
              <a:rPr lang="en-US" sz="1400" b="0" dirty="0">
                <a:latin typeface="Lucida Sans Typewriter" charset="0"/>
              </a:rPr>
            </a:br>
            <a:r>
              <a:rPr lang="en-US" sz="1400" b="0" dirty="0">
                <a:latin typeface="Lucida Sans Typewriter" charset="0"/>
              </a:rPr>
              <a:t> * </a:t>
            </a:r>
            <a:r>
              <a:rPr lang="en-US" sz="1400" b="0" dirty="0">
                <a:solidFill>
                  <a:srgbClr val="FF0000"/>
                </a:solidFill>
                <a:latin typeface="Lucida Sans Typewriter" charset="0"/>
              </a:rPr>
              <a:t>@post </a:t>
            </a:r>
            <a:r>
              <a:rPr lang="en-US" sz="1400" b="0" dirty="0" err="1">
                <a:solidFill>
                  <a:srgbClr val="FF0000"/>
                </a:solidFill>
                <a:latin typeface="Lucida Sans Typewriter" charset="0"/>
              </a:rPr>
              <a:t>isPlayerAccepted</a:t>
            </a:r>
            <a:r>
              <a:rPr lang="en-US" sz="1400" b="0" dirty="0">
                <a:solidFill>
                  <a:srgbClr val="FF0000"/>
                </a:solidFill>
                <a:latin typeface="Lucida Sans Typewriter" charset="0"/>
              </a:rPr>
              <a:t>(p)</a:t>
            </a:r>
            <a:br>
              <a:rPr lang="en-US" sz="1400" b="0" dirty="0">
                <a:solidFill>
                  <a:srgbClr val="FF0000"/>
                </a:solidFill>
                <a:latin typeface="Lucida Sans Typewriter" charset="0"/>
              </a:rPr>
            </a:br>
            <a:r>
              <a:rPr lang="en-US" sz="1400" b="0" dirty="0">
                <a:latin typeface="Lucida Sans Typewriter" charset="0"/>
              </a:rPr>
              <a:t> * </a:t>
            </a:r>
            <a:r>
              <a:rPr lang="en-US" sz="1400" b="0" dirty="0">
                <a:solidFill>
                  <a:srgbClr val="FF0000"/>
                </a:solidFill>
                <a:latin typeface="Lucida Sans Typewriter" charset="0"/>
              </a:rPr>
              <a:t>@post </a:t>
            </a:r>
            <a:r>
              <a:rPr lang="en-US" sz="1400" b="0" dirty="0" err="1">
                <a:solidFill>
                  <a:srgbClr val="FF0000"/>
                </a:solidFill>
                <a:latin typeface="Lucida Sans Typewriter" charset="0"/>
              </a:rPr>
              <a:t>getNumPlayers</a:t>
            </a:r>
            <a:r>
              <a:rPr lang="en-US" sz="1400" b="0" dirty="0">
                <a:solidFill>
                  <a:srgbClr val="FF0000"/>
                </a:solidFill>
                <a:latin typeface="Lucida Sans Typewriter" charset="0"/>
              </a:rPr>
              <a:t>() = </a:t>
            </a:r>
            <a:br>
              <a:rPr lang="en-US" sz="1400" b="0" dirty="0">
                <a:solidFill>
                  <a:srgbClr val="FF0000"/>
                </a:solidFill>
                <a:latin typeface="Lucida Sans Typewriter" charset="0"/>
              </a:rPr>
            </a:br>
            <a:r>
              <a:rPr lang="en-US" sz="1400" b="0" dirty="0">
                <a:latin typeface="Lucida Sans Typewriter" charset="0"/>
              </a:rPr>
              <a:t> *      </a:t>
            </a:r>
            <a:r>
              <a:rPr lang="en-US" sz="1400" b="0" dirty="0">
                <a:solidFill>
                  <a:srgbClr val="FF0000"/>
                </a:solidFill>
                <a:latin typeface="Lucida Sans Typewriter" charset="0"/>
              </a:rPr>
              <a:t>@</a:t>
            </a:r>
            <a:r>
              <a:rPr lang="en-US" sz="1400" b="0" dirty="0" err="1">
                <a:solidFill>
                  <a:srgbClr val="FF0000"/>
                </a:solidFill>
                <a:latin typeface="Lucida Sans Typewriter" charset="0"/>
              </a:rPr>
              <a:t>pre.getNumPlayers</a:t>
            </a:r>
            <a:r>
              <a:rPr lang="en-US" sz="1400" b="0" dirty="0">
                <a:solidFill>
                  <a:srgbClr val="FF0000"/>
                </a:solidFill>
                <a:latin typeface="Lucida Sans Typewriter" charset="0"/>
              </a:rPr>
              <a:t>() + 1</a:t>
            </a:r>
            <a:br>
              <a:rPr lang="en-US" sz="1400" b="0" dirty="0">
                <a:solidFill>
                  <a:srgbClr val="FF0000"/>
                </a:solidFill>
                <a:latin typeface="Lucida Sans Typewriter" charset="0"/>
              </a:rPr>
            </a:br>
            <a:r>
              <a:rPr lang="en-US" sz="1400" b="0" dirty="0">
                <a:latin typeface="Lucida Sans Typewriter" charset="0"/>
              </a:rPr>
              <a:t> */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charset="0"/>
              <a:buNone/>
            </a:pPr>
            <a:r>
              <a:rPr lang="en-US" sz="1400" b="0" dirty="0">
                <a:latin typeface="Lucida Sans Typewriter" charset="0"/>
              </a:rPr>
              <a:t>	</a:t>
            </a:r>
            <a:r>
              <a:rPr lang="en-US" sz="1400" dirty="0">
                <a:latin typeface="Lucida Sans Typewriter" charset="0"/>
              </a:rPr>
              <a:t>public void</a:t>
            </a:r>
            <a:r>
              <a:rPr lang="en-US" sz="1400" b="0" dirty="0">
                <a:latin typeface="Lucida Sans Typewriter" charset="0"/>
              </a:rPr>
              <a:t> </a:t>
            </a:r>
            <a:r>
              <a:rPr lang="en-US" sz="1400" b="0" dirty="0" err="1">
                <a:latin typeface="Lucida Sans Typewriter" charset="0"/>
              </a:rPr>
              <a:t>acceptPlayer</a:t>
            </a:r>
            <a:r>
              <a:rPr lang="en-US" sz="1400" b="0" dirty="0">
                <a:latin typeface="Lucida Sans Typewriter" charset="0"/>
              </a:rPr>
              <a:t> (Player p) {…}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charset="0"/>
              <a:buNone/>
            </a:pPr>
            <a:endParaRPr lang="en-US" sz="1400" b="0" dirty="0">
              <a:latin typeface="Lucida Sans Typewriter" charset="0"/>
            </a:endParaRP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charset="0"/>
              <a:buNone/>
            </a:pPr>
            <a:r>
              <a:rPr lang="en-US" sz="1400" b="0" dirty="0">
                <a:latin typeface="Lucida Sans Typewriter" charset="0"/>
              </a:rPr>
              <a:t>	/** The </a:t>
            </a:r>
            <a:r>
              <a:rPr lang="en-US" sz="1400" b="0" dirty="0" err="1">
                <a:latin typeface="Lucida Sans Typewriter" charset="0"/>
              </a:rPr>
              <a:t>removePlayer</a:t>
            </a:r>
            <a:r>
              <a:rPr lang="en-US" sz="1400" b="0" dirty="0">
                <a:latin typeface="Lucida Sans Typewriter" charset="0"/>
              </a:rPr>
              <a:t>() operation</a:t>
            </a:r>
            <a:br>
              <a:rPr lang="en-US" sz="1400" b="0" dirty="0">
                <a:latin typeface="Lucida Sans Typewriter" charset="0"/>
              </a:rPr>
            </a:br>
            <a:r>
              <a:rPr lang="en-US" sz="1400" b="0" dirty="0">
                <a:latin typeface="Lucida Sans Typewriter" charset="0"/>
              </a:rPr>
              <a:t> * assumes that the specified player</a:t>
            </a:r>
            <a:br>
              <a:rPr lang="en-US" sz="1400" b="0" dirty="0">
                <a:latin typeface="Lucida Sans Typewriter" charset="0"/>
              </a:rPr>
            </a:br>
            <a:r>
              <a:rPr lang="en-US" sz="1400" b="0" dirty="0">
                <a:latin typeface="Lucida Sans Typewriter" charset="0"/>
              </a:rPr>
              <a:t> * is currently in the Tournament.</a:t>
            </a:r>
            <a:br>
              <a:rPr lang="en-US" sz="1400" b="0" dirty="0">
                <a:latin typeface="Lucida Sans Typewriter" charset="0"/>
              </a:rPr>
            </a:br>
            <a:r>
              <a:rPr lang="en-US" sz="1400" b="0" dirty="0">
                <a:latin typeface="Lucida Sans Typewriter" charset="0"/>
              </a:rPr>
              <a:t> * </a:t>
            </a:r>
            <a:r>
              <a:rPr lang="en-US" sz="1400" b="0" dirty="0">
                <a:solidFill>
                  <a:srgbClr val="FF0000"/>
                </a:solidFill>
                <a:latin typeface="Lucida Sans Typewriter" charset="0"/>
              </a:rPr>
              <a:t>@pre </a:t>
            </a:r>
            <a:r>
              <a:rPr lang="en-US" sz="1400" b="0" dirty="0" err="1">
                <a:solidFill>
                  <a:srgbClr val="FF0000"/>
                </a:solidFill>
                <a:latin typeface="Lucida Sans Typewriter" charset="0"/>
              </a:rPr>
              <a:t>isPlayerAccepted</a:t>
            </a:r>
            <a:r>
              <a:rPr lang="en-US" sz="1400" b="0" dirty="0">
                <a:solidFill>
                  <a:srgbClr val="FF0000"/>
                </a:solidFill>
                <a:latin typeface="Lucida Sans Typewriter" charset="0"/>
              </a:rPr>
              <a:t>(p)</a:t>
            </a:r>
            <a:br>
              <a:rPr lang="en-US" sz="1400" b="0" dirty="0">
                <a:solidFill>
                  <a:srgbClr val="FF0000"/>
                </a:solidFill>
                <a:latin typeface="Lucida Sans Typewriter" charset="0"/>
              </a:rPr>
            </a:br>
            <a:r>
              <a:rPr lang="en-US" sz="1400" b="0" dirty="0">
                <a:latin typeface="Lucida Sans Typewriter" charset="0"/>
              </a:rPr>
              <a:t> * </a:t>
            </a:r>
            <a:r>
              <a:rPr lang="en-US" sz="1400" b="0" dirty="0">
                <a:solidFill>
                  <a:srgbClr val="FF0000"/>
                </a:solidFill>
                <a:latin typeface="Lucida Sans Typewriter" charset="0"/>
              </a:rPr>
              <a:t>@post !</a:t>
            </a:r>
            <a:r>
              <a:rPr lang="en-US" sz="1400" b="0" dirty="0" err="1">
                <a:solidFill>
                  <a:srgbClr val="FF0000"/>
                </a:solidFill>
                <a:latin typeface="Lucida Sans Typewriter" charset="0"/>
              </a:rPr>
              <a:t>isPlayerAccepted</a:t>
            </a:r>
            <a:r>
              <a:rPr lang="en-US" sz="1400" b="0" dirty="0">
                <a:solidFill>
                  <a:srgbClr val="FF0000"/>
                </a:solidFill>
                <a:latin typeface="Lucida Sans Typewriter" charset="0"/>
              </a:rPr>
              <a:t>(p)</a:t>
            </a:r>
            <a:br>
              <a:rPr lang="en-US" sz="1400" b="0" dirty="0">
                <a:solidFill>
                  <a:srgbClr val="FF0000"/>
                </a:solidFill>
                <a:latin typeface="Lucida Sans Typewriter" charset="0"/>
              </a:rPr>
            </a:br>
            <a:r>
              <a:rPr lang="en-US" sz="1400" b="0" dirty="0">
                <a:latin typeface="Lucida Sans Typewriter" charset="0"/>
              </a:rPr>
              <a:t> * </a:t>
            </a:r>
            <a:r>
              <a:rPr lang="en-US" sz="1400" b="0" dirty="0">
                <a:solidFill>
                  <a:srgbClr val="FF0000"/>
                </a:solidFill>
                <a:latin typeface="Lucida Sans Typewriter" charset="0"/>
              </a:rPr>
              <a:t>@post </a:t>
            </a:r>
            <a:r>
              <a:rPr lang="en-US" sz="1400" b="0" dirty="0" err="1">
                <a:solidFill>
                  <a:srgbClr val="FF0000"/>
                </a:solidFill>
                <a:latin typeface="Lucida Sans Typewriter" charset="0"/>
              </a:rPr>
              <a:t>getNumPlayers</a:t>
            </a:r>
            <a:r>
              <a:rPr lang="en-US" sz="1400" b="0" dirty="0">
                <a:solidFill>
                  <a:srgbClr val="FF0000"/>
                </a:solidFill>
                <a:latin typeface="Lucida Sans Typewriter" charset="0"/>
              </a:rPr>
              <a:t>() =</a:t>
            </a:r>
            <a:r>
              <a:rPr lang="en-US" sz="1400" b="0" dirty="0">
                <a:latin typeface="Lucida Sans Typewriter" charset="0"/>
              </a:rPr>
              <a:t/>
            </a:r>
            <a:br>
              <a:rPr lang="en-US" sz="1400" b="0" dirty="0">
                <a:latin typeface="Lucida Sans Typewriter" charset="0"/>
              </a:rPr>
            </a:br>
            <a:r>
              <a:rPr lang="en-US" sz="1400" b="0" dirty="0">
                <a:latin typeface="Lucida Sans Typewriter" charset="0"/>
              </a:rPr>
              <a:t>     </a:t>
            </a:r>
            <a:r>
              <a:rPr lang="en-US" sz="1400" b="0" dirty="0">
                <a:solidFill>
                  <a:srgbClr val="FF0000"/>
                </a:solidFill>
                <a:latin typeface="Lucida Sans Typewriter" charset="0"/>
              </a:rPr>
              <a:t> @</a:t>
            </a:r>
            <a:r>
              <a:rPr lang="en-US" sz="1400" b="0" dirty="0" err="1">
                <a:solidFill>
                  <a:srgbClr val="FF0000"/>
                </a:solidFill>
                <a:latin typeface="Lucida Sans Typewriter" charset="0"/>
              </a:rPr>
              <a:t>pre.getNumPlayers</a:t>
            </a:r>
            <a:r>
              <a:rPr lang="en-US" sz="1400" b="0" dirty="0">
                <a:solidFill>
                  <a:srgbClr val="FF0000"/>
                </a:solidFill>
                <a:latin typeface="Lucida Sans Typewriter" charset="0"/>
              </a:rPr>
              <a:t>() - 1</a:t>
            </a:r>
            <a:r>
              <a:rPr lang="en-US" sz="1400" b="0" dirty="0">
                <a:latin typeface="Lucida Sans Typewriter" charset="0"/>
              </a:rPr>
              <a:t/>
            </a:r>
            <a:br>
              <a:rPr lang="en-US" sz="1400" b="0" dirty="0">
                <a:latin typeface="Lucida Sans Typewriter" charset="0"/>
              </a:rPr>
            </a:br>
            <a:r>
              <a:rPr lang="en-US" sz="1400" b="0" dirty="0">
                <a:latin typeface="Lucida Sans Typewriter" charset="0"/>
              </a:rPr>
              <a:t> */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charset="0"/>
              <a:buNone/>
            </a:pPr>
            <a:r>
              <a:rPr lang="en-US" sz="1400" b="0" dirty="0">
                <a:latin typeface="Lucida Sans Typewriter" charset="0"/>
              </a:rPr>
              <a:t>	</a:t>
            </a:r>
            <a:r>
              <a:rPr lang="en-US" sz="1400" dirty="0">
                <a:latin typeface="Lucida Sans Typewriter" charset="0"/>
              </a:rPr>
              <a:t>public void</a:t>
            </a:r>
            <a:r>
              <a:rPr lang="en-US" sz="1400" b="0" dirty="0">
                <a:latin typeface="Lucida Sans Typewriter" charset="0"/>
              </a:rPr>
              <a:t> </a:t>
            </a:r>
            <a:r>
              <a:rPr lang="en-US" sz="1400" b="0" dirty="0" err="1">
                <a:latin typeface="Lucida Sans Typewriter" charset="0"/>
              </a:rPr>
              <a:t>removePlayer</a:t>
            </a:r>
            <a:r>
              <a:rPr lang="en-US" sz="1400" b="0" dirty="0">
                <a:latin typeface="Lucida Sans Typewriter" charset="0"/>
              </a:rPr>
              <a:t>(Player p) {…}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charset="0"/>
              <a:buNone/>
            </a:pPr>
            <a:endParaRPr lang="en-US" sz="1400" b="0" dirty="0">
              <a:latin typeface="Lucida Sans Typewriter" charset="0"/>
            </a:endParaRP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charset="0"/>
              <a:buNone/>
            </a:pPr>
            <a:r>
              <a:rPr lang="en-US" sz="1400" b="0" dirty="0">
                <a:latin typeface="Lucida Sans Typewriter" charset="0"/>
              </a:rPr>
              <a:t>}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473625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96" y="179388"/>
            <a:ext cx="7848394" cy="688975"/>
          </a:xfrm>
        </p:spPr>
        <p:txBody>
          <a:bodyPr/>
          <a:lstStyle/>
          <a:p>
            <a:r>
              <a:rPr lang="en-US" sz="2000" dirty="0"/>
              <a:t>Constraints can involve more than one class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1143000" y="2438400"/>
            <a:ext cx="64770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Palatino" charset="0"/>
              </a:rPr>
              <a:t>How do we specify constraints on </a:t>
            </a:r>
          </a:p>
          <a:p>
            <a:pPr algn="ctr"/>
            <a:r>
              <a:rPr lang="en-US" sz="2800">
                <a:latin typeface="Palatino" charset="0"/>
              </a:rPr>
              <a:t>more than one class?</a:t>
            </a:r>
          </a:p>
        </p:txBody>
      </p:sp>
    </p:spTree>
    <p:extLst>
      <p:ext uri="{BB962C8B-B14F-4D97-AF65-F5344CB8AC3E}">
        <p14:creationId xmlns:p14="http://schemas.microsoft.com/office/powerpoint/2010/main" val="3219513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85938" y="222250"/>
            <a:ext cx="7358062" cy="768414"/>
          </a:xfrm>
        </p:spPr>
        <p:txBody>
          <a:bodyPr/>
          <a:lstStyle/>
          <a:p>
            <a:r>
              <a:rPr lang="en-US" sz="2400" dirty="0"/>
              <a:t>3 Types of Navigation through a Class Diagram</a:t>
            </a:r>
          </a:p>
        </p:txBody>
      </p:sp>
      <p:grpSp>
        <p:nvGrpSpPr>
          <p:cNvPr id="141354" name="Group 42"/>
          <p:cNvGrpSpPr>
            <a:grpSpLocks/>
          </p:cNvGrpSpPr>
          <p:nvPr/>
        </p:nvGrpSpPr>
        <p:grpSpPr bwMode="auto">
          <a:xfrm>
            <a:off x="609600" y="1944688"/>
            <a:ext cx="1703388" cy="420687"/>
            <a:chOff x="356" y="1225"/>
            <a:chExt cx="1073" cy="265"/>
          </a:xfrm>
        </p:grpSpPr>
        <p:sp>
          <p:nvSpPr>
            <p:cNvPr id="141316" name="Rectangle 4"/>
            <p:cNvSpPr>
              <a:spLocks noChangeArrowheads="1"/>
            </p:cNvSpPr>
            <p:nvPr/>
          </p:nvSpPr>
          <p:spPr bwMode="auto">
            <a:xfrm>
              <a:off x="356" y="1225"/>
              <a:ext cx="1073" cy="265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41317" name="Rectangle 5"/>
            <p:cNvSpPr>
              <a:spLocks noChangeArrowheads="1"/>
            </p:cNvSpPr>
            <p:nvPr/>
          </p:nvSpPr>
          <p:spPr bwMode="auto">
            <a:xfrm>
              <a:off x="406" y="1271"/>
              <a:ext cx="97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>
                  <a:solidFill>
                    <a:srgbClr val="000000"/>
                  </a:solidFill>
                  <a:latin typeface="Lucida Sans Typewriter" charset="0"/>
                </a:rPr>
                <a:t>Tournament</a:t>
              </a:r>
              <a:endParaRPr lang="en-US" sz="2000" b="0">
                <a:latin typeface="Lucida Sans Typewriter" charset="0"/>
              </a:endParaRPr>
            </a:p>
          </p:txBody>
        </p:sp>
      </p:grpSp>
      <p:grpSp>
        <p:nvGrpSpPr>
          <p:cNvPr id="141318" name="Group 6"/>
          <p:cNvGrpSpPr>
            <a:grpSpLocks/>
          </p:cNvGrpSpPr>
          <p:nvPr/>
        </p:nvGrpSpPr>
        <p:grpSpPr bwMode="auto">
          <a:xfrm>
            <a:off x="598488" y="2362199"/>
            <a:ext cx="1712912" cy="545405"/>
            <a:chOff x="734" y="1773"/>
            <a:chExt cx="1079" cy="281"/>
          </a:xfrm>
        </p:grpSpPr>
        <p:grpSp>
          <p:nvGrpSpPr>
            <p:cNvPr id="141319" name="Group 7"/>
            <p:cNvGrpSpPr>
              <a:grpSpLocks/>
            </p:cNvGrpSpPr>
            <p:nvPr/>
          </p:nvGrpSpPr>
          <p:grpSpPr bwMode="auto">
            <a:xfrm>
              <a:off x="734" y="1783"/>
              <a:ext cx="973" cy="271"/>
              <a:chOff x="734" y="1793"/>
              <a:chExt cx="973" cy="271"/>
            </a:xfrm>
          </p:grpSpPr>
          <p:sp>
            <p:nvSpPr>
              <p:cNvPr id="141320" name="Rectangle 8"/>
              <p:cNvSpPr>
                <a:spLocks noChangeArrowheads="1"/>
              </p:cNvSpPr>
              <p:nvPr/>
            </p:nvSpPr>
            <p:spPr bwMode="auto">
              <a:xfrm>
                <a:off x="734" y="1793"/>
                <a:ext cx="973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 b="0">
                    <a:solidFill>
                      <a:srgbClr val="000000"/>
                    </a:solidFill>
                    <a:latin typeface="Lucida Sans Typewriter" charset="0"/>
                  </a:rPr>
                  <a:t>start:Date</a:t>
                </a:r>
                <a:endParaRPr lang="en-US" sz="2000" b="0">
                  <a:latin typeface="Lucida Sans Typewriter" charset="0"/>
                </a:endParaRPr>
              </a:p>
            </p:txBody>
          </p:sp>
          <p:sp>
            <p:nvSpPr>
              <p:cNvPr id="141321" name="Rectangle 9"/>
              <p:cNvSpPr>
                <a:spLocks noChangeArrowheads="1"/>
              </p:cNvSpPr>
              <p:nvPr/>
            </p:nvSpPr>
            <p:spPr bwMode="auto">
              <a:xfrm>
                <a:off x="745" y="1905"/>
                <a:ext cx="779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 b="0">
                    <a:solidFill>
                      <a:srgbClr val="000000"/>
                    </a:solidFill>
                    <a:latin typeface="Lucida Sans Typewriter" charset="0"/>
                  </a:rPr>
                  <a:t>end:Date</a:t>
                </a:r>
                <a:endParaRPr lang="en-US" sz="2000" b="0">
                  <a:latin typeface="Lucida Sans Typewriter" charset="0"/>
                </a:endParaRPr>
              </a:p>
            </p:txBody>
          </p:sp>
        </p:grpSp>
        <p:sp>
          <p:nvSpPr>
            <p:cNvPr id="141322" name="Rectangle 10"/>
            <p:cNvSpPr>
              <a:spLocks noChangeArrowheads="1"/>
            </p:cNvSpPr>
            <p:nvPr/>
          </p:nvSpPr>
          <p:spPr bwMode="auto">
            <a:xfrm>
              <a:off x="740" y="1773"/>
              <a:ext cx="1073" cy="265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  <p:sp>
        <p:nvSpPr>
          <p:cNvPr id="141323" name="Freeform 11"/>
          <p:cNvSpPr>
            <a:spLocks/>
          </p:cNvSpPr>
          <p:nvPr/>
        </p:nvSpPr>
        <p:spPr bwMode="auto">
          <a:xfrm>
            <a:off x="6962775" y="2357438"/>
            <a:ext cx="131763" cy="331787"/>
          </a:xfrm>
          <a:custGeom>
            <a:avLst/>
            <a:gdLst>
              <a:gd name="T0" fmla="*/ 83 w 83"/>
              <a:gd name="T1" fmla="*/ 112 h 209"/>
              <a:gd name="T2" fmla="*/ 42 w 83"/>
              <a:gd name="T3" fmla="*/ 209 h 209"/>
              <a:gd name="T4" fmla="*/ 0 w 83"/>
              <a:gd name="T5" fmla="*/ 112 h 209"/>
              <a:gd name="T6" fmla="*/ 42 w 83"/>
              <a:gd name="T7" fmla="*/ 0 h 209"/>
              <a:gd name="T8" fmla="*/ 83 w 83"/>
              <a:gd name="T9" fmla="*/ 112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" h="209">
                <a:moveTo>
                  <a:pt x="83" y="112"/>
                </a:moveTo>
                <a:lnTo>
                  <a:pt x="42" y="209"/>
                </a:lnTo>
                <a:lnTo>
                  <a:pt x="0" y="112"/>
                </a:lnTo>
                <a:lnTo>
                  <a:pt x="42" y="0"/>
                </a:lnTo>
                <a:lnTo>
                  <a:pt x="83" y="112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141324" name="Line 12"/>
          <p:cNvSpPr>
            <a:spLocks noChangeShapeType="1"/>
          </p:cNvSpPr>
          <p:nvPr/>
        </p:nvSpPr>
        <p:spPr bwMode="auto">
          <a:xfrm>
            <a:off x="7026275" y="2630488"/>
            <a:ext cx="1588" cy="55403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41325" name="Line 13"/>
          <p:cNvSpPr>
            <a:spLocks noChangeShapeType="1"/>
          </p:cNvSpPr>
          <p:nvPr/>
        </p:nvSpPr>
        <p:spPr bwMode="auto">
          <a:xfrm>
            <a:off x="4238625" y="2343150"/>
            <a:ext cx="1588" cy="8636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grpSp>
        <p:nvGrpSpPr>
          <p:cNvPr id="141355" name="Group 43"/>
          <p:cNvGrpSpPr>
            <a:grpSpLocks/>
          </p:cNvGrpSpPr>
          <p:nvPr/>
        </p:nvGrpSpPr>
        <p:grpSpPr bwMode="auto">
          <a:xfrm>
            <a:off x="3397250" y="1944688"/>
            <a:ext cx="1704975" cy="420687"/>
            <a:chOff x="2140" y="1225"/>
            <a:chExt cx="1074" cy="265"/>
          </a:xfrm>
        </p:grpSpPr>
        <p:sp>
          <p:nvSpPr>
            <p:cNvPr id="141327" name="Rectangle 15"/>
            <p:cNvSpPr>
              <a:spLocks noChangeArrowheads="1"/>
            </p:cNvSpPr>
            <p:nvPr/>
          </p:nvSpPr>
          <p:spPr bwMode="auto">
            <a:xfrm>
              <a:off x="2140" y="1225"/>
              <a:ext cx="1074" cy="265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41328" name="Rectangle 16"/>
            <p:cNvSpPr>
              <a:spLocks noChangeArrowheads="1"/>
            </p:cNvSpPr>
            <p:nvPr/>
          </p:nvSpPr>
          <p:spPr bwMode="auto">
            <a:xfrm>
              <a:off x="2385" y="1271"/>
              <a:ext cx="5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>
                  <a:solidFill>
                    <a:srgbClr val="000000"/>
                  </a:solidFill>
                  <a:latin typeface="Lucida Sans Typewriter" charset="0"/>
                </a:rPr>
                <a:t>League</a:t>
              </a:r>
              <a:endParaRPr lang="en-US" sz="2000" b="0">
                <a:latin typeface="Lucida Sans Typewriter" charset="0"/>
              </a:endParaRPr>
            </a:p>
          </p:txBody>
        </p:sp>
      </p:grpSp>
      <p:sp>
        <p:nvSpPr>
          <p:cNvPr id="141330" name="Rectangle 18"/>
          <p:cNvSpPr>
            <a:spLocks noChangeArrowheads="1"/>
          </p:cNvSpPr>
          <p:nvPr/>
        </p:nvSpPr>
        <p:spPr bwMode="auto">
          <a:xfrm>
            <a:off x="3397250" y="3206750"/>
            <a:ext cx="1704975" cy="420688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41331" name="Rectangle 19"/>
          <p:cNvSpPr>
            <a:spLocks noChangeArrowheads="1"/>
          </p:cNvSpPr>
          <p:nvPr/>
        </p:nvSpPr>
        <p:spPr bwMode="auto">
          <a:xfrm>
            <a:off x="3881369" y="3311525"/>
            <a:ext cx="9272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0">
                <a:solidFill>
                  <a:srgbClr val="000000"/>
                </a:solidFill>
                <a:latin typeface="Lucida Sans Typewriter" charset="0"/>
              </a:rPr>
              <a:t>Player</a:t>
            </a:r>
            <a:endParaRPr lang="en-US" sz="2000" b="0">
              <a:latin typeface="Lucida Sans Typewriter" charset="0"/>
            </a:endParaRPr>
          </a:p>
        </p:txBody>
      </p:sp>
      <p:grpSp>
        <p:nvGrpSpPr>
          <p:cNvPr id="141357" name="Group 45"/>
          <p:cNvGrpSpPr>
            <a:grpSpLocks/>
          </p:cNvGrpSpPr>
          <p:nvPr/>
        </p:nvGrpSpPr>
        <p:grpSpPr bwMode="auto">
          <a:xfrm>
            <a:off x="6175375" y="3184525"/>
            <a:ext cx="1703388" cy="420688"/>
            <a:chOff x="3890" y="2006"/>
            <a:chExt cx="1073" cy="265"/>
          </a:xfrm>
        </p:grpSpPr>
        <p:sp>
          <p:nvSpPr>
            <p:cNvPr id="141333" name="Rectangle 21"/>
            <p:cNvSpPr>
              <a:spLocks noChangeArrowheads="1"/>
            </p:cNvSpPr>
            <p:nvPr/>
          </p:nvSpPr>
          <p:spPr bwMode="auto">
            <a:xfrm>
              <a:off x="3890" y="2006"/>
              <a:ext cx="1073" cy="265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41334" name="Rectangle 22"/>
            <p:cNvSpPr>
              <a:spLocks noChangeArrowheads="1"/>
            </p:cNvSpPr>
            <p:nvPr/>
          </p:nvSpPr>
          <p:spPr bwMode="auto">
            <a:xfrm>
              <a:off x="3940" y="2052"/>
              <a:ext cx="97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>
                  <a:solidFill>
                    <a:srgbClr val="000000"/>
                  </a:solidFill>
                  <a:latin typeface="Lucida Sans Typewriter" charset="0"/>
                </a:rPr>
                <a:t>Tournament</a:t>
              </a:r>
              <a:endParaRPr lang="en-US" sz="2000" b="0">
                <a:latin typeface="Lucida Sans Typewriter" charset="0"/>
              </a:endParaRPr>
            </a:p>
          </p:txBody>
        </p:sp>
      </p:grpSp>
      <p:grpSp>
        <p:nvGrpSpPr>
          <p:cNvPr id="141356" name="Group 44"/>
          <p:cNvGrpSpPr>
            <a:grpSpLocks/>
          </p:cNvGrpSpPr>
          <p:nvPr/>
        </p:nvGrpSpPr>
        <p:grpSpPr bwMode="auto">
          <a:xfrm>
            <a:off x="6175375" y="1944688"/>
            <a:ext cx="1703388" cy="420687"/>
            <a:chOff x="3890" y="1225"/>
            <a:chExt cx="1073" cy="265"/>
          </a:xfrm>
        </p:grpSpPr>
        <p:sp>
          <p:nvSpPr>
            <p:cNvPr id="141336" name="Rectangle 24"/>
            <p:cNvSpPr>
              <a:spLocks noChangeArrowheads="1"/>
            </p:cNvSpPr>
            <p:nvPr/>
          </p:nvSpPr>
          <p:spPr bwMode="auto">
            <a:xfrm>
              <a:off x="3890" y="1225"/>
              <a:ext cx="1073" cy="265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41337" name="Rectangle 25"/>
            <p:cNvSpPr>
              <a:spLocks noChangeArrowheads="1"/>
            </p:cNvSpPr>
            <p:nvPr/>
          </p:nvSpPr>
          <p:spPr bwMode="auto">
            <a:xfrm>
              <a:off x="4135" y="1271"/>
              <a:ext cx="5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>
                  <a:solidFill>
                    <a:srgbClr val="000000"/>
                  </a:solidFill>
                  <a:latin typeface="Lucida Sans Typewriter" charset="0"/>
                </a:rPr>
                <a:t>League</a:t>
              </a:r>
              <a:endParaRPr lang="en-US" sz="2000" b="0">
                <a:latin typeface="Lucida Sans Typewriter" charset="0"/>
              </a:endParaRPr>
            </a:p>
          </p:txBody>
        </p:sp>
      </p:grpSp>
      <p:sp>
        <p:nvSpPr>
          <p:cNvPr id="141338" name="Rectangle 26"/>
          <p:cNvSpPr>
            <a:spLocks noChangeArrowheads="1"/>
          </p:cNvSpPr>
          <p:nvPr/>
        </p:nvSpPr>
        <p:spPr bwMode="auto">
          <a:xfrm>
            <a:off x="581025" y="1600200"/>
            <a:ext cx="1738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0">
                <a:solidFill>
                  <a:srgbClr val="000000"/>
                </a:solidFill>
                <a:latin typeface="Times New Roman" charset="0"/>
              </a:rPr>
              <a:t>1. Local attribute</a:t>
            </a:r>
            <a:endParaRPr lang="en-US" sz="2800">
              <a:latin typeface="Palatino" charset="0"/>
            </a:endParaRPr>
          </a:p>
        </p:txBody>
      </p:sp>
      <p:sp>
        <p:nvSpPr>
          <p:cNvPr id="141339" name="Rectangle 27"/>
          <p:cNvSpPr>
            <a:spLocks noChangeArrowheads="1"/>
          </p:cNvSpPr>
          <p:nvPr/>
        </p:nvSpPr>
        <p:spPr bwMode="auto">
          <a:xfrm>
            <a:off x="3402013" y="1600200"/>
            <a:ext cx="2392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0">
                <a:solidFill>
                  <a:srgbClr val="000000"/>
                </a:solidFill>
                <a:latin typeface="Times New Roman" charset="0"/>
              </a:rPr>
              <a:t>2. Directly related class</a:t>
            </a:r>
            <a:endParaRPr lang="en-US" sz="2800">
              <a:latin typeface="Palatino" charset="0"/>
            </a:endParaRPr>
          </a:p>
        </p:txBody>
      </p:sp>
      <p:sp>
        <p:nvSpPr>
          <p:cNvPr id="141340" name="Rectangle 28"/>
          <p:cNvSpPr>
            <a:spLocks noChangeArrowheads="1"/>
          </p:cNvSpPr>
          <p:nvPr/>
        </p:nvSpPr>
        <p:spPr bwMode="auto">
          <a:xfrm>
            <a:off x="6192838" y="1600200"/>
            <a:ext cx="2546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0">
                <a:solidFill>
                  <a:srgbClr val="000000"/>
                </a:solidFill>
                <a:latin typeface="Times New Roman" charset="0"/>
              </a:rPr>
              <a:t>3. Indirectly related class</a:t>
            </a:r>
            <a:endParaRPr lang="en-US" sz="2800">
              <a:latin typeface="Palatino" charset="0"/>
            </a:endParaRPr>
          </a:p>
        </p:txBody>
      </p:sp>
      <p:sp>
        <p:nvSpPr>
          <p:cNvPr id="141341" name="Rectangle 29"/>
          <p:cNvSpPr>
            <a:spLocks noChangeArrowheads="1"/>
          </p:cNvSpPr>
          <p:nvPr/>
        </p:nvSpPr>
        <p:spPr bwMode="auto">
          <a:xfrm>
            <a:off x="4076424" y="3016250"/>
            <a:ext cx="154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2000" b="0">
              <a:latin typeface="Lucida Sans Typewriter" charset="0"/>
            </a:endParaRPr>
          </a:p>
        </p:txBody>
      </p:sp>
      <p:sp>
        <p:nvSpPr>
          <p:cNvPr id="141342" name="Rectangle 30"/>
          <p:cNvSpPr>
            <a:spLocks noChangeArrowheads="1"/>
          </p:cNvSpPr>
          <p:nvPr/>
        </p:nvSpPr>
        <p:spPr bwMode="auto">
          <a:xfrm>
            <a:off x="4076424" y="2397125"/>
            <a:ext cx="154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2000" b="0">
              <a:latin typeface="Lucida Sans Typewriter" charset="0"/>
            </a:endParaRPr>
          </a:p>
        </p:txBody>
      </p:sp>
      <p:sp>
        <p:nvSpPr>
          <p:cNvPr id="141343" name="Rectangle 31"/>
          <p:cNvSpPr>
            <a:spLocks noChangeArrowheads="1"/>
          </p:cNvSpPr>
          <p:nvPr/>
        </p:nvSpPr>
        <p:spPr bwMode="auto">
          <a:xfrm>
            <a:off x="6794224" y="2994025"/>
            <a:ext cx="154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2000" b="0">
              <a:latin typeface="Lucida Sans Typewriter" charset="0"/>
            </a:endParaRPr>
          </a:p>
        </p:txBody>
      </p:sp>
      <p:sp>
        <p:nvSpPr>
          <p:cNvPr id="141344" name="Rectangle 32"/>
          <p:cNvSpPr>
            <a:spLocks noChangeArrowheads="1"/>
          </p:cNvSpPr>
          <p:nvPr/>
        </p:nvSpPr>
        <p:spPr bwMode="auto">
          <a:xfrm>
            <a:off x="6794224" y="3636963"/>
            <a:ext cx="154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2000" b="0">
              <a:latin typeface="Lucida Sans Typewriter" charset="0"/>
            </a:endParaRPr>
          </a:p>
        </p:txBody>
      </p:sp>
      <p:sp>
        <p:nvSpPr>
          <p:cNvPr id="141345" name="Line 33"/>
          <p:cNvSpPr>
            <a:spLocks noChangeShapeType="1"/>
          </p:cNvSpPr>
          <p:nvPr/>
        </p:nvSpPr>
        <p:spPr bwMode="auto">
          <a:xfrm>
            <a:off x="7026275" y="3582988"/>
            <a:ext cx="1588" cy="8620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grpSp>
        <p:nvGrpSpPr>
          <p:cNvPr id="141358" name="Group 46"/>
          <p:cNvGrpSpPr>
            <a:grpSpLocks/>
          </p:cNvGrpSpPr>
          <p:nvPr/>
        </p:nvGrpSpPr>
        <p:grpSpPr bwMode="auto">
          <a:xfrm>
            <a:off x="6175375" y="4445000"/>
            <a:ext cx="1703388" cy="398463"/>
            <a:chOff x="3890" y="2800"/>
            <a:chExt cx="1073" cy="251"/>
          </a:xfrm>
        </p:grpSpPr>
        <p:sp>
          <p:nvSpPr>
            <p:cNvPr id="141347" name="Rectangle 35"/>
            <p:cNvSpPr>
              <a:spLocks noChangeArrowheads="1"/>
            </p:cNvSpPr>
            <p:nvPr/>
          </p:nvSpPr>
          <p:spPr bwMode="auto">
            <a:xfrm>
              <a:off x="3890" y="2800"/>
              <a:ext cx="1073" cy="251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41348" name="Rectangle 36"/>
            <p:cNvSpPr>
              <a:spLocks noChangeArrowheads="1"/>
            </p:cNvSpPr>
            <p:nvPr/>
          </p:nvSpPr>
          <p:spPr bwMode="auto">
            <a:xfrm>
              <a:off x="4135" y="2839"/>
              <a:ext cx="5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>
                  <a:solidFill>
                    <a:srgbClr val="000000"/>
                  </a:solidFill>
                  <a:latin typeface="Lucida Sans Typewriter" charset="0"/>
                </a:rPr>
                <a:t>Player</a:t>
              </a:r>
              <a:endParaRPr lang="en-US" sz="2000" b="0">
                <a:latin typeface="Lucida Sans Typewriter" charset="0"/>
              </a:endParaRPr>
            </a:p>
          </p:txBody>
        </p:sp>
      </p:grpSp>
      <p:sp>
        <p:nvSpPr>
          <p:cNvPr id="141349" name="Rectangle 37"/>
          <p:cNvSpPr>
            <a:spLocks noChangeArrowheads="1"/>
          </p:cNvSpPr>
          <p:nvPr/>
        </p:nvSpPr>
        <p:spPr bwMode="auto">
          <a:xfrm>
            <a:off x="6794224" y="4256088"/>
            <a:ext cx="154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2000" b="0">
              <a:latin typeface="Lucida Sans Typewriter" charset="0"/>
            </a:endParaRPr>
          </a:p>
        </p:txBody>
      </p:sp>
      <p:sp>
        <p:nvSpPr>
          <p:cNvPr id="141350" name="Arc 38"/>
          <p:cNvSpPr>
            <a:spLocks/>
          </p:cNvSpPr>
          <p:nvPr/>
        </p:nvSpPr>
        <p:spPr bwMode="auto">
          <a:xfrm rot="18900000" flipH="1">
            <a:off x="5257800" y="2500313"/>
            <a:ext cx="1676400" cy="1676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8F8F8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1351" name="Arc 39"/>
          <p:cNvSpPr>
            <a:spLocks/>
          </p:cNvSpPr>
          <p:nvPr/>
        </p:nvSpPr>
        <p:spPr bwMode="auto">
          <a:xfrm rot="18900000" flipH="1">
            <a:off x="2986088" y="2384425"/>
            <a:ext cx="762000" cy="762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8F8F8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1352" name="Arc 40"/>
          <p:cNvSpPr>
            <a:spLocks/>
          </p:cNvSpPr>
          <p:nvPr/>
        </p:nvSpPr>
        <p:spPr bwMode="auto">
          <a:xfrm rot="18900000" flipH="1">
            <a:off x="304800" y="2195513"/>
            <a:ext cx="3810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8F8F8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1353" name="Text Box 41"/>
          <p:cNvSpPr txBox="1">
            <a:spLocks noChangeArrowheads="1"/>
          </p:cNvSpPr>
          <p:nvPr/>
        </p:nvSpPr>
        <p:spPr bwMode="auto">
          <a:xfrm>
            <a:off x="381000" y="5257800"/>
            <a:ext cx="85756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i="1">
                <a:solidFill>
                  <a:schemeClr val="tx2"/>
                </a:solidFill>
              </a:rPr>
              <a:t>Any OCL constraint for any class diagram can be built </a:t>
            </a:r>
          </a:p>
          <a:p>
            <a:r>
              <a:rPr lang="en-US" sz="2800" i="1">
                <a:solidFill>
                  <a:schemeClr val="tx2"/>
                </a:solidFill>
              </a:rPr>
              <a:t>using only a combination of these three navigation types!</a:t>
            </a:r>
          </a:p>
        </p:txBody>
      </p:sp>
    </p:spTree>
    <p:extLst>
      <p:ext uri="{BB962C8B-B14F-4D97-AF65-F5344CB8AC3E}">
        <p14:creationId xmlns:p14="http://schemas.microsoft.com/office/powerpoint/2010/main" val="253270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352675" y="76288"/>
            <a:ext cx="6556375" cy="688975"/>
          </a:xfrm>
        </p:spPr>
        <p:txBody>
          <a:bodyPr/>
          <a:lstStyle/>
          <a:p>
            <a:r>
              <a:rPr lang="en-US" sz="2400" dirty="0"/>
              <a:t>ARENA Example:  League, Tournament and Player</a:t>
            </a:r>
          </a:p>
        </p:txBody>
      </p:sp>
      <p:grpSp>
        <p:nvGrpSpPr>
          <p:cNvPr id="139314" name="Group 50"/>
          <p:cNvGrpSpPr>
            <a:grpSpLocks/>
          </p:cNvGrpSpPr>
          <p:nvPr/>
        </p:nvGrpSpPr>
        <p:grpSpPr bwMode="auto">
          <a:xfrm>
            <a:off x="2587625" y="1247775"/>
            <a:ext cx="3852863" cy="4989513"/>
            <a:chOff x="1630" y="786"/>
            <a:chExt cx="2427" cy="3143"/>
          </a:xfrm>
        </p:grpSpPr>
        <p:sp>
          <p:nvSpPr>
            <p:cNvPr id="139267" name="Freeform 3"/>
            <p:cNvSpPr>
              <a:spLocks/>
            </p:cNvSpPr>
            <p:nvPr/>
          </p:nvSpPr>
          <p:spPr bwMode="auto">
            <a:xfrm>
              <a:off x="3142" y="1542"/>
              <a:ext cx="89" cy="193"/>
            </a:xfrm>
            <a:custGeom>
              <a:avLst/>
              <a:gdLst>
                <a:gd name="T0" fmla="*/ 0 w 89"/>
                <a:gd name="T1" fmla="*/ 89 h 193"/>
                <a:gd name="T2" fmla="*/ 45 w 89"/>
                <a:gd name="T3" fmla="*/ 0 h 193"/>
                <a:gd name="T4" fmla="*/ 89 w 89"/>
                <a:gd name="T5" fmla="*/ 89 h 193"/>
                <a:gd name="T6" fmla="*/ 45 w 89"/>
                <a:gd name="T7" fmla="*/ 193 h 193"/>
                <a:gd name="T8" fmla="*/ 0 w 89"/>
                <a:gd name="T9" fmla="*/ 89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93">
                  <a:moveTo>
                    <a:pt x="0" y="89"/>
                  </a:moveTo>
                  <a:lnTo>
                    <a:pt x="45" y="0"/>
                  </a:lnTo>
                  <a:lnTo>
                    <a:pt x="89" y="89"/>
                  </a:lnTo>
                  <a:lnTo>
                    <a:pt x="45" y="193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FFFFFF"/>
            </a:solidFill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268" name="Line 4"/>
            <p:cNvSpPr>
              <a:spLocks noChangeShapeType="1"/>
            </p:cNvSpPr>
            <p:nvPr/>
          </p:nvSpPr>
          <p:spPr bwMode="auto">
            <a:xfrm flipV="1">
              <a:off x="3187" y="1721"/>
              <a:ext cx="1" cy="34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69" name="Rectangle 5"/>
            <p:cNvSpPr>
              <a:spLocks noChangeArrowheads="1"/>
            </p:cNvSpPr>
            <p:nvPr/>
          </p:nvSpPr>
          <p:spPr bwMode="auto">
            <a:xfrm>
              <a:off x="1776" y="3312"/>
              <a:ext cx="50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  <a:latin typeface="Lucida Sans Typewriter" charset="0"/>
                </a:rPr>
                <a:t>players</a:t>
              </a:r>
              <a:endParaRPr lang="en-US" b="0">
                <a:latin typeface="Lucida Sans Typewriter" charset="0"/>
              </a:endParaRPr>
            </a:p>
          </p:txBody>
        </p:sp>
        <p:sp>
          <p:nvSpPr>
            <p:cNvPr id="139270" name="Rectangle 6"/>
            <p:cNvSpPr>
              <a:spLocks noChangeArrowheads="1"/>
            </p:cNvSpPr>
            <p:nvPr/>
          </p:nvSpPr>
          <p:spPr bwMode="auto">
            <a:xfrm>
              <a:off x="3081" y="1950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  <a:latin typeface="Lucida Sans Typewriter" charset="0"/>
                </a:rPr>
                <a:t>*</a:t>
              </a:r>
              <a:endParaRPr lang="en-US" b="0">
                <a:latin typeface="Lucida Sans Typewriter" charset="0"/>
              </a:endParaRPr>
            </a:p>
          </p:txBody>
        </p:sp>
        <p:sp>
          <p:nvSpPr>
            <p:cNvPr id="139271" name="Rectangle 7"/>
            <p:cNvSpPr>
              <a:spLocks noChangeArrowheads="1"/>
            </p:cNvSpPr>
            <p:nvPr/>
          </p:nvSpPr>
          <p:spPr bwMode="auto">
            <a:xfrm>
              <a:off x="3249" y="1950"/>
              <a:ext cx="7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  <a:latin typeface="Lucida Sans Typewriter" charset="0"/>
                </a:rPr>
                <a:t>tournaments</a:t>
              </a:r>
              <a:endParaRPr lang="en-US" b="0">
                <a:latin typeface="Lucida Sans Typewriter" charset="0"/>
              </a:endParaRPr>
            </a:p>
          </p:txBody>
        </p:sp>
        <p:sp>
          <p:nvSpPr>
            <p:cNvPr id="139272" name="Rectangle 8"/>
            <p:cNvSpPr>
              <a:spLocks noChangeArrowheads="1"/>
            </p:cNvSpPr>
            <p:nvPr/>
          </p:nvSpPr>
          <p:spPr bwMode="auto">
            <a:xfrm>
              <a:off x="2515" y="1772"/>
              <a:ext cx="64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  <a:latin typeface="Lucida Sans Typewriter" charset="0"/>
                </a:rPr>
                <a:t>{ordered}</a:t>
              </a:r>
              <a:endParaRPr lang="en-US" b="0">
                <a:latin typeface="Lucida Sans Typewriter" charset="0"/>
              </a:endParaRPr>
            </a:p>
          </p:txBody>
        </p:sp>
        <p:grpSp>
          <p:nvGrpSpPr>
            <p:cNvPr id="139273" name="Group 9"/>
            <p:cNvGrpSpPr>
              <a:grpSpLocks/>
            </p:cNvGrpSpPr>
            <p:nvPr/>
          </p:nvGrpSpPr>
          <p:grpSpPr bwMode="auto">
            <a:xfrm>
              <a:off x="2342" y="2076"/>
              <a:ext cx="1715" cy="742"/>
              <a:chOff x="2342" y="2076"/>
              <a:chExt cx="1715" cy="742"/>
            </a:xfrm>
          </p:grpSpPr>
          <p:grpSp>
            <p:nvGrpSpPr>
              <p:cNvPr id="139274" name="Group 10"/>
              <p:cNvGrpSpPr>
                <a:grpSpLocks/>
              </p:cNvGrpSpPr>
              <p:nvPr/>
            </p:nvGrpSpPr>
            <p:grpSpPr bwMode="auto">
              <a:xfrm>
                <a:off x="2342" y="2076"/>
                <a:ext cx="1690" cy="267"/>
                <a:chOff x="2342" y="2106"/>
                <a:chExt cx="1690" cy="267"/>
              </a:xfrm>
            </p:grpSpPr>
            <p:sp>
              <p:nvSpPr>
                <p:cNvPr id="139275" name="Rectangle 11"/>
                <p:cNvSpPr>
                  <a:spLocks noChangeArrowheads="1"/>
                </p:cNvSpPr>
                <p:nvPr/>
              </p:nvSpPr>
              <p:spPr bwMode="auto">
                <a:xfrm>
                  <a:off x="2342" y="2106"/>
                  <a:ext cx="1690" cy="267"/>
                </a:xfrm>
                <a:prstGeom prst="rect">
                  <a:avLst/>
                </a:prstGeom>
                <a:noFill/>
                <a:ln w="2381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276" name="Rectangle 12"/>
                <p:cNvSpPr>
                  <a:spLocks noChangeArrowheads="1"/>
                </p:cNvSpPr>
                <p:nvPr/>
              </p:nvSpPr>
              <p:spPr bwMode="auto">
                <a:xfrm>
                  <a:off x="2827" y="2168"/>
                  <a:ext cx="720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 b="0">
                      <a:solidFill>
                        <a:srgbClr val="000000"/>
                      </a:solidFill>
                      <a:latin typeface="Lucida Sans Typewriter" charset="0"/>
                    </a:rPr>
                    <a:t>Tournament</a:t>
                  </a:r>
                  <a:endParaRPr lang="en-US" b="0">
                    <a:latin typeface="Lucida Sans Typewriter" charset="0"/>
                  </a:endParaRPr>
                </a:p>
              </p:txBody>
            </p:sp>
          </p:grpSp>
          <p:grpSp>
            <p:nvGrpSpPr>
              <p:cNvPr id="139277" name="Group 13"/>
              <p:cNvGrpSpPr>
                <a:grpSpLocks/>
              </p:cNvGrpSpPr>
              <p:nvPr/>
            </p:nvGrpSpPr>
            <p:grpSpPr bwMode="auto">
              <a:xfrm>
                <a:off x="2342" y="2342"/>
                <a:ext cx="1690" cy="281"/>
                <a:chOff x="2342" y="2360"/>
                <a:chExt cx="1690" cy="281"/>
              </a:xfrm>
            </p:grpSpPr>
            <p:sp>
              <p:nvSpPr>
                <p:cNvPr id="139278" name="Rectangle 14"/>
                <p:cNvSpPr>
                  <a:spLocks noChangeArrowheads="1"/>
                </p:cNvSpPr>
                <p:nvPr/>
              </p:nvSpPr>
              <p:spPr bwMode="auto">
                <a:xfrm>
                  <a:off x="2342" y="2360"/>
                  <a:ext cx="1690" cy="281"/>
                </a:xfrm>
                <a:prstGeom prst="rect">
                  <a:avLst/>
                </a:prstGeom>
                <a:noFill/>
                <a:ln w="2381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39279" name="Group 15"/>
                <p:cNvGrpSpPr>
                  <a:grpSpLocks/>
                </p:cNvGrpSpPr>
                <p:nvPr/>
              </p:nvGrpSpPr>
              <p:grpSpPr bwMode="auto">
                <a:xfrm>
                  <a:off x="2400" y="2370"/>
                  <a:ext cx="792" cy="263"/>
                  <a:chOff x="2400" y="2380"/>
                  <a:chExt cx="792" cy="263"/>
                </a:xfrm>
              </p:grpSpPr>
              <p:sp>
                <p:nvSpPr>
                  <p:cNvPr id="139280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380"/>
                    <a:ext cx="792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1500" b="0">
                        <a:solidFill>
                          <a:srgbClr val="000000"/>
                        </a:solidFill>
                        <a:latin typeface="Lucida Sans Typewriter" charset="0"/>
                      </a:rPr>
                      <a:t>+start:Date</a:t>
                    </a:r>
                    <a:endParaRPr lang="en-US" b="0">
                      <a:latin typeface="Lucida Sans Typewriter" charset="0"/>
                    </a:endParaRPr>
                  </a:p>
                </p:txBody>
              </p:sp>
              <p:sp>
                <p:nvSpPr>
                  <p:cNvPr id="13928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499"/>
                    <a:ext cx="648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1500" b="0">
                        <a:solidFill>
                          <a:srgbClr val="000000"/>
                        </a:solidFill>
                        <a:latin typeface="Lucida Sans Typewriter" charset="0"/>
                      </a:rPr>
                      <a:t>+end:Date</a:t>
                    </a:r>
                    <a:endParaRPr lang="en-US" b="0">
                      <a:latin typeface="Lucida Sans Typewriter" charset="0"/>
                    </a:endParaRPr>
                  </a:p>
                </p:txBody>
              </p:sp>
            </p:grpSp>
          </p:grpSp>
          <p:grpSp>
            <p:nvGrpSpPr>
              <p:cNvPr id="139282" name="Group 18"/>
              <p:cNvGrpSpPr>
                <a:grpSpLocks/>
              </p:cNvGrpSpPr>
              <p:nvPr/>
            </p:nvGrpSpPr>
            <p:grpSpPr bwMode="auto">
              <a:xfrm>
                <a:off x="2342" y="2626"/>
                <a:ext cx="1715" cy="192"/>
                <a:chOff x="2342" y="2626"/>
                <a:chExt cx="1715" cy="192"/>
              </a:xfrm>
            </p:grpSpPr>
            <p:sp>
              <p:nvSpPr>
                <p:cNvPr id="139283" name="Rectangle 19"/>
                <p:cNvSpPr>
                  <a:spLocks noChangeArrowheads="1"/>
                </p:cNvSpPr>
                <p:nvPr/>
              </p:nvSpPr>
              <p:spPr bwMode="auto">
                <a:xfrm>
                  <a:off x="2342" y="2626"/>
                  <a:ext cx="1690" cy="192"/>
                </a:xfrm>
                <a:prstGeom prst="rect">
                  <a:avLst/>
                </a:prstGeom>
                <a:noFill/>
                <a:ln w="2381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284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1" y="2650"/>
                  <a:ext cx="1656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 b="0">
                      <a:solidFill>
                        <a:srgbClr val="000000"/>
                      </a:solidFill>
                      <a:latin typeface="Lucida Sans Typewriter" charset="0"/>
                    </a:rPr>
                    <a:t>+acceptPlayer(p:Player)</a:t>
                  </a:r>
                  <a:endParaRPr lang="en-US" b="0">
                    <a:latin typeface="Lucida Sans Typewriter" charset="0"/>
                  </a:endParaRPr>
                </a:p>
              </p:txBody>
            </p:sp>
          </p:grpSp>
        </p:grpSp>
        <p:sp>
          <p:nvSpPr>
            <p:cNvPr id="139285" name="Rectangle 21"/>
            <p:cNvSpPr>
              <a:spLocks noChangeArrowheads="1"/>
            </p:cNvSpPr>
            <p:nvPr/>
          </p:nvSpPr>
          <p:spPr bwMode="auto">
            <a:xfrm>
              <a:off x="2255" y="986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  <a:latin typeface="Lucida Sans Typewriter" charset="0"/>
                </a:rPr>
                <a:t>*</a:t>
              </a:r>
              <a:endParaRPr lang="en-US" b="0">
                <a:latin typeface="Lucida Sans Typewriter" charset="0"/>
              </a:endParaRPr>
            </a:p>
          </p:txBody>
        </p:sp>
        <p:grpSp>
          <p:nvGrpSpPr>
            <p:cNvPr id="139286" name="Group 22"/>
            <p:cNvGrpSpPr>
              <a:grpSpLocks/>
            </p:cNvGrpSpPr>
            <p:nvPr/>
          </p:nvGrpSpPr>
          <p:grpSpPr bwMode="auto">
            <a:xfrm>
              <a:off x="2356" y="786"/>
              <a:ext cx="1691" cy="757"/>
              <a:chOff x="2356" y="786"/>
              <a:chExt cx="1691" cy="757"/>
            </a:xfrm>
          </p:grpSpPr>
          <p:grpSp>
            <p:nvGrpSpPr>
              <p:cNvPr id="139287" name="Group 23"/>
              <p:cNvGrpSpPr>
                <a:grpSpLocks/>
              </p:cNvGrpSpPr>
              <p:nvPr/>
            </p:nvGrpSpPr>
            <p:grpSpPr bwMode="auto">
              <a:xfrm>
                <a:off x="2356" y="786"/>
                <a:ext cx="1691" cy="282"/>
                <a:chOff x="2356" y="816"/>
                <a:chExt cx="1691" cy="282"/>
              </a:xfrm>
            </p:grpSpPr>
            <p:sp>
              <p:nvSpPr>
                <p:cNvPr id="139288" name="Rectangle 24"/>
                <p:cNvSpPr>
                  <a:spLocks noChangeArrowheads="1"/>
                </p:cNvSpPr>
                <p:nvPr/>
              </p:nvSpPr>
              <p:spPr bwMode="auto">
                <a:xfrm>
                  <a:off x="2356" y="816"/>
                  <a:ext cx="1691" cy="282"/>
                </a:xfrm>
                <a:prstGeom prst="rect">
                  <a:avLst/>
                </a:prstGeom>
                <a:noFill/>
                <a:ln w="2381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289" name="Rectangle 25"/>
                <p:cNvSpPr>
                  <a:spLocks noChangeArrowheads="1"/>
                </p:cNvSpPr>
                <p:nvPr/>
              </p:nvSpPr>
              <p:spPr bwMode="auto">
                <a:xfrm>
                  <a:off x="2985" y="885"/>
                  <a:ext cx="432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 b="0">
                      <a:solidFill>
                        <a:srgbClr val="000000"/>
                      </a:solidFill>
                      <a:latin typeface="Lucida Sans Typewriter" charset="0"/>
                    </a:rPr>
                    <a:t>League</a:t>
                  </a:r>
                  <a:endParaRPr lang="en-US" b="0">
                    <a:latin typeface="Lucida Sans Typewriter" charset="0"/>
                  </a:endParaRPr>
                </a:p>
              </p:txBody>
            </p:sp>
          </p:grpSp>
          <p:grpSp>
            <p:nvGrpSpPr>
              <p:cNvPr id="139290" name="Group 26"/>
              <p:cNvGrpSpPr>
                <a:grpSpLocks/>
              </p:cNvGrpSpPr>
              <p:nvPr/>
            </p:nvGrpSpPr>
            <p:grpSpPr bwMode="auto">
              <a:xfrm>
                <a:off x="2356" y="1068"/>
                <a:ext cx="1691" cy="282"/>
                <a:chOff x="2356" y="1084"/>
                <a:chExt cx="1691" cy="282"/>
              </a:xfrm>
            </p:grpSpPr>
            <p:sp>
              <p:nvSpPr>
                <p:cNvPr id="139291" name="Rectangle 27"/>
                <p:cNvSpPr>
                  <a:spLocks noChangeArrowheads="1"/>
                </p:cNvSpPr>
                <p:nvPr/>
              </p:nvSpPr>
              <p:spPr bwMode="auto">
                <a:xfrm>
                  <a:off x="2356" y="1084"/>
                  <a:ext cx="1691" cy="282"/>
                </a:xfrm>
                <a:prstGeom prst="rect">
                  <a:avLst/>
                </a:prstGeom>
                <a:noFill/>
                <a:ln w="2381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39292" name="Group 28"/>
                <p:cNvGrpSpPr>
                  <a:grpSpLocks/>
                </p:cNvGrpSpPr>
                <p:nvPr/>
              </p:nvGrpSpPr>
              <p:grpSpPr bwMode="auto">
                <a:xfrm>
                  <a:off x="2408" y="1094"/>
                  <a:ext cx="792" cy="262"/>
                  <a:chOff x="2408" y="1105"/>
                  <a:chExt cx="792" cy="262"/>
                </a:xfrm>
              </p:grpSpPr>
              <p:sp>
                <p:nvSpPr>
                  <p:cNvPr id="139293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1105"/>
                    <a:ext cx="792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1500" b="0">
                        <a:solidFill>
                          <a:srgbClr val="000000"/>
                        </a:solidFill>
                        <a:latin typeface="Lucida Sans Typewriter" charset="0"/>
                      </a:rPr>
                      <a:t>+start:Date</a:t>
                    </a:r>
                    <a:endParaRPr lang="en-US" b="0">
                      <a:latin typeface="Lucida Sans Typewriter" charset="0"/>
                    </a:endParaRPr>
                  </a:p>
                </p:txBody>
              </p:sp>
              <p:sp>
                <p:nvSpPr>
                  <p:cNvPr id="139294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1223"/>
                    <a:ext cx="648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1500" b="0">
                        <a:solidFill>
                          <a:srgbClr val="000000"/>
                        </a:solidFill>
                        <a:latin typeface="Lucida Sans Typewriter" charset="0"/>
                      </a:rPr>
                      <a:t>+end:Date</a:t>
                    </a:r>
                    <a:endParaRPr lang="en-US" b="0">
                      <a:latin typeface="Lucida Sans Typewriter" charset="0"/>
                    </a:endParaRPr>
                  </a:p>
                </p:txBody>
              </p:sp>
            </p:grpSp>
          </p:grpSp>
          <p:grpSp>
            <p:nvGrpSpPr>
              <p:cNvPr id="139295" name="Group 31"/>
              <p:cNvGrpSpPr>
                <a:grpSpLocks/>
              </p:cNvGrpSpPr>
              <p:nvPr/>
            </p:nvGrpSpPr>
            <p:grpSpPr bwMode="auto">
              <a:xfrm>
                <a:off x="2356" y="1350"/>
                <a:ext cx="1691" cy="193"/>
                <a:chOff x="2356" y="1350"/>
                <a:chExt cx="1691" cy="193"/>
              </a:xfrm>
            </p:grpSpPr>
            <p:sp>
              <p:nvSpPr>
                <p:cNvPr id="139296" name="Rectangle 32"/>
                <p:cNvSpPr>
                  <a:spLocks noChangeArrowheads="1"/>
                </p:cNvSpPr>
                <p:nvPr/>
              </p:nvSpPr>
              <p:spPr bwMode="auto">
                <a:xfrm>
                  <a:off x="2356" y="1350"/>
                  <a:ext cx="1691" cy="193"/>
                </a:xfrm>
                <a:prstGeom prst="rect">
                  <a:avLst/>
                </a:prstGeom>
                <a:noFill/>
                <a:ln w="2381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297" name="Rectangle 33"/>
                <p:cNvSpPr>
                  <a:spLocks noChangeArrowheads="1"/>
                </p:cNvSpPr>
                <p:nvPr/>
              </p:nvSpPr>
              <p:spPr bwMode="auto">
                <a:xfrm>
                  <a:off x="2411" y="1374"/>
                  <a:ext cx="136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 b="0">
                      <a:solidFill>
                        <a:srgbClr val="000000"/>
                      </a:solidFill>
                      <a:latin typeface="Lucida Sans Typewriter" charset="0"/>
                    </a:rPr>
                    <a:t>+getActivePlayers()</a:t>
                  </a:r>
                  <a:endParaRPr lang="en-US" b="0">
                    <a:latin typeface="Lucida Sans Typewriter" charset="0"/>
                  </a:endParaRPr>
                </a:p>
              </p:txBody>
            </p:sp>
          </p:grpSp>
        </p:grpSp>
        <p:sp>
          <p:nvSpPr>
            <p:cNvPr id="139298" name="Rectangle 34"/>
            <p:cNvSpPr>
              <a:spLocks noChangeArrowheads="1"/>
            </p:cNvSpPr>
            <p:nvPr/>
          </p:nvSpPr>
          <p:spPr bwMode="auto">
            <a:xfrm>
              <a:off x="2255" y="3537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  <a:latin typeface="Lucida Sans Typewriter" charset="0"/>
                </a:rPr>
                <a:t>*</a:t>
              </a:r>
              <a:endParaRPr lang="en-US" b="0">
                <a:latin typeface="Lucida Sans Typewriter" charset="0"/>
              </a:endParaRPr>
            </a:p>
          </p:txBody>
        </p:sp>
        <p:grpSp>
          <p:nvGrpSpPr>
            <p:cNvPr id="139299" name="Group 35"/>
            <p:cNvGrpSpPr>
              <a:grpSpLocks/>
            </p:cNvGrpSpPr>
            <p:nvPr/>
          </p:nvGrpSpPr>
          <p:grpSpPr bwMode="auto">
            <a:xfrm>
              <a:off x="2342" y="3382"/>
              <a:ext cx="1690" cy="267"/>
              <a:chOff x="2342" y="3382"/>
              <a:chExt cx="1690" cy="267"/>
            </a:xfrm>
          </p:grpSpPr>
          <p:sp>
            <p:nvSpPr>
              <p:cNvPr id="139300" name="Rectangle 36"/>
              <p:cNvSpPr>
                <a:spLocks noChangeArrowheads="1"/>
              </p:cNvSpPr>
              <p:nvPr/>
            </p:nvSpPr>
            <p:spPr bwMode="auto">
              <a:xfrm>
                <a:off x="2342" y="3382"/>
                <a:ext cx="1690" cy="267"/>
              </a:xfrm>
              <a:prstGeom prst="rect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301" name="Rectangle 37"/>
              <p:cNvSpPr>
                <a:spLocks noChangeArrowheads="1"/>
              </p:cNvSpPr>
              <p:nvPr/>
            </p:nvSpPr>
            <p:spPr bwMode="auto">
              <a:xfrm>
                <a:off x="2971" y="3444"/>
                <a:ext cx="43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 b="0">
                    <a:solidFill>
                      <a:srgbClr val="000000"/>
                    </a:solidFill>
                    <a:latin typeface="Lucida Sans Typewriter" charset="0"/>
                  </a:rPr>
                  <a:t>Player</a:t>
                </a:r>
                <a:endParaRPr lang="en-US" b="0">
                  <a:latin typeface="Lucida Sans Typewriter" charset="0"/>
                </a:endParaRPr>
              </a:p>
            </p:txBody>
          </p:sp>
        </p:grpSp>
        <p:grpSp>
          <p:nvGrpSpPr>
            <p:cNvPr id="139302" name="Group 38"/>
            <p:cNvGrpSpPr>
              <a:grpSpLocks/>
            </p:cNvGrpSpPr>
            <p:nvPr/>
          </p:nvGrpSpPr>
          <p:grpSpPr bwMode="auto">
            <a:xfrm>
              <a:off x="2342" y="3647"/>
              <a:ext cx="1690" cy="282"/>
              <a:chOff x="2342" y="3635"/>
              <a:chExt cx="1690" cy="282"/>
            </a:xfrm>
          </p:grpSpPr>
          <p:sp>
            <p:nvSpPr>
              <p:cNvPr id="139303" name="Rectangle 39"/>
              <p:cNvSpPr>
                <a:spLocks noChangeArrowheads="1"/>
              </p:cNvSpPr>
              <p:nvPr/>
            </p:nvSpPr>
            <p:spPr bwMode="auto">
              <a:xfrm>
                <a:off x="2342" y="3635"/>
                <a:ext cx="1690" cy="282"/>
              </a:xfrm>
              <a:prstGeom prst="rect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9304" name="Group 40"/>
              <p:cNvGrpSpPr>
                <a:grpSpLocks/>
              </p:cNvGrpSpPr>
              <p:nvPr/>
            </p:nvGrpSpPr>
            <p:grpSpPr bwMode="auto">
              <a:xfrm>
                <a:off x="2397" y="3645"/>
                <a:ext cx="936" cy="262"/>
                <a:chOff x="2397" y="3656"/>
                <a:chExt cx="936" cy="262"/>
              </a:xfrm>
            </p:grpSpPr>
            <p:sp>
              <p:nvSpPr>
                <p:cNvPr id="139305" name="Rectangle 41"/>
                <p:cNvSpPr>
                  <a:spLocks noChangeArrowheads="1"/>
                </p:cNvSpPr>
                <p:nvPr/>
              </p:nvSpPr>
              <p:spPr bwMode="auto">
                <a:xfrm>
                  <a:off x="2397" y="3656"/>
                  <a:ext cx="86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 b="0">
                      <a:solidFill>
                        <a:srgbClr val="000000"/>
                      </a:solidFill>
                      <a:latin typeface="Lucida Sans Typewriter" charset="0"/>
                    </a:rPr>
                    <a:t>+name:String</a:t>
                  </a:r>
                  <a:endParaRPr lang="en-US" b="0">
                    <a:latin typeface="Lucida Sans Typewriter" charset="0"/>
                  </a:endParaRPr>
                </a:p>
              </p:txBody>
            </p:sp>
            <p:sp>
              <p:nvSpPr>
                <p:cNvPr id="139306" name="Rectangle 42"/>
                <p:cNvSpPr>
                  <a:spLocks noChangeArrowheads="1"/>
                </p:cNvSpPr>
                <p:nvPr/>
              </p:nvSpPr>
              <p:spPr bwMode="auto">
                <a:xfrm>
                  <a:off x="2397" y="3774"/>
                  <a:ext cx="936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 b="0">
                      <a:solidFill>
                        <a:srgbClr val="000000"/>
                      </a:solidFill>
                      <a:latin typeface="Lucida Sans Typewriter" charset="0"/>
                    </a:rPr>
                    <a:t>+email:String</a:t>
                  </a:r>
                  <a:endParaRPr lang="en-US" b="0">
                    <a:latin typeface="Lucida Sans Typewriter" charset="0"/>
                  </a:endParaRPr>
                </a:p>
              </p:txBody>
            </p:sp>
          </p:grpSp>
        </p:grpSp>
        <p:sp>
          <p:nvSpPr>
            <p:cNvPr id="139307" name="Line 43"/>
            <p:cNvSpPr>
              <a:spLocks noChangeShapeType="1"/>
            </p:cNvSpPr>
            <p:nvPr/>
          </p:nvSpPr>
          <p:spPr bwMode="auto">
            <a:xfrm flipV="1">
              <a:off x="3187" y="2822"/>
              <a:ext cx="1" cy="56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308" name="Rectangle 44"/>
            <p:cNvSpPr>
              <a:spLocks noChangeArrowheads="1"/>
            </p:cNvSpPr>
            <p:nvPr/>
          </p:nvSpPr>
          <p:spPr bwMode="auto">
            <a:xfrm>
              <a:off x="3081" y="3226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  <a:latin typeface="Lucida Sans Typewriter" charset="0"/>
                </a:rPr>
                <a:t>*</a:t>
              </a:r>
              <a:endParaRPr lang="en-US" b="0">
                <a:latin typeface="Lucida Sans Typewriter" charset="0"/>
              </a:endParaRPr>
            </a:p>
          </p:txBody>
        </p:sp>
        <p:sp>
          <p:nvSpPr>
            <p:cNvPr id="139309" name="Rectangle 45"/>
            <p:cNvSpPr>
              <a:spLocks noChangeArrowheads="1"/>
            </p:cNvSpPr>
            <p:nvPr/>
          </p:nvSpPr>
          <p:spPr bwMode="auto">
            <a:xfrm>
              <a:off x="3249" y="3226"/>
              <a:ext cx="50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  <a:latin typeface="Lucida Sans Typewriter" charset="0"/>
                </a:rPr>
                <a:t>players</a:t>
              </a:r>
              <a:endParaRPr lang="en-US" b="0">
                <a:latin typeface="Lucida Sans Typewriter" charset="0"/>
              </a:endParaRPr>
            </a:p>
          </p:txBody>
        </p:sp>
        <p:sp>
          <p:nvSpPr>
            <p:cNvPr id="139310" name="Rectangle 46"/>
            <p:cNvSpPr>
              <a:spLocks noChangeArrowheads="1"/>
            </p:cNvSpPr>
            <p:nvPr/>
          </p:nvSpPr>
          <p:spPr bwMode="auto">
            <a:xfrm>
              <a:off x="3249" y="2840"/>
              <a:ext cx="7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  <a:latin typeface="Lucida Sans Typewriter" charset="0"/>
                </a:rPr>
                <a:t>tournaments</a:t>
              </a:r>
              <a:endParaRPr lang="en-US" b="0">
                <a:latin typeface="Lucida Sans Typewriter" charset="0"/>
              </a:endParaRPr>
            </a:p>
          </p:txBody>
        </p:sp>
        <p:sp>
          <p:nvSpPr>
            <p:cNvPr id="139311" name="Rectangle 47"/>
            <p:cNvSpPr>
              <a:spLocks noChangeArrowheads="1"/>
            </p:cNvSpPr>
            <p:nvPr/>
          </p:nvSpPr>
          <p:spPr bwMode="auto">
            <a:xfrm>
              <a:off x="3081" y="2840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  <a:latin typeface="Lucida Sans Typewriter" charset="0"/>
                </a:rPr>
                <a:t>*</a:t>
              </a:r>
              <a:endParaRPr lang="en-US" b="0">
                <a:latin typeface="Lucida Sans Typewriter" charset="0"/>
              </a:endParaRPr>
            </a:p>
          </p:txBody>
        </p:sp>
        <p:sp>
          <p:nvSpPr>
            <p:cNvPr id="139312" name="Freeform 48"/>
            <p:cNvSpPr>
              <a:spLocks/>
            </p:cNvSpPr>
            <p:nvPr/>
          </p:nvSpPr>
          <p:spPr bwMode="auto">
            <a:xfrm>
              <a:off x="1630" y="949"/>
              <a:ext cx="726" cy="2552"/>
            </a:xfrm>
            <a:custGeom>
              <a:avLst/>
              <a:gdLst>
                <a:gd name="T0" fmla="*/ 726 w 726"/>
                <a:gd name="T1" fmla="*/ 0 h 2552"/>
                <a:gd name="T2" fmla="*/ 0 w 726"/>
                <a:gd name="T3" fmla="*/ 0 h 2552"/>
                <a:gd name="T4" fmla="*/ 0 w 726"/>
                <a:gd name="T5" fmla="*/ 2552 h 2552"/>
                <a:gd name="T6" fmla="*/ 712 w 726"/>
                <a:gd name="T7" fmla="*/ 2552 h 2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6" h="2552">
                  <a:moveTo>
                    <a:pt x="726" y="0"/>
                  </a:moveTo>
                  <a:lnTo>
                    <a:pt x="0" y="0"/>
                  </a:lnTo>
                  <a:lnTo>
                    <a:pt x="0" y="2552"/>
                  </a:lnTo>
                  <a:lnTo>
                    <a:pt x="712" y="2552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9568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70" y="179388"/>
            <a:ext cx="7238930" cy="688975"/>
          </a:xfrm>
        </p:spPr>
        <p:txBody>
          <a:bodyPr/>
          <a:lstStyle/>
          <a:p>
            <a:r>
              <a:rPr lang="en-US" sz="2400" dirty="0"/>
              <a:t>Model Refinement with 3 additional Constraints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967" y="937177"/>
            <a:ext cx="8229600" cy="5065712"/>
          </a:xfrm>
        </p:spPr>
        <p:txBody>
          <a:bodyPr/>
          <a:lstStyle/>
          <a:p>
            <a:r>
              <a:rPr lang="en-US" sz="2400" dirty="0"/>
              <a:t>A Tournament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s planned </a:t>
            </a:r>
            <a:r>
              <a:rPr lang="en-US" sz="2400" dirty="0">
                <a:solidFill>
                  <a:srgbClr val="FF0000"/>
                </a:solidFill>
              </a:rPr>
              <a:t>duration</a:t>
            </a:r>
            <a:r>
              <a:rPr lang="en-US" sz="2400" dirty="0"/>
              <a:t> must be under one week.</a:t>
            </a:r>
          </a:p>
          <a:p>
            <a:r>
              <a:rPr lang="en-US" sz="2400" dirty="0"/>
              <a:t>Players can be accepted in a Tournament only if they are already </a:t>
            </a:r>
            <a:r>
              <a:rPr lang="en-US" sz="2400" dirty="0">
                <a:solidFill>
                  <a:srgbClr val="FF0000"/>
                </a:solidFill>
              </a:rPr>
              <a:t>registered</a:t>
            </a:r>
            <a:r>
              <a:rPr lang="en-US" sz="2400" dirty="0"/>
              <a:t> with the corresponding League. </a:t>
            </a:r>
          </a:p>
          <a:p>
            <a:r>
              <a:rPr lang="en-US" sz="2400" dirty="0"/>
              <a:t>The number of active Players in a League are those that have taken part in at least one Tournament of the League.</a:t>
            </a:r>
          </a:p>
          <a:p>
            <a:endParaRPr lang="en-US" sz="2400" dirty="0"/>
          </a:p>
          <a:p>
            <a:r>
              <a:rPr lang="en-US" sz="2400" dirty="0"/>
              <a:t>To better understand these constraints we instantiate the class diagram for a specific group of instances </a:t>
            </a:r>
          </a:p>
          <a:p>
            <a:pPr lvl="1"/>
            <a:r>
              <a:rPr lang="en-US" sz="2000" dirty="0"/>
              <a:t>2 Leagues, 2 Tournaments and 5 Players</a:t>
            </a:r>
          </a:p>
        </p:txBody>
      </p:sp>
    </p:spTree>
    <p:extLst>
      <p:ext uri="{BB962C8B-B14F-4D97-AF65-F5344CB8AC3E}">
        <p14:creationId xmlns:p14="http://schemas.microsoft.com/office/powerpoint/2010/main" val="445730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9175" y="55900"/>
            <a:ext cx="6854825" cy="688975"/>
          </a:xfrm>
        </p:spPr>
        <p:txBody>
          <a:bodyPr/>
          <a:lstStyle/>
          <a:p>
            <a:r>
              <a:rPr lang="en-US" sz="2400" dirty="0"/>
              <a:t>Instance Diagram: 2 Leagues, 2 Tournaments, and 5 Players</a:t>
            </a:r>
          </a:p>
        </p:txBody>
      </p:sp>
      <p:grpSp>
        <p:nvGrpSpPr>
          <p:cNvPr id="140346" name="Group 58"/>
          <p:cNvGrpSpPr>
            <a:grpSpLocks/>
          </p:cNvGrpSpPr>
          <p:nvPr/>
        </p:nvGrpSpPr>
        <p:grpSpPr bwMode="auto">
          <a:xfrm>
            <a:off x="377825" y="1309688"/>
            <a:ext cx="8210550" cy="4897437"/>
            <a:chOff x="238" y="825"/>
            <a:chExt cx="5172" cy="3085"/>
          </a:xfrm>
        </p:grpSpPr>
        <p:sp>
          <p:nvSpPr>
            <p:cNvPr id="140291" name="Line 3"/>
            <p:cNvSpPr>
              <a:spLocks noChangeShapeType="1"/>
            </p:cNvSpPr>
            <p:nvPr/>
          </p:nvSpPr>
          <p:spPr bwMode="auto">
            <a:xfrm>
              <a:off x="3209" y="2104"/>
              <a:ext cx="1" cy="26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0292" name="Group 4"/>
            <p:cNvGrpSpPr>
              <a:grpSpLocks/>
            </p:cNvGrpSpPr>
            <p:nvPr/>
          </p:nvGrpSpPr>
          <p:grpSpPr bwMode="auto">
            <a:xfrm>
              <a:off x="444" y="2517"/>
              <a:ext cx="1156" cy="261"/>
              <a:chOff x="444" y="2517"/>
              <a:chExt cx="1156" cy="261"/>
            </a:xfrm>
          </p:grpSpPr>
          <p:sp>
            <p:nvSpPr>
              <p:cNvPr id="140293" name="Rectangle 5"/>
              <p:cNvSpPr>
                <a:spLocks noChangeArrowheads="1"/>
              </p:cNvSpPr>
              <p:nvPr/>
            </p:nvSpPr>
            <p:spPr bwMode="auto">
              <a:xfrm>
                <a:off x="444" y="2517"/>
                <a:ext cx="1156" cy="261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294" name="Rectangle 6"/>
              <p:cNvSpPr>
                <a:spLocks noChangeArrowheads="1"/>
              </p:cNvSpPr>
              <p:nvPr/>
            </p:nvSpPr>
            <p:spPr bwMode="auto">
              <a:xfrm>
                <a:off x="620" y="2581"/>
                <a:ext cx="86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 b="0" u="sng">
                    <a:solidFill>
                      <a:srgbClr val="000000"/>
                    </a:solidFill>
                    <a:latin typeface="Lucida Sans Typewriter" charset="0"/>
                  </a:rPr>
                  <a:t>alice:Player</a:t>
                </a:r>
                <a:endParaRPr lang="en-US" sz="1500" b="0" u="sng">
                  <a:latin typeface="Lucida Sans Typewriter" charset="0"/>
                </a:endParaRPr>
              </a:p>
            </p:txBody>
          </p:sp>
        </p:grpSp>
        <p:grpSp>
          <p:nvGrpSpPr>
            <p:cNvPr id="140295" name="Group 7"/>
            <p:cNvGrpSpPr>
              <a:grpSpLocks/>
            </p:cNvGrpSpPr>
            <p:nvPr/>
          </p:nvGrpSpPr>
          <p:grpSpPr bwMode="auto">
            <a:xfrm>
              <a:off x="1393" y="2806"/>
              <a:ext cx="1156" cy="247"/>
              <a:chOff x="1393" y="2806"/>
              <a:chExt cx="1156" cy="247"/>
            </a:xfrm>
          </p:grpSpPr>
          <p:sp>
            <p:nvSpPr>
              <p:cNvPr id="140296" name="Rectangle 8"/>
              <p:cNvSpPr>
                <a:spLocks noChangeArrowheads="1"/>
              </p:cNvSpPr>
              <p:nvPr/>
            </p:nvSpPr>
            <p:spPr bwMode="auto">
              <a:xfrm>
                <a:off x="1393" y="2806"/>
                <a:ext cx="1156" cy="247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297" name="Rectangle 9"/>
              <p:cNvSpPr>
                <a:spLocks noChangeArrowheads="1"/>
              </p:cNvSpPr>
              <p:nvPr/>
            </p:nvSpPr>
            <p:spPr bwMode="auto">
              <a:xfrm>
                <a:off x="1636" y="2863"/>
                <a:ext cx="72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 b="0" u="sng">
                    <a:solidFill>
                      <a:srgbClr val="000000"/>
                    </a:solidFill>
                    <a:latin typeface="Lucida Sans Typewriter" charset="0"/>
                  </a:rPr>
                  <a:t>bob:Player</a:t>
                </a:r>
                <a:endParaRPr lang="en-US" sz="1500" b="0" u="sng">
                  <a:latin typeface="Lucida Sans Typewriter" charset="0"/>
                </a:endParaRPr>
              </a:p>
            </p:txBody>
          </p:sp>
        </p:grpSp>
        <p:grpSp>
          <p:nvGrpSpPr>
            <p:cNvPr id="140298" name="Group 10"/>
            <p:cNvGrpSpPr>
              <a:grpSpLocks/>
            </p:cNvGrpSpPr>
            <p:nvPr/>
          </p:nvGrpSpPr>
          <p:grpSpPr bwMode="auto">
            <a:xfrm>
              <a:off x="2343" y="3081"/>
              <a:ext cx="1169" cy="261"/>
              <a:chOff x="2343" y="3081"/>
              <a:chExt cx="1169" cy="261"/>
            </a:xfrm>
          </p:grpSpPr>
          <p:sp>
            <p:nvSpPr>
              <p:cNvPr id="140299" name="Rectangle 11"/>
              <p:cNvSpPr>
                <a:spLocks noChangeArrowheads="1"/>
              </p:cNvSpPr>
              <p:nvPr/>
            </p:nvSpPr>
            <p:spPr bwMode="auto">
              <a:xfrm>
                <a:off x="2343" y="3081"/>
                <a:ext cx="1169" cy="261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00" name="Rectangle 12"/>
              <p:cNvSpPr>
                <a:spLocks noChangeArrowheads="1"/>
              </p:cNvSpPr>
              <p:nvPr/>
            </p:nvSpPr>
            <p:spPr bwMode="auto">
              <a:xfrm>
                <a:off x="2559" y="3145"/>
                <a:ext cx="79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 b="0" u="sng">
                    <a:solidFill>
                      <a:srgbClr val="000000"/>
                    </a:solidFill>
                    <a:latin typeface="Lucida Sans Typewriter" charset="0"/>
                  </a:rPr>
                  <a:t>marc:Player</a:t>
                </a:r>
                <a:endParaRPr lang="en-US" sz="1500" b="0" u="sng">
                  <a:latin typeface="Lucida Sans Typewriter" charset="0"/>
                </a:endParaRPr>
              </a:p>
            </p:txBody>
          </p:sp>
        </p:grpSp>
        <p:grpSp>
          <p:nvGrpSpPr>
            <p:cNvPr id="140301" name="Group 13"/>
            <p:cNvGrpSpPr>
              <a:grpSpLocks/>
            </p:cNvGrpSpPr>
            <p:nvPr/>
          </p:nvGrpSpPr>
          <p:grpSpPr bwMode="auto">
            <a:xfrm>
              <a:off x="527" y="1513"/>
              <a:ext cx="1430" cy="261"/>
              <a:chOff x="527" y="1513"/>
              <a:chExt cx="1430" cy="261"/>
            </a:xfrm>
          </p:grpSpPr>
          <p:sp>
            <p:nvSpPr>
              <p:cNvPr id="140302" name="Rectangle 14"/>
              <p:cNvSpPr>
                <a:spLocks noChangeArrowheads="1"/>
              </p:cNvSpPr>
              <p:nvPr/>
            </p:nvSpPr>
            <p:spPr bwMode="auto">
              <a:xfrm>
                <a:off x="527" y="1513"/>
                <a:ext cx="1430" cy="261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03" name="Rectangle 15"/>
              <p:cNvSpPr>
                <a:spLocks noChangeArrowheads="1"/>
              </p:cNvSpPr>
              <p:nvPr/>
            </p:nvSpPr>
            <p:spPr bwMode="auto">
              <a:xfrm>
                <a:off x="673" y="1577"/>
                <a:ext cx="122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 b="0" u="sng">
                    <a:solidFill>
                      <a:srgbClr val="000000"/>
                    </a:solidFill>
                    <a:latin typeface="Lucida Sans Typewriter" charset="0"/>
                  </a:rPr>
                  <a:t>winter:Tournament</a:t>
                </a:r>
                <a:endParaRPr lang="en-US" sz="1500" b="0" u="sng">
                  <a:latin typeface="Lucida Sans Typewriter" charset="0"/>
                </a:endParaRPr>
              </a:p>
            </p:txBody>
          </p:sp>
        </p:grpSp>
        <p:grpSp>
          <p:nvGrpSpPr>
            <p:cNvPr id="140304" name="Group 16"/>
            <p:cNvGrpSpPr>
              <a:grpSpLocks/>
            </p:cNvGrpSpPr>
            <p:nvPr/>
          </p:nvGrpSpPr>
          <p:grpSpPr bwMode="auto">
            <a:xfrm>
              <a:off x="238" y="825"/>
              <a:ext cx="1430" cy="261"/>
              <a:chOff x="238" y="825"/>
              <a:chExt cx="1430" cy="261"/>
            </a:xfrm>
          </p:grpSpPr>
          <p:sp>
            <p:nvSpPr>
              <p:cNvPr id="140305" name="Rectangle 17"/>
              <p:cNvSpPr>
                <a:spLocks noChangeArrowheads="1"/>
              </p:cNvSpPr>
              <p:nvPr/>
            </p:nvSpPr>
            <p:spPr bwMode="auto">
              <a:xfrm>
                <a:off x="238" y="825"/>
                <a:ext cx="1430" cy="261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06" name="Rectangle 18"/>
              <p:cNvSpPr>
                <a:spLocks noChangeArrowheads="1"/>
              </p:cNvSpPr>
              <p:nvPr/>
            </p:nvSpPr>
            <p:spPr bwMode="auto">
              <a:xfrm>
                <a:off x="417" y="889"/>
                <a:ext cx="115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 b="0" u="sng">
                    <a:solidFill>
                      <a:srgbClr val="000000"/>
                    </a:solidFill>
                    <a:latin typeface="Lucida Sans Typewriter" charset="0"/>
                  </a:rPr>
                  <a:t>tttExpert:League</a:t>
                </a:r>
                <a:endParaRPr lang="en-US" sz="1500" b="0" u="sng">
                  <a:latin typeface="Lucida Sans Typewriter" charset="0"/>
                </a:endParaRPr>
              </a:p>
            </p:txBody>
          </p:sp>
        </p:grpSp>
        <p:grpSp>
          <p:nvGrpSpPr>
            <p:cNvPr id="140307" name="Group 19"/>
            <p:cNvGrpSpPr>
              <a:grpSpLocks/>
            </p:cNvGrpSpPr>
            <p:nvPr/>
          </p:nvGrpSpPr>
          <p:grpSpPr bwMode="auto">
            <a:xfrm>
              <a:off x="3292" y="3372"/>
              <a:ext cx="1169" cy="261"/>
              <a:chOff x="3292" y="3356"/>
              <a:chExt cx="1169" cy="261"/>
            </a:xfrm>
          </p:grpSpPr>
          <p:sp>
            <p:nvSpPr>
              <p:cNvPr id="140308" name="Rectangle 20"/>
              <p:cNvSpPr>
                <a:spLocks noChangeArrowheads="1"/>
              </p:cNvSpPr>
              <p:nvPr/>
            </p:nvSpPr>
            <p:spPr bwMode="auto">
              <a:xfrm>
                <a:off x="3292" y="3356"/>
                <a:ext cx="1169" cy="261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09" name="Rectangle 21"/>
              <p:cNvSpPr>
                <a:spLocks noChangeArrowheads="1"/>
              </p:cNvSpPr>
              <p:nvPr/>
            </p:nvSpPr>
            <p:spPr bwMode="auto">
              <a:xfrm>
                <a:off x="3542" y="3420"/>
                <a:ext cx="72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 b="0" u="sng">
                    <a:solidFill>
                      <a:srgbClr val="000000"/>
                    </a:solidFill>
                    <a:latin typeface="Lucida Sans Typewriter" charset="0"/>
                  </a:rPr>
                  <a:t>joe:Player</a:t>
                </a:r>
                <a:endParaRPr lang="en-US" sz="1500" b="0" u="sng">
                  <a:latin typeface="Lucida Sans Typewriter" charset="0"/>
                </a:endParaRPr>
              </a:p>
            </p:txBody>
          </p:sp>
        </p:grpSp>
        <p:grpSp>
          <p:nvGrpSpPr>
            <p:cNvPr id="140310" name="Group 22"/>
            <p:cNvGrpSpPr>
              <a:grpSpLocks/>
            </p:cNvGrpSpPr>
            <p:nvPr/>
          </p:nvGrpSpPr>
          <p:grpSpPr bwMode="auto">
            <a:xfrm>
              <a:off x="2494" y="1536"/>
              <a:ext cx="1431" cy="261"/>
              <a:chOff x="2494" y="1513"/>
              <a:chExt cx="1431" cy="261"/>
            </a:xfrm>
          </p:grpSpPr>
          <p:sp>
            <p:nvSpPr>
              <p:cNvPr id="140311" name="Rectangle 23"/>
              <p:cNvSpPr>
                <a:spLocks noChangeArrowheads="1"/>
              </p:cNvSpPr>
              <p:nvPr/>
            </p:nvSpPr>
            <p:spPr bwMode="auto">
              <a:xfrm>
                <a:off x="2494" y="1513"/>
                <a:ext cx="1431" cy="261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12" name="Rectangle 24"/>
              <p:cNvSpPr>
                <a:spLocks noChangeArrowheads="1"/>
              </p:cNvSpPr>
              <p:nvPr/>
            </p:nvSpPr>
            <p:spPr bwMode="auto">
              <a:xfrm>
                <a:off x="2707" y="1577"/>
                <a:ext cx="108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 b="0" u="sng">
                    <a:solidFill>
                      <a:srgbClr val="000000"/>
                    </a:solidFill>
                    <a:latin typeface="Lucida Sans Typewriter" charset="0"/>
                  </a:rPr>
                  <a:t>xmas:Tournament</a:t>
                </a:r>
                <a:endParaRPr lang="en-US" sz="1500" b="0" u="sng">
                  <a:latin typeface="Lucida Sans Typewriter" charset="0"/>
                </a:endParaRPr>
              </a:p>
            </p:txBody>
          </p:sp>
        </p:grpSp>
        <p:sp>
          <p:nvSpPr>
            <p:cNvPr id="140314" name="Rectangle 26"/>
            <p:cNvSpPr>
              <a:spLocks noChangeArrowheads="1"/>
            </p:cNvSpPr>
            <p:nvPr/>
          </p:nvSpPr>
          <p:spPr bwMode="auto">
            <a:xfrm>
              <a:off x="3980" y="843"/>
              <a:ext cx="1430" cy="261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15" name="Rectangle 27"/>
            <p:cNvSpPr>
              <a:spLocks noChangeArrowheads="1"/>
            </p:cNvSpPr>
            <p:nvPr/>
          </p:nvSpPr>
          <p:spPr bwMode="auto">
            <a:xfrm>
              <a:off x="4032" y="883"/>
              <a:ext cx="129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 u="sng">
                  <a:solidFill>
                    <a:srgbClr val="000000"/>
                  </a:solidFill>
                  <a:latin typeface="Lucida Sans Typewriter" charset="0"/>
                </a:rPr>
                <a:t>chessNovice:League</a:t>
              </a:r>
              <a:endParaRPr lang="en-US" sz="1500" b="0" u="sng">
                <a:latin typeface="Lucida Sans Typewriter" charset="0"/>
              </a:endParaRPr>
            </a:p>
          </p:txBody>
        </p:sp>
        <p:sp>
          <p:nvSpPr>
            <p:cNvPr id="140316" name="Freeform 28"/>
            <p:cNvSpPr>
              <a:spLocks/>
            </p:cNvSpPr>
            <p:nvPr/>
          </p:nvSpPr>
          <p:spPr bwMode="auto">
            <a:xfrm>
              <a:off x="3168" y="2058"/>
              <a:ext cx="82" cy="178"/>
            </a:xfrm>
            <a:custGeom>
              <a:avLst/>
              <a:gdLst>
                <a:gd name="T0" fmla="*/ 82 w 82"/>
                <a:gd name="T1" fmla="*/ 82 h 178"/>
                <a:gd name="T2" fmla="*/ 41 w 82"/>
                <a:gd name="T3" fmla="*/ 178 h 178"/>
                <a:gd name="T4" fmla="*/ 0 w 82"/>
                <a:gd name="T5" fmla="*/ 82 h 178"/>
                <a:gd name="T6" fmla="*/ 41 w 82"/>
                <a:gd name="T7" fmla="*/ 0 h 178"/>
                <a:gd name="T8" fmla="*/ 82 w 82"/>
                <a:gd name="T9" fmla="*/ 8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78">
                  <a:moveTo>
                    <a:pt x="82" y="82"/>
                  </a:moveTo>
                  <a:lnTo>
                    <a:pt x="41" y="178"/>
                  </a:lnTo>
                  <a:lnTo>
                    <a:pt x="0" y="82"/>
                  </a:lnTo>
                  <a:lnTo>
                    <a:pt x="41" y="0"/>
                  </a:lnTo>
                  <a:lnTo>
                    <a:pt x="82" y="82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317" name="Freeform 29"/>
            <p:cNvSpPr>
              <a:spLocks/>
            </p:cNvSpPr>
            <p:nvPr/>
          </p:nvSpPr>
          <p:spPr bwMode="auto">
            <a:xfrm>
              <a:off x="1187" y="2034"/>
              <a:ext cx="83" cy="178"/>
            </a:xfrm>
            <a:custGeom>
              <a:avLst/>
              <a:gdLst>
                <a:gd name="T0" fmla="*/ 83 w 83"/>
                <a:gd name="T1" fmla="*/ 82 h 178"/>
                <a:gd name="T2" fmla="*/ 41 w 83"/>
                <a:gd name="T3" fmla="*/ 178 h 178"/>
                <a:gd name="T4" fmla="*/ 0 w 83"/>
                <a:gd name="T5" fmla="*/ 82 h 178"/>
                <a:gd name="T6" fmla="*/ 41 w 83"/>
                <a:gd name="T7" fmla="*/ 0 h 178"/>
                <a:gd name="T8" fmla="*/ 83 w 83"/>
                <a:gd name="T9" fmla="*/ 8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78">
                  <a:moveTo>
                    <a:pt x="83" y="82"/>
                  </a:moveTo>
                  <a:lnTo>
                    <a:pt x="41" y="178"/>
                  </a:lnTo>
                  <a:lnTo>
                    <a:pt x="0" y="82"/>
                  </a:lnTo>
                  <a:lnTo>
                    <a:pt x="41" y="0"/>
                  </a:lnTo>
                  <a:lnTo>
                    <a:pt x="83" y="82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318" name="Freeform 30"/>
            <p:cNvSpPr>
              <a:spLocks/>
            </p:cNvSpPr>
            <p:nvPr/>
          </p:nvSpPr>
          <p:spPr bwMode="auto">
            <a:xfrm>
              <a:off x="2232" y="2366"/>
              <a:ext cx="1638" cy="440"/>
            </a:xfrm>
            <a:custGeom>
              <a:avLst/>
              <a:gdLst>
                <a:gd name="T0" fmla="*/ 0 w 1638"/>
                <a:gd name="T1" fmla="*/ 426 h 440"/>
                <a:gd name="T2" fmla="*/ 0 w 1638"/>
                <a:gd name="T3" fmla="*/ 0 h 440"/>
                <a:gd name="T4" fmla="*/ 1638 w 1638"/>
                <a:gd name="T5" fmla="*/ 0 h 440"/>
                <a:gd name="T6" fmla="*/ 1638 w 1638"/>
                <a:gd name="T7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38" h="440">
                  <a:moveTo>
                    <a:pt x="0" y="426"/>
                  </a:moveTo>
                  <a:lnTo>
                    <a:pt x="0" y="0"/>
                  </a:lnTo>
                  <a:lnTo>
                    <a:pt x="1638" y="0"/>
                  </a:lnTo>
                  <a:lnTo>
                    <a:pt x="1638" y="44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19" name="Line 31"/>
            <p:cNvSpPr>
              <a:spLocks noChangeShapeType="1"/>
            </p:cNvSpPr>
            <p:nvPr/>
          </p:nvSpPr>
          <p:spPr bwMode="auto">
            <a:xfrm>
              <a:off x="2920" y="2366"/>
              <a:ext cx="1" cy="71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20" name="Line 32"/>
            <p:cNvSpPr>
              <a:spLocks noChangeShapeType="1"/>
            </p:cNvSpPr>
            <p:nvPr/>
          </p:nvSpPr>
          <p:spPr bwMode="auto">
            <a:xfrm>
              <a:off x="1228" y="2200"/>
              <a:ext cx="1" cy="16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21" name="Line 33"/>
            <p:cNvSpPr>
              <a:spLocks noChangeShapeType="1"/>
            </p:cNvSpPr>
            <p:nvPr/>
          </p:nvSpPr>
          <p:spPr bwMode="auto">
            <a:xfrm>
              <a:off x="362" y="1224"/>
              <a:ext cx="1" cy="225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22" name="Line 34"/>
            <p:cNvSpPr>
              <a:spLocks noChangeShapeType="1"/>
            </p:cNvSpPr>
            <p:nvPr/>
          </p:nvSpPr>
          <p:spPr bwMode="auto">
            <a:xfrm flipH="1">
              <a:off x="362" y="2929"/>
              <a:ext cx="103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23" name="Line 35"/>
            <p:cNvSpPr>
              <a:spLocks noChangeShapeType="1"/>
            </p:cNvSpPr>
            <p:nvPr/>
          </p:nvSpPr>
          <p:spPr bwMode="auto">
            <a:xfrm flipH="1">
              <a:off x="362" y="3205"/>
              <a:ext cx="198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24" name="Line 36"/>
            <p:cNvSpPr>
              <a:spLocks noChangeShapeType="1"/>
            </p:cNvSpPr>
            <p:nvPr/>
          </p:nvSpPr>
          <p:spPr bwMode="auto">
            <a:xfrm flipH="1">
              <a:off x="362" y="3480"/>
              <a:ext cx="293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25" name="Line 37"/>
            <p:cNvSpPr>
              <a:spLocks noChangeShapeType="1"/>
            </p:cNvSpPr>
            <p:nvPr/>
          </p:nvSpPr>
          <p:spPr bwMode="auto">
            <a:xfrm>
              <a:off x="362" y="2641"/>
              <a:ext cx="8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26" name="Line 38"/>
            <p:cNvSpPr>
              <a:spLocks noChangeShapeType="1"/>
            </p:cNvSpPr>
            <p:nvPr/>
          </p:nvSpPr>
          <p:spPr bwMode="auto">
            <a:xfrm>
              <a:off x="3870" y="2366"/>
              <a:ext cx="1" cy="99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27" name="Freeform 39"/>
            <p:cNvSpPr>
              <a:spLocks/>
            </p:cNvSpPr>
            <p:nvPr/>
          </p:nvSpPr>
          <p:spPr bwMode="auto">
            <a:xfrm>
              <a:off x="967" y="2366"/>
              <a:ext cx="1018" cy="426"/>
            </a:xfrm>
            <a:custGeom>
              <a:avLst/>
              <a:gdLst>
                <a:gd name="T0" fmla="*/ 1018 w 1018"/>
                <a:gd name="T1" fmla="*/ 426 h 426"/>
                <a:gd name="T2" fmla="*/ 1018 w 1018"/>
                <a:gd name="T3" fmla="*/ 0 h 426"/>
                <a:gd name="T4" fmla="*/ 0 w 1018"/>
                <a:gd name="T5" fmla="*/ 0 h 426"/>
                <a:gd name="T6" fmla="*/ 0 w 1018"/>
                <a:gd name="T7" fmla="*/ 151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8" h="426">
                  <a:moveTo>
                    <a:pt x="1018" y="426"/>
                  </a:moveTo>
                  <a:lnTo>
                    <a:pt x="1018" y="0"/>
                  </a:lnTo>
                  <a:lnTo>
                    <a:pt x="0" y="0"/>
                  </a:lnTo>
                  <a:lnTo>
                    <a:pt x="0" y="151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28" name="Freeform 40"/>
            <p:cNvSpPr>
              <a:spLocks/>
            </p:cNvSpPr>
            <p:nvPr/>
          </p:nvSpPr>
          <p:spPr bwMode="auto">
            <a:xfrm>
              <a:off x="1228" y="1320"/>
              <a:ext cx="1981" cy="206"/>
            </a:xfrm>
            <a:custGeom>
              <a:avLst/>
              <a:gdLst>
                <a:gd name="T0" fmla="*/ 0 w 1981"/>
                <a:gd name="T1" fmla="*/ 193 h 206"/>
                <a:gd name="T2" fmla="*/ 0 w 1981"/>
                <a:gd name="T3" fmla="*/ 0 h 206"/>
                <a:gd name="T4" fmla="*/ 1981 w 1981"/>
                <a:gd name="T5" fmla="*/ 0 h 206"/>
                <a:gd name="T6" fmla="*/ 1981 w 1981"/>
                <a:gd name="T7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1" h="206">
                  <a:moveTo>
                    <a:pt x="0" y="193"/>
                  </a:moveTo>
                  <a:lnTo>
                    <a:pt x="0" y="0"/>
                  </a:lnTo>
                  <a:lnTo>
                    <a:pt x="1981" y="0"/>
                  </a:lnTo>
                  <a:lnTo>
                    <a:pt x="1981" y="206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29" name="Line 41"/>
            <p:cNvSpPr>
              <a:spLocks noChangeShapeType="1"/>
            </p:cNvSpPr>
            <p:nvPr/>
          </p:nvSpPr>
          <p:spPr bwMode="auto">
            <a:xfrm flipV="1">
              <a:off x="1228" y="1248"/>
              <a:ext cx="0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30" name="Freeform 42"/>
            <p:cNvSpPr>
              <a:spLocks/>
            </p:cNvSpPr>
            <p:nvPr/>
          </p:nvSpPr>
          <p:spPr bwMode="auto">
            <a:xfrm>
              <a:off x="4777" y="1104"/>
              <a:ext cx="83" cy="193"/>
            </a:xfrm>
            <a:custGeom>
              <a:avLst/>
              <a:gdLst>
                <a:gd name="T0" fmla="*/ 83 w 83"/>
                <a:gd name="T1" fmla="*/ 97 h 193"/>
                <a:gd name="T2" fmla="*/ 42 w 83"/>
                <a:gd name="T3" fmla="*/ 193 h 193"/>
                <a:gd name="T4" fmla="*/ 0 w 83"/>
                <a:gd name="T5" fmla="*/ 97 h 193"/>
                <a:gd name="T6" fmla="*/ 42 w 83"/>
                <a:gd name="T7" fmla="*/ 0 h 193"/>
                <a:gd name="T8" fmla="*/ 83 w 83"/>
                <a:gd name="T9" fmla="*/ 97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93">
                  <a:moveTo>
                    <a:pt x="83" y="97"/>
                  </a:moveTo>
                  <a:lnTo>
                    <a:pt x="42" y="193"/>
                  </a:lnTo>
                  <a:lnTo>
                    <a:pt x="0" y="97"/>
                  </a:lnTo>
                  <a:lnTo>
                    <a:pt x="42" y="0"/>
                  </a:lnTo>
                  <a:lnTo>
                    <a:pt x="83" y="97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331" name="Line 43"/>
            <p:cNvSpPr>
              <a:spLocks noChangeShapeType="1"/>
            </p:cNvSpPr>
            <p:nvPr/>
          </p:nvSpPr>
          <p:spPr bwMode="auto">
            <a:xfrm>
              <a:off x="4819" y="1283"/>
              <a:ext cx="1" cy="238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32" name="Rectangle 44"/>
            <p:cNvSpPr>
              <a:spLocks noChangeArrowheads="1"/>
            </p:cNvSpPr>
            <p:nvPr/>
          </p:nvSpPr>
          <p:spPr bwMode="auto">
            <a:xfrm>
              <a:off x="578" y="1781"/>
              <a:ext cx="86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  <a:latin typeface="Lucida Sans Typewriter" charset="0"/>
                </a:rPr>
                <a:t>start=Dec 21</a:t>
              </a:r>
              <a:endParaRPr lang="en-US" sz="1500" b="0">
                <a:latin typeface="Lucida Sans Typewriter" charset="0"/>
              </a:endParaRPr>
            </a:p>
          </p:txBody>
        </p:sp>
        <p:sp>
          <p:nvSpPr>
            <p:cNvPr id="140333" name="Rectangle 45"/>
            <p:cNvSpPr>
              <a:spLocks noChangeArrowheads="1"/>
            </p:cNvSpPr>
            <p:nvPr/>
          </p:nvSpPr>
          <p:spPr bwMode="auto">
            <a:xfrm>
              <a:off x="578" y="1891"/>
              <a:ext cx="7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  <a:latin typeface="Lucida Sans Typewriter" charset="0"/>
                </a:rPr>
                <a:t>end=Dec 22</a:t>
              </a:r>
              <a:endParaRPr lang="en-US" sz="1500" b="0">
                <a:latin typeface="Lucida Sans Typewriter" charset="0"/>
              </a:endParaRPr>
            </a:p>
          </p:txBody>
        </p:sp>
        <p:sp>
          <p:nvSpPr>
            <p:cNvPr id="140334" name="Rectangle 46"/>
            <p:cNvSpPr>
              <a:spLocks noChangeArrowheads="1"/>
            </p:cNvSpPr>
            <p:nvPr/>
          </p:nvSpPr>
          <p:spPr bwMode="auto">
            <a:xfrm>
              <a:off x="527" y="1774"/>
              <a:ext cx="1430" cy="26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0335" name="Group 47"/>
            <p:cNvGrpSpPr>
              <a:grpSpLocks/>
            </p:cNvGrpSpPr>
            <p:nvPr/>
          </p:nvGrpSpPr>
          <p:grpSpPr bwMode="auto">
            <a:xfrm>
              <a:off x="2494" y="1797"/>
              <a:ext cx="1431" cy="262"/>
              <a:chOff x="2494" y="1789"/>
              <a:chExt cx="1431" cy="262"/>
            </a:xfrm>
          </p:grpSpPr>
          <p:grpSp>
            <p:nvGrpSpPr>
              <p:cNvPr id="140336" name="Group 48"/>
              <p:cNvGrpSpPr>
                <a:grpSpLocks/>
              </p:cNvGrpSpPr>
              <p:nvPr/>
            </p:nvGrpSpPr>
            <p:grpSpPr bwMode="auto">
              <a:xfrm>
                <a:off x="2554" y="1797"/>
                <a:ext cx="864" cy="254"/>
                <a:chOff x="2554" y="1781"/>
                <a:chExt cx="864" cy="254"/>
              </a:xfrm>
            </p:grpSpPr>
            <p:sp>
              <p:nvSpPr>
                <p:cNvPr id="140337" name="Rectangle 49"/>
                <p:cNvSpPr>
                  <a:spLocks noChangeArrowheads="1"/>
                </p:cNvSpPr>
                <p:nvPr/>
              </p:nvSpPr>
              <p:spPr bwMode="auto">
                <a:xfrm>
                  <a:off x="2554" y="1781"/>
                  <a:ext cx="86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 b="0">
                      <a:solidFill>
                        <a:srgbClr val="000000"/>
                      </a:solidFill>
                      <a:latin typeface="Lucida Sans Typewriter" charset="0"/>
                    </a:rPr>
                    <a:t>start=Dec 23</a:t>
                  </a:r>
                  <a:endParaRPr lang="en-US" sz="1500" b="0">
                    <a:latin typeface="Lucida Sans Typewriter" charset="0"/>
                  </a:endParaRPr>
                </a:p>
              </p:txBody>
            </p:sp>
            <p:sp>
              <p:nvSpPr>
                <p:cNvPr id="140338" name="Rectangle 50"/>
                <p:cNvSpPr>
                  <a:spLocks noChangeArrowheads="1"/>
                </p:cNvSpPr>
                <p:nvPr/>
              </p:nvSpPr>
              <p:spPr bwMode="auto">
                <a:xfrm>
                  <a:off x="2554" y="1891"/>
                  <a:ext cx="720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 b="0">
                      <a:solidFill>
                        <a:srgbClr val="000000"/>
                      </a:solidFill>
                      <a:latin typeface="Lucida Sans Typewriter" charset="0"/>
                    </a:rPr>
                    <a:t>end=Dec 25</a:t>
                  </a:r>
                  <a:endParaRPr lang="en-US" sz="1500" b="0">
                    <a:latin typeface="Lucida Sans Typewriter" charset="0"/>
                  </a:endParaRPr>
                </a:p>
              </p:txBody>
            </p:sp>
          </p:grpSp>
          <p:sp>
            <p:nvSpPr>
              <p:cNvPr id="140339" name="Rectangle 51"/>
              <p:cNvSpPr>
                <a:spLocks noChangeArrowheads="1"/>
              </p:cNvSpPr>
              <p:nvPr/>
            </p:nvSpPr>
            <p:spPr bwMode="auto">
              <a:xfrm>
                <a:off x="2494" y="1789"/>
                <a:ext cx="1431" cy="262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0340" name="Freeform 52"/>
            <p:cNvSpPr>
              <a:spLocks/>
            </p:cNvSpPr>
            <p:nvPr/>
          </p:nvSpPr>
          <p:spPr bwMode="auto">
            <a:xfrm>
              <a:off x="320" y="1085"/>
              <a:ext cx="83" cy="192"/>
            </a:xfrm>
            <a:custGeom>
              <a:avLst/>
              <a:gdLst>
                <a:gd name="T0" fmla="*/ 83 w 83"/>
                <a:gd name="T1" fmla="*/ 96 h 192"/>
                <a:gd name="T2" fmla="*/ 42 w 83"/>
                <a:gd name="T3" fmla="*/ 192 h 192"/>
                <a:gd name="T4" fmla="*/ 0 w 83"/>
                <a:gd name="T5" fmla="*/ 96 h 192"/>
                <a:gd name="T6" fmla="*/ 42 w 83"/>
                <a:gd name="T7" fmla="*/ 0 h 192"/>
                <a:gd name="T8" fmla="*/ 83 w 83"/>
                <a:gd name="T9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92">
                  <a:moveTo>
                    <a:pt x="83" y="96"/>
                  </a:moveTo>
                  <a:lnTo>
                    <a:pt x="42" y="192"/>
                  </a:lnTo>
                  <a:lnTo>
                    <a:pt x="0" y="96"/>
                  </a:lnTo>
                  <a:lnTo>
                    <a:pt x="42" y="0"/>
                  </a:lnTo>
                  <a:lnTo>
                    <a:pt x="83" y="96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0341" name="Group 53"/>
            <p:cNvGrpSpPr>
              <a:grpSpLocks/>
            </p:cNvGrpSpPr>
            <p:nvPr/>
          </p:nvGrpSpPr>
          <p:grpSpPr bwMode="auto">
            <a:xfrm>
              <a:off x="4241" y="3663"/>
              <a:ext cx="1169" cy="247"/>
              <a:chOff x="4241" y="3645"/>
              <a:chExt cx="1169" cy="247"/>
            </a:xfrm>
          </p:grpSpPr>
          <p:sp>
            <p:nvSpPr>
              <p:cNvPr id="140342" name="Rectangle 54"/>
              <p:cNvSpPr>
                <a:spLocks noChangeArrowheads="1"/>
              </p:cNvSpPr>
              <p:nvPr/>
            </p:nvSpPr>
            <p:spPr bwMode="auto">
              <a:xfrm>
                <a:off x="4241" y="3645"/>
                <a:ext cx="1169" cy="247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43" name="Rectangle 55"/>
              <p:cNvSpPr>
                <a:spLocks noChangeArrowheads="1"/>
              </p:cNvSpPr>
              <p:nvPr/>
            </p:nvSpPr>
            <p:spPr bwMode="auto">
              <a:xfrm>
                <a:off x="4491" y="3702"/>
                <a:ext cx="72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 b="0" u="sng">
                    <a:solidFill>
                      <a:srgbClr val="000000"/>
                    </a:solidFill>
                    <a:latin typeface="Lucida Sans Typewriter" charset="0"/>
                  </a:rPr>
                  <a:t>zoe:Player</a:t>
                </a:r>
                <a:endParaRPr lang="en-US" sz="1500" b="0" u="sng">
                  <a:latin typeface="Lucida Sans Typewriter" charset="0"/>
                </a:endParaRPr>
              </a:p>
            </p:txBody>
          </p:sp>
        </p:grpSp>
        <p:sp>
          <p:nvSpPr>
            <p:cNvPr id="140344" name="Freeform 56"/>
            <p:cNvSpPr>
              <a:spLocks/>
            </p:cNvSpPr>
            <p:nvPr/>
          </p:nvSpPr>
          <p:spPr bwMode="auto">
            <a:xfrm>
              <a:off x="1188" y="1086"/>
              <a:ext cx="83" cy="179"/>
            </a:xfrm>
            <a:custGeom>
              <a:avLst/>
              <a:gdLst>
                <a:gd name="T0" fmla="*/ 83 w 83"/>
                <a:gd name="T1" fmla="*/ 83 h 179"/>
                <a:gd name="T2" fmla="*/ 41 w 83"/>
                <a:gd name="T3" fmla="*/ 179 h 179"/>
                <a:gd name="T4" fmla="*/ 0 w 83"/>
                <a:gd name="T5" fmla="*/ 83 h 179"/>
                <a:gd name="T6" fmla="*/ 41 w 83"/>
                <a:gd name="T7" fmla="*/ 0 h 179"/>
                <a:gd name="T8" fmla="*/ 83 w 83"/>
                <a:gd name="T9" fmla="*/ 8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79">
                  <a:moveTo>
                    <a:pt x="83" y="83"/>
                  </a:moveTo>
                  <a:lnTo>
                    <a:pt x="41" y="179"/>
                  </a:lnTo>
                  <a:lnTo>
                    <a:pt x="0" y="83"/>
                  </a:lnTo>
                  <a:lnTo>
                    <a:pt x="41" y="0"/>
                  </a:lnTo>
                  <a:lnTo>
                    <a:pt x="83" y="83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3836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92" y="179388"/>
            <a:ext cx="8077108" cy="688975"/>
          </a:xfrm>
        </p:spPr>
        <p:txBody>
          <a:bodyPr/>
          <a:lstStyle/>
          <a:p>
            <a:r>
              <a:rPr lang="en-US" dirty="0"/>
              <a:t>Specifying the Model </a:t>
            </a:r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18" y="1066862"/>
            <a:ext cx="5105400" cy="179705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Times" charset="0"/>
              <a:buNone/>
            </a:pPr>
            <a:endParaRPr lang="en-US" sz="1200" dirty="0" smtClean="0">
              <a:latin typeface="Lucida Sans Typewriter" charset="0"/>
            </a:endParaRPr>
          </a:p>
          <a:p>
            <a:pPr marL="457200" indent="-457200">
              <a:lnSpc>
                <a:spcPct val="80000"/>
              </a:lnSpc>
              <a:buFont typeface="Symbol" charset="0"/>
              <a:buNone/>
            </a:pPr>
            <a:r>
              <a:rPr lang="en-US" sz="2000" b="1" dirty="0" smtClean="0"/>
              <a:t>Local </a:t>
            </a:r>
            <a:r>
              <a:rPr lang="en-US" sz="2000" b="1" dirty="0"/>
              <a:t>attribute navigation</a:t>
            </a:r>
            <a:endParaRPr lang="en-US" sz="2400" dirty="0"/>
          </a:p>
          <a:p>
            <a:pPr marL="838200" lvl="1" indent="-381000">
              <a:lnSpc>
                <a:spcPct val="80000"/>
              </a:lnSpc>
              <a:buFont typeface="Wingdings" charset="0"/>
              <a:buNone/>
            </a:pPr>
            <a:r>
              <a:rPr lang="en-US" sz="1800" dirty="0">
                <a:latin typeface="Lucida Sans Typewriter" charset="0"/>
              </a:rPr>
              <a:t>context </a:t>
            </a:r>
            <a:r>
              <a:rPr lang="en-US" sz="1800" b="0" dirty="0">
                <a:latin typeface="Lucida Sans Typewriter" charset="0"/>
              </a:rPr>
              <a:t>Tournament</a:t>
            </a:r>
            <a:r>
              <a:rPr lang="en-US" sz="1800" dirty="0">
                <a:latin typeface="Lucida Sans Typewriter" charset="0"/>
              </a:rPr>
              <a:t> </a:t>
            </a:r>
            <a:r>
              <a:rPr lang="en-US" sz="1800" dirty="0" err="1">
                <a:latin typeface="Lucida Sans Typewriter" charset="0"/>
              </a:rPr>
              <a:t>inv</a:t>
            </a:r>
            <a:r>
              <a:rPr lang="en-US" sz="1800" dirty="0">
                <a:latin typeface="Lucida Sans Typewriter" charset="0"/>
              </a:rPr>
              <a:t>:</a:t>
            </a:r>
          </a:p>
          <a:p>
            <a:pPr marL="838200" lvl="1" indent="-381000">
              <a:lnSpc>
                <a:spcPct val="80000"/>
              </a:lnSpc>
              <a:buFont typeface="Wingdings" charset="0"/>
              <a:buNone/>
            </a:pPr>
            <a:r>
              <a:rPr lang="en-US" sz="1800" dirty="0">
                <a:latin typeface="Lucida Sans Typewriter" charset="0"/>
              </a:rPr>
              <a:t>	</a:t>
            </a:r>
            <a:r>
              <a:rPr lang="en-US" sz="1800" b="0" dirty="0">
                <a:latin typeface="Lucida Sans Typewriter" charset="0"/>
              </a:rPr>
              <a:t>end - start &lt;= </a:t>
            </a:r>
            <a:r>
              <a:rPr lang="en-US" sz="1800" b="0" dirty="0" err="1">
                <a:latin typeface="Lucida Sans Typewriter" charset="0"/>
              </a:rPr>
              <a:t>Calendar.WEEK</a:t>
            </a:r>
            <a:endParaRPr lang="en-US" sz="1800" b="0" dirty="0">
              <a:latin typeface="Lucida Sans Typewriter" charset="0"/>
            </a:endParaRPr>
          </a:p>
          <a:p>
            <a:pPr marL="838200" lvl="1" indent="-381000">
              <a:lnSpc>
                <a:spcPct val="80000"/>
              </a:lnSpc>
              <a:buFont typeface="Wingdings" charset="0"/>
              <a:buNone/>
            </a:pPr>
            <a:endParaRPr lang="en-US" sz="1800" b="0" dirty="0"/>
          </a:p>
        </p:txBody>
      </p:sp>
      <p:grpSp>
        <p:nvGrpSpPr>
          <p:cNvPr id="142340" name="Group 4"/>
          <p:cNvGrpSpPr>
            <a:grpSpLocks/>
          </p:cNvGrpSpPr>
          <p:nvPr/>
        </p:nvGrpSpPr>
        <p:grpSpPr bwMode="auto">
          <a:xfrm>
            <a:off x="5410200" y="1247775"/>
            <a:ext cx="3751263" cy="4989513"/>
            <a:chOff x="1630" y="786"/>
            <a:chExt cx="2586" cy="3143"/>
          </a:xfrm>
        </p:grpSpPr>
        <p:sp>
          <p:nvSpPr>
            <p:cNvPr id="142341" name="Freeform 5"/>
            <p:cNvSpPr>
              <a:spLocks/>
            </p:cNvSpPr>
            <p:nvPr/>
          </p:nvSpPr>
          <p:spPr bwMode="auto">
            <a:xfrm>
              <a:off x="3142" y="1542"/>
              <a:ext cx="89" cy="193"/>
            </a:xfrm>
            <a:custGeom>
              <a:avLst/>
              <a:gdLst>
                <a:gd name="T0" fmla="*/ 0 w 89"/>
                <a:gd name="T1" fmla="*/ 89 h 193"/>
                <a:gd name="T2" fmla="*/ 45 w 89"/>
                <a:gd name="T3" fmla="*/ 0 h 193"/>
                <a:gd name="T4" fmla="*/ 89 w 89"/>
                <a:gd name="T5" fmla="*/ 89 h 193"/>
                <a:gd name="T6" fmla="*/ 45 w 89"/>
                <a:gd name="T7" fmla="*/ 193 h 193"/>
                <a:gd name="T8" fmla="*/ 0 w 89"/>
                <a:gd name="T9" fmla="*/ 89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93">
                  <a:moveTo>
                    <a:pt x="0" y="89"/>
                  </a:moveTo>
                  <a:lnTo>
                    <a:pt x="45" y="0"/>
                  </a:lnTo>
                  <a:lnTo>
                    <a:pt x="89" y="89"/>
                  </a:lnTo>
                  <a:lnTo>
                    <a:pt x="45" y="193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FFFFFF"/>
            </a:solidFill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42" name="Line 6"/>
            <p:cNvSpPr>
              <a:spLocks noChangeShapeType="1"/>
            </p:cNvSpPr>
            <p:nvPr/>
          </p:nvSpPr>
          <p:spPr bwMode="auto">
            <a:xfrm flipV="1">
              <a:off x="3187" y="1721"/>
              <a:ext cx="1" cy="34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343" name="Rectangle 7"/>
            <p:cNvSpPr>
              <a:spLocks noChangeArrowheads="1"/>
            </p:cNvSpPr>
            <p:nvPr/>
          </p:nvSpPr>
          <p:spPr bwMode="auto">
            <a:xfrm>
              <a:off x="1776" y="3312"/>
              <a:ext cx="55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  <a:latin typeface="Lucida Sans Typewriter" charset="0"/>
                </a:rPr>
                <a:t>players</a:t>
              </a:r>
              <a:endParaRPr lang="en-US" b="0">
                <a:latin typeface="Lucida Sans Typewriter" charset="0"/>
              </a:endParaRPr>
            </a:p>
          </p:txBody>
        </p:sp>
        <p:sp>
          <p:nvSpPr>
            <p:cNvPr id="142344" name="Rectangle 8"/>
            <p:cNvSpPr>
              <a:spLocks noChangeArrowheads="1"/>
            </p:cNvSpPr>
            <p:nvPr/>
          </p:nvSpPr>
          <p:spPr bwMode="auto">
            <a:xfrm>
              <a:off x="3082" y="1950"/>
              <a:ext cx="7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  <a:latin typeface="Lucida Sans Typewriter" charset="0"/>
                </a:rPr>
                <a:t>*</a:t>
              </a:r>
              <a:endParaRPr lang="en-US" b="0">
                <a:latin typeface="Lucida Sans Typewriter" charset="0"/>
              </a:endParaRPr>
            </a:p>
          </p:txBody>
        </p:sp>
        <p:sp>
          <p:nvSpPr>
            <p:cNvPr id="142345" name="Rectangle 9"/>
            <p:cNvSpPr>
              <a:spLocks noChangeArrowheads="1"/>
            </p:cNvSpPr>
            <p:nvPr/>
          </p:nvSpPr>
          <p:spPr bwMode="auto">
            <a:xfrm>
              <a:off x="3249" y="1950"/>
              <a:ext cx="86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  <a:latin typeface="Lucida Sans Typewriter" charset="0"/>
                </a:rPr>
                <a:t>tournaments</a:t>
              </a:r>
              <a:endParaRPr lang="en-US" b="0">
                <a:latin typeface="Lucida Sans Typewriter" charset="0"/>
              </a:endParaRPr>
            </a:p>
          </p:txBody>
        </p:sp>
        <p:sp>
          <p:nvSpPr>
            <p:cNvPr id="142346" name="Rectangle 10"/>
            <p:cNvSpPr>
              <a:spLocks noChangeArrowheads="1"/>
            </p:cNvSpPr>
            <p:nvPr/>
          </p:nvSpPr>
          <p:spPr bwMode="auto">
            <a:xfrm>
              <a:off x="2514" y="1772"/>
              <a:ext cx="71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  <a:latin typeface="Lucida Sans Typewriter" charset="0"/>
                </a:rPr>
                <a:t>{ordered}</a:t>
              </a:r>
              <a:endParaRPr lang="en-US" b="0">
                <a:latin typeface="Lucida Sans Typewriter" charset="0"/>
              </a:endParaRPr>
            </a:p>
          </p:txBody>
        </p:sp>
        <p:grpSp>
          <p:nvGrpSpPr>
            <p:cNvPr id="142347" name="Group 11"/>
            <p:cNvGrpSpPr>
              <a:grpSpLocks/>
            </p:cNvGrpSpPr>
            <p:nvPr/>
          </p:nvGrpSpPr>
          <p:grpSpPr bwMode="auto">
            <a:xfrm>
              <a:off x="2342" y="2076"/>
              <a:ext cx="1874" cy="742"/>
              <a:chOff x="2342" y="2076"/>
              <a:chExt cx="1874" cy="742"/>
            </a:xfrm>
          </p:grpSpPr>
          <p:grpSp>
            <p:nvGrpSpPr>
              <p:cNvPr id="142348" name="Group 12"/>
              <p:cNvGrpSpPr>
                <a:grpSpLocks/>
              </p:cNvGrpSpPr>
              <p:nvPr/>
            </p:nvGrpSpPr>
            <p:grpSpPr bwMode="auto">
              <a:xfrm>
                <a:off x="2342" y="2076"/>
                <a:ext cx="1690" cy="267"/>
                <a:chOff x="2342" y="2106"/>
                <a:chExt cx="1690" cy="267"/>
              </a:xfrm>
            </p:grpSpPr>
            <p:sp>
              <p:nvSpPr>
                <p:cNvPr id="142349" name="Rectangle 13"/>
                <p:cNvSpPr>
                  <a:spLocks noChangeArrowheads="1"/>
                </p:cNvSpPr>
                <p:nvPr/>
              </p:nvSpPr>
              <p:spPr bwMode="auto">
                <a:xfrm>
                  <a:off x="2342" y="2106"/>
                  <a:ext cx="1690" cy="267"/>
                </a:xfrm>
                <a:prstGeom prst="rect">
                  <a:avLst/>
                </a:prstGeom>
                <a:noFill/>
                <a:ln w="2381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350" name="Rectangle 14"/>
                <p:cNvSpPr>
                  <a:spLocks noChangeArrowheads="1"/>
                </p:cNvSpPr>
                <p:nvPr/>
              </p:nvSpPr>
              <p:spPr bwMode="auto">
                <a:xfrm>
                  <a:off x="2823" y="2168"/>
                  <a:ext cx="7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 b="0">
                      <a:solidFill>
                        <a:srgbClr val="000000"/>
                      </a:solidFill>
                      <a:latin typeface="Lucida Sans Typewriter" charset="0"/>
                    </a:rPr>
                    <a:t>Tournament</a:t>
                  </a:r>
                  <a:endParaRPr lang="en-US" b="0">
                    <a:latin typeface="Lucida Sans Typewriter" charset="0"/>
                  </a:endParaRPr>
                </a:p>
              </p:txBody>
            </p:sp>
          </p:grpSp>
          <p:grpSp>
            <p:nvGrpSpPr>
              <p:cNvPr id="142351" name="Group 15"/>
              <p:cNvGrpSpPr>
                <a:grpSpLocks/>
              </p:cNvGrpSpPr>
              <p:nvPr/>
            </p:nvGrpSpPr>
            <p:grpSpPr bwMode="auto">
              <a:xfrm>
                <a:off x="2342" y="2342"/>
                <a:ext cx="1690" cy="281"/>
                <a:chOff x="2342" y="2360"/>
                <a:chExt cx="1690" cy="281"/>
              </a:xfrm>
            </p:grpSpPr>
            <p:sp>
              <p:nvSpPr>
                <p:cNvPr id="142352" name="Rectangle 16"/>
                <p:cNvSpPr>
                  <a:spLocks noChangeArrowheads="1"/>
                </p:cNvSpPr>
                <p:nvPr/>
              </p:nvSpPr>
              <p:spPr bwMode="auto">
                <a:xfrm>
                  <a:off x="2342" y="2360"/>
                  <a:ext cx="1690" cy="281"/>
                </a:xfrm>
                <a:prstGeom prst="rect">
                  <a:avLst/>
                </a:prstGeom>
                <a:noFill/>
                <a:ln w="2381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42353" name="Group 17"/>
                <p:cNvGrpSpPr>
                  <a:grpSpLocks/>
                </p:cNvGrpSpPr>
                <p:nvPr/>
              </p:nvGrpSpPr>
              <p:grpSpPr bwMode="auto">
                <a:xfrm>
                  <a:off x="2400" y="2370"/>
                  <a:ext cx="867" cy="263"/>
                  <a:chOff x="2400" y="2380"/>
                  <a:chExt cx="867" cy="263"/>
                </a:xfrm>
              </p:grpSpPr>
              <p:sp>
                <p:nvSpPr>
                  <p:cNvPr id="14235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380"/>
                    <a:ext cx="867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1500" b="0">
                        <a:solidFill>
                          <a:srgbClr val="000000"/>
                        </a:solidFill>
                        <a:latin typeface="Lucida Sans Typewriter" charset="0"/>
                      </a:rPr>
                      <a:t>+start:Date</a:t>
                    </a:r>
                    <a:endParaRPr lang="en-US" b="0">
                      <a:latin typeface="Lucida Sans Typewriter" charset="0"/>
                    </a:endParaRPr>
                  </a:p>
                </p:txBody>
              </p:sp>
              <p:sp>
                <p:nvSpPr>
                  <p:cNvPr id="142355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499"/>
                    <a:ext cx="709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1500" b="0">
                        <a:solidFill>
                          <a:srgbClr val="000000"/>
                        </a:solidFill>
                        <a:latin typeface="Lucida Sans Typewriter" charset="0"/>
                      </a:rPr>
                      <a:t>+end:Date</a:t>
                    </a:r>
                    <a:endParaRPr lang="en-US" b="0">
                      <a:latin typeface="Lucida Sans Typewriter" charset="0"/>
                    </a:endParaRPr>
                  </a:p>
                </p:txBody>
              </p:sp>
            </p:grpSp>
          </p:grpSp>
          <p:grpSp>
            <p:nvGrpSpPr>
              <p:cNvPr id="142356" name="Group 20"/>
              <p:cNvGrpSpPr>
                <a:grpSpLocks/>
              </p:cNvGrpSpPr>
              <p:nvPr/>
            </p:nvGrpSpPr>
            <p:grpSpPr bwMode="auto">
              <a:xfrm>
                <a:off x="2342" y="2626"/>
                <a:ext cx="1874" cy="192"/>
                <a:chOff x="2342" y="2626"/>
                <a:chExt cx="1874" cy="192"/>
              </a:xfrm>
            </p:grpSpPr>
            <p:sp>
              <p:nvSpPr>
                <p:cNvPr id="142357" name="Rectangle 21"/>
                <p:cNvSpPr>
                  <a:spLocks noChangeArrowheads="1"/>
                </p:cNvSpPr>
                <p:nvPr/>
              </p:nvSpPr>
              <p:spPr bwMode="auto">
                <a:xfrm>
                  <a:off x="2342" y="2626"/>
                  <a:ext cx="1690" cy="192"/>
                </a:xfrm>
                <a:prstGeom prst="rect">
                  <a:avLst/>
                </a:prstGeom>
                <a:noFill/>
                <a:ln w="2381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358" name="Rectangle 22"/>
                <p:cNvSpPr>
                  <a:spLocks noChangeArrowheads="1"/>
                </p:cNvSpPr>
                <p:nvPr/>
              </p:nvSpPr>
              <p:spPr bwMode="auto">
                <a:xfrm>
                  <a:off x="2404" y="2650"/>
                  <a:ext cx="1812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 b="0">
                      <a:solidFill>
                        <a:srgbClr val="000000"/>
                      </a:solidFill>
                      <a:latin typeface="Lucida Sans Typewriter" charset="0"/>
                    </a:rPr>
                    <a:t>+acceptPlayer(p:Player)</a:t>
                  </a:r>
                  <a:endParaRPr lang="en-US" b="0">
                    <a:latin typeface="Lucida Sans Typewriter" charset="0"/>
                  </a:endParaRPr>
                </a:p>
              </p:txBody>
            </p:sp>
          </p:grpSp>
        </p:grpSp>
        <p:sp>
          <p:nvSpPr>
            <p:cNvPr id="142359" name="Rectangle 23"/>
            <p:cNvSpPr>
              <a:spLocks noChangeArrowheads="1"/>
            </p:cNvSpPr>
            <p:nvPr/>
          </p:nvSpPr>
          <p:spPr bwMode="auto">
            <a:xfrm>
              <a:off x="2255" y="986"/>
              <a:ext cx="7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  <a:latin typeface="Lucida Sans Typewriter" charset="0"/>
                </a:rPr>
                <a:t>*</a:t>
              </a:r>
              <a:endParaRPr lang="en-US" b="0">
                <a:latin typeface="Lucida Sans Typewriter" charset="0"/>
              </a:endParaRPr>
            </a:p>
          </p:txBody>
        </p:sp>
        <p:grpSp>
          <p:nvGrpSpPr>
            <p:cNvPr id="142360" name="Group 24"/>
            <p:cNvGrpSpPr>
              <a:grpSpLocks/>
            </p:cNvGrpSpPr>
            <p:nvPr/>
          </p:nvGrpSpPr>
          <p:grpSpPr bwMode="auto">
            <a:xfrm>
              <a:off x="2356" y="786"/>
              <a:ext cx="1691" cy="757"/>
              <a:chOff x="2356" y="786"/>
              <a:chExt cx="1691" cy="757"/>
            </a:xfrm>
          </p:grpSpPr>
          <p:grpSp>
            <p:nvGrpSpPr>
              <p:cNvPr id="142361" name="Group 25"/>
              <p:cNvGrpSpPr>
                <a:grpSpLocks/>
              </p:cNvGrpSpPr>
              <p:nvPr/>
            </p:nvGrpSpPr>
            <p:grpSpPr bwMode="auto">
              <a:xfrm>
                <a:off x="2356" y="786"/>
                <a:ext cx="1691" cy="282"/>
                <a:chOff x="2356" y="816"/>
                <a:chExt cx="1691" cy="282"/>
              </a:xfrm>
            </p:grpSpPr>
            <p:sp>
              <p:nvSpPr>
                <p:cNvPr id="142362" name="Rectangle 26"/>
                <p:cNvSpPr>
                  <a:spLocks noChangeArrowheads="1"/>
                </p:cNvSpPr>
                <p:nvPr/>
              </p:nvSpPr>
              <p:spPr bwMode="auto">
                <a:xfrm>
                  <a:off x="2356" y="816"/>
                  <a:ext cx="1691" cy="282"/>
                </a:xfrm>
                <a:prstGeom prst="rect">
                  <a:avLst/>
                </a:prstGeom>
                <a:noFill/>
                <a:ln w="2381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363" name="Rectangle 27"/>
                <p:cNvSpPr>
                  <a:spLocks noChangeArrowheads="1"/>
                </p:cNvSpPr>
                <p:nvPr/>
              </p:nvSpPr>
              <p:spPr bwMode="auto">
                <a:xfrm>
                  <a:off x="2985" y="885"/>
                  <a:ext cx="473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 b="0">
                      <a:solidFill>
                        <a:srgbClr val="000000"/>
                      </a:solidFill>
                      <a:latin typeface="Lucida Sans Typewriter" charset="0"/>
                    </a:rPr>
                    <a:t>League</a:t>
                  </a:r>
                  <a:endParaRPr lang="en-US" b="0">
                    <a:latin typeface="Lucida Sans Typewriter" charset="0"/>
                  </a:endParaRPr>
                </a:p>
              </p:txBody>
            </p:sp>
          </p:grpSp>
          <p:grpSp>
            <p:nvGrpSpPr>
              <p:cNvPr id="142364" name="Group 28"/>
              <p:cNvGrpSpPr>
                <a:grpSpLocks/>
              </p:cNvGrpSpPr>
              <p:nvPr/>
            </p:nvGrpSpPr>
            <p:grpSpPr bwMode="auto">
              <a:xfrm>
                <a:off x="2356" y="1068"/>
                <a:ext cx="1691" cy="282"/>
                <a:chOff x="2356" y="1084"/>
                <a:chExt cx="1691" cy="282"/>
              </a:xfrm>
            </p:grpSpPr>
            <p:sp>
              <p:nvSpPr>
                <p:cNvPr id="142365" name="Rectangle 29"/>
                <p:cNvSpPr>
                  <a:spLocks noChangeArrowheads="1"/>
                </p:cNvSpPr>
                <p:nvPr/>
              </p:nvSpPr>
              <p:spPr bwMode="auto">
                <a:xfrm>
                  <a:off x="2356" y="1084"/>
                  <a:ext cx="1691" cy="282"/>
                </a:xfrm>
                <a:prstGeom prst="rect">
                  <a:avLst/>
                </a:prstGeom>
                <a:noFill/>
                <a:ln w="2381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42366" name="Group 30"/>
                <p:cNvGrpSpPr>
                  <a:grpSpLocks/>
                </p:cNvGrpSpPr>
                <p:nvPr/>
              </p:nvGrpSpPr>
              <p:grpSpPr bwMode="auto">
                <a:xfrm>
                  <a:off x="2408" y="1094"/>
                  <a:ext cx="867" cy="262"/>
                  <a:chOff x="2408" y="1105"/>
                  <a:chExt cx="867" cy="262"/>
                </a:xfrm>
              </p:grpSpPr>
              <p:sp>
                <p:nvSpPr>
                  <p:cNvPr id="142367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1105"/>
                    <a:ext cx="867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1500" b="0">
                        <a:solidFill>
                          <a:srgbClr val="000000"/>
                        </a:solidFill>
                        <a:latin typeface="Lucida Sans Typewriter" charset="0"/>
                      </a:rPr>
                      <a:t>+start:Date</a:t>
                    </a:r>
                    <a:endParaRPr lang="en-US" b="0">
                      <a:latin typeface="Lucida Sans Typewriter" charset="0"/>
                    </a:endParaRPr>
                  </a:p>
                </p:txBody>
              </p:sp>
              <p:sp>
                <p:nvSpPr>
                  <p:cNvPr id="142368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1223"/>
                    <a:ext cx="709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1500" b="0">
                        <a:solidFill>
                          <a:srgbClr val="000000"/>
                        </a:solidFill>
                        <a:latin typeface="Lucida Sans Typewriter" charset="0"/>
                      </a:rPr>
                      <a:t>+end:Date</a:t>
                    </a:r>
                    <a:endParaRPr lang="en-US" b="0">
                      <a:latin typeface="Lucida Sans Typewriter" charset="0"/>
                    </a:endParaRPr>
                  </a:p>
                </p:txBody>
              </p:sp>
            </p:grpSp>
          </p:grpSp>
          <p:grpSp>
            <p:nvGrpSpPr>
              <p:cNvPr id="142369" name="Group 33"/>
              <p:cNvGrpSpPr>
                <a:grpSpLocks/>
              </p:cNvGrpSpPr>
              <p:nvPr/>
            </p:nvGrpSpPr>
            <p:grpSpPr bwMode="auto">
              <a:xfrm>
                <a:off x="2356" y="1350"/>
                <a:ext cx="1691" cy="193"/>
                <a:chOff x="2356" y="1350"/>
                <a:chExt cx="1691" cy="193"/>
              </a:xfrm>
            </p:grpSpPr>
            <p:sp>
              <p:nvSpPr>
                <p:cNvPr id="142370" name="Rectangle 34"/>
                <p:cNvSpPr>
                  <a:spLocks noChangeArrowheads="1"/>
                </p:cNvSpPr>
                <p:nvPr/>
              </p:nvSpPr>
              <p:spPr bwMode="auto">
                <a:xfrm>
                  <a:off x="2356" y="1350"/>
                  <a:ext cx="1691" cy="193"/>
                </a:xfrm>
                <a:prstGeom prst="rect">
                  <a:avLst/>
                </a:prstGeom>
                <a:noFill/>
                <a:ln w="2381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371" name="Rectangle 35"/>
                <p:cNvSpPr>
                  <a:spLocks noChangeArrowheads="1"/>
                </p:cNvSpPr>
                <p:nvPr/>
              </p:nvSpPr>
              <p:spPr bwMode="auto">
                <a:xfrm>
                  <a:off x="2408" y="1374"/>
                  <a:ext cx="1497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 b="0">
                      <a:solidFill>
                        <a:srgbClr val="000000"/>
                      </a:solidFill>
                      <a:latin typeface="Lucida Sans Typewriter" charset="0"/>
                    </a:rPr>
                    <a:t>+getActivePlayers()</a:t>
                  </a:r>
                  <a:endParaRPr lang="en-US" b="0">
                    <a:latin typeface="Lucida Sans Typewriter" charset="0"/>
                  </a:endParaRPr>
                </a:p>
              </p:txBody>
            </p:sp>
          </p:grpSp>
        </p:grpSp>
        <p:sp>
          <p:nvSpPr>
            <p:cNvPr id="142372" name="Rectangle 36"/>
            <p:cNvSpPr>
              <a:spLocks noChangeArrowheads="1"/>
            </p:cNvSpPr>
            <p:nvPr/>
          </p:nvSpPr>
          <p:spPr bwMode="auto">
            <a:xfrm>
              <a:off x="2255" y="3537"/>
              <a:ext cx="7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  <a:latin typeface="Lucida Sans Typewriter" charset="0"/>
                </a:rPr>
                <a:t>*</a:t>
              </a:r>
              <a:endParaRPr lang="en-US" b="0">
                <a:latin typeface="Lucida Sans Typewriter" charset="0"/>
              </a:endParaRPr>
            </a:p>
          </p:txBody>
        </p:sp>
        <p:grpSp>
          <p:nvGrpSpPr>
            <p:cNvPr id="142373" name="Group 37"/>
            <p:cNvGrpSpPr>
              <a:grpSpLocks/>
            </p:cNvGrpSpPr>
            <p:nvPr/>
          </p:nvGrpSpPr>
          <p:grpSpPr bwMode="auto">
            <a:xfrm>
              <a:off x="2342" y="3382"/>
              <a:ext cx="1690" cy="267"/>
              <a:chOff x="2342" y="3382"/>
              <a:chExt cx="1690" cy="267"/>
            </a:xfrm>
          </p:grpSpPr>
          <p:sp>
            <p:nvSpPr>
              <p:cNvPr id="142374" name="Rectangle 38"/>
              <p:cNvSpPr>
                <a:spLocks noChangeArrowheads="1"/>
              </p:cNvSpPr>
              <p:nvPr/>
            </p:nvSpPr>
            <p:spPr bwMode="auto">
              <a:xfrm>
                <a:off x="2342" y="3382"/>
                <a:ext cx="1690" cy="267"/>
              </a:xfrm>
              <a:prstGeom prst="rect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375" name="Rectangle 39"/>
              <p:cNvSpPr>
                <a:spLocks noChangeArrowheads="1"/>
              </p:cNvSpPr>
              <p:nvPr/>
            </p:nvSpPr>
            <p:spPr bwMode="auto">
              <a:xfrm>
                <a:off x="2972" y="3444"/>
                <a:ext cx="47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 b="0">
                    <a:solidFill>
                      <a:srgbClr val="000000"/>
                    </a:solidFill>
                    <a:latin typeface="Lucida Sans Typewriter" charset="0"/>
                  </a:rPr>
                  <a:t>Player</a:t>
                </a:r>
                <a:endParaRPr lang="en-US" b="0">
                  <a:latin typeface="Lucida Sans Typewriter" charset="0"/>
                </a:endParaRPr>
              </a:p>
            </p:txBody>
          </p:sp>
        </p:grpSp>
        <p:grpSp>
          <p:nvGrpSpPr>
            <p:cNvPr id="142376" name="Group 40"/>
            <p:cNvGrpSpPr>
              <a:grpSpLocks/>
            </p:cNvGrpSpPr>
            <p:nvPr/>
          </p:nvGrpSpPr>
          <p:grpSpPr bwMode="auto">
            <a:xfrm>
              <a:off x="2342" y="3647"/>
              <a:ext cx="1690" cy="282"/>
              <a:chOff x="2342" y="3635"/>
              <a:chExt cx="1690" cy="282"/>
            </a:xfrm>
          </p:grpSpPr>
          <p:sp>
            <p:nvSpPr>
              <p:cNvPr id="142377" name="Rectangle 41"/>
              <p:cNvSpPr>
                <a:spLocks noChangeArrowheads="1"/>
              </p:cNvSpPr>
              <p:nvPr/>
            </p:nvSpPr>
            <p:spPr bwMode="auto">
              <a:xfrm>
                <a:off x="2342" y="3635"/>
                <a:ext cx="1690" cy="282"/>
              </a:xfrm>
              <a:prstGeom prst="rect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2378" name="Group 42"/>
              <p:cNvGrpSpPr>
                <a:grpSpLocks/>
              </p:cNvGrpSpPr>
              <p:nvPr/>
            </p:nvGrpSpPr>
            <p:grpSpPr bwMode="auto">
              <a:xfrm>
                <a:off x="2395" y="3645"/>
                <a:ext cx="1024" cy="262"/>
                <a:chOff x="2395" y="3656"/>
                <a:chExt cx="1024" cy="262"/>
              </a:xfrm>
            </p:grpSpPr>
            <p:sp>
              <p:nvSpPr>
                <p:cNvPr id="142379" name="Rectangle 43"/>
                <p:cNvSpPr>
                  <a:spLocks noChangeArrowheads="1"/>
                </p:cNvSpPr>
                <p:nvPr/>
              </p:nvSpPr>
              <p:spPr bwMode="auto">
                <a:xfrm>
                  <a:off x="2396" y="3656"/>
                  <a:ext cx="946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 b="0">
                      <a:solidFill>
                        <a:srgbClr val="000000"/>
                      </a:solidFill>
                      <a:latin typeface="Lucida Sans Typewriter" charset="0"/>
                    </a:rPr>
                    <a:t>+name:String</a:t>
                  </a:r>
                  <a:endParaRPr lang="en-US" b="0">
                    <a:latin typeface="Lucida Sans Typewriter" charset="0"/>
                  </a:endParaRPr>
                </a:p>
              </p:txBody>
            </p:sp>
            <p:sp>
              <p:nvSpPr>
                <p:cNvPr id="142380" name="Rectangle 44"/>
                <p:cNvSpPr>
                  <a:spLocks noChangeArrowheads="1"/>
                </p:cNvSpPr>
                <p:nvPr/>
              </p:nvSpPr>
              <p:spPr bwMode="auto">
                <a:xfrm>
                  <a:off x="2395" y="3774"/>
                  <a:ext cx="102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 b="0">
                      <a:solidFill>
                        <a:srgbClr val="000000"/>
                      </a:solidFill>
                      <a:latin typeface="Lucida Sans Typewriter" charset="0"/>
                    </a:rPr>
                    <a:t>+email:String</a:t>
                  </a:r>
                  <a:endParaRPr lang="en-US" b="0">
                    <a:latin typeface="Lucida Sans Typewriter" charset="0"/>
                  </a:endParaRPr>
                </a:p>
              </p:txBody>
            </p:sp>
          </p:grpSp>
        </p:grpSp>
        <p:sp>
          <p:nvSpPr>
            <p:cNvPr id="142381" name="Line 45"/>
            <p:cNvSpPr>
              <a:spLocks noChangeShapeType="1"/>
            </p:cNvSpPr>
            <p:nvPr/>
          </p:nvSpPr>
          <p:spPr bwMode="auto">
            <a:xfrm flipV="1">
              <a:off x="3187" y="2822"/>
              <a:ext cx="1" cy="56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382" name="Rectangle 46"/>
            <p:cNvSpPr>
              <a:spLocks noChangeArrowheads="1"/>
            </p:cNvSpPr>
            <p:nvPr/>
          </p:nvSpPr>
          <p:spPr bwMode="auto">
            <a:xfrm>
              <a:off x="3082" y="3226"/>
              <a:ext cx="7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  <a:latin typeface="Lucida Sans Typewriter" charset="0"/>
                </a:rPr>
                <a:t>*</a:t>
              </a:r>
              <a:endParaRPr lang="en-US" b="0">
                <a:latin typeface="Lucida Sans Typewriter" charset="0"/>
              </a:endParaRPr>
            </a:p>
          </p:txBody>
        </p:sp>
        <p:sp>
          <p:nvSpPr>
            <p:cNvPr id="142383" name="Rectangle 47"/>
            <p:cNvSpPr>
              <a:spLocks noChangeArrowheads="1"/>
            </p:cNvSpPr>
            <p:nvPr/>
          </p:nvSpPr>
          <p:spPr bwMode="auto">
            <a:xfrm>
              <a:off x="3249" y="3226"/>
              <a:ext cx="55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  <a:latin typeface="Lucida Sans Typewriter" charset="0"/>
                </a:rPr>
                <a:t>players</a:t>
              </a:r>
              <a:endParaRPr lang="en-US" b="0">
                <a:latin typeface="Lucida Sans Typewriter" charset="0"/>
              </a:endParaRPr>
            </a:p>
          </p:txBody>
        </p:sp>
        <p:sp>
          <p:nvSpPr>
            <p:cNvPr id="142384" name="Rectangle 48"/>
            <p:cNvSpPr>
              <a:spLocks noChangeArrowheads="1"/>
            </p:cNvSpPr>
            <p:nvPr/>
          </p:nvSpPr>
          <p:spPr bwMode="auto">
            <a:xfrm>
              <a:off x="3249" y="2840"/>
              <a:ext cx="86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  <a:latin typeface="Lucida Sans Typewriter" charset="0"/>
                </a:rPr>
                <a:t>tournaments</a:t>
              </a:r>
              <a:endParaRPr lang="en-US" b="0">
                <a:latin typeface="Lucida Sans Typewriter" charset="0"/>
              </a:endParaRPr>
            </a:p>
          </p:txBody>
        </p:sp>
        <p:sp>
          <p:nvSpPr>
            <p:cNvPr id="142385" name="Rectangle 49"/>
            <p:cNvSpPr>
              <a:spLocks noChangeArrowheads="1"/>
            </p:cNvSpPr>
            <p:nvPr/>
          </p:nvSpPr>
          <p:spPr bwMode="auto">
            <a:xfrm>
              <a:off x="3082" y="2840"/>
              <a:ext cx="7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  <a:latin typeface="Lucida Sans Typewriter" charset="0"/>
                </a:rPr>
                <a:t>*</a:t>
              </a:r>
              <a:endParaRPr lang="en-US" b="0">
                <a:latin typeface="Lucida Sans Typewriter" charset="0"/>
              </a:endParaRPr>
            </a:p>
          </p:txBody>
        </p:sp>
        <p:sp>
          <p:nvSpPr>
            <p:cNvPr id="142386" name="Freeform 50"/>
            <p:cNvSpPr>
              <a:spLocks/>
            </p:cNvSpPr>
            <p:nvPr/>
          </p:nvSpPr>
          <p:spPr bwMode="auto">
            <a:xfrm>
              <a:off x="1630" y="949"/>
              <a:ext cx="726" cy="2552"/>
            </a:xfrm>
            <a:custGeom>
              <a:avLst/>
              <a:gdLst>
                <a:gd name="T0" fmla="*/ 726 w 726"/>
                <a:gd name="T1" fmla="*/ 0 h 2552"/>
                <a:gd name="T2" fmla="*/ 0 w 726"/>
                <a:gd name="T3" fmla="*/ 0 h 2552"/>
                <a:gd name="T4" fmla="*/ 0 w 726"/>
                <a:gd name="T5" fmla="*/ 2552 h 2552"/>
                <a:gd name="T6" fmla="*/ 712 w 726"/>
                <a:gd name="T7" fmla="*/ 2552 h 2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6" h="2552">
                  <a:moveTo>
                    <a:pt x="726" y="0"/>
                  </a:moveTo>
                  <a:lnTo>
                    <a:pt x="0" y="0"/>
                  </a:lnTo>
                  <a:lnTo>
                    <a:pt x="0" y="2552"/>
                  </a:lnTo>
                  <a:lnTo>
                    <a:pt x="712" y="2552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2387" name="Oval 51"/>
          <p:cNvSpPr>
            <a:spLocks noChangeArrowheads="1"/>
          </p:cNvSpPr>
          <p:nvPr/>
        </p:nvSpPr>
        <p:spPr bwMode="auto">
          <a:xfrm>
            <a:off x="6324600" y="1600200"/>
            <a:ext cx="1295400" cy="685800"/>
          </a:xfrm>
          <a:prstGeom prst="ellipse">
            <a:avLst/>
          </a:prstGeom>
          <a:noFill/>
          <a:ln w="38100">
            <a:solidFill>
              <a:srgbClr val="C02E0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88" name="Oval 52"/>
          <p:cNvSpPr>
            <a:spLocks noChangeArrowheads="1"/>
          </p:cNvSpPr>
          <p:nvPr/>
        </p:nvSpPr>
        <p:spPr bwMode="auto">
          <a:xfrm>
            <a:off x="883952" y="1752644"/>
            <a:ext cx="1783047" cy="584251"/>
          </a:xfrm>
          <a:prstGeom prst="ellipse">
            <a:avLst/>
          </a:prstGeom>
          <a:noFill/>
          <a:ln w="38100">
            <a:solidFill>
              <a:srgbClr val="C02E0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93" name="Rectangle 57"/>
          <p:cNvSpPr>
            <a:spLocks noChangeArrowheads="1"/>
          </p:cNvSpPr>
          <p:nvPr/>
        </p:nvSpPr>
        <p:spPr bwMode="auto">
          <a:xfrm>
            <a:off x="5167313" y="30432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latin typeface="Palatino" charset="0"/>
            </a:endParaRPr>
          </a:p>
        </p:txBody>
      </p:sp>
      <p:sp>
        <p:nvSpPr>
          <p:cNvPr id="142394" name="Oval 58"/>
          <p:cNvSpPr>
            <a:spLocks noChangeArrowheads="1"/>
          </p:cNvSpPr>
          <p:nvPr/>
        </p:nvSpPr>
        <p:spPr bwMode="auto">
          <a:xfrm>
            <a:off x="1905046" y="3352786"/>
            <a:ext cx="914400" cy="609600"/>
          </a:xfrm>
          <a:prstGeom prst="ellipse">
            <a:avLst/>
          </a:prstGeom>
          <a:noFill/>
          <a:ln w="38100">
            <a:solidFill>
              <a:srgbClr val="0005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95" name="Oval 59"/>
          <p:cNvSpPr>
            <a:spLocks noChangeArrowheads="1"/>
          </p:cNvSpPr>
          <p:nvPr/>
        </p:nvSpPr>
        <p:spPr bwMode="auto">
          <a:xfrm>
            <a:off x="762000" y="3352786"/>
            <a:ext cx="1143000" cy="609600"/>
          </a:xfrm>
          <a:prstGeom prst="ellipse">
            <a:avLst/>
          </a:prstGeom>
          <a:noFill/>
          <a:ln w="38100">
            <a:solidFill>
              <a:srgbClr val="0005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96" name="Oval 60"/>
          <p:cNvSpPr>
            <a:spLocks noChangeArrowheads="1"/>
          </p:cNvSpPr>
          <p:nvPr/>
        </p:nvSpPr>
        <p:spPr bwMode="auto">
          <a:xfrm>
            <a:off x="7162800" y="1143000"/>
            <a:ext cx="1143000" cy="609600"/>
          </a:xfrm>
          <a:prstGeom prst="ellipse">
            <a:avLst/>
          </a:prstGeom>
          <a:noFill/>
          <a:ln w="38100">
            <a:solidFill>
              <a:srgbClr val="0005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97" name="Oval 61"/>
          <p:cNvSpPr>
            <a:spLocks noChangeArrowheads="1"/>
          </p:cNvSpPr>
          <p:nvPr/>
        </p:nvSpPr>
        <p:spPr bwMode="auto">
          <a:xfrm>
            <a:off x="5257800" y="5105400"/>
            <a:ext cx="1143000" cy="609600"/>
          </a:xfrm>
          <a:prstGeom prst="ellipse">
            <a:avLst/>
          </a:prstGeom>
          <a:noFill/>
          <a:ln w="38100">
            <a:solidFill>
              <a:srgbClr val="0005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98" name="Oval 62"/>
          <p:cNvSpPr>
            <a:spLocks noChangeArrowheads="1"/>
          </p:cNvSpPr>
          <p:nvPr/>
        </p:nvSpPr>
        <p:spPr bwMode="auto">
          <a:xfrm>
            <a:off x="3048040" y="3352802"/>
            <a:ext cx="1689060" cy="609600"/>
          </a:xfrm>
          <a:prstGeom prst="ellipse">
            <a:avLst/>
          </a:prstGeom>
          <a:noFill/>
          <a:ln w="38100">
            <a:solidFill>
              <a:srgbClr val="0005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99" name="Oval 63"/>
          <p:cNvSpPr>
            <a:spLocks noChangeArrowheads="1"/>
          </p:cNvSpPr>
          <p:nvPr/>
        </p:nvSpPr>
        <p:spPr bwMode="auto">
          <a:xfrm>
            <a:off x="6096000" y="5410200"/>
            <a:ext cx="533400" cy="609600"/>
          </a:xfrm>
          <a:prstGeom prst="ellipse">
            <a:avLst/>
          </a:prstGeom>
          <a:noFill/>
          <a:ln w="38100">
            <a:solidFill>
              <a:srgbClr val="0005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402" name="Freeform 66"/>
          <p:cNvSpPr>
            <a:spLocks/>
          </p:cNvSpPr>
          <p:nvPr/>
        </p:nvSpPr>
        <p:spPr bwMode="auto">
          <a:xfrm>
            <a:off x="4737100" y="863600"/>
            <a:ext cx="2692400" cy="4318000"/>
          </a:xfrm>
          <a:custGeom>
            <a:avLst/>
            <a:gdLst>
              <a:gd name="T0" fmla="*/ 1672 w 1696"/>
              <a:gd name="T1" fmla="*/ 224 h 2720"/>
              <a:gd name="T2" fmla="*/ 1576 w 1696"/>
              <a:gd name="T3" fmla="*/ 176 h 2720"/>
              <a:gd name="T4" fmla="*/ 952 w 1696"/>
              <a:gd name="T5" fmla="*/ 80 h 2720"/>
              <a:gd name="T6" fmla="*/ 280 w 1696"/>
              <a:gd name="T7" fmla="*/ 272 h 2720"/>
              <a:gd name="T8" fmla="*/ 40 w 1696"/>
              <a:gd name="T9" fmla="*/ 1712 h 2720"/>
              <a:gd name="T10" fmla="*/ 520 w 1696"/>
              <a:gd name="T11" fmla="*/ 2720 h 2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6" h="2720">
                <a:moveTo>
                  <a:pt x="1672" y="224"/>
                </a:moveTo>
                <a:cubicBezTo>
                  <a:pt x="1684" y="212"/>
                  <a:pt x="1696" y="200"/>
                  <a:pt x="1576" y="176"/>
                </a:cubicBezTo>
                <a:cubicBezTo>
                  <a:pt x="1456" y="152"/>
                  <a:pt x="1168" y="64"/>
                  <a:pt x="952" y="80"/>
                </a:cubicBezTo>
                <a:cubicBezTo>
                  <a:pt x="736" y="96"/>
                  <a:pt x="432" y="0"/>
                  <a:pt x="280" y="272"/>
                </a:cubicBezTo>
                <a:cubicBezTo>
                  <a:pt x="128" y="544"/>
                  <a:pt x="0" y="1304"/>
                  <a:pt x="40" y="1712"/>
                </a:cubicBezTo>
                <a:cubicBezTo>
                  <a:pt x="80" y="2120"/>
                  <a:pt x="440" y="2552"/>
                  <a:pt x="520" y="2720"/>
                </a:cubicBezTo>
              </a:path>
            </a:pathLst>
          </a:custGeom>
          <a:noFill/>
          <a:ln w="57150" cap="flat" cmpd="sng">
            <a:solidFill>
              <a:srgbClr val="0005C5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403" name="Rectangle 67"/>
          <p:cNvSpPr>
            <a:spLocks noChangeArrowheads="1"/>
          </p:cNvSpPr>
          <p:nvPr/>
        </p:nvSpPr>
        <p:spPr bwMode="auto">
          <a:xfrm>
            <a:off x="50778" y="2460607"/>
            <a:ext cx="5359400" cy="165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457200" indent="-457200" algn="l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Times" charset="0"/>
              <a:buNone/>
            </a:pPr>
            <a:r>
              <a:rPr lang="en-US" sz="2000" b="1" dirty="0"/>
              <a:t>Directly related class navigation</a:t>
            </a:r>
            <a:endParaRPr lang="en-US" sz="1800" b="1" dirty="0"/>
          </a:p>
          <a:p>
            <a:pPr marL="838200" lvl="1" indent="-381000" algn="l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charset="0"/>
              <a:buNone/>
            </a:pPr>
            <a:r>
              <a:rPr lang="en-US" sz="1800" dirty="0">
                <a:latin typeface="Lucida Sans Typewriter" charset="0"/>
              </a:rPr>
              <a:t>context </a:t>
            </a:r>
            <a:r>
              <a:rPr lang="en-US" sz="1800" b="0" dirty="0">
                <a:latin typeface="Lucida Sans Typewriter" charset="0"/>
              </a:rPr>
              <a:t>Tournament::</a:t>
            </a:r>
            <a:r>
              <a:rPr lang="en-US" sz="1800" b="0" dirty="0" err="1">
                <a:latin typeface="Lucida Sans Typewriter" charset="0"/>
              </a:rPr>
              <a:t>acceptPlayer</a:t>
            </a:r>
            <a:r>
              <a:rPr lang="en-US" sz="1800" b="0" dirty="0">
                <a:latin typeface="Lucida Sans Typewriter" charset="0"/>
              </a:rPr>
              <a:t>(p)</a:t>
            </a:r>
            <a:r>
              <a:rPr lang="en-US" sz="1800" dirty="0">
                <a:latin typeface="Lucida Sans Typewriter" charset="0"/>
              </a:rPr>
              <a:t> pre:</a:t>
            </a:r>
          </a:p>
          <a:p>
            <a:pPr marL="838200" lvl="1" indent="-381000" algn="l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charset="0"/>
              <a:buNone/>
            </a:pPr>
            <a:r>
              <a:rPr lang="en-US" sz="1800" dirty="0">
                <a:latin typeface="Lucida Sans Typewriter" charset="0"/>
              </a:rPr>
              <a:t>	</a:t>
            </a:r>
            <a:r>
              <a:rPr lang="en-US" sz="1800" b="0" dirty="0" err="1">
                <a:latin typeface="Lucida Sans Typewriter" charset="0"/>
              </a:rPr>
              <a:t>league.players</a:t>
            </a:r>
            <a:r>
              <a:rPr lang="en-US" sz="1800" b="0" dirty="0">
                <a:latin typeface="Lucida Sans Typewriter" charset="0"/>
              </a:rPr>
              <a:t>-&gt;includes(p)</a:t>
            </a:r>
          </a:p>
          <a:p>
            <a:pPr marL="457200" indent="-457200" algn="l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3443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 autoUpdateAnimBg="0"/>
      <p:bldP spid="142387" grpId="0" animBg="1"/>
      <p:bldP spid="142388" grpId="0" animBg="1"/>
      <p:bldP spid="142394" grpId="0" animBg="1"/>
      <p:bldP spid="142395" grpId="0" animBg="1"/>
      <p:bldP spid="142396" grpId="0" animBg="1"/>
      <p:bldP spid="142397" grpId="0" animBg="1"/>
      <p:bldP spid="142398" grpId="0" animBg="1"/>
      <p:bldP spid="142399" grpId="0" animBg="1"/>
      <p:bldP spid="142402" grpId="0" animBg="1"/>
      <p:bldP spid="14240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Specifying the Model </a:t>
            </a:r>
            <a:r>
              <a:rPr lang="en-US" sz="2400" dirty="0" smtClean="0"/>
              <a:t>Constraints</a:t>
            </a:r>
            <a:endParaRPr lang="en-US" sz="2400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" y="1155700"/>
            <a:ext cx="5359400" cy="492125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Times" charset="0"/>
              <a:buNone/>
            </a:pPr>
            <a:endParaRPr lang="en-US" sz="1200" dirty="0">
              <a:latin typeface="Lucida Sans Typewriter" charset="0"/>
            </a:endParaRPr>
          </a:p>
          <a:p>
            <a:pPr marL="457200" indent="-457200">
              <a:lnSpc>
                <a:spcPct val="80000"/>
              </a:lnSpc>
              <a:buFont typeface="Symbol" charset="0"/>
              <a:buNone/>
            </a:pPr>
            <a:r>
              <a:rPr lang="en-US" sz="1800" b="1" dirty="0"/>
              <a:t>Local attribute navigation</a:t>
            </a:r>
            <a:endParaRPr lang="en-US" sz="2400" dirty="0"/>
          </a:p>
          <a:p>
            <a:pPr marL="838200" lvl="1" indent="-381000"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Lucida Sans Typewriter" charset="0"/>
              </a:rPr>
              <a:t>context </a:t>
            </a:r>
            <a:r>
              <a:rPr lang="en-US" sz="1600" b="0" dirty="0">
                <a:latin typeface="Lucida Sans Typewriter" charset="0"/>
              </a:rPr>
              <a:t>Tournament</a:t>
            </a:r>
            <a:r>
              <a:rPr lang="en-US" sz="1600" dirty="0">
                <a:latin typeface="Lucida Sans Typewriter" charset="0"/>
              </a:rPr>
              <a:t> </a:t>
            </a:r>
            <a:r>
              <a:rPr lang="en-US" sz="1600" dirty="0" err="1">
                <a:latin typeface="Lucida Sans Typewriter" charset="0"/>
              </a:rPr>
              <a:t>inv</a:t>
            </a:r>
            <a:r>
              <a:rPr lang="en-US" sz="1600" dirty="0">
                <a:latin typeface="Lucida Sans Typewriter" charset="0"/>
              </a:rPr>
              <a:t>:</a:t>
            </a:r>
          </a:p>
          <a:p>
            <a:pPr marL="838200" lvl="1" indent="-381000"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Lucida Sans Typewriter" charset="0"/>
              </a:rPr>
              <a:t>	</a:t>
            </a:r>
            <a:r>
              <a:rPr lang="en-US" sz="1600" b="0" dirty="0">
                <a:latin typeface="Lucida Sans Typewriter" charset="0"/>
              </a:rPr>
              <a:t>end - start &lt;= </a:t>
            </a:r>
            <a:r>
              <a:rPr lang="en-US" sz="1600" b="0" dirty="0" err="1">
                <a:latin typeface="Lucida Sans Typewriter" charset="0"/>
              </a:rPr>
              <a:t>Calendar.WEEK</a:t>
            </a:r>
            <a:endParaRPr lang="en-US" sz="1600" b="0" dirty="0">
              <a:latin typeface="Lucida Sans Typewriter" charset="0"/>
            </a:endParaRPr>
          </a:p>
          <a:p>
            <a:pPr marL="838200" lvl="1" indent="-381000">
              <a:lnSpc>
                <a:spcPct val="80000"/>
              </a:lnSpc>
              <a:buFont typeface="Wingdings" charset="0"/>
              <a:buNone/>
            </a:pPr>
            <a:endParaRPr lang="en-US" sz="1600" b="0" dirty="0"/>
          </a:p>
          <a:p>
            <a:pPr marL="457200" indent="-457200">
              <a:lnSpc>
                <a:spcPct val="80000"/>
              </a:lnSpc>
              <a:buFont typeface="Symbol" charset="0"/>
              <a:buNone/>
            </a:pPr>
            <a:r>
              <a:rPr lang="en-US" sz="1800" b="1" dirty="0"/>
              <a:t>Directly related class navigation</a:t>
            </a:r>
            <a:endParaRPr lang="en-US" sz="1600" dirty="0"/>
          </a:p>
          <a:p>
            <a:pPr marL="838200" lvl="1" indent="-381000"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Lucida Sans Typewriter" charset="0"/>
              </a:rPr>
              <a:t>context </a:t>
            </a:r>
            <a:r>
              <a:rPr lang="en-US" sz="1600" b="0" dirty="0">
                <a:latin typeface="Lucida Sans Typewriter" charset="0"/>
              </a:rPr>
              <a:t>Tournament::</a:t>
            </a:r>
            <a:r>
              <a:rPr lang="en-US" sz="1600" b="0" dirty="0" err="1">
                <a:latin typeface="Lucida Sans Typewriter" charset="0"/>
              </a:rPr>
              <a:t>acceptPlayer</a:t>
            </a:r>
            <a:r>
              <a:rPr lang="en-US" sz="1600" b="0" dirty="0">
                <a:latin typeface="Lucida Sans Typewriter" charset="0"/>
              </a:rPr>
              <a:t>(p)</a:t>
            </a:r>
            <a:r>
              <a:rPr lang="en-US" sz="1600" dirty="0">
                <a:latin typeface="Lucida Sans Typewriter" charset="0"/>
              </a:rPr>
              <a:t> pre:</a:t>
            </a:r>
          </a:p>
          <a:p>
            <a:pPr marL="838200" lvl="1" indent="-381000"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Lucida Sans Typewriter" charset="0"/>
              </a:rPr>
              <a:t>	</a:t>
            </a:r>
            <a:r>
              <a:rPr lang="en-US" sz="1600" b="0" dirty="0" err="1">
                <a:latin typeface="Lucida Sans Typewriter" charset="0"/>
              </a:rPr>
              <a:t>league.players</a:t>
            </a:r>
            <a:r>
              <a:rPr lang="en-US" sz="1600" b="0" dirty="0">
                <a:latin typeface="Lucida Sans Typewriter" charset="0"/>
              </a:rPr>
              <a:t>-&gt;includes(p)</a:t>
            </a:r>
          </a:p>
          <a:p>
            <a:pPr marL="457200" indent="-457200">
              <a:lnSpc>
                <a:spcPct val="80000"/>
              </a:lnSpc>
              <a:buFont typeface="Symbol" charset="0"/>
              <a:buNone/>
            </a:pPr>
            <a:endParaRPr lang="en-US" sz="1600" b="1" dirty="0"/>
          </a:p>
          <a:p>
            <a:pPr marL="457200" indent="-457200">
              <a:lnSpc>
                <a:spcPct val="80000"/>
              </a:lnSpc>
              <a:buFont typeface="Symbol" charset="0"/>
              <a:buNone/>
            </a:pPr>
            <a:r>
              <a:rPr lang="en-US" sz="1800" b="1" dirty="0"/>
              <a:t>Indirectly related class navigation</a:t>
            </a:r>
            <a:endParaRPr lang="en-US" sz="1600" dirty="0"/>
          </a:p>
          <a:p>
            <a:pPr marL="838200" lvl="1" indent="-381000">
              <a:lnSpc>
                <a:spcPct val="100000"/>
              </a:lnSpc>
              <a:buFont typeface="Wingdings" charset="0"/>
              <a:buNone/>
            </a:pPr>
            <a:r>
              <a:rPr lang="en-US" sz="1600" dirty="0">
                <a:latin typeface="Lucida Sans Typewriter" charset="0"/>
              </a:rPr>
              <a:t>context </a:t>
            </a:r>
            <a:r>
              <a:rPr lang="en-US" sz="1600" b="0" dirty="0">
                <a:latin typeface="Lucida Sans Typewriter" charset="0"/>
              </a:rPr>
              <a:t>League::</a:t>
            </a:r>
            <a:r>
              <a:rPr lang="en-US" sz="1600" b="0" dirty="0" err="1">
                <a:latin typeface="Lucida Sans Typewriter" charset="0"/>
              </a:rPr>
              <a:t>getActivePlayers</a:t>
            </a:r>
            <a:r>
              <a:rPr lang="en-US" sz="1600" dirty="0">
                <a:latin typeface="Lucida Sans Typewriter" charset="0"/>
              </a:rPr>
              <a:t> post:</a:t>
            </a:r>
          </a:p>
          <a:p>
            <a:pPr marL="838200" lvl="1" indent="-381000">
              <a:lnSpc>
                <a:spcPct val="100000"/>
              </a:lnSpc>
              <a:buFont typeface="Wingdings" charset="0"/>
              <a:buNone/>
            </a:pPr>
            <a:r>
              <a:rPr lang="en-US" sz="1600" b="0" dirty="0">
                <a:latin typeface="Lucida Sans Typewriter" charset="0"/>
              </a:rPr>
              <a:t>	result = </a:t>
            </a:r>
            <a:r>
              <a:rPr lang="en-US" sz="1600" b="0" dirty="0" err="1">
                <a:latin typeface="Lucida Sans Typewriter" charset="0"/>
              </a:rPr>
              <a:t>tournaments.players</a:t>
            </a:r>
            <a:r>
              <a:rPr lang="en-US" sz="1600" b="0" dirty="0">
                <a:latin typeface="Lucida Sans Typewriter" charset="0"/>
              </a:rPr>
              <a:t>-&gt;</a:t>
            </a:r>
            <a:r>
              <a:rPr lang="en-US" sz="1600" b="0" dirty="0" err="1">
                <a:latin typeface="Lucida Sans Typewriter" charset="0"/>
              </a:rPr>
              <a:t>asSet</a:t>
            </a:r>
            <a:endParaRPr lang="en-US" sz="1600" b="0" dirty="0">
              <a:latin typeface="Lucida Sans Typewriter" charset="0"/>
            </a:endParaRPr>
          </a:p>
        </p:txBody>
      </p:sp>
      <p:grpSp>
        <p:nvGrpSpPr>
          <p:cNvPr id="158724" name="Group 4"/>
          <p:cNvGrpSpPr>
            <a:grpSpLocks/>
          </p:cNvGrpSpPr>
          <p:nvPr/>
        </p:nvGrpSpPr>
        <p:grpSpPr bwMode="auto">
          <a:xfrm>
            <a:off x="5410200" y="1247775"/>
            <a:ext cx="3746500" cy="4989513"/>
            <a:chOff x="1630" y="786"/>
            <a:chExt cx="2583" cy="3143"/>
          </a:xfrm>
        </p:grpSpPr>
        <p:sp>
          <p:nvSpPr>
            <p:cNvPr id="158725" name="Freeform 5"/>
            <p:cNvSpPr>
              <a:spLocks/>
            </p:cNvSpPr>
            <p:nvPr/>
          </p:nvSpPr>
          <p:spPr bwMode="auto">
            <a:xfrm>
              <a:off x="3142" y="1542"/>
              <a:ext cx="89" cy="193"/>
            </a:xfrm>
            <a:custGeom>
              <a:avLst/>
              <a:gdLst>
                <a:gd name="T0" fmla="*/ 0 w 89"/>
                <a:gd name="T1" fmla="*/ 89 h 193"/>
                <a:gd name="T2" fmla="*/ 45 w 89"/>
                <a:gd name="T3" fmla="*/ 0 h 193"/>
                <a:gd name="T4" fmla="*/ 89 w 89"/>
                <a:gd name="T5" fmla="*/ 89 h 193"/>
                <a:gd name="T6" fmla="*/ 45 w 89"/>
                <a:gd name="T7" fmla="*/ 193 h 193"/>
                <a:gd name="T8" fmla="*/ 0 w 89"/>
                <a:gd name="T9" fmla="*/ 89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93">
                  <a:moveTo>
                    <a:pt x="0" y="89"/>
                  </a:moveTo>
                  <a:lnTo>
                    <a:pt x="45" y="0"/>
                  </a:lnTo>
                  <a:lnTo>
                    <a:pt x="89" y="89"/>
                  </a:lnTo>
                  <a:lnTo>
                    <a:pt x="45" y="193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FFFFFF"/>
            </a:solidFill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726" name="Line 6"/>
            <p:cNvSpPr>
              <a:spLocks noChangeShapeType="1"/>
            </p:cNvSpPr>
            <p:nvPr/>
          </p:nvSpPr>
          <p:spPr bwMode="auto">
            <a:xfrm flipV="1">
              <a:off x="3187" y="1721"/>
              <a:ext cx="1" cy="34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727" name="Rectangle 7"/>
            <p:cNvSpPr>
              <a:spLocks noChangeArrowheads="1"/>
            </p:cNvSpPr>
            <p:nvPr/>
          </p:nvSpPr>
          <p:spPr bwMode="auto">
            <a:xfrm>
              <a:off x="1776" y="3312"/>
              <a:ext cx="55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  <a:latin typeface="Lucida Sans Typewriter" charset="0"/>
                </a:rPr>
                <a:t>players</a:t>
              </a:r>
              <a:endParaRPr lang="en-US" b="0">
                <a:latin typeface="Lucida Sans Typewriter" charset="0"/>
              </a:endParaRPr>
            </a:p>
          </p:txBody>
        </p:sp>
        <p:sp>
          <p:nvSpPr>
            <p:cNvPr id="158728" name="Rectangle 8"/>
            <p:cNvSpPr>
              <a:spLocks noChangeArrowheads="1"/>
            </p:cNvSpPr>
            <p:nvPr/>
          </p:nvSpPr>
          <p:spPr bwMode="auto">
            <a:xfrm>
              <a:off x="3082" y="1950"/>
              <a:ext cx="7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  <a:latin typeface="Lucida Sans Typewriter" charset="0"/>
                </a:rPr>
                <a:t>*</a:t>
              </a:r>
              <a:endParaRPr lang="en-US" b="0">
                <a:latin typeface="Lucida Sans Typewriter" charset="0"/>
              </a:endParaRPr>
            </a:p>
          </p:txBody>
        </p:sp>
        <p:sp>
          <p:nvSpPr>
            <p:cNvPr id="158729" name="Rectangle 9"/>
            <p:cNvSpPr>
              <a:spLocks noChangeArrowheads="1"/>
            </p:cNvSpPr>
            <p:nvPr/>
          </p:nvSpPr>
          <p:spPr bwMode="auto">
            <a:xfrm>
              <a:off x="3249" y="1950"/>
              <a:ext cx="8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  <a:latin typeface="Lucida Sans Typewriter" charset="0"/>
                </a:rPr>
                <a:t>tournaments</a:t>
              </a:r>
              <a:endParaRPr lang="en-US" b="0">
                <a:latin typeface="Lucida Sans Typewriter" charset="0"/>
              </a:endParaRPr>
            </a:p>
          </p:txBody>
        </p:sp>
        <p:sp>
          <p:nvSpPr>
            <p:cNvPr id="158730" name="Rectangle 10"/>
            <p:cNvSpPr>
              <a:spLocks noChangeArrowheads="1"/>
            </p:cNvSpPr>
            <p:nvPr/>
          </p:nvSpPr>
          <p:spPr bwMode="auto">
            <a:xfrm>
              <a:off x="2514" y="1772"/>
              <a:ext cx="71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  <a:latin typeface="Lucida Sans Typewriter" charset="0"/>
                </a:rPr>
                <a:t>{ordered}</a:t>
              </a:r>
              <a:endParaRPr lang="en-US" b="0">
                <a:latin typeface="Lucida Sans Typewriter" charset="0"/>
              </a:endParaRPr>
            </a:p>
          </p:txBody>
        </p:sp>
        <p:grpSp>
          <p:nvGrpSpPr>
            <p:cNvPr id="158731" name="Group 11"/>
            <p:cNvGrpSpPr>
              <a:grpSpLocks/>
            </p:cNvGrpSpPr>
            <p:nvPr/>
          </p:nvGrpSpPr>
          <p:grpSpPr bwMode="auto">
            <a:xfrm>
              <a:off x="2342" y="2076"/>
              <a:ext cx="1871" cy="742"/>
              <a:chOff x="2342" y="2076"/>
              <a:chExt cx="1871" cy="742"/>
            </a:xfrm>
          </p:grpSpPr>
          <p:grpSp>
            <p:nvGrpSpPr>
              <p:cNvPr id="158732" name="Group 12"/>
              <p:cNvGrpSpPr>
                <a:grpSpLocks/>
              </p:cNvGrpSpPr>
              <p:nvPr/>
            </p:nvGrpSpPr>
            <p:grpSpPr bwMode="auto">
              <a:xfrm>
                <a:off x="2342" y="2076"/>
                <a:ext cx="1690" cy="267"/>
                <a:chOff x="2342" y="2106"/>
                <a:chExt cx="1690" cy="267"/>
              </a:xfrm>
            </p:grpSpPr>
            <p:sp>
              <p:nvSpPr>
                <p:cNvPr id="158733" name="Rectangle 13"/>
                <p:cNvSpPr>
                  <a:spLocks noChangeArrowheads="1"/>
                </p:cNvSpPr>
                <p:nvPr/>
              </p:nvSpPr>
              <p:spPr bwMode="auto">
                <a:xfrm>
                  <a:off x="2342" y="2106"/>
                  <a:ext cx="1690" cy="267"/>
                </a:xfrm>
                <a:prstGeom prst="rect">
                  <a:avLst/>
                </a:prstGeom>
                <a:noFill/>
                <a:ln w="2381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734" name="Rectangle 14"/>
                <p:cNvSpPr>
                  <a:spLocks noChangeArrowheads="1"/>
                </p:cNvSpPr>
                <p:nvPr/>
              </p:nvSpPr>
              <p:spPr bwMode="auto">
                <a:xfrm>
                  <a:off x="2822" y="2168"/>
                  <a:ext cx="7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 b="0">
                      <a:solidFill>
                        <a:srgbClr val="000000"/>
                      </a:solidFill>
                      <a:latin typeface="Lucida Sans Typewriter" charset="0"/>
                    </a:rPr>
                    <a:t>Tournament</a:t>
                  </a:r>
                  <a:endParaRPr lang="en-US" b="0">
                    <a:latin typeface="Lucida Sans Typewriter" charset="0"/>
                  </a:endParaRPr>
                </a:p>
              </p:txBody>
            </p:sp>
          </p:grpSp>
          <p:grpSp>
            <p:nvGrpSpPr>
              <p:cNvPr id="158735" name="Group 15"/>
              <p:cNvGrpSpPr>
                <a:grpSpLocks/>
              </p:cNvGrpSpPr>
              <p:nvPr/>
            </p:nvGrpSpPr>
            <p:grpSpPr bwMode="auto">
              <a:xfrm>
                <a:off x="2342" y="2342"/>
                <a:ext cx="1690" cy="281"/>
                <a:chOff x="2342" y="2360"/>
                <a:chExt cx="1690" cy="281"/>
              </a:xfrm>
            </p:grpSpPr>
            <p:sp>
              <p:nvSpPr>
                <p:cNvPr id="158736" name="Rectangle 16"/>
                <p:cNvSpPr>
                  <a:spLocks noChangeArrowheads="1"/>
                </p:cNvSpPr>
                <p:nvPr/>
              </p:nvSpPr>
              <p:spPr bwMode="auto">
                <a:xfrm>
                  <a:off x="2342" y="2360"/>
                  <a:ext cx="1690" cy="281"/>
                </a:xfrm>
                <a:prstGeom prst="rect">
                  <a:avLst/>
                </a:prstGeom>
                <a:noFill/>
                <a:ln w="2381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8737" name="Group 17"/>
                <p:cNvGrpSpPr>
                  <a:grpSpLocks/>
                </p:cNvGrpSpPr>
                <p:nvPr/>
              </p:nvGrpSpPr>
              <p:grpSpPr bwMode="auto">
                <a:xfrm>
                  <a:off x="2400" y="2370"/>
                  <a:ext cx="867" cy="263"/>
                  <a:chOff x="2400" y="2380"/>
                  <a:chExt cx="867" cy="263"/>
                </a:xfrm>
              </p:grpSpPr>
              <p:sp>
                <p:nvSpPr>
                  <p:cNvPr id="15873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380"/>
                    <a:ext cx="867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1500" b="0">
                        <a:solidFill>
                          <a:srgbClr val="000000"/>
                        </a:solidFill>
                        <a:latin typeface="Lucida Sans Typewriter" charset="0"/>
                      </a:rPr>
                      <a:t>+start:Date</a:t>
                    </a:r>
                    <a:endParaRPr lang="en-US" b="0">
                      <a:latin typeface="Lucida Sans Typewriter" charset="0"/>
                    </a:endParaRPr>
                  </a:p>
                </p:txBody>
              </p:sp>
              <p:sp>
                <p:nvSpPr>
                  <p:cNvPr id="158739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499"/>
                    <a:ext cx="709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1500" b="0">
                        <a:solidFill>
                          <a:srgbClr val="000000"/>
                        </a:solidFill>
                        <a:latin typeface="Lucida Sans Typewriter" charset="0"/>
                      </a:rPr>
                      <a:t>+end:Date</a:t>
                    </a:r>
                    <a:endParaRPr lang="en-US" b="0">
                      <a:latin typeface="Lucida Sans Typewriter" charset="0"/>
                    </a:endParaRPr>
                  </a:p>
                </p:txBody>
              </p:sp>
            </p:grpSp>
          </p:grpSp>
          <p:grpSp>
            <p:nvGrpSpPr>
              <p:cNvPr id="158740" name="Group 20"/>
              <p:cNvGrpSpPr>
                <a:grpSpLocks/>
              </p:cNvGrpSpPr>
              <p:nvPr/>
            </p:nvGrpSpPr>
            <p:grpSpPr bwMode="auto">
              <a:xfrm>
                <a:off x="2342" y="2626"/>
                <a:ext cx="1871" cy="192"/>
                <a:chOff x="2342" y="2626"/>
                <a:chExt cx="1871" cy="192"/>
              </a:xfrm>
            </p:grpSpPr>
            <p:sp>
              <p:nvSpPr>
                <p:cNvPr id="158741" name="Rectangle 21"/>
                <p:cNvSpPr>
                  <a:spLocks noChangeArrowheads="1"/>
                </p:cNvSpPr>
                <p:nvPr/>
              </p:nvSpPr>
              <p:spPr bwMode="auto">
                <a:xfrm>
                  <a:off x="2342" y="2626"/>
                  <a:ext cx="1690" cy="192"/>
                </a:xfrm>
                <a:prstGeom prst="rect">
                  <a:avLst/>
                </a:prstGeom>
                <a:noFill/>
                <a:ln w="2381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742" name="Rectangle 22"/>
                <p:cNvSpPr>
                  <a:spLocks noChangeArrowheads="1"/>
                </p:cNvSpPr>
                <p:nvPr/>
              </p:nvSpPr>
              <p:spPr bwMode="auto">
                <a:xfrm>
                  <a:off x="2401" y="2650"/>
                  <a:ext cx="1812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 b="0">
                      <a:solidFill>
                        <a:srgbClr val="000000"/>
                      </a:solidFill>
                      <a:latin typeface="Lucida Sans Typewriter" charset="0"/>
                    </a:rPr>
                    <a:t>+acceptPlayer(p:Player)</a:t>
                  </a:r>
                  <a:endParaRPr lang="en-US" b="0">
                    <a:latin typeface="Lucida Sans Typewriter" charset="0"/>
                  </a:endParaRPr>
                </a:p>
              </p:txBody>
            </p:sp>
          </p:grpSp>
        </p:grpSp>
        <p:sp>
          <p:nvSpPr>
            <p:cNvPr id="158743" name="Rectangle 23"/>
            <p:cNvSpPr>
              <a:spLocks noChangeArrowheads="1"/>
            </p:cNvSpPr>
            <p:nvPr/>
          </p:nvSpPr>
          <p:spPr bwMode="auto">
            <a:xfrm>
              <a:off x="2255" y="986"/>
              <a:ext cx="7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  <a:latin typeface="Lucida Sans Typewriter" charset="0"/>
                </a:rPr>
                <a:t>*</a:t>
              </a:r>
              <a:endParaRPr lang="en-US" b="0">
                <a:latin typeface="Lucida Sans Typewriter" charset="0"/>
              </a:endParaRPr>
            </a:p>
          </p:txBody>
        </p:sp>
        <p:grpSp>
          <p:nvGrpSpPr>
            <p:cNvPr id="158744" name="Group 24"/>
            <p:cNvGrpSpPr>
              <a:grpSpLocks/>
            </p:cNvGrpSpPr>
            <p:nvPr/>
          </p:nvGrpSpPr>
          <p:grpSpPr bwMode="auto">
            <a:xfrm>
              <a:off x="2356" y="786"/>
              <a:ext cx="1691" cy="757"/>
              <a:chOff x="2356" y="786"/>
              <a:chExt cx="1691" cy="757"/>
            </a:xfrm>
          </p:grpSpPr>
          <p:grpSp>
            <p:nvGrpSpPr>
              <p:cNvPr id="158745" name="Group 25"/>
              <p:cNvGrpSpPr>
                <a:grpSpLocks/>
              </p:cNvGrpSpPr>
              <p:nvPr/>
            </p:nvGrpSpPr>
            <p:grpSpPr bwMode="auto">
              <a:xfrm>
                <a:off x="2356" y="786"/>
                <a:ext cx="1691" cy="282"/>
                <a:chOff x="2356" y="816"/>
                <a:chExt cx="1691" cy="282"/>
              </a:xfrm>
            </p:grpSpPr>
            <p:sp>
              <p:nvSpPr>
                <p:cNvPr id="1587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356" y="816"/>
                  <a:ext cx="1691" cy="282"/>
                </a:xfrm>
                <a:prstGeom prst="rect">
                  <a:avLst/>
                </a:prstGeom>
                <a:noFill/>
                <a:ln w="2381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747" name="Rectangle 27"/>
                <p:cNvSpPr>
                  <a:spLocks noChangeArrowheads="1"/>
                </p:cNvSpPr>
                <p:nvPr/>
              </p:nvSpPr>
              <p:spPr bwMode="auto">
                <a:xfrm>
                  <a:off x="2985" y="885"/>
                  <a:ext cx="473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 b="0">
                      <a:solidFill>
                        <a:srgbClr val="000000"/>
                      </a:solidFill>
                      <a:latin typeface="Lucida Sans Typewriter" charset="0"/>
                    </a:rPr>
                    <a:t>League</a:t>
                  </a:r>
                  <a:endParaRPr lang="en-US" b="0">
                    <a:latin typeface="Lucida Sans Typewriter" charset="0"/>
                  </a:endParaRPr>
                </a:p>
              </p:txBody>
            </p:sp>
          </p:grpSp>
          <p:grpSp>
            <p:nvGrpSpPr>
              <p:cNvPr id="158748" name="Group 28"/>
              <p:cNvGrpSpPr>
                <a:grpSpLocks/>
              </p:cNvGrpSpPr>
              <p:nvPr/>
            </p:nvGrpSpPr>
            <p:grpSpPr bwMode="auto">
              <a:xfrm>
                <a:off x="2356" y="1068"/>
                <a:ext cx="1691" cy="282"/>
                <a:chOff x="2356" y="1084"/>
                <a:chExt cx="1691" cy="282"/>
              </a:xfrm>
            </p:grpSpPr>
            <p:sp>
              <p:nvSpPr>
                <p:cNvPr id="158749" name="Rectangle 29"/>
                <p:cNvSpPr>
                  <a:spLocks noChangeArrowheads="1"/>
                </p:cNvSpPr>
                <p:nvPr/>
              </p:nvSpPr>
              <p:spPr bwMode="auto">
                <a:xfrm>
                  <a:off x="2356" y="1084"/>
                  <a:ext cx="1691" cy="282"/>
                </a:xfrm>
                <a:prstGeom prst="rect">
                  <a:avLst/>
                </a:prstGeom>
                <a:noFill/>
                <a:ln w="2381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8750" name="Group 30"/>
                <p:cNvGrpSpPr>
                  <a:grpSpLocks/>
                </p:cNvGrpSpPr>
                <p:nvPr/>
              </p:nvGrpSpPr>
              <p:grpSpPr bwMode="auto">
                <a:xfrm>
                  <a:off x="2408" y="1094"/>
                  <a:ext cx="867" cy="262"/>
                  <a:chOff x="2408" y="1105"/>
                  <a:chExt cx="867" cy="262"/>
                </a:xfrm>
              </p:grpSpPr>
              <p:sp>
                <p:nvSpPr>
                  <p:cNvPr id="15875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1105"/>
                    <a:ext cx="867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1500" b="0">
                        <a:solidFill>
                          <a:srgbClr val="000000"/>
                        </a:solidFill>
                        <a:latin typeface="Lucida Sans Typewriter" charset="0"/>
                      </a:rPr>
                      <a:t>+start:Date</a:t>
                    </a:r>
                    <a:endParaRPr lang="en-US" b="0">
                      <a:latin typeface="Lucida Sans Typewriter" charset="0"/>
                    </a:endParaRPr>
                  </a:p>
                </p:txBody>
              </p:sp>
              <p:sp>
                <p:nvSpPr>
                  <p:cNvPr id="15875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1223"/>
                    <a:ext cx="709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1500" b="0">
                        <a:solidFill>
                          <a:srgbClr val="000000"/>
                        </a:solidFill>
                        <a:latin typeface="Lucida Sans Typewriter" charset="0"/>
                      </a:rPr>
                      <a:t>+end:Date</a:t>
                    </a:r>
                    <a:endParaRPr lang="en-US" b="0">
                      <a:latin typeface="Lucida Sans Typewriter" charset="0"/>
                    </a:endParaRPr>
                  </a:p>
                </p:txBody>
              </p:sp>
            </p:grpSp>
          </p:grpSp>
          <p:grpSp>
            <p:nvGrpSpPr>
              <p:cNvPr id="158753" name="Group 33"/>
              <p:cNvGrpSpPr>
                <a:grpSpLocks/>
              </p:cNvGrpSpPr>
              <p:nvPr/>
            </p:nvGrpSpPr>
            <p:grpSpPr bwMode="auto">
              <a:xfrm>
                <a:off x="2356" y="1350"/>
                <a:ext cx="1691" cy="193"/>
                <a:chOff x="2356" y="1350"/>
                <a:chExt cx="1691" cy="193"/>
              </a:xfrm>
            </p:grpSpPr>
            <p:sp>
              <p:nvSpPr>
                <p:cNvPr id="158754" name="Rectangle 34"/>
                <p:cNvSpPr>
                  <a:spLocks noChangeArrowheads="1"/>
                </p:cNvSpPr>
                <p:nvPr/>
              </p:nvSpPr>
              <p:spPr bwMode="auto">
                <a:xfrm>
                  <a:off x="2356" y="1350"/>
                  <a:ext cx="1691" cy="193"/>
                </a:xfrm>
                <a:prstGeom prst="rect">
                  <a:avLst/>
                </a:prstGeom>
                <a:noFill/>
                <a:ln w="2381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755" name="Rectangle 35"/>
                <p:cNvSpPr>
                  <a:spLocks noChangeArrowheads="1"/>
                </p:cNvSpPr>
                <p:nvPr/>
              </p:nvSpPr>
              <p:spPr bwMode="auto">
                <a:xfrm>
                  <a:off x="2408" y="1374"/>
                  <a:ext cx="1497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 b="0">
                      <a:solidFill>
                        <a:srgbClr val="000000"/>
                      </a:solidFill>
                      <a:latin typeface="Lucida Sans Typewriter" charset="0"/>
                    </a:rPr>
                    <a:t>+getActivePlayers()</a:t>
                  </a:r>
                  <a:endParaRPr lang="en-US" b="0">
                    <a:latin typeface="Lucida Sans Typewriter" charset="0"/>
                  </a:endParaRPr>
                </a:p>
              </p:txBody>
            </p:sp>
          </p:grpSp>
        </p:grpSp>
        <p:sp>
          <p:nvSpPr>
            <p:cNvPr id="158756" name="Rectangle 36"/>
            <p:cNvSpPr>
              <a:spLocks noChangeArrowheads="1"/>
            </p:cNvSpPr>
            <p:nvPr/>
          </p:nvSpPr>
          <p:spPr bwMode="auto">
            <a:xfrm>
              <a:off x="2255" y="3537"/>
              <a:ext cx="7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  <a:latin typeface="Lucida Sans Typewriter" charset="0"/>
                </a:rPr>
                <a:t>*</a:t>
              </a:r>
              <a:endParaRPr lang="en-US" b="0">
                <a:latin typeface="Lucida Sans Typewriter" charset="0"/>
              </a:endParaRPr>
            </a:p>
          </p:txBody>
        </p:sp>
        <p:grpSp>
          <p:nvGrpSpPr>
            <p:cNvPr id="158757" name="Group 37"/>
            <p:cNvGrpSpPr>
              <a:grpSpLocks/>
            </p:cNvGrpSpPr>
            <p:nvPr/>
          </p:nvGrpSpPr>
          <p:grpSpPr bwMode="auto">
            <a:xfrm>
              <a:off x="2342" y="3382"/>
              <a:ext cx="1690" cy="267"/>
              <a:chOff x="2342" y="3382"/>
              <a:chExt cx="1690" cy="267"/>
            </a:xfrm>
          </p:grpSpPr>
          <p:sp>
            <p:nvSpPr>
              <p:cNvPr id="158758" name="Rectangle 38"/>
              <p:cNvSpPr>
                <a:spLocks noChangeArrowheads="1"/>
              </p:cNvSpPr>
              <p:nvPr/>
            </p:nvSpPr>
            <p:spPr bwMode="auto">
              <a:xfrm>
                <a:off x="2342" y="3382"/>
                <a:ext cx="1690" cy="267"/>
              </a:xfrm>
              <a:prstGeom prst="rect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759" name="Rectangle 39"/>
              <p:cNvSpPr>
                <a:spLocks noChangeArrowheads="1"/>
              </p:cNvSpPr>
              <p:nvPr/>
            </p:nvSpPr>
            <p:spPr bwMode="auto">
              <a:xfrm>
                <a:off x="2972" y="3444"/>
                <a:ext cx="47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 b="0">
                    <a:solidFill>
                      <a:srgbClr val="000000"/>
                    </a:solidFill>
                    <a:latin typeface="Lucida Sans Typewriter" charset="0"/>
                  </a:rPr>
                  <a:t>Player</a:t>
                </a:r>
                <a:endParaRPr lang="en-US" b="0">
                  <a:latin typeface="Lucida Sans Typewriter" charset="0"/>
                </a:endParaRPr>
              </a:p>
            </p:txBody>
          </p:sp>
        </p:grpSp>
        <p:grpSp>
          <p:nvGrpSpPr>
            <p:cNvPr id="158760" name="Group 40"/>
            <p:cNvGrpSpPr>
              <a:grpSpLocks/>
            </p:cNvGrpSpPr>
            <p:nvPr/>
          </p:nvGrpSpPr>
          <p:grpSpPr bwMode="auto">
            <a:xfrm>
              <a:off x="2342" y="3647"/>
              <a:ext cx="1690" cy="282"/>
              <a:chOff x="2342" y="3635"/>
              <a:chExt cx="1690" cy="282"/>
            </a:xfrm>
          </p:grpSpPr>
          <p:sp>
            <p:nvSpPr>
              <p:cNvPr id="158761" name="Rectangle 41"/>
              <p:cNvSpPr>
                <a:spLocks noChangeArrowheads="1"/>
              </p:cNvSpPr>
              <p:nvPr/>
            </p:nvSpPr>
            <p:spPr bwMode="auto">
              <a:xfrm>
                <a:off x="2342" y="3635"/>
                <a:ext cx="1690" cy="282"/>
              </a:xfrm>
              <a:prstGeom prst="rect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8762" name="Group 42"/>
              <p:cNvGrpSpPr>
                <a:grpSpLocks/>
              </p:cNvGrpSpPr>
              <p:nvPr/>
            </p:nvGrpSpPr>
            <p:grpSpPr bwMode="auto">
              <a:xfrm>
                <a:off x="2395" y="3645"/>
                <a:ext cx="1024" cy="262"/>
                <a:chOff x="2395" y="3656"/>
                <a:chExt cx="1024" cy="262"/>
              </a:xfrm>
            </p:grpSpPr>
            <p:sp>
              <p:nvSpPr>
                <p:cNvPr id="158763" name="Rectangle 43"/>
                <p:cNvSpPr>
                  <a:spLocks noChangeArrowheads="1"/>
                </p:cNvSpPr>
                <p:nvPr/>
              </p:nvSpPr>
              <p:spPr bwMode="auto">
                <a:xfrm>
                  <a:off x="2396" y="3656"/>
                  <a:ext cx="946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 b="0">
                      <a:solidFill>
                        <a:srgbClr val="000000"/>
                      </a:solidFill>
                      <a:latin typeface="Lucida Sans Typewriter" charset="0"/>
                    </a:rPr>
                    <a:t>+name:String</a:t>
                  </a:r>
                  <a:endParaRPr lang="en-US" b="0">
                    <a:latin typeface="Lucida Sans Typewriter" charset="0"/>
                  </a:endParaRPr>
                </a:p>
              </p:txBody>
            </p:sp>
            <p:sp>
              <p:nvSpPr>
                <p:cNvPr id="158764" name="Rectangle 44"/>
                <p:cNvSpPr>
                  <a:spLocks noChangeArrowheads="1"/>
                </p:cNvSpPr>
                <p:nvPr/>
              </p:nvSpPr>
              <p:spPr bwMode="auto">
                <a:xfrm>
                  <a:off x="2395" y="3774"/>
                  <a:ext cx="102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 b="0">
                      <a:solidFill>
                        <a:srgbClr val="000000"/>
                      </a:solidFill>
                      <a:latin typeface="Lucida Sans Typewriter" charset="0"/>
                    </a:rPr>
                    <a:t>+email:String</a:t>
                  </a:r>
                  <a:endParaRPr lang="en-US" b="0">
                    <a:latin typeface="Lucida Sans Typewriter" charset="0"/>
                  </a:endParaRPr>
                </a:p>
              </p:txBody>
            </p:sp>
          </p:grpSp>
        </p:grpSp>
        <p:sp>
          <p:nvSpPr>
            <p:cNvPr id="158765" name="Line 45"/>
            <p:cNvSpPr>
              <a:spLocks noChangeShapeType="1"/>
            </p:cNvSpPr>
            <p:nvPr/>
          </p:nvSpPr>
          <p:spPr bwMode="auto">
            <a:xfrm flipV="1">
              <a:off x="3187" y="2822"/>
              <a:ext cx="1" cy="56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766" name="Rectangle 46"/>
            <p:cNvSpPr>
              <a:spLocks noChangeArrowheads="1"/>
            </p:cNvSpPr>
            <p:nvPr/>
          </p:nvSpPr>
          <p:spPr bwMode="auto">
            <a:xfrm>
              <a:off x="3082" y="3226"/>
              <a:ext cx="7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  <a:latin typeface="Lucida Sans Typewriter" charset="0"/>
                </a:rPr>
                <a:t>*</a:t>
              </a:r>
              <a:endParaRPr lang="en-US" b="0">
                <a:latin typeface="Lucida Sans Typewriter" charset="0"/>
              </a:endParaRPr>
            </a:p>
          </p:txBody>
        </p:sp>
        <p:sp>
          <p:nvSpPr>
            <p:cNvPr id="158767" name="Rectangle 47"/>
            <p:cNvSpPr>
              <a:spLocks noChangeArrowheads="1"/>
            </p:cNvSpPr>
            <p:nvPr/>
          </p:nvSpPr>
          <p:spPr bwMode="auto">
            <a:xfrm>
              <a:off x="3249" y="3226"/>
              <a:ext cx="55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  <a:latin typeface="Lucida Sans Typewriter" charset="0"/>
                </a:rPr>
                <a:t>players</a:t>
              </a:r>
              <a:endParaRPr lang="en-US" b="0">
                <a:latin typeface="Lucida Sans Typewriter" charset="0"/>
              </a:endParaRPr>
            </a:p>
          </p:txBody>
        </p:sp>
        <p:sp>
          <p:nvSpPr>
            <p:cNvPr id="158768" name="Rectangle 48"/>
            <p:cNvSpPr>
              <a:spLocks noChangeArrowheads="1"/>
            </p:cNvSpPr>
            <p:nvPr/>
          </p:nvSpPr>
          <p:spPr bwMode="auto">
            <a:xfrm>
              <a:off x="3249" y="2840"/>
              <a:ext cx="8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  <a:latin typeface="Lucida Sans Typewriter" charset="0"/>
                </a:rPr>
                <a:t>tournaments</a:t>
              </a:r>
              <a:endParaRPr lang="en-US" b="0">
                <a:latin typeface="Lucida Sans Typewriter" charset="0"/>
              </a:endParaRPr>
            </a:p>
          </p:txBody>
        </p:sp>
        <p:sp>
          <p:nvSpPr>
            <p:cNvPr id="158769" name="Rectangle 49"/>
            <p:cNvSpPr>
              <a:spLocks noChangeArrowheads="1"/>
            </p:cNvSpPr>
            <p:nvPr/>
          </p:nvSpPr>
          <p:spPr bwMode="auto">
            <a:xfrm>
              <a:off x="3082" y="2840"/>
              <a:ext cx="7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  <a:latin typeface="Lucida Sans Typewriter" charset="0"/>
                </a:rPr>
                <a:t>*</a:t>
              </a:r>
              <a:endParaRPr lang="en-US" b="0">
                <a:latin typeface="Lucida Sans Typewriter" charset="0"/>
              </a:endParaRPr>
            </a:p>
          </p:txBody>
        </p:sp>
        <p:sp>
          <p:nvSpPr>
            <p:cNvPr id="158770" name="Freeform 50"/>
            <p:cNvSpPr>
              <a:spLocks/>
            </p:cNvSpPr>
            <p:nvPr/>
          </p:nvSpPr>
          <p:spPr bwMode="auto">
            <a:xfrm>
              <a:off x="1630" y="949"/>
              <a:ext cx="726" cy="2552"/>
            </a:xfrm>
            <a:custGeom>
              <a:avLst/>
              <a:gdLst>
                <a:gd name="T0" fmla="*/ 726 w 726"/>
                <a:gd name="T1" fmla="*/ 0 h 2552"/>
                <a:gd name="T2" fmla="*/ 0 w 726"/>
                <a:gd name="T3" fmla="*/ 0 h 2552"/>
                <a:gd name="T4" fmla="*/ 0 w 726"/>
                <a:gd name="T5" fmla="*/ 2552 h 2552"/>
                <a:gd name="T6" fmla="*/ 712 w 726"/>
                <a:gd name="T7" fmla="*/ 2552 h 2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6" h="2552">
                  <a:moveTo>
                    <a:pt x="726" y="0"/>
                  </a:moveTo>
                  <a:lnTo>
                    <a:pt x="0" y="0"/>
                  </a:lnTo>
                  <a:lnTo>
                    <a:pt x="0" y="2552"/>
                  </a:lnTo>
                  <a:lnTo>
                    <a:pt x="712" y="2552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8775" name="Rectangle 55"/>
          <p:cNvSpPr>
            <a:spLocks noChangeArrowheads="1"/>
          </p:cNvSpPr>
          <p:nvPr/>
        </p:nvSpPr>
        <p:spPr bwMode="auto">
          <a:xfrm>
            <a:off x="5167313" y="30432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latin typeface="Palatino" charset="0"/>
            </a:endParaRPr>
          </a:p>
        </p:txBody>
      </p:sp>
      <p:sp>
        <p:nvSpPr>
          <p:cNvPr id="158776" name="Oval 56"/>
          <p:cNvSpPr>
            <a:spLocks noChangeArrowheads="1"/>
          </p:cNvSpPr>
          <p:nvPr/>
        </p:nvSpPr>
        <p:spPr bwMode="auto">
          <a:xfrm>
            <a:off x="7543800" y="4953000"/>
            <a:ext cx="1066800" cy="609600"/>
          </a:xfrm>
          <a:prstGeom prst="ellipse">
            <a:avLst/>
          </a:prstGeom>
          <a:noFill/>
          <a:ln w="38100">
            <a:solidFill>
              <a:srgbClr val="0005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77" name="Oval 57"/>
          <p:cNvSpPr>
            <a:spLocks noChangeArrowheads="1"/>
          </p:cNvSpPr>
          <p:nvPr/>
        </p:nvSpPr>
        <p:spPr bwMode="auto">
          <a:xfrm>
            <a:off x="1934700" y="4056225"/>
            <a:ext cx="1494330" cy="609600"/>
          </a:xfrm>
          <a:prstGeom prst="ellipse">
            <a:avLst/>
          </a:prstGeom>
          <a:noFill/>
          <a:ln w="38100">
            <a:solidFill>
              <a:srgbClr val="0005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79" name="Oval 59"/>
          <p:cNvSpPr>
            <a:spLocks noChangeArrowheads="1"/>
          </p:cNvSpPr>
          <p:nvPr/>
        </p:nvSpPr>
        <p:spPr bwMode="auto">
          <a:xfrm>
            <a:off x="7696200" y="2895600"/>
            <a:ext cx="1460500" cy="609600"/>
          </a:xfrm>
          <a:prstGeom prst="ellipse">
            <a:avLst/>
          </a:prstGeom>
          <a:noFill/>
          <a:ln w="38100">
            <a:solidFill>
              <a:srgbClr val="0005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80" name="Oval 60"/>
          <p:cNvSpPr>
            <a:spLocks noChangeArrowheads="1"/>
          </p:cNvSpPr>
          <p:nvPr/>
        </p:nvSpPr>
        <p:spPr bwMode="auto">
          <a:xfrm>
            <a:off x="3429029" y="4075016"/>
            <a:ext cx="1081179" cy="609600"/>
          </a:xfrm>
          <a:prstGeom prst="ellipse">
            <a:avLst/>
          </a:prstGeom>
          <a:noFill/>
          <a:ln w="38100">
            <a:solidFill>
              <a:srgbClr val="0005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81" name="Oval 61"/>
          <p:cNvSpPr>
            <a:spLocks noChangeArrowheads="1"/>
          </p:cNvSpPr>
          <p:nvPr/>
        </p:nvSpPr>
        <p:spPr bwMode="auto">
          <a:xfrm>
            <a:off x="4510209" y="4062275"/>
            <a:ext cx="838200" cy="609600"/>
          </a:xfrm>
          <a:prstGeom prst="ellipse">
            <a:avLst/>
          </a:prstGeom>
          <a:noFill/>
          <a:ln w="38100">
            <a:solidFill>
              <a:srgbClr val="C02E0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8787" name="Group 67"/>
          <p:cNvGrpSpPr>
            <a:grpSpLocks/>
          </p:cNvGrpSpPr>
          <p:nvPr/>
        </p:nvGrpSpPr>
        <p:grpSpPr bwMode="auto">
          <a:xfrm>
            <a:off x="7239000" y="2971800"/>
            <a:ext cx="533400" cy="1905000"/>
            <a:chOff x="4560" y="1872"/>
            <a:chExt cx="336" cy="1200"/>
          </a:xfrm>
        </p:grpSpPr>
        <p:sp>
          <p:nvSpPr>
            <p:cNvPr id="158782" name="Oval 62"/>
            <p:cNvSpPr>
              <a:spLocks noChangeArrowheads="1"/>
            </p:cNvSpPr>
            <p:nvPr/>
          </p:nvSpPr>
          <p:spPr bwMode="auto">
            <a:xfrm>
              <a:off x="4560" y="1872"/>
              <a:ext cx="288" cy="288"/>
            </a:xfrm>
            <a:prstGeom prst="ellipse">
              <a:avLst/>
            </a:prstGeom>
            <a:noFill/>
            <a:ln w="38100">
              <a:solidFill>
                <a:srgbClr val="C02E0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84" name="Oval 64"/>
            <p:cNvSpPr>
              <a:spLocks noChangeArrowheads="1"/>
            </p:cNvSpPr>
            <p:nvPr/>
          </p:nvSpPr>
          <p:spPr bwMode="auto">
            <a:xfrm>
              <a:off x="4608" y="2784"/>
              <a:ext cx="288" cy="288"/>
            </a:xfrm>
            <a:prstGeom prst="ellipse">
              <a:avLst/>
            </a:prstGeom>
            <a:noFill/>
            <a:ln w="38100">
              <a:solidFill>
                <a:srgbClr val="C02E0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8785" name="Rectangle 65"/>
          <p:cNvSpPr>
            <a:spLocks noChangeArrowheads="1"/>
          </p:cNvSpPr>
          <p:nvPr/>
        </p:nvSpPr>
        <p:spPr bwMode="auto">
          <a:xfrm>
            <a:off x="1524080" y="3749675"/>
            <a:ext cx="838178" cy="457200"/>
          </a:xfrm>
          <a:prstGeom prst="rect">
            <a:avLst/>
          </a:prstGeom>
          <a:noFill/>
          <a:ln w="571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86" name="Rectangle 66"/>
          <p:cNvSpPr>
            <a:spLocks noChangeArrowheads="1"/>
          </p:cNvSpPr>
          <p:nvPr/>
        </p:nvSpPr>
        <p:spPr bwMode="auto">
          <a:xfrm>
            <a:off x="6477000" y="1219200"/>
            <a:ext cx="2438926" cy="457200"/>
          </a:xfrm>
          <a:prstGeom prst="rect">
            <a:avLst/>
          </a:prstGeom>
          <a:noFill/>
          <a:ln w="571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88" name="Line 68"/>
          <p:cNvSpPr>
            <a:spLocks noChangeShapeType="1"/>
          </p:cNvSpPr>
          <p:nvPr/>
        </p:nvSpPr>
        <p:spPr bwMode="auto">
          <a:xfrm>
            <a:off x="8001000" y="1676400"/>
            <a:ext cx="152400" cy="1219200"/>
          </a:xfrm>
          <a:prstGeom prst="line">
            <a:avLst/>
          </a:prstGeom>
          <a:noFill/>
          <a:ln w="57150">
            <a:solidFill>
              <a:srgbClr val="0005C5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89" name="Line 69"/>
          <p:cNvSpPr>
            <a:spLocks noChangeShapeType="1"/>
          </p:cNvSpPr>
          <p:nvPr/>
        </p:nvSpPr>
        <p:spPr bwMode="auto">
          <a:xfrm flipH="1">
            <a:off x="8077200" y="3505200"/>
            <a:ext cx="76200" cy="1371600"/>
          </a:xfrm>
          <a:prstGeom prst="line">
            <a:avLst/>
          </a:prstGeom>
          <a:noFill/>
          <a:ln w="57150">
            <a:solidFill>
              <a:srgbClr val="0005C5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6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76" grpId="0" animBg="1"/>
      <p:bldP spid="158777" grpId="0" animBg="1"/>
      <p:bldP spid="158779" grpId="0" animBg="1"/>
      <p:bldP spid="158780" grpId="0" animBg="1"/>
      <p:bldP spid="158781" grpId="0" animBg="1"/>
      <p:bldP spid="158785" grpId="0" animBg="1"/>
      <p:bldP spid="158786" grpId="0" animBg="1"/>
      <p:bldP spid="158788" grpId="0" animBg="1"/>
      <p:bldP spid="15878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OCL supports Quantification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884254"/>
            <a:ext cx="8229600" cy="5065712"/>
          </a:xfrm>
        </p:spPr>
        <p:txBody>
          <a:bodyPr/>
          <a:lstStyle/>
          <a:p>
            <a:pPr>
              <a:buFont typeface="Symbol" charset="0"/>
              <a:buNone/>
            </a:pPr>
            <a:endParaRPr lang="en-US" sz="1600" dirty="0">
              <a:latin typeface="Lucida Sans Typewriter" charset="0"/>
            </a:endParaRPr>
          </a:p>
          <a:p>
            <a:r>
              <a:rPr lang="en-US" sz="2400" dirty="0"/>
              <a:t>OCL </a:t>
            </a:r>
            <a:r>
              <a:rPr lang="en-US" sz="2400" dirty="0" err="1">
                <a:solidFill>
                  <a:srgbClr val="FF0000"/>
                </a:solidFill>
              </a:rPr>
              <a:t>forall</a:t>
            </a:r>
            <a:r>
              <a:rPr lang="en-US" sz="2400" dirty="0"/>
              <a:t> quantifier</a:t>
            </a:r>
          </a:p>
          <a:p>
            <a:pPr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/* All Matches in a Tournament occur within the Tournament</a:t>
            </a:r>
            <a:r>
              <a:rPr lang="ja-JP" altLang="en-US" sz="1600" dirty="0">
                <a:latin typeface="Arial"/>
              </a:rPr>
              <a:t>’</a:t>
            </a:r>
            <a:r>
              <a:rPr lang="en-US" sz="1600" dirty="0">
                <a:latin typeface="Lucida Sans Typewriter" charset="0"/>
              </a:rPr>
              <a:t>s time frame */</a:t>
            </a:r>
          </a:p>
          <a:p>
            <a:pPr>
              <a:buFont typeface="Symbol" charset="0"/>
              <a:buNone/>
            </a:pPr>
            <a:endParaRPr lang="en-US" sz="1600" dirty="0">
              <a:latin typeface="Lucida Sans Typewriter" charset="0"/>
            </a:endParaRPr>
          </a:p>
          <a:p>
            <a:pPr>
              <a:buFont typeface="Symbol" charset="0"/>
              <a:buNone/>
            </a:pPr>
            <a:r>
              <a:rPr lang="en-US" sz="1600" b="1" dirty="0">
                <a:latin typeface="Lucida Sans Typewriter" charset="0"/>
              </a:rPr>
              <a:t>context</a:t>
            </a:r>
            <a:r>
              <a:rPr lang="en-US" sz="1600" dirty="0">
                <a:latin typeface="Lucida Sans Typewriter" charset="0"/>
              </a:rPr>
              <a:t> Tournament </a:t>
            </a:r>
            <a:r>
              <a:rPr lang="en-US" sz="1600" b="1" dirty="0" err="1">
                <a:latin typeface="Lucida Sans Typewriter" charset="0"/>
              </a:rPr>
              <a:t>inv</a:t>
            </a:r>
            <a:r>
              <a:rPr lang="en-US" sz="1600" dirty="0">
                <a:latin typeface="Lucida Sans Typewriter" charset="0"/>
              </a:rPr>
              <a:t>:</a:t>
            </a:r>
            <a:br>
              <a:rPr lang="en-US" sz="1600" dirty="0">
                <a:latin typeface="Lucida Sans Typewriter" charset="0"/>
              </a:rPr>
            </a:br>
            <a:r>
              <a:rPr lang="en-US" sz="1600" dirty="0">
                <a:latin typeface="Lucida Sans Typewriter" charset="0"/>
              </a:rPr>
              <a:t>matches-&gt;</a:t>
            </a:r>
            <a:r>
              <a:rPr lang="en-US" sz="1600" dirty="0" err="1">
                <a:latin typeface="Lucida Sans Typewriter" charset="0"/>
              </a:rPr>
              <a:t>forAll</a:t>
            </a:r>
            <a:r>
              <a:rPr lang="en-US" sz="1600" dirty="0">
                <a:latin typeface="Lucida Sans Typewriter" charset="0"/>
              </a:rPr>
              <a:t>(</a:t>
            </a:r>
            <a:r>
              <a:rPr lang="en-US" sz="1600" dirty="0" err="1">
                <a:latin typeface="Lucida Sans Typewriter" charset="0"/>
              </a:rPr>
              <a:t>m:Match</a:t>
            </a:r>
            <a:r>
              <a:rPr lang="en-US" sz="1600" dirty="0">
                <a:latin typeface="Lucida Sans Typewriter" charset="0"/>
              </a:rPr>
              <a:t> |</a:t>
            </a:r>
            <a:br>
              <a:rPr lang="en-US" sz="1600" dirty="0">
                <a:latin typeface="Lucida Sans Typewriter" charset="0"/>
              </a:rPr>
            </a:br>
            <a:r>
              <a:rPr lang="en-US" sz="1600" dirty="0">
                <a:latin typeface="Lucida Sans Typewriter" charset="0"/>
              </a:rPr>
              <a:t>	</a:t>
            </a:r>
            <a:r>
              <a:rPr lang="en-US" sz="1600" dirty="0" err="1">
                <a:latin typeface="Lucida Sans Typewriter" charset="0"/>
              </a:rPr>
              <a:t>m.start.after</a:t>
            </a:r>
            <a:r>
              <a:rPr lang="en-US" sz="1600" dirty="0">
                <a:latin typeface="Lucida Sans Typewriter" charset="0"/>
              </a:rPr>
              <a:t>(</a:t>
            </a:r>
            <a:r>
              <a:rPr lang="en-US" sz="1600" dirty="0" err="1">
                <a:latin typeface="Lucida Sans Typewriter" charset="0"/>
              </a:rPr>
              <a:t>t.start</a:t>
            </a:r>
            <a:r>
              <a:rPr lang="en-US" sz="1600" dirty="0">
                <a:latin typeface="Lucida Sans Typewriter" charset="0"/>
              </a:rPr>
              <a:t>) and </a:t>
            </a:r>
            <a:r>
              <a:rPr lang="en-US" sz="1600" dirty="0" err="1">
                <a:latin typeface="Lucida Sans Typewriter" charset="0"/>
              </a:rPr>
              <a:t>m.end.before</a:t>
            </a:r>
            <a:r>
              <a:rPr lang="en-US" sz="1600" dirty="0">
                <a:latin typeface="Lucida Sans Typewriter" charset="0"/>
              </a:rPr>
              <a:t>(</a:t>
            </a:r>
            <a:r>
              <a:rPr lang="en-US" sz="1600" dirty="0" err="1">
                <a:latin typeface="Lucida Sans Typewriter" charset="0"/>
              </a:rPr>
              <a:t>t.end</a:t>
            </a:r>
            <a:r>
              <a:rPr lang="en-US" sz="1600" dirty="0">
                <a:latin typeface="Lucida Sans Typewriter" charset="0"/>
              </a:rPr>
              <a:t>))</a:t>
            </a:r>
          </a:p>
          <a:p>
            <a:pPr>
              <a:buFont typeface="Symbol" charset="0"/>
              <a:buNone/>
            </a:pPr>
            <a:endParaRPr lang="en-US" sz="1600" dirty="0">
              <a:latin typeface="Lucida Sans Typewriter" charset="0"/>
            </a:endParaRPr>
          </a:p>
          <a:p>
            <a:pPr>
              <a:lnSpc>
                <a:spcPct val="100000"/>
              </a:lnSpc>
            </a:pPr>
            <a:r>
              <a:rPr lang="en-US" sz="2400" dirty="0"/>
              <a:t>OCL </a:t>
            </a:r>
            <a:r>
              <a:rPr lang="en-US" sz="2400" dirty="0">
                <a:solidFill>
                  <a:srgbClr val="FF0000"/>
                </a:solidFill>
              </a:rPr>
              <a:t>exists</a:t>
            </a:r>
            <a:r>
              <a:rPr lang="en-US" sz="2400" dirty="0"/>
              <a:t> quantifier</a:t>
            </a:r>
          </a:p>
          <a:p>
            <a:pPr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/* Each </a:t>
            </a:r>
            <a:r>
              <a:rPr lang="en-US" sz="1600" b="1" dirty="0">
                <a:latin typeface="Lucida Sans Typewriter" charset="0"/>
              </a:rPr>
              <a:t>Tournament</a:t>
            </a:r>
            <a:r>
              <a:rPr lang="en-US" sz="1600" dirty="0">
                <a:latin typeface="Lucida Sans Typewriter" charset="0"/>
              </a:rPr>
              <a:t> conducts at least one </a:t>
            </a:r>
            <a:r>
              <a:rPr lang="en-US" sz="1600" b="1" dirty="0">
                <a:latin typeface="Lucida Sans Typewriter" charset="0"/>
              </a:rPr>
              <a:t>Match</a:t>
            </a:r>
            <a:r>
              <a:rPr lang="en-US" sz="1600" dirty="0">
                <a:latin typeface="Lucida Sans Typewriter" charset="0"/>
              </a:rPr>
              <a:t> on the first day of the Tournament */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Lucida Sans Typewriter" charset="0"/>
            </a:endParaRPr>
          </a:p>
          <a:p>
            <a:pPr>
              <a:buFont typeface="Symbol" charset="0"/>
              <a:buNone/>
            </a:pPr>
            <a:r>
              <a:rPr lang="en-US" sz="1600" b="1" dirty="0">
                <a:latin typeface="Lucida Sans Typewriter" charset="0"/>
              </a:rPr>
              <a:t>context</a:t>
            </a:r>
            <a:r>
              <a:rPr lang="en-US" sz="1600" dirty="0">
                <a:latin typeface="Lucida Sans Typewriter" charset="0"/>
              </a:rPr>
              <a:t> Tournament </a:t>
            </a:r>
            <a:r>
              <a:rPr lang="en-US" sz="1600" b="1" dirty="0" err="1">
                <a:latin typeface="Lucida Sans Typewriter" charset="0"/>
              </a:rPr>
              <a:t>inv</a:t>
            </a:r>
            <a:r>
              <a:rPr lang="en-US" sz="1600" dirty="0">
                <a:latin typeface="Lucida Sans Typewriter" charset="0"/>
              </a:rPr>
              <a:t>:</a:t>
            </a:r>
            <a:br>
              <a:rPr lang="en-US" sz="1600" dirty="0">
                <a:latin typeface="Lucida Sans Typewriter" charset="0"/>
              </a:rPr>
            </a:br>
            <a:r>
              <a:rPr lang="en-US" sz="1600" dirty="0">
                <a:latin typeface="Lucida Sans Typewriter" charset="0"/>
              </a:rPr>
              <a:t>	matches-&gt;exists(</a:t>
            </a:r>
            <a:r>
              <a:rPr lang="en-US" sz="1600" dirty="0" err="1" smtClean="0">
                <a:latin typeface="Lucida Sans Typewriter" charset="0"/>
              </a:rPr>
              <a:t>m:Match</a:t>
            </a:r>
            <a:r>
              <a:rPr lang="en-US" sz="1600" dirty="0" smtClean="0">
                <a:latin typeface="Lucida Sans Typewriter" charset="0"/>
              </a:rPr>
              <a:t>| </a:t>
            </a:r>
            <a:r>
              <a:rPr lang="en-US" sz="1600" dirty="0" err="1">
                <a:latin typeface="Lucida Sans Typewriter" charset="0"/>
              </a:rPr>
              <a:t>m.start.equals</a:t>
            </a:r>
            <a:r>
              <a:rPr lang="en-US" sz="1600" dirty="0">
                <a:latin typeface="Lucida Sans Typewriter" charset="0"/>
              </a:rPr>
              <a:t>(start))</a:t>
            </a:r>
          </a:p>
        </p:txBody>
      </p:sp>
    </p:spTree>
    <p:extLst>
      <p:ext uri="{BB962C8B-B14F-4D97-AF65-F5344CB8AC3E}">
        <p14:creationId xmlns:p14="http://schemas.microsoft.com/office/powerpoint/2010/main" val="2072779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362228"/>
            <a:ext cx="7772400" cy="917585"/>
          </a:xfrm>
        </p:spPr>
        <p:txBody>
          <a:bodyPr/>
          <a:lstStyle/>
          <a:p>
            <a:r>
              <a:rPr lang="en-US" sz="3200" dirty="0" smtClean="0"/>
              <a:t>3. Interface Specification Activities</a:t>
            </a:r>
            <a:endParaRPr 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72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An Overview of Object Design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3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92" y="179388"/>
            <a:ext cx="8076988" cy="688975"/>
          </a:xfrm>
        </p:spPr>
        <p:txBody>
          <a:bodyPr/>
          <a:lstStyle/>
          <a:p>
            <a:r>
              <a:rPr lang="en-US" dirty="0" smtClean="0"/>
              <a:t>Interface </a:t>
            </a:r>
            <a:r>
              <a:rPr lang="en-US" smtClean="0"/>
              <a:t>Specification </a:t>
            </a:r>
            <a:r>
              <a:rPr lang="en-US" smtClean="0"/>
              <a:t>Activities//</a:t>
            </a:r>
            <a:endParaRPr lang="en-US" dirty="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Identifying Missing Attributes and Operations</a:t>
            </a:r>
          </a:p>
          <a:p>
            <a:r>
              <a:rPr lang="en-US" dirty="0" smtClean="0"/>
              <a:t>Specifying Type Signatures and Visibility</a:t>
            </a:r>
          </a:p>
          <a:p>
            <a:r>
              <a:rPr lang="en-US" dirty="0" smtClean="0"/>
              <a:t>Specifying Preconditions and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r>
              <a:rPr lang="en-US" dirty="0" smtClean="0"/>
              <a:t>Specifying Invariants</a:t>
            </a:r>
          </a:p>
          <a:p>
            <a:r>
              <a:rPr lang="en-US" dirty="0" smtClean="0"/>
              <a:t>Inheriting Contracts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84" y="90"/>
            <a:ext cx="7130060" cy="996950"/>
          </a:xfrm>
        </p:spPr>
        <p:txBody>
          <a:bodyPr/>
          <a:lstStyle/>
          <a:p>
            <a:r>
              <a:rPr lang="en-US" sz="2400" dirty="0" smtClean="0"/>
              <a:t>(1) Identifying Missing Attributes and Operations</a:t>
            </a:r>
            <a:endParaRPr lang="en-US" sz="2400" dirty="0"/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1100138" y="1636713"/>
            <a:ext cx="2052637" cy="1905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grpSp>
        <p:nvGrpSpPr>
          <p:cNvPr id="160772" name="Group 4"/>
          <p:cNvGrpSpPr>
            <a:grpSpLocks/>
          </p:cNvGrpSpPr>
          <p:nvPr/>
        </p:nvGrpSpPr>
        <p:grpSpPr bwMode="auto">
          <a:xfrm>
            <a:off x="3417888" y="1808163"/>
            <a:ext cx="2205037" cy="342900"/>
            <a:chOff x="2153" y="1139"/>
            <a:chExt cx="1389" cy="216"/>
          </a:xfrm>
        </p:grpSpPr>
        <p:sp>
          <p:nvSpPr>
            <p:cNvPr id="160773" name="Rectangle 5"/>
            <p:cNvSpPr>
              <a:spLocks noChangeArrowheads="1"/>
            </p:cNvSpPr>
            <p:nvPr/>
          </p:nvSpPr>
          <p:spPr bwMode="auto">
            <a:xfrm>
              <a:off x="2153" y="1139"/>
              <a:ext cx="1389" cy="216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60774" name="Rectangle 6"/>
            <p:cNvSpPr>
              <a:spLocks noChangeArrowheads="1"/>
            </p:cNvSpPr>
            <p:nvPr/>
          </p:nvSpPr>
          <p:spPr bwMode="auto">
            <a:xfrm>
              <a:off x="2334" y="1190"/>
              <a:ext cx="869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50" b="0">
                  <a:solidFill>
                    <a:srgbClr val="000000"/>
                  </a:solidFill>
                  <a:latin typeface="Lucida Sans Typewriter" charset="0"/>
                </a:rPr>
                <a:t>TournamentControl</a:t>
              </a:r>
              <a:endParaRPr lang="en-US" sz="1800" b="0">
                <a:latin typeface="Lucida Sans Typewriter" charset="0"/>
              </a:endParaRPr>
            </a:p>
          </p:txBody>
        </p:sp>
      </p:grpSp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3417888" y="2151063"/>
            <a:ext cx="2205037" cy="16986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grpSp>
        <p:nvGrpSpPr>
          <p:cNvPr id="160776" name="Group 8"/>
          <p:cNvGrpSpPr>
            <a:grpSpLocks/>
          </p:cNvGrpSpPr>
          <p:nvPr/>
        </p:nvGrpSpPr>
        <p:grpSpPr bwMode="auto">
          <a:xfrm>
            <a:off x="1100138" y="4411663"/>
            <a:ext cx="2052637" cy="341312"/>
            <a:chOff x="693" y="2779"/>
            <a:chExt cx="1293" cy="215"/>
          </a:xfrm>
        </p:grpSpPr>
        <p:sp>
          <p:nvSpPr>
            <p:cNvPr id="160777" name="Rectangle 9"/>
            <p:cNvSpPr>
              <a:spLocks noChangeArrowheads="1"/>
            </p:cNvSpPr>
            <p:nvPr/>
          </p:nvSpPr>
          <p:spPr bwMode="auto">
            <a:xfrm>
              <a:off x="693" y="2779"/>
              <a:ext cx="1293" cy="21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60778" name="Rectangle 10"/>
            <p:cNvSpPr>
              <a:spLocks noChangeArrowheads="1"/>
            </p:cNvSpPr>
            <p:nvPr/>
          </p:nvSpPr>
          <p:spPr bwMode="auto">
            <a:xfrm>
              <a:off x="1148" y="2829"/>
              <a:ext cx="30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50" b="0">
                  <a:solidFill>
                    <a:srgbClr val="000000"/>
                  </a:solidFill>
                  <a:latin typeface="Lucida Sans Typewriter" charset="0"/>
                </a:rPr>
                <a:t>Player</a:t>
              </a:r>
              <a:endParaRPr lang="en-US" sz="1800" b="0">
                <a:latin typeface="Lucida Sans Typewriter" charset="0"/>
              </a:endParaRPr>
            </a:p>
          </p:txBody>
        </p:sp>
      </p:grpSp>
      <p:sp>
        <p:nvSpPr>
          <p:cNvPr id="160779" name="Freeform 11"/>
          <p:cNvSpPr>
            <a:spLocks/>
          </p:cNvSpPr>
          <p:nvPr/>
        </p:nvSpPr>
        <p:spPr bwMode="auto">
          <a:xfrm>
            <a:off x="3133725" y="5105400"/>
            <a:ext cx="1404938" cy="198438"/>
          </a:xfrm>
          <a:custGeom>
            <a:avLst/>
            <a:gdLst>
              <a:gd name="T0" fmla="*/ 0 w 885"/>
              <a:gd name="T1" fmla="*/ 227 h 227"/>
              <a:gd name="T2" fmla="*/ 885 w 885"/>
              <a:gd name="T3" fmla="*/ 227 h 227"/>
              <a:gd name="T4" fmla="*/ 885 w 885"/>
              <a:gd name="T5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85" h="227">
                <a:moveTo>
                  <a:pt x="0" y="227"/>
                </a:moveTo>
                <a:lnTo>
                  <a:pt x="885" y="227"/>
                </a:lnTo>
                <a:lnTo>
                  <a:pt x="885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60780" name="Freeform 12"/>
          <p:cNvSpPr>
            <a:spLocks/>
          </p:cNvSpPr>
          <p:nvPr/>
        </p:nvSpPr>
        <p:spPr bwMode="auto">
          <a:xfrm>
            <a:off x="4483100" y="5000625"/>
            <a:ext cx="112713" cy="228600"/>
          </a:xfrm>
          <a:custGeom>
            <a:avLst/>
            <a:gdLst>
              <a:gd name="T0" fmla="*/ 0 w 71"/>
              <a:gd name="T1" fmla="*/ 72 h 144"/>
              <a:gd name="T2" fmla="*/ 35 w 71"/>
              <a:gd name="T3" fmla="*/ 0 h 144"/>
              <a:gd name="T4" fmla="*/ 71 w 71"/>
              <a:gd name="T5" fmla="*/ 72 h 144"/>
              <a:gd name="T6" fmla="*/ 35 w 71"/>
              <a:gd name="T7" fmla="*/ 144 h 144"/>
              <a:gd name="T8" fmla="*/ 0 w 71"/>
              <a:gd name="T9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144">
                <a:moveTo>
                  <a:pt x="0" y="72"/>
                </a:moveTo>
                <a:lnTo>
                  <a:pt x="35" y="0"/>
                </a:lnTo>
                <a:lnTo>
                  <a:pt x="71" y="72"/>
                </a:lnTo>
                <a:lnTo>
                  <a:pt x="35" y="144"/>
                </a:lnTo>
                <a:lnTo>
                  <a:pt x="0" y="72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60781" name="Rectangle 13"/>
          <p:cNvSpPr>
            <a:spLocks noChangeArrowheads="1"/>
          </p:cNvSpPr>
          <p:nvPr/>
        </p:nvSpPr>
        <p:spPr bwMode="auto">
          <a:xfrm>
            <a:off x="2172690" y="4237038"/>
            <a:ext cx="567933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50" b="0">
                <a:solidFill>
                  <a:srgbClr val="000000"/>
                </a:solidFill>
                <a:latin typeface="Lucida Sans Typewriter" charset="0"/>
              </a:rPr>
              <a:t>players</a:t>
            </a:r>
            <a:endParaRPr lang="en-US" sz="1800" b="0">
              <a:latin typeface="Lucida Sans Typewriter" charset="0"/>
            </a:endParaRPr>
          </a:p>
        </p:txBody>
      </p:sp>
      <p:sp>
        <p:nvSpPr>
          <p:cNvPr id="160782" name="Rectangle 14"/>
          <p:cNvSpPr>
            <a:spLocks noChangeArrowheads="1"/>
          </p:cNvSpPr>
          <p:nvPr/>
        </p:nvSpPr>
        <p:spPr bwMode="auto">
          <a:xfrm>
            <a:off x="1957303" y="4237038"/>
            <a:ext cx="81133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50" b="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800" b="0">
              <a:latin typeface="Lucida Sans Typewriter" charset="0"/>
            </a:endParaRPr>
          </a:p>
        </p:txBody>
      </p:sp>
      <p:grpSp>
        <p:nvGrpSpPr>
          <p:cNvPr id="160783" name="Group 15"/>
          <p:cNvGrpSpPr>
            <a:grpSpLocks/>
          </p:cNvGrpSpPr>
          <p:nvPr/>
        </p:nvGrpSpPr>
        <p:grpSpPr bwMode="auto">
          <a:xfrm>
            <a:off x="3417888" y="3651250"/>
            <a:ext cx="2205037" cy="342900"/>
            <a:chOff x="2153" y="2300"/>
            <a:chExt cx="1389" cy="216"/>
          </a:xfrm>
        </p:grpSpPr>
        <p:sp>
          <p:nvSpPr>
            <p:cNvPr id="160784" name="Rectangle 16"/>
            <p:cNvSpPr>
              <a:spLocks noChangeArrowheads="1"/>
            </p:cNvSpPr>
            <p:nvPr/>
          </p:nvSpPr>
          <p:spPr bwMode="auto">
            <a:xfrm>
              <a:off x="2153" y="2300"/>
              <a:ext cx="1389" cy="216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60785" name="Rectangle 17"/>
            <p:cNvSpPr>
              <a:spLocks noChangeArrowheads="1"/>
            </p:cNvSpPr>
            <p:nvPr/>
          </p:nvSpPr>
          <p:spPr bwMode="auto">
            <a:xfrm>
              <a:off x="2561" y="2351"/>
              <a:ext cx="511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50" b="0">
                  <a:solidFill>
                    <a:srgbClr val="000000"/>
                  </a:solidFill>
                  <a:latin typeface="Lucida Sans Typewriter" charset="0"/>
                </a:rPr>
                <a:t>Tournament</a:t>
              </a:r>
              <a:endParaRPr lang="en-US" sz="1800" b="0">
                <a:latin typeface="Lucida Sans Typewriter" charset="0"/>
              </a:endParaRPr>
            </a:p>
          </p:txBody>
        </p:sp>
      </p:grpSp>
      <p:sp>
        <p:nvSpPr>
          <p:cNvPr id="160786" name="Rectangle 18"/>
          <p:cNvSpPr>
            <a:spLocks noChangeArrowheads="1"/>
          </p:cNvSpPr>
          <p:nvPr/>
        </p:nvSpPr>
        <p:spPr bwMode="auto">
          <a:xfrm>
            <a:off x="3417888" y="3994150"/>
            <a:ext cx="2205037" cy="4937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60787" name="Rectangle 19"/>
          <p:cNvSpPr>
            <a:spLocks noChangeArrowheads="1"/>
          </p:cNvSpPr>
          <p:nvPr/>
        </p:nvSpPr>
        <p:spPr bwMode="auto">
          <a:xfrm>
            <a:off x="3519146" y="3989388"/>
            <a:ext cx="324533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50" b="0">
                <a:solidFill>
                  <a:srgbClr val="000000"/>
                </a:solidFill>
                <a:latin typeface="Lucida Sans Typewriter" charset="0"/>
              </a:rPr>
              <a:t>name</a:t>
            </a:r>
            <a:endParaRPr lang="en-US" sz="1800" b="0">
              <a:latin typeface="Lucida Sans Typewriter" charset="0"/>
            </a:endParaRPr>
          </a:p>
        </p:txBody>
      </p:sp>
      <p:sp>
        <p:nvSpPr>
          <p:cNvPr id="160788" name="Line 20"/>
          <p:cNvSpPr>
            <a:spLocks noChangeShapeType="1"/>
          </p:cNvSpPr>
          <p:nvPr/>
        </p:nvSpPr>
        <p:spPr bwMode="auto">
          <a:xfrm>
            <a:off x="4519613" y="2909888"/>
            <a:ext cx="1587" cy="7223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60789" name="Rectangle 21"/>
          <p:cNvSpPr>
            <a:spLocks noChangeArrowheads="1"/>
          </p:cNvSpPr>
          <p:nvPr/>
        </p:nvSpPr>
        <p:spPr bwMode="auto">
          <a:xfrm>
            <a:off x="4384590" y="2944813"/>
            <a:ext cx="81133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50" b="0">
                <a:solidFill>
                  <a:srgbClr val="000000"/>
                </a:solidFill>
                <a:latin typeface="Lucida Sans Typewriter" charset="0"/>
              </a:rPr>
              <a:t>1</a:t>
            </a:r>
            <a:endParaRPr lang="en-US" sz="1800" b="0">
              <a:latin typeface="Lucida Sans Typewriter" charset="0"/>
            </a:endParaRPr>
          </a:p>
        </p:txBody>
      </p:sp>
      <p:sp>
        <p:nvSpPr>
          <p:cNvPr id="160790" name="Rectangle 22"/>
          <p:cNvSpPr>
            <a:spLocks noChangeArrowheads="1"/>
          </p:cNvSpPr>
          <p:nvPr/>
        </p:nvSpPr>
        <p:spPr bwMode="auto">
          <a:xfrm>
            <a:off x="4384590" y="3495675"/>
            <a:ext cx="81133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50" b="0">
                <a:solidFill>
                  <a:srgbClr val="000000"/>
                </a:solidFill>
                <a:latin typeface="Lucida Sans Typewriter" charset="0"/>
              </a:rPr>
              <a:t>1</a:t>
            </a:r>
            <a:endParaRPr lang="en-US" sz="1800" b="0">
              <a:latin typeface="Lucida Sans Typewriter" charset="0"/>
            </a:endParaRPr>
          </a:p>
        </p:txBody>
      </p:sp>
      <p:grpSp>
        <p:nvGrpSpPr>
          <p:cNvPr id="160791" name="Group 23"/>
          <p:cNvGrpSpPr>
            <a:grpSpLocks/>
          </p:cNvGrpSpPr>
          <p:nvPr/>
        </p:nvGrpSpPr>
        <p:grpSpPr bwMode="auto">
          <a:xfrm>
            <a:off x="1100138" y="1827213"/>
            <a:ext cx="2052637" cy="247650"/>
            <a:chOff x="693" y="1127"/>
            <a:chExt cx="1293" cy="156"/>
          </a:xfrm>
        </p:grpSpPr>
        <p:sp>
          <p:nvSpPr>
            <p:cNvPr id="160792" name="Rectangle 24"/>
            <p:cNvSpPr>
              <a:spLocks noChangeArrowheads="1"/>
            </p:cNvSpPr>
            <p:nvPr/>
          </p:nvSpPr>
          <p:spPr bwMode="auto">
            <a:xfrm>
              <a:off x="693" y="1127"/>
              <a:ext cx="1293" cy="156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60793" name="Rectangle 25"/>
            <p:cNvSpPr>
              <a:spLocks noChangeArrowheads="1"/>
            </p:cNvSpPr>
            <p:nvPr/>
          </p:nvSpPr>
          <p:spPr bwMode="auto">
            <a:xfrm>
              <a:off x="725" y="1148"/>
              <a:ext cx="102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50" b="0">
                  <a:solidFill>
                    <a:srgbClr val="000000"/>
                  </a:solidFill>
                  <a:latin typeface="Lucida Sans Typewriter" charset="0"/>
                </a:rPr>
                <a:t>applyForTournament()</a:t>
              </a:r>
              <a:endParaRPr lang="en-US" sz="1800" b="0">
                <a:latin typeface="Lucida Sans Typewriter" charset="0"/>
              </a:endParaRPr>
            </a:p>
          </p:txBody>
        </p:sp>
      </p:grpSp>
      <p:grpSp>
        <p:nvGrpSpPr>
          <p:cNvPr id="160794" name="Group 26"/>
          <p:cNvGrpSpPr>
            <a:grpSpLocks/>
          </p:cNvGrpSpPr>
          <p:nvPr/>
        </p:nvGrpSpPr>
        <p:grpSpPr bwMode="auto">
          <a:xfrm>
            <a:off x="1081088" y="5153025"/>
            <a:ext cx="2052637" cy="322263"/>
            <a:chOff x="681" y="3246"/>
            <a:chExt cx="1293" cy="203"/>
          </a:xfrm>
        </p:grpSpPr>
        <p:sp>
          <p:nvSpPr>
            <p:cNvPr id="160795" name="Rectangle 27"/>
            <p:cNvSpPr>
              <a:spLocks noChangeArrowheads="1"/>
            </p:cNvSpPr>
            <p:nvPr/>
          </p:nvSpPr>
          <p:spPr bwMode="auto">
            <a:xfrm>
              <a:off x="681" y="3246"/>
              <a:ext cx="1293" cy="20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60796" name="Rectangle 28"/>
            <p:cNvSpPr>
              <a:spLocks noChangeArrowheads="1"/>
            </p:cNvSpPr>
            <p:nvPr/>
          </p:nvSpPr>
          <p:spPr bwMode="auto">
            <a:xfrm>
              <a:off x="1186" y="3290"/>
              <a:ext cx="25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50" b="0">
                  <a:solidFill>
                    <a:srgbClr val="000000"/>
                  </a:solidFill>
                  <a:latin typeface="Lucida Sans Typewriter" charset="0"/>
                </a:rPr>
                <a:t>Match</a:t>
              </a:r>
              <a:endParaRPr lang="en-US" sz="1800" b="0">
                <a:latin typeface="Lucida Sans Typewriter" charset="0"/>
              </a:endParaRPr>
            </a:p>
          </p:txBody>
        </p:sp>
      </p:grpSp>
      <p:grpSp>
        <p:nvGrpSpPr>
          <p:cNvPr id="160797" name="Group 29"/>
          <p:cNvGrpSpPr>
            <a:grpSpLocks/>
          </p:cNvGrpSpPr>
          <p:nvPr/>
        </p:nvGrpSpPr>
        <p:grpSpPr bwMode="auto">
          <a:xfrm>
            <a:off x="1081088" y="5838825"/>
            <a:ext cx="2052637" cy="398463"/>
            <a:chOff x="681" y="3653"/>
            <a:chExt cx="1293" cy="251"/>
          </a:xfrm>
        </p:grpSpPr>
        <p:sp>
          <p:nvSpPr>
            <p:cNvPr id="160798" name="Rectangle 30"/>
            <p:cNvSpPr>
              <a:spLocks noChangeArrowheads="1"/>
            </p:cNvSpPr>
            <p:nvPr/>
          </p:nvSpPr>
          <p:spPr bwMode="auto">
            <a:xfrm>
              <a:off x="681" y="3653"/>
              <a:ext cx="1293" cy="251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grpSp>
          <p:nvGrpSpPr>
            <p:cNvPr id="160799" name="Group 31"/>
            <p:cNvGrpSpPr>
              <a:grpSpLocks/>
            </p:cNvGrpSpPr>
            <p:nvPr/>
          </p:nvGrpSpPr>
          <p:grpSpPr bwMode="auto">
            <a:xfrm>
              <a:off x="690" y="3679"/>
              <a:ext cx="525" cy="186"/>
              <a:chOff x="690" y="3686"/>
              <a:chExt cx="525" cy="186"/>
            </a:xfrm>
          </p:grpSpPr>
          <p:sp>
            <p:nvSpPr>
              <p:cNvPr id="160800" name="Rectangle 32"/>
              <p:cNvSpPr>
                <a:spLocks noChangeArrowheads="1"/>
              </p:cNvSpPr>
              <p:nvPr/>
            </p:nvSpPr>
            <p:spPr bwMode="auto">
              <a:xfrm>
                <a:off x="704" y="3686"/>
                <a:ext cx="511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b="0">
                    <a:solidFill>
                      <a:srgbClr val="000000"/>
                    </a:solidFill>
                    <a:latin typeface="Lucida Sans Typewriter" charset="0"/>
                  </a:rPr>
                  <a:t>playMove()</a:t>
                </a:r>
                <a:endParaRPr lang="en-US" sz="1800" b="0">
                  <a:latin typeface="Lucida Sans Typewriter" charset="0"/>
                </a:endParaRPr>
              </a:p>
            </p:txBody>
          </p:sp>
          <p:sp>
            <p:nvSpPr>
              <p:cNvPr id="160801" name="Rectangle 33"/>
              <p:cNvSpPr>
                <a:spLocks noChangeArrowheads="1"/>
              </p:cNvSpPr>
              <p:nvPr/>
            </p:nvSpPr>
            <p:spPr bwMode="auto">
              <a:xfrm>
                <a:off x="690" y="3770"/>
                <a:ext cx="511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b="0">
                    <a:solidFill>
                      <a:srgbClr val="000000"/>
                    </a:solidFill>
                    <a:latin typeface="Lucida Sans Typewriter" charset="0"/>
                  </a:rPr>
                  <a:t>getScore()</a:t>
                </a:r>
                <a:endParaRPr lang="en-US" sz="1800" b="0">
                  <a:latin typeface="Lucida Sans Typewriter" charset="0"/>
                </a:endParaRPr>
              </a:p>
            </p:txBody>
          </p:sp>
        </p:grpSp>
      </p:grpSp>
      <p:sp>
        <p:nvSpPr>
          <p:cNvPr id="160802" name="Rectangle 34"/>
          <p:cNvSpPr>
            <a:spLocks noChangeArrowheads="1"/>
          </p:cNvSpPr>
          <p:nvPr/>
        </p:nvSpPr>
        <p:spPr bwMode="auto">
          <a:xfrm>
            <a:off x="3233140" y="5148263"/>
            <a:ext cx="567933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50" b="0">
                <a:solidFill>
                  <a:srgbClr val="000000"/>
                </a:solidFill>
                <a:latin typeface="Lucida Sans Typewriter" charset="0"/>
              </a:rPr>
              <a:t>matches</a:t>
            </a:r>
            <a:endParaRPr lang="en-US" sz="1800" b="0">
              <a:latin typeface="Lucida Sans Typewriter" charset="0"/>
            </a:endParaRPr>
          </a:p>
        </p:txBody>
      </p:sp>
      <p:sp>
        <p:nvSpPr>
          <p:cNvPr id="160803" name="Rectangle 35"/>
          <p:cNvSpPr>
            <a:spLocks noChangeArrowheads="1"/>
          </p:cNvSpPr>
          <p:nvPr/>
        </p:nvSpPr>
        <p:spPr bwMode="auto">
          <a:xfrm>
            <a:off x="3217778" y="5357813"/>
            <a:ext cx="81133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50" b="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800" b="0">
              <a:latin typeface="Lucida Sans Typewriter" charset="0"/>
            </a:endParaRPr>
          </a:p>
        </p:txBody>
      </p:sp>
      <p:grpSp>
        <p:nvGrpSpPr>
          <p:cNvPr id="160804" name="Group 36"/>
          <p:cNvGrpSpPr>
            <a:grpSpLocks/>
          </p:cNvGrpSpPr>
          <p:nvPr/>
        </p:nvGrpSpPr>
        <p:grpSpPr bwMode="auto">
          <a:xfrm>
            <a:off x="1081088" y="5475288"/>
            <a:ext cx="2052637" cy="361950"/>
            <a:chOff x="681" y="3437"/>
            <a:chExt cx="1293" cy="228"/>
          </a:xfrm>
        </p:grpSpPr>
        <p:sp>
          <p:nvSpPr>
            <p:cNvPr id="160805" name="Rectangle 37"/>
            <p:cNvSpPr>
              <a:spLocks noChangeArrowheads="1"/>
            </p:cNvSpPr>
            <p:nvPr/>
          </p:nvSpPr>
          <p:spPr bwMode="auto">
            <a:xfrm>
              <a:off x="681" y="3437"/>
              <a:ext cx="1293" cy="22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grpSp>
          <p:nvGrpSpPr>
            <p:cNvPr id="160806" name="Group 38"/>
            <p:cNvGrpSpPr>
              <a:grpSpLocks/>
            </p:cNvGrpSpPr>
            <p:nvPr/>
          </p:nvGrpSpPr>
          <p:grpSpPr bwMode="auto">
            <a:xfrm>
              <a:off x="688" y="3452"/>
              <a:ext cx="315" cy="186"/>
              <a:chOff x="688" y="3458"/>
              <a:chExt cx="315" cy="186"/>
            </a:xfrm>
          </p:grpSpPr>
          <p:sp>
            <p:nvSpPr>
              <p:cNvPr id="160807" name="Rectangle 39"/>
              <p:cNvSpPr>
                <a:spLocks noChangeArrowheads="1"/>
              </p:cNvSpPr>
              <p:nvPr/>
            </p:nvSpPr>
            <p:spPr bwMode="auto">
              <a:xfrm>
                <a:off x="688" y="3458"/>
                <a:ext cx="256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b="0">
                    <a:solidFill>
                      <a:srgbClr val="000000"/>
                    </a:solidFill>
                    <a:latin typeface="Lucida Sans Typewriter" charset="0"/>
                  </a:rPr>
                  <a:t>start</a:t>
                </a:r>
                <a:endParaRPr lang="en-US" sz="1800" b="0">
                  <a:latin typeface="Lucida Sans Typewriter" charset="0"/>
                </a:endParaRPr>
              </a:p>
            </p:txBody>
          </p:sp>
          <p:sp>
            <p:nvSpPr>
              <p:cNvPr id="160808" name="Rectangle 40"/>
              <p:cNvSpPr>
                <a:spLocks noChangeArrowheads="1"/>
              </p:cNvSpPr>
              <p:nvPr/>
            </p:nvSpPr>
            <p:spPr bwMode="auto">
              <a:xfrm>
                <a:off x="696" y="3542"/>
                <a:ext cx="307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b="0">
                    <a:solidFill>
                      <a:srgbClr val="000000"/>
                    </a:solidFill>
                    <a:latin typeface="Lucida Sans Typewriter" charset="0"/>
                  </a:rPr>
                  <a:t>status</a:t>
                </a:r>
                <a:endParaRPr lang="en-US" sz="1800" b="0">
                  <a:latin typeface="Lucida Sans Typewriter" charset="0"/>
                </a:endParaRPr>
              </a:p>
            </p:txBody>
          </p:sp>
        </p:grpSp>
      </p:grpSp>
      <p:grpSp>
        <p:nvGrpSpPr>
          <p:cNvPr id="160809" name="Group 41"/>
          <p:cNvGrpSpPr>
            <a:grpSpLocks/>
          </p:cNvGrpSpPr>
          <p:nvPr/>
        </p:nvGrpSpPr>
        <p:grpSpPr bwMode="auto">
          <a:xfrm>
            <a:off x="3405188" y="2314575"/>
            <a:ext cx="2217737" cy="646113"/>
            <a:chOff x="2145" y="1440"/>
            <a:chExt cx="1397" cy="407"/>
          </a:xfrm>
        </p:grpSpPr>
        <p:sp>
          <p:nvSpPr>
            <p:cNvPr id="160810" name="Rectangle 42"/>
            <p:cNvSpPr>
              <a:spLocks noChangeArrowheads="1"/>
            </p:cNvSpPr>
            <p:nvPr/>
          </p:nvSpPr>
          <p:spPr bwMode="auto">
            <a:xfrm>
              <a:off x="2153" y="1440"/>
              <a:ext cx="1389" cy="40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grpSp>
          <p:nvGrpSpPr>
            <p:cNvPr id="160811" name="Group 43"/>
            <p:cNvGrpSpPr>
              <a:grpSpLocks/>
            </p:cNvGrpSpPr>
            <p:nvPr/>
          </p:nvGrpSpPr>
          <p:grpSpPr bwMode="auto">
            <a:xfrm>
              <a:off x="2145" y="1449"/>
              <a:ext cx="1073" cy="377"/>
              <a:chOff x="2145" y="1460"/>
              <a:chExt cx="1073" cy="377"/>
            </a:xfrm>
          </p:grpSpPr>
          <p:sp>
            <p:nvSpPr>
              <p:cNvPr id="160812" name="Rectangle 44"/>
              <p:cNvSpPr>
                <a:spLocks noChangeArrowheads="1"/>
              </p:cNvSpPr>
              <p:nvPr/>
            </p:nvSpPr>
            <p:spPr bwMode="auto">
              <a:xfrm>
                <a:off x="2149" y="1460"/>
                <a:ext cx="818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b="0">
                    <a:solidFill>
                      <a:srgbClr val="000000"/>
                    </a:solidFill>
                    <a:latin typeface="Lucida Sans Typewriter" charset="0"/>
                  </a:rPr>
                  <a:t>selectSponsors()</a:t>
                </a:r>
                <a:endParaRPr lang="en-US" sz="1800" b="0">
                  <a:latin typeface="Lucida Sans Typewriter" charset="0"/>
                </a:endParaRPr>
              </a:p>
            </p:txBody>
          </p:sp>
          <p:sp>
            <p:nvSpPr>
              <p:cNvPr id="160813" name="Rectangle 45"/>
              <p:cNvSpPr>
                <a:spLocks noChangeArrowheads="1"/>
              </p:cNvSpPr>
              <p:nvPr/>
            </p:nvSpPr>
            <p:spPr bwMode="auto">
              <a:xfrm>
                <a:off x="2145" y="1555"/>
                <a:ext cx="1073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b="0">
                    <a:solidFill>
                      <a:srgbClr val="000000"/>
                    </a:solidFill>
                    <a:latin typeface="Lucida Sans Typewriter" charset="0"/>
                  </a:rPr>
                  <a:t>advertizeTournament()</a:t>
                </a:r>
                <a:endParaRPr lang="en-US" sz="1800" b="0">
                  <a:latin typeface="Lucida Sans Typewriter" charset="0"/>
                </a:endParaRPr>
              </a:p>
            </p:txBody>
          </p:sp>
          <p:sp>
            <p:nvSpPr>
              <p:cNvPr id="160814" name="Rectangle 46"/>
              <p:cNvSpPr>
                <a:spLocks noChangeArrowheads="1"/>
              </p:cNvSpPr>
              <p:nvPr/>
            </p:nvSpPr>
            <p:spPr bwMode="auto">
              <a:xfrm>
                <a:off x="2149" y="1639"/>
                <a:ext cx="716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b="0">
                    <a:solidFill>
                      <a:srgbClr val="000000"/>
                    </a:solidFill>
                    <a:latin typeface="Lucida Sans Typewriter" charset="0"/>
                  </a:rPr>
                  <a:t>acceptPlayer()</a:t>
                </a:r>
                <a:endParaRPr lang="en-US" sz="1800" b="0">
                  <a:latin typeface="Lucida Sans Typewriter" charset="0"/>
                </a:endParaRPr>
              </a:p>
            </p:txBody>
          </p:sp>
          <p:sp>
            <p:nvSpPr>
              <p:cNvPr id="160815" name="Rectangle 47"/>
              <p:cNvSpPr>
                <a:spLocks noChangeArrowheads="1"/>
              </p:cNvSpPr>
              <p:nvPr/>
            </p:nvSpPr>
            <p:spPr bwMode="auto">
              <a:xfrm>
                <a:off x="2187" y="1735"/>
                <a:ext cx="102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b="0">
                    <a:solidFill>
                      <a:srgbClr val="000000"/>
                    </a:solidFill>
                    <a:latin typeface="Lucida Sans Typewriter" charset="0"/>
                  </a:rPr>
                  <a:t>announceTournament()</a:t>
                </a:r>
                <a:endParaRPr lang="en-US" sz="1800" b="0">
                  <a:latin typeface="Lucida Sans Typewriter" charset="0"/>
                </a:endParaRPr>
              </a:p>
            </p:txBody>
          </p:sp>
        </p:grpSp>
      </p:grpSp>
      <p:sp>
        <p:nvSpPr>
          <p:cNvPr id="160816" name="Rectangle 48"/>
          <p:cNvSpPr>
            <a:spLocks noChangeArrowheads="1"/>
          </p:cNvSpPr>
          <p:nvPr/>
        </p:nvSpPr>
        <p:spPr bwMode="auto">
          <a:xfrm>
            <a:off x="3436511" y="4141788"/>
            <a:ext cx="40566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50" b="0">
                <a:solidFill>
                  <a:srgbClr val="000000"/>
                </a:solidFill>
                <a:latin typeface="Lucida Sans Typewriter" charset="0"/>
              </a:rPr>
              <a:t>start</a:t>
            </a:r>
            <a:endParaRPr lang="en-US" sz="1800" b="0">
              <a:latin typeface="Lucida Sans Typewriter" charset="0"/>
            </a:endParaRPr>
          </a:p>
        </p:txBody>
      </p:sp>
      <p:sp>
        <p:nvSpPr>
          <p:cNvPr id="160817" name="Rectangle 49"/>
          <p:cNvSpPr>
            <a:spLocks noChangeArrowheads="1"/>
          </p:cNvSpPr>
          <p:nvPr/>
        </p:nvSpPr>
        <p:spPr bwMode="auto">
          <a:xfrm>
            <a:off x="3496085" y="4273550"/>
            <a:ext cx="24365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50" b="0">
                <a:solidFill>
                  <a:srgbClr val="000000"/>
                </a:solidFill>
                <a:latin typeface="Lucida Sans Typewriter" charset="0"/>
              </a:rPr>
              <a:t>end</a:t>
            </a:r>
            <a:endParaRPr lang="en-US" sz="1800" b="0">
              <a:latin typeface="Lucida Sans Typewriter" charset="0"/>
            </a:endParaRPr>
          </a:p>
        </p:txBody>
      </p:sp>
      <p:sp>
        <p:nvSpPr>
          <p:cNvPr id="160818" name="Freeform 50"/>
          <p:cNvSpPr>
            <a:spLocks/>
          </p:cNvSpPr>
          <p:nvPr/>
        </p:nvSpPr>
        <p:spPr bwMode="auto">
          <a:xfrm>
            <a:off x="3133725" y="1466850"/>
            <a:ext cx="1385888" cy="341313"/>
          </a:xfrm>
          <a:custGeom>
            <a:avLst/>
            <a:gdLst>
              <a:gd name="T0" fmla="*/ 0 w 873"/>
              <a:gd name="T1" fmla="*/ 0 h 215"/>
              <a:gd name="T2" fmla="*/ 873 w 873"/>
              <a:gd name="T3" fmla="*/ 0 h 215"/>
              <a:gd name="T4" fmla="*/ 873 w 873"/>
              <a:gd name="T5" fmla="*/ 215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73" h="215">
                <a:moveTo>
                  <a:pt x="0" y="0"/>
                </a:moveTo>
                <a:lnTo>
                  <a:pt x="873" y="0"/>
                </a:lnTo>
                <a:lnTo>
                  <a:pt x="873" y="215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60819" name="Rectangle 51"/>
          <p:cNvSpPr>
            <a:spLocks noChangeArrowheads="1"/>
          </p:cNvSpPr>
          <p:nvPr/>
        </p:nvSpPr>
        <p:spPr bwMode="auto">
          <a:xfrm>
            <a:off x="3211428" y="1519238"/>
            <a:ext cx="81133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50" b="0">
                <a:solidFill>
                  <a:srgbClr val="000000"/>
                </a:solidFill>
                <a:latin typeface="Lucida Sans Typewriter" charset="0"/>
              </a:rPr>
              <a:t>1</a:t>
            </a:r>
            <a:endParaRPr lang="en-US" sz="1800" b="0">
              <a:latin typeface="Lucida Sans Typewriter" charset="0"/>
            </a:endParaRPr>
          </a:p>
        </p:txBody>
      </p:sp>
      <p:sp>
        <p:nvSpPr>
          <p:cNvPr id="160820" name="Rectangle 52"/>
          <p:cNvSpPr>
            <a:spLocks noChangeArrowheads="1"/>
          </p:cNvSpPr>
          <p:nvPr/>
        </p:nvSpPr>
        <p:spPr bwMode="auto">
          <a:xfrm>
            <a:off x="4384590" y="1652588"/>
            <a:ext cx="81133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50" b="0">
                <a:solidFill>
                  <a:srgbClr val="000000"/>
                </a:solidFill>
                <a:latin typeface="Lucida Sans Typewriter" charset="0"/>
              </a:rPr>
              <a:t>1</a:t>
            </a:r>
            <a:endParaRPr lang="en-US" sz="1800" b="0">
              <a:latin typeface="Lucida Sans Typewriter" charset="0"/>
            </a:endParaRPr>
          </a:p>
        </p:txBody>
      </p:sp>
      <p:sp>
        <p:nvSpPr>
          <p:cNvPr id="160821" name="Rectangle 53"/>
          <p:cNvSpPr>
            <a:spLocks noChangeArrowheads="1"/>
          </p:cNvSpPr>
          <p:nvPr/>
        </p:nvSpPr>
        <p:spPr bwMode="auto">
          <a:xfrm>
            <a:off x="3282865" y="4084638"/>
            <a:ext cx="81133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50" b="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800" b="0">
              <a:latin typeface="Lucida Sans Typewriter" charset="0"/>
            </a:endParaRPr>
          </a:p>
        </p:txBody>
      </p:sp>
      <p:sp>
        <p:nvSpPr>
          <p:cNvPr id="160822" name="Line 54"/>
          <p:cNvSpPr>
            <a:spLocks noChangeShapeType="1"/>
          </p:cNvSpPr>
          <p:nvPr/>
        </p:nvSpPr>
        <p:spPr bwMode="auto">
          <a:xfrm flipV="1">
            <a:off x="2106613" y="4733925"/>
            <a:ext cx="1587" cy="419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60823" name="Rectangle 55"/>
          <p:cNvSpPr>
            <a:spLocks noChangeArrowheads="1"/>
          </p:cNvSpPr>
          <p:nvPr/>
        </p:nvSpPr>
        <p:spPr bwMode="auto">
          <a:xfrm>
            <a:off x="1442440" y="4976813"/>
            <a:ext cx="567933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50" b="0">
                <a:solidFill>
                  <a:srgbClr val="000000"/>
                </a:solidFill>
                <a:latin typeface="Lucida Sans Typewriter" charset="0"/>
              </a:rPr>
              <a:t>matches</a:t>
            </a:r>
            <a:endParaRPr lang="en-US" sz="1800" b="0">
              <a:latin typeface="Lucida Sans Typewriter" charset="0"/>
            </a:endParaRPr>
          </a:p>
        </p:txBody>
      </p:sp>
      <p:sp>
        <p:nvSpPr>
          <p:cNvPr id="160824" name="Rectangle 56"/>
          <p:cNvSpPr>
            <a:spLocks noChangeArrowheads="1"/>
          </p:cNvSpPr>
          <p:nvPr/>
        </p:nvSpPr>
        <p:spPr bwMode="auto">
          <a:xfrm>
            <a:off x="2163678" y="5033963"/>
            <a:ext cx="81133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50" b="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800" b="0">
              <a:latin typeface="Lucida Sans Typewriter" charset="0"/>
            </a:endParaRPr>
          </a:p>
        </p:txBody>
      </p:sp>
      <p:grpSp>
        <p:nvGrpSpPr>
          <p:cNvPr id="160825" name="Group 57"/>
          <p:cNvGrpSpPr>
            <a:grpSpLocks/>
          </p:cNvGrpSpPr>
          <p:nvPr/>
        </p:nvGrpSpPr>
        <p:grpSpPr bwMode="auto">
          <a:xfrm>
            <a:off x="1100138" y="1314450"/>
            <a:ext cx="2052637" cy="322263"/>
            <a:chOff x="693" y="828"/>
            <a:chExt cx="1293" cy="203"/>
          </a:xfrm>
        </p:grpSpPr>
        <p:sp>
          <p:nvSpPr>
            <p:cNvPr id="160826" name="Rectangle 58"/>
            <p:cNvSpPr>
              <a:spLocks noChangeArrowheads="1"/>
            </p:cNvSpPr>
            <p:nvPr/>
          </p:nvSpPr>
          <p:spPr bwMode="auto">
            <a:xfrm>
              <a:off x="945" y="872"/>
              <a:ext cx="719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50" b="0">
                  <a:solidFill>
                    <a:srgbClr val="000000"/>
                  </a:solidFill>
                  <a:latin typeface="Lucida Sans Typewriter" charset="0"/>
                </a:rPr>
                <a:t>TournamentForm</a:t>
              </a:r>
              <a:endParaRPr lang="en-US" sz="1800" b="0">
                <a:latin typeface="Lucida Sans Typewriter" charset="0"/>
              </a:endParaRPr>
            </a:p>
          </p:txBody>
        </p:sp>
        <p:sp>
          <p:nvSpPr>
            <p:cNvPr id="160827" name="Rectangle 59"/>
            <p:cNvSpPr>
              <a:spLocks noChangeArrowheads="1"/>
            </p:cNvSpPr>
            <p:nvPr/>
          </p:nvSpPr>
          <p:spPr bwMode="auto">
            <a:xfrm>
              <a:off x="693" y="828"/>
              <a:ext cx="1293" cy="20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160828" name="Freeform 60"/>
          <p:cNvSpPr>
            <a:spLocks/>
          </p:cNvSpPr>
          <p:nvPr/>
        </p:nvSpPr>
        <p:spPr bwMode="auto">
          <a:xfrm>
            <a:off x="2106613" y="4068763"/>
            <a:ext cx="1311275" cy="342900"/>
          </a:xfrm>
          <a:custGeom>
            <a:avLst/>
            <a:gdLst>
              <a:gd name="T0" fmla="*/ 0 w 826"/>
              <a:gd name="T1" fmla="*/ 216 h 216"/>
              <a:gd name="T2" fmla="*/ 0 w 826"/>
              <a:gd name="T3" fmla="*/ 0 h 216"/>
              <a:gd name="T4" fmla="*/ 826 w 826"/>
              <a:gd name="T5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26" h="216">
                <a:moveTo>
                  <a:pt x="0" y="216"/>
                </a:moveTo>
                <a:lnTo>
                  <a:pt x="0" y="0"/>
                </a:lnTo>
                <a:lnTo>
                  <a:pt x="826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60829" name="Rectangle 61"/>
          <p:cNvSpPr>
            <a:spLocks noChangeArrowheads="1"/>
          </p:cNvSpPr>
          <p:nvPr/>
        </p:nvSpPr>
        <p:spPr bwMode="auto">
          <a:xfrm>
            <a:off x="1738228" y="4237038"/>
            <a:ext cx="81133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50" b="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800" b="0">
              <a:latin typeface="Lucida Sans Typewriter" charset="0"/>
            </a:endParaRPr>
          </a:p>
        </p:txBody>
      </p:sp>
      <p:sp>
        <p:nvSpPr>
          <p:cNvPr id="160830" name="Rectangle 62"/>
          <p:cNvSpPr>
            <a:spLocks noChangeArrowheads="1"/>
          </p:cNvSpPr>
          <p:nvPr/>
        </p:nvSpPr>
        <p:spPr bwMode="auto">
          <a:xfrm>
            <a:off x="3252703" y="2336800"/>
            <a:ext cx="81133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50" b="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800" b="0">
              <a:latin typeface="Lucida Sans Typewriter" charset="0"/>
            </a:endParaRPr>
          </a:p>
        </p:txBody>
      </p:sp>
      <p:sp>
        <p:nvSpPr>
          <p:cNvPr id="160831" name="Freeform 63"/>
          <p:cNvSpPr>
            <a:spLocks/>
          </p:cNvSpPr>
          <p:nvPr/>
        </p:nvSpPr>
        <p:spPr bwMode="auto">
          <a:xfrm>
            <a:off x="1670050" y="2454275"/>
            <a:ext cx="1747838" cy="1957388"/>
          </a:xfrm>
          <a:custGeom>
            <a:avLst/>
            <a:gdLst>
              <a:gd name="T0" fmla="*/ 0 w 1101"/>
              <a:gd name="T1" fmla="*/ 1233 h 1233"/>
              <a:gd name="T2" fmla="*/ 0 w 1101"/>
              <a:gd name="T3" fmla="*/ 0 h 1233"/>
              <a:gd name="T4" fmla="*/ 1101 w 1101"/>
              <a:gd name="T5" fmla="*/ 0 h 1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1" h="1233">
                <a:moveTo>
                  <a:pt x="0" y="1233"/>
                </a:moveTo>
                <a:lnTo>
                  <a:pt x="0" y="0"/>
                </a:lnTo>
                <a:lnTo>
                  <a:pt x="1101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grpSp>
        <p:nvGrpSpPr>
          <p:cNvPr id="160832" name="Group 64"/>
          <p:cNvGrpSpPr>
            <a:grpSpLocks/>
          </p:cNvGrpSpPr>
          <p:nvPr/>
        </p:nvGrpSpPr>
        <p:grpSpPr bwMode="auto">
          <a:xfrm>
            <a:off x="3414713" y="4487863"/>
            <a:ext cx="2208212" cy="512762"/>
            <a:chOff x="2151" y="2803"/>
            <a:chExt cx="1391" cy="323"/>
          </a:xfrm>
        </p:grpSpPr>
        <p:sp>
          <p:nvSpPr>
            <p:cNvPr id="160833" name="Rectangle 65"/>
            <p:cNvSpPr>
              <a:spLocks noChangeArrowheads="1"/>
            </p:cNvSpPr>
            <p:nvPr/>
          </p:nvSpPr>
          <p:spPr bwMode="auto">
            <a:xfrm>
              <a:off x="2153" y="2803"/>
              <a:ext cx="1389" cy="32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grpSp>
          <p:nvGrpSpPr>
            <p:cNvPr id="160834" name="Group 66"/>
            <p:cNvGrpSpPr>
              <a:grpSpLocks/>
            </p:cNvGrpSpPr>
            <p:nvPr/>
          </p:nvGrpSpPr>
          <p:grpSpPr bwMode="auto">
            <a:xfrm>
              <a:off x="2151" y="2817"/>
              <a:ext cx="734" cy="282"/>
              <a:chOff x="2151" y="2824"/>
              <a:chExt cx="734" cy="282"/>
            </a:xfrm>
          </p:grpSpPr>
          <p:sp>
            <p:nvSpPr>
              <p:cNvPr id="160835" name="Rectangle 67"/>
              <p:cNvSpPr>
                <a:spLocks noChangeArrowheads="1"/>
              </p:cNvSpPr>
              <p:nvPr/>
            </p:nvSpPr>
            <p:spPr bwMode="auto">
              <a:xfrm>
                <a:off x="2151" y="2824"/>
                <a:ext cx="716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b="0">
                    <a:solidFill>
                      <a:srgbClr val="000000"/>
                    </a:solidFill>
                    <a:latin typeface="Lucida Sans Typewriter" charset="0"/>
                  </a:rPr>
                  <a:t>acceptPlayer()</a:t>
                </a:r>
                <a:endParaRPr lang="en-US" sz="1800" b="0">
                  <a:latin typeface="Lucida Sans Typewriter" charset="0"/>
                </a:endParaRPr>
              </a:p>
            </p:txBody>
          </p:sp>
          <p:sp>
            <p:nvSpPr>
              <p:cNvPr id="160836" name="Rectangle 68"/>
              <p:cNvSpPr>
                <a:spLocks noChangeArrowheads="1"/>
              </p:cNvSpPr>
              <p:nvPr/>
            </p:nvSpPr>
            <p:spPr bwMode="auto">
              <a:xfrm>
                <a:off x="2169" y="2920"/>
                <a:ext cx="716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b="0">
                    <a:solidFill>
                      <a:srgbClr val="000000"/>
                    </a:solidFill>
                    <a:latin typeface="Lucida Sans Typewriter" charset="0"/>
                  </a:rPr>
                  <a:t>removePlayer()</a:t>
                </a:r>
                <a:endParaRPr lang="en-US" sz="1800" b="0">
                  <a:latin typeface="Lucida Sans Typewriter" charset="0"/>
                </a:endParaRPr>
              </a:p>
            </p:txBody>
          </p:sp>
          <p:sp>
            <p:nvSpPr>
              <p:cNvPr id="160837" name="Rectangle 69"/>
              <p:cNvSpPr>
                <a:spLocks noChangeArrowheads="1"/>
              </p:cNvSpPr>
              <p:nvPr/>
            </p:nvSpPr>
            <p:spPr bwMode="auto">
              <a:xfrm>
                <a:off x="2167" y="3004"/>
                <a:ext cx="511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b="0">
                    <a:solidFill>
                      <a:srgbClr val="000000"/>
                    </a:solidFill>
                    <a:latin typeface="Lucida Sans Typewriter" charset="0"/>
                  </a:rPr>
                  <a:t>schedule()</a:t>
                </a:r>
                <a:endParaRPr lang="en-US" sz="1800" b="0">
                  <a:latin typeface="Lucida Sans Typewriter" charset="0"/>
                </a:endParaRPr>
              </a:p>
            </p:txBody>
          </p:sp>
        </p:grpSp>
      </p:grpSp>
      <p:grpSp>
        <p:nvGrpSpPr>
          <p:cNvPr id="160838" name="Group 70"/>
          <p:cNvGrpSpPr>
            <a:grpSpLocks/>
          </p:cNvGrpSpPr>
          <p:nvPr/>
        </p:nvGrpSpPr>
        <p:grpSpPr bwMode="auto">
          <a:xfrm>
            <a:off x="5830888" y="4411663"/>
            <a:ext cx="2052637" cy="341312"/>
            <a:chOff x="3673" y="2779"/>
            <a:chExt cx="1293" cy="215"/>
          </a:xfrm>
        </p:grpSpPr>
        <p:sp>
          <p:nvSpPr>
            <p:cNvPr id="160839" name="Rectangle 71"/>
            <p:cNvSpPr>
              <a:spLocks noChangeArrowheads="1"/>
            </p:cNvSpPr>
            <p:nvPr/>
          </p:nvSpPr>
          <p:spPr bwMode="auto">
            <a:xfrm>
              <a:off x="3673" y="2779"/>
              <a:ext cx="1293" cy="21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60840" name="Rectangle 72"/>
            <p:cNvSpPr>
              <a:spLocks noChangeArrowheads="1"/>
            </p:cNvSpPr>
            <p:nvPr/>
          </p:nvSpPr>
          <p:spPr bwMode="auto">
            <a:xfrm>
              <a:off x="3990" y="2829"/>
              <a:ext cx="511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50" b="0">
                  <a:solidFill>
                    <a:srgbClr val="000000"/>
                  </a:solidFill>
                  <a:latin typeface="Lucida Sans Typewriter" charset="0"/>
                </a:rPr>
                <a:t>Advertiser</a:t>
              </a:r>
              <a:endParaRPr lang="en-US" sz="1800" b="0">
                <a:latin typeface="Lucida Sans Typewriter" charset="0"/>
              </a:endParaRPr>
            </a:p>
          </p:txBody>
        </p:sp>
      </p:grpSp>
      <p:sp>
        <p:nvSpPr>
          <p:cNvPr id="160841" name="Rectangle 73"/>
          <p:cNvSpPr>
            <a:spLocks noChangeArrowheads="1"/>
          </p:cNvSpPr>
          <p:nvPr/>
        </p:nvSpPr>
        <p:spPr bwMode="auto">
          <a:xfrm>
            <a:off x="6142943" y="4237038"/>
            <a:ext cx="64906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50" b="0">
                <a:solidFill>
                  <a:srgbClr val="000000"/>
                </a:solidFill>
                <a:latin typeface="Lucida Sans Typewriter" charset="0"/>
              </a:rPr>
              <a:t>sponsors</a:t>
            </a:r>
            <a:endParaRPr lang="en-US" sz="1800" b="0">
              <a:latin typeface="Lucida Sans Typewriter" charset="0"/>
            </a:endParaRPr>
          </a:p>
        </p:txBody>
      </p:sp>
      <p:sp>
        <p:nvSpPr>
          <p:cNvPr id="160842" name="Rectangle 74"/>
          <p:cNvSpPr>
            <a:spLocks noChangeArrowheads="1"/>
          </p:cNvSpPr>
          <p:nvPr/>
        </p:nvSpPr>
        <p:spPr bwMode="auto">
          <a:xfrm>
            <a:off x="6996028" y="4237038"/>
            <a:ext cx="81133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50" b="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800" b="0">
              <a:latin typeface="Lucida Sans Typewriter" charset="0"/>
            </a:endParaRPr>
          </a:p>
        </p:txBody>
      </p:sp>
      <p:sp>
        <p:nvSpPr>
          <p:cNvPr id="160843" name="Rectangle 75"/>
          <p:cNvSpPr>
            <a:spLocks noChangeArrowheads="1"/>
          </p:cNvSpPr>
          <p:nvPr/>
        </p:nvSpPr>
        <p:spPr bwMode="auto">
          <a:xfrm>
            <a:off x="5670465" y="4084638"/>
            <a:ext cx="81133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50" b="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800" b="0">
              <a:latin typeface="Lucida Sans Typewriter" charset="0"/>
            </a:endParaRPr>
          </a:p>
        </p:txBody>
      </p:sp>
      <p:sp>
        <p:nvSpPr>
          <p:cNvPr id="160844" name="Freeform 76"/>
          <p:cNvSpPr>
            <a:spLocks/>
          </p:cNvSpPr>
          <p:nvPr/>
        </p:nvSpPr>
        <p:spPr bwMode="auto">
          <a:xfrm>
            <a:off x="5622925" y="4068763"/>
            <a:ext cx="1311275" cy="342900"/>
          </a:xfrm>
          <a:custGeom>
            <a:avLst/>
            <a:gdLst>
              <a:gd name="T0" fmla="*/ 826 w 826"/>
              <a:gd name="T1" fmla="*/ 216 h 216"/>
              <a:gd name="T2" fmla="*/ 826 w 826"/>
              <a:gd name="T3" fmla="*/ 0 h 216"/>
              <a:gd name="T4" fmla="*/ 0 w 826"/>
              <a:gd name="T5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26" h="216">
                <a:moveTo>
                  <a:pt x="826" y="216"/>
                </a:moveTo>
                <a:lnTo>
                  <a:pt x="826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60845" name="Rectangle 77"/>
          <p:cNvSpPr>
            <a:spLocks noChangeArrowheads="1"/>
          </p:cNvSpPr>
          <p:nvPr/>
        </p:nvSpPr>
        <p:spPr bwMode="auto">
          <a:xfrm>
            <a:off x="7215103" y="4237038"/>
            <a:ext cx="81133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50" b="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800" b="0">
              <a:latin typeface="Lucida Sans Typewriter" charset="0"/>
            </a:endParaRPr>
          </a:p>
        </p:txBody>
      </p:sp>
      <p:sp>
        <p:nvSpPr>
          <p:cNvPr id="160846" name="Rectangle 78"/>
          <p:cNvSpPr>
            <a:spLocks noChangeArrowheads="1"/>
          </p:cNvSpPr>
          <p:nvPr/>
        </p:nvSpPr>
        <p:spPr bwMode="auto">
          <a:xfrm>
            <a:off x="5700628" y="2336800"/>
            <a:ext cx="81133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50" b="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800" b="0">
              <a:latin typeface="Lucida Sans Typewriter" charset="0"/>
            </a:endParaRPr>
          </a:p>
        </p:txBody>
      </p:sp>
      <p:sp>
        <p:nvSpPr>
          <p:cNvPr id="160847" name="Freeform 79"/>
          <p:cNvSpPr>
            <a:spLocks/>
          </p:cNvSpPr>
          <p:nvPr/>
        </p:nvSpPr>
        <p:spPr bwMode="auto">
          <a:xfrm>
            <a:off x="5622925" y="2454275"/>
            <a:ext cx="1747838" cy="1957388"/>
          </a:xfrm>
          <a:custGeom>
            <a:avLst/>
            <a:gdLst>
              <a:gd name="T0" fmla="*/ 1101 w 1101"/>
              <a:gd name="T1" fmla="*/ 1233 h 1233"/>
              <a:gd name="T2" fmla="*/ 1101 w 1101"/>
              <a:gd name="T3" fmla="*/ 0 h 1233"/>
              <a:gd name="T4" fmla="*/ 0 w 1101"/>
              <a:gd name="T5" fmla="*/ 0 h 1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1" h="1233">
                <a:moveTo>
                  <a:pt x="1101" y="1233"/>
                </a:moveTo>
                <a:lnTo>
                  <a:pt x="1101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60848" name="Rectangle 80"/>
          <p:cNvSpPr>
            <a:spLocks noChangeArrowheads="1"/>
          </p:cNvSpPr>
          <p:nvPr/>
        </p:nvSpPr>
        <p:spPr bwMode="auto">
          <a:xfrm>
            <a:off x="2163678" y="4768850"/>
            <a:ext cx="81133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50" b="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800" b="0">
              <a:latin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648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96" name="Line 140"/>
          <p:cNvSpPr>
            <a:spLocks noChangeShapeType="1"/>
          </p:cNvSpPr>
          <p:nvPr/>
        </p:nvSpPr>
        <p:spPr bwMode="auto">
          <a:xfrm>
            <a:off x="4471988" y="2085975"/>
            <a:ext cx="0" cy="3962400"/>
          </a:xfrm>
          <a:prstGeom prst="line">
            <a:avLst/>
          </a:prstGeom>
          <a:noFill/>
          <a:ln w="20638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74" y="149293"/>
            <a:ext cx="7348537" cy="688975"/>
          </a:xfrm>
        </p:spPr>
        <p:txBody>
          <a:bodyPr/>
          <a:lstStyle/>
          <a:p>
            <a:r>
              <a:rPr lang="en-US" sz="2000" dirty="0" smtClean="0"/>
              <a:t>A </a:t>
            </a:r>
            <a:r>
              <a:rPr lang="en-US" sz="2000" dirty="0"/>
              <a:t>sequence diagram for the </a:t>
            </a:r>
            <a:r>
              <a:rPr lang="en-US" sz="2000" dirty="0" err="1"/>
              <a:t>applyForTournament</a:t>
            </a:r>
            <a:r>
              <a:rPr lang="en-US" sz="2000" dirty="0"/>
              <a:t>() </a:t>
            </a:r>
            <a:r>
              <a:rPr lang="en-US" sz="2000" dirty="0" smtClean="0"/>
              <a:t>operation</a:t>
            </a:r>
            <a:endParaRPr lang="en-US" sz="2000" dirty="0"/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5559425" y="1722438"/>
            <a:ext cx="1384300" cy="366712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5706346" y="1833563"/>
            <a:ext cx="111268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0" u="sng">
                <a:solidFill>
                  <a:srgbClr val="000000"/>
                </a:solidFill>
                <a:latin typeface="Lucida Sans Typewriter" charset="0"/>
              </a:rPr>
              <a:t>t:Tournament</a:t>
            </a:r>
            <a:endParaRPr lang="en-US" b="0" u="sng">
              <a:latin typeface="Lucida Sans Typewriter" charset="0"/>
            </a:endParaRPr>
          </a:p>
        </p:txBody>
      </p:sp>
      <p:sp>
        <p:nvSpPr>
          <p:cNvPr id="121878" name="Rectangle 22"/>
          <p:cNvSpPr>
            <a:spLocks noChangeArrowheads="1"/>
          </p:cNvSpPr>
          <p:nvPr/>
        </p:nvSpPr>
        <p:spPr bwMode="auto">
          <a:xfrm>
            <a:off x="3627438" y="1722438"/>
            <a:ext cx="1871662" cy="366712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9" name="Rectangle 23"/>
          <p:cNvSpPr>
            <a:spLocks noChangeArrowheads="1"/>
          </p:cNvSpPr>
          <p:nvPr/>
        </p:nvSpPr>
        <p:spPr bwMode="auto">
          <a:xfrm>
            <a:off x="3748599" y="1833563"/>
            <a:ext cx="166902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0" u="sng">
                <a:solidFill>
                  <a:srgbClr val="000000"/>
                </a:solidFill>
                <a:latin typeface="Lucida Sans Typewriter" charset="0"/>
              </a:rPr>
              <a:t>:TournamentControl</a:t>
            </a:r>
            <a:endParaRPr lang="en-US" b="0" u="sng">
              <a:latin typeface="Lucida Sans Typewriter" charset="0"/>
            </a:endParaRPr>
          </a:p>
        </p:txBody>
      </p:sp>
      <p:sp>
        <p:nvSpPr>
          <p:cNvPr id="121881" name="Rectangle 25"/>
          <p:cNvSpPr>
            <a:spLocks noChangeArrowheads="1"/>
          </p:cNvSpPr>
          <p:nvPr/>
        </p:nvSpPr>
        <p:spPr bwMode="auto">
          <a:xfrm>
            <a:off x="700199" y="1833563"/>
            <a:ext cx="64906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0" u="sng">
                <a:solidFill>
                  <a:srgbClr val="000000"/>
                </a:solidFill>
                <a:latin typeface="Lucida Sans Typewriter" charset="0"/>
              </a:rPr>
              <a:t>:Player</a:t>
            </a:r>
            <a:endParaRPr lang="en-US" b="0" u="sng">
              <a:latin typeface="Lucida Sans Typewriter" charset="0"/>
            </a:endParaRPr>
          </a:p>
        </p:txBody>
      </p:sp>
      <p:sp>
        <p:nvSpPr>
          <p:cNvPr id="121897" name="Rectangle 41"/>
          <p:cNvSpPr>
            <a:spLocks noChangeArrowheads="1"/>
          </p:cNvSpPr>
          <p:nvPr/>
        </p:nvSpPr>
        <p:spPr bwMode="auto">
          <a:xfrm>
            <a:off x="923925" y="2068513"/>
            <a:ext cx="182563" cy="33956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98" name="Rectangle 42"/>
          <p:cNvSpPr>
            <a:spLocks noChangeArrowheads="1"/>
          </p:cNvSpPr>
          <p:nvPr/>
        </p:nvSpPr>
        <p:spPr bwMode="auto">
          <a:xfrm>
            <a:off x="923925" y="2068513"/>
            <a:ext cx="203200" cy="3416300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01" name="Line 45"/>
          <p:cNvSpPr>
            <a:spLocks noChangeShapeType="1"/>
          </p:cNvSpPr>
          <p:nvPr/>
        </p:nvSpPr>
        <p:spPr bwMode="auto">
          <a:xfrm>
            <a:off x="2509838" y="2759075"/>
            <a:ext cx="1833562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02" name="Rectangle 46"/>
          <p:cNvSpPr>
            <a:spLocks noChangeArrowheads="1"/>
          </p:cNvSpPr>
          <p:nvPr/>
        </p:nvSpPr>
        <p:spPr bwMode="auto">
          <a:xfrm>
            <a:off x="1338595" y="2300288"/>
            <a:ext cx="194719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charset="0"/>
              </a:rPr>
              <a:t>applyForTournament(p)</a:t>
            </a:r>
            <a:endParaRPr lang="en-US" b="0">
              <a:latin typeface="Lucida Sans Typewriter" charset="0"/>
            </a:endParaRPr>
          </a:p>
        </p:txBody>
      </p:sp>
      <p:sp>
        <p:nvSpPr>
          <p:cNvPr id="121905" name="Line 49"/>
          <p:cNvSpPr>
            <a:spLocks noChangeShapeType="1"/>
          </p:cNvSpPr>
          <p:nvPr/>
        </p:nvSpPr>
        <p:spPr bwMode="auto">
          <a:xfrm>
            <a:off x="4584700" y="3389313"/>
            <a:ext cx="1511300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06" name="Rectangle 50"/>
          <p:cNvSpPr>
            <a:spLocks noChangeArrowheads="1"/>
          </p:cNvSpPr>
          <p:nvPr/>
        </p:nvSpPr>
        <p:spPr bwMode="auto">
          <a:xfrm>
            <a:off x="4823046" y="3195638"/>
            <a:ext cx="129813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charset="0"/>
              </a:rPr>
              <a:t>getStartDate()</a:t>
            </a:r>
            <a:endParaRPr lang="en-US" b="0">
              <a:latin typeface="Lucida Sans Typewriter" charset="0"/>
            </a:endParaRPr>
          </a:p>
        </p:txBody>
      </p:sp>
      <p:sp>
        <p:nvSpPr>
          <p:cNvPr id="121909" name="Line 53"/>
          <p:cNvSpPr>
            <a:spLocks noChangeShapeType="1"/>
          </p:cNvSpPr>
          <p:nvPr/>
        </p:nvSpPr>
        <p:spPr bwMode="auto">
          <a:xfrm>
            <a:off x="4603750" y="4448175"/>
            <a:ext cx="309245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10" name="Rectangle 54"/>
          <p:cNvSpPr>
            <a:spLocks noChangeArrowheads="1"/>
          </p:cNvSpPr>
          <p:nvPr/>
        </p:nvSpPr>
        <p:spPr bwMode="auto">
          <a:xfrm>
            <a:off x="6086048" y="4252913"/>
            <a:ext cx="148357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charset="0"/>
              </a:rPr>
              <a:t>getTournaments()</a:t>
            </a:r>
            <a:endParaRPr lang="en-US" b="0">
              <a:latin typeface="Lucida Sans Typewriter" charset="0"/>
            </a:endParaRPr>
          </a:p>
        </p:txBody>
      </p:sp>
      <p:sp>
        <p:nvSpPr>
          <p:cNvPr id="121924" name="Rectangle 68"/>
          <p:cNvSpPr>
            <a:spLocks noChangeArrowheads="1"/>
          </p:cNvSpPr>
          <p:nvPr/>
        </p:nvSpPr>
        <p:spPr bwMode="auto">
          <a:xfrm>
            <a:off x="4910538" y="4740275"/>
            <a:ext cx="101996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charset="0"/>
              </a:rPr>
              <a:t>tournaments</a:t>
            </a:r>
            <a:endParaRPr lang="en-US" b="0">
              <a:latin typeface="Lucida Sans Typewriter" charset="0"/>
            </a:endParaRPr>
          </a:p>
        </p:txBody>
      </p:sp>
      <p:sp>
        <p:nvSpPr>
          <p:cNvPr id="121941" name="Rectangle 85"/>
          <p:cNvSpPr>
            <a:spLocks noChangeArrowheads="1"/>
          </p:cNvSpPr>
          <p:nvPr/>
        </p:nvSpPr>
        <p:spPr bwMode="auto">
          <a:xfrm>
            <a:off x="7207250" y="1722438"/>
            <a:ext cx="1098550" cy="366712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42" name="Rectangle 86"/>
          <p:cNvSpPr>
            <a:spLocks noChangeArrowheads="1"/>
          </p:cNvSpPr>
          <p:nvPr/>
        </p:nvSpPr>
        <p:spPr bwMode="auto">
          <a:xfrm>
            <a:off x="7393568" y="1833563"/>
            <a:ext cx="74179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0" u="sng">
                <a:solidFill>
                  <a:srgbClr val="000000"/>
                </a:solidFill>
                <a:latin typeface="Lucida Sans Typewriter" charset="0"/>
              </a:rPr>
              <a:t>p:Player</a:t>
            </a:r>
            <a:endParaRPr lang="en-US" b="0" u="sng">
              <a:latin typeface="Lucida Sans Typewriter" charset="0"/>
            </a:endParaRPr>
          </a:p>
        </p:txBody>
      </p:sp>
      <p:sp>
        <p:nvSpPr>
          <p:cNvPr id="121945" name="Line 89"/>
          <p:cNvSpPr>
            <a:spLocks noChangeShapeType="1"/>
          </p:cNvSpPr>
          <p:nvPr/>
        </p:nvSpPr>
        <p:spPr bwMode="auto">
          <a:xfrm>
            <a:off x="7756525" y="2085975"/>
            <a:ext cx="0" cy="3962400"/>
          </a:xfrm>
          <a:prstGeom prst="line">
            <a:avLst/>
          </a:prstGeom>
          <a:noFill/>
          <a:ln w="20638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58" name="Rectangle 102"/>
          <p:cNvSpPr>
            <a:spLocks noChangeArrowheads="1"/>
          </p:cNvSpPr>
          <p:nvPr/>
        </p:nvSpPr>
        <p:spPr bwMode="auto">
          <a:xfrm>
            <a:off x="7675563" y="4406900"/>
            <a:ext cx="182562" cy="609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59" name="Rectangle 103"/>
          <p:cNvSpPr>
            <a:spLocks noChangeArrowheads="1"/>
          </p:cNvSpPr>
          <p:nvPr/>
        </p:nvSpPr>
        <p:spPr bwMode="auto">
          <a:xfrm>
            <a:off x="7675563" y="4406900"/>
            <a:ext cx="203200" cy="630238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60" name="Oval 104"/>
          <p:cNvSpPr>
            <a:spLocks noChangeArrowheads="1"/>
          </p:cNvSpPr>
          <p:nvPr/>
        </p:nvSpPr>
        <p:spPr bwMode="auto">
          <a:xfrm>
            <a:off x="942975" y="1295400"/>
            <a:ext cx="142875" cy="142875"/>
          </a:xfrm>
          <a:prstGeom prst="ellips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61" name="Line 105"/>
          <p:cNvSpPr>
            <a:spLocks noChangeShapeType="1"/>
          </p:cNvSpPr>
          <p:nvPr/>
        </p:nvSpPr>
        <p:spPr bwMode="auto">
          <a:xfrm>
            <a:off x="1025525" y="1438275"/>
            <a:ext cx="1588" cy="16192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62" name="Line 106"/>
          <p:cNvSpPr>
            <a:spLocks noChangeShapeType="1"/>
          </p:cNvSpPr>
          <p:nvPr/>
        </p:nvSpPr>
        <p:spPr bwMode="auto">
          <a:xfrm>
            <a:off x="903288" y="1477963"/>
            <a:ext cx="223837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63" name="Freeform 107"/>
          <p:cNvSpPr>
            <a:spLocks/>
          </p:cNvSpPr>
          <p:nvPr/>
        </p:nvSpPr>
        <p:spPr bwMode="auto">
          <a:xfrm>
            <a:off x="862013" y="1579563"/>
            <a:ext cx="304800" cy="163512"/>
          </a:xfrm>
          <a:custGeom>
            <a:avLst/>
            <a:gdLst>
              <a:gd name="T0" fmla="*/ 0 w 192"/>
              <a:gd name="T1" fmla="*/ 103 h 103"/>
              <a:gd name="T2" fmla="*/ 103 w 192"/>
              <a:gd name="T3" fmla="*/ 0 h 103"/>
              <a:gd name="T4" fmla="*/ 192 w 192"/>
              <a:gd name="T5" fmla="*/ 10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103">
                <a:moveTo>
                  <a:pt x="0" y="103"/>
                </a:moveTo>
                <a:lnTo>
                  <a:pt x="103" y="0"/>
                </a:lnTo>
                <a:lnTo>
                  <a:pt x="192" y="103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66" name="Line 110"/>
          <p:cNvSpPr>
            <a:spLocks noChangeShapeType="1"/>
          </p:cNvSpPr>
          <p:nvPr/>
        </p:nvSpPr>
        <p:spPr bwMode="auto">
          <a:xfrm>
            <a:off x="4584700" y="3898900"/>
            <a:ext cx="151130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67" name="Rectangle 111"/>
          <p:cNvSpPr>
            <a:spLocks noChangeArrowheads="1"/>
          </p:cNvSpPr>
          <p:nvPr/>
        </p:nvSpPr>
        <p:spPr bwMode="auto">
          <a:xfrm>
            <a:off x="4912596" y="3703638"/>
            <a:ext cx="111268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charset="0"/>
              </a:rPr>
              <a:t>getEndDate()</a:t>
            </a:r>
            <a:endParaRPr lang="en-US" b="0">
              <a:latin typeface="Lucida Sans Typewriter" charset="0"/>
            </a:endParaRPr>
          </a:p>
        </p:txBody>
      </p:sp>
      <p:sp>
        <p:nvSpPr>
          <p:cNvPr id="121972" name="Rectangle 116"/>
          <p:cNvSpPr>
            <a:spLocks noChangeArrowheads="1"/>
          </p:cNvSpPr>
          <p:nvPr/>
        </p:nvSpPr>
        <p:spPr bwMode="auto">
          <a:xfrm>
            <a:off x="3095957" y="2544763"/>
            <a:ext cx="194719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Lucida Sans Typewriter" charset="0"/>
              </a:rPr>
              <a:t>isPlayerOverbooked(p)</a:t>
            </a:r>
            <a:endParaRPr lang="en-US" b="0">
              <a:latin typeface="Lucida Sans Typewriter" charset="0"/>
            </a:endParaRPr>
          </a:p>
        </p:txBody>
      </p:sp>
      <p:sp>
        <p:nvSpPr>
          <p:cNvPr id="121973" name="Rectangle 117"/>
          <p:cNvSpPr>
            <a:spLocks noChangeArrowheads="1"/>
          </p:cNvSpPr>
          <p:nvPr/>
        </p:nvSpPr>
        <p:spPr bwMode="auto">
          <a:xfrm>
            <a:off x="1492250" y="1722438"/>
            <a:ext cx="2054225" cy="366712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74" name="Rectangle 118"/>
          <p:cNvSpPr>
            <a:spLocks noChangeArrowheads="1"/>
          </p:cNvSpPr>
          <p:nvPr/>
        </p:nvSpPr>
        <p:spPr bwMode="auto">
          <a:xfrm>
            <a:off x="1850129" y="1833563"/>
            <a:ext cx="139085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0" u="sng">
                <a:solidFill>
                  <a:srgbClr val="000000"/>
                </a:solidFill>
                <a:latin typeface="Lucida Sans Typewriter" charset="0"/>
              </a:rPr>
              <a:t>:TournamentForm</a:t>
            </a:r>
            <a:endParaRPr lang="en-US" b="0" u="sng">
              <a:latin typeface="Lucida Sans Typewriter" charset="0"/>
            </a:endParaRPr>
          </a:p>
        </p:txBody>
      </p:sp>
      <p:sp>
        <p:nvSpPr>
          <p:cNvPr id="121994" name="Line 138"/>
          <p:cNvSpPr>
            <a:spLocks noChangeShapeType="1"/>
          </p:cNvSpPr>
          <p:nvPr/>
        </p:nvSpPr>
        <p:spPr bwMode="auto">
          <a:xfrm>
            <a:off x="1127125" y="2495550"/>
            <a:ext cx="131127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95" name="Line 139"/>
          <p:cNvSpPr>
            <a:spLocks noChangeShapeType="1"/>
          </p:cNvSpPr>
          <p:nvPr/>
        </p:nvSpPr>
        <p:spPr bwMode="auto">
          <a:xfrm>
            <a:off x="2514600" y="2076450"/>
            <a:ext cx="0" cy="4476750"/>
          </a:xfrm>
          <a:prstGeom prst="line">
            <a:avLst/>
          </a:prstGeom>
          <a:noFill/>
          <a:ln w="20638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97" name="Line 141"/>
          <p:cNvSpPr>
            <a:spLocks noChangeShapeType="1"/>
          </p:cNvSpPr>
          <p:nvPr/>
        </p:nvSpPr>
        <p:spPr bwMode="auto">
          <a:xfrm>
            <a:off x="6251575" y="2085975"/>
            <a:ext cx="0" cy="3962400"/>
          </a:xfrm>
          <a:prstGeom prst="line">
            <a:avLst/>
          </a:prstGeom>
          <a:noFill/>
          <a:ln w="20638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71" name="Rectangle 115"/>
          <p:cNvSpPr>
            <a:spLocks noChangeArrowheads="1"/>
          </p:cNvSpPr>
          <p:nvPr/>
        </p:nvSpPr>
        <p:spPr bwMode="auto">
          <a:xfrm>
            <a:off x="4379913" y="2759075"/>
            <a:ext cx="204787" cy="2928938"/>
          </a:xfrm>
          <a:prstGeom prst="rect">
            <a:avLst/>
          </a:prstGeom>
          <a:solidFill>
            <a:schemeClr val="bg1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991" name="Rectangle 135"/>
          <p:cNvSpPr>
            <a:spLocks noChangeArrowheads="1"/>
          </p:cNvSpPr>
          <p:nvPr/>
        </p:nvSpPr>
        <p:spPr bwMode="auto">
          <a:xfrm>
            <a:off x="2428875" y="2495550"/>
            <a:ext cx="203200" cy="3700463"/>
          </a:xfrm>
          <a:prstGeom prst="rect">
            <a:avLst/>
          </a:prstGeom>
          <a:solidFill>
            <a:schemeClr val="bg1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940" name="Rectangle 84"/>
          <p:cNvSpPr>
            <a:spLocks noChangeArrowheads="1"/>
          </p:cNvSpPr>
          <p:nvPr/>
        </p:nvSpPr>
        <p:spPr bwMode="auto">
          <a:xfrm>
            <a:off x="6149975" y="3370263"/>
            <a:ext cx="203200" cy="344487"/>
          </a:xfrm>
          <a:prstGeom prst="rect">
            <a:avLst/>
          </a:prstGeom>
          <a:solidFill>
            <a:schemeClr val="bg1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969" name="Rectangle 113"/>
          <p:cNvSpPr>
            <a:spLocks noChangeArrowheads="1"/>
          </p:cNvSpPr>
          <p:nvPr/>
        </p:nvSpPr>
        <p:spPr bwMode="auto">
          <a:xfrm>
            <a:off x="6149975" y="3878263"/>
            <a:ext cx="203200" cy="346075"/>
          </a:xfrm>
          <a:prstGeom prst="rect">
            <a:avLst/>
          </a:prstGeom>
          <a:solidFill>
            <a:schemeClr val="bg1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998" name="Line 142"/>
          <p:cNvSpPr>
            <a:spLocks noChangeShapeType="1"/>
          </p:cNvSpPr>
          <p:nvPr/>
        </p:nvSpPr>
        <p:spPr bwMode="auto">
          <a:xfrm flipV="1">
            <a:off x="4572000" y="4953000"/>
            <a:ext cx="3124200" cy="0"/>
          </a:xfrm>
          <a:prstGeom prst="line">
            <a:avLst/>
          </a:prstGeom>
          <a:noFill/>
          <a:ln w="20638">
            <a:solidFill>
              <a:srgbClr val="000000"/>
            </a:solidFill>
            <a:prstDash val="lg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Cloud Callout 1"/>
          <p:cNvSpPr/>
          <p:nvPr/>
        </p:nvSpPr>
        <p:spPr bwMode="auto">
          <a:xfrm>
            <a:off x="6025280" y="2094038"/>
            <a:ext cx="3191755" cy="1408853"/>
          </a:xfrm>
          <a:prstGeom prst="cloudCallout">
            <a:avLst>
              <a:gd name="adj1" fmla="val -78863"/>
              <a:gd name="adj2" fmla="val -11220"/>
            </a:avLst>
          </a:prstGeom>
          <a:noFill/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rPr>
              <a:t>Prevent applying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rPr>
              <a:t> concurrent tournaments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8698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16062" y="179388"/>
            <a:ext cx="7627937" cy="688975"/>
          </a:xfrm>
        </p:spPr>
        <p:txBody>
          <a:bodyPr/>
          <a:lstStyle/>
          <a:p>
            <a:r>
              <a:rPr lang="en-US" sz="2400" dirty="0" smtClean="0"/>
              <a:t>(2) Specifying Types, Signatures and Visibility</a:t>
            </a:r>
            <a:endParaRPr lang="en-US" sz="2400" dirty="0"/>
          </a:p>
        </p:txBody>
      </p:sp>
      <p:sp>
        <p:nvSpPr>
          <p:cNvPr id="153603" name="Rectangle 3"/>
          <p:cNvSpPr>
            <a:spLocks noChangeArrowheads="1"/>
          </p:cNvSpPr>
          <p:nvPr/>
        </p:nvSpPr>
        <p:spPr bwMode="auto">
          <a:xfrm>
            <a:off x="1068388" y="1641475"/>
            <a:ext cx="2089150" cy="163513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grpSp>
        <p:nvGrpSpPr>
          <p:cNvPr id="153604" name="Group 4"/>
          <p:cNvGrpSpPr>
            <a:grpSpLocks/>
          </p:cNvGrpSpPr>
          <p:nvPr/>
        </p:nvGrpSpPr>
        <p:grpSpPr bwMode="auto">
          <a:xfrm>
            <a:off x="3211513" y="1803400"/>
            <a:ext cx="3087687" cy="346075"/>
            <a:chOff x="2023" y="1136"/>
            <a:chExt cx="1945" cy="218"/>
          </a:xfrm>
        </p:grpSpPr>
        <p:sp>
          <p:nvSpPr>
            <p:cNvPr id="153605" name="Rectangle 5"/>
            <p:cNvSpPr>
              <a:spLocks noChangeArrowheads="1"/>
            </p:cNvSpPr>
            <p:nvPr/>
          </p:nvSpPr>
          <p:spPr bwMode="auto">
            <a:xfrm>
              <a:off x="2023" y="1136"/>
              <a:ext cx="1945" cy="218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3606" name="Rectangle 6"/>
            <p:cNvSpPr>
              <a:spLocks noChangeArrowheads="1"/>
            </p:cNvSpPr>
            <p:nvPr/>
          </p:nvSpPr>
          <p:spPr bwMode="auto">
            <a:xfrm>
              <a:off x="2503" y="1188"/>
              <a:ext cx="8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000000"/>
                  </a:solidFill>
                  <a:latin typeface="Lucida Sans Typewriter" charset="0"/>
                </a:rPr>
                <a:t>TournamentControl</a:t>
              </a:r>
              <a:endParaRPr lang="en-US" sz="1600" b="0">
                <a:latin typeface="Lucida Sans Typewriter" charset="0"/>
              </a:endParaRPr>
            </a:p>
          </p:txBody>
        </p:sp>
      </p:grp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3211513" y="2149475"/>
            <a:ext cx="3087687" cy="163513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grpSp>
        <p:nvGrpSpPr>
          <p:cNvPr id="153608" name="Group 8"/>
          <p:cNvGrpSpPr>
            <a:grpSpLocks/>
          </p:cNvGrpSpPr>
          <p:nvPr/>
        </p:nvGrpSpPr>
        <p:grpSpPr bwMode="auto">
          <a:xfrm>
            <a:off x="1068388" y="4419600"/>
            <a:ext cx="2071687" cy="325438"/>
            <a:chOff x="673" y="2784"/>
            <a:chExt cx="1305" cy="205"/>
          </a:xfrm>
        </p:grpSpPr>
        <p:sp>
          <p:nvSpPr>
            <p:cNvPr id="153609" name="Rectangle 9"/>
            <p:cNvSpPr>
              <a:spLocks noChangeArrowheads="1"/>
            </p:cNvSpPr>
            <p:nvPr/>
          </p:nvSpPr>
          <p:spPr bwMode="auto">
            <a:xfrm>
              <a:off x="673" y="2784"/>
              <a:ext cx="1305" cy="205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3610" name="Rectangle 10"/>
            <p:cNvSpPr>
              <a:spLocks noChangeArrowheads="1"/>
            </p:cNvSpPr>
            <p:nvPr/>
          </p:nvSpPr>
          <p:spPr bwMode="auto">
            <a:xfrm>
              <a:off x="1141" y="2829"/>
              <a:ext cx="29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000000"/>
                  </a:solidFill>
                  <a:latin typeface="Lucida Sans Typewriter" charset="0"/>
                </a:rPr>
                <a:t>Player</a:t>
              </a:r>
              <a:endParaRPr lang="en-US" sz="1600" b="0">
                <a:latin typeface="Lucida Sans Typewriter" charset="0"/>
              </a:endParaRPr>
            </a:p>
          </p:txBody>
        </p:sp>
      </p:grpSp>
      <p:sp>
        <p:nvSpPr>
          <p:cNvPr id="153611" name="Freeform 11"/>
          <p:cNvSpPr>
            <a:spLocks/>
          </p:cNvSpPr>
          <p:nvPr/>
        </p:nvSpPr>
        <p:spPr bwMode="auto">
          <a:xfrm>
            <a:off x="3103563" y="5029200"/>
            <a:ext cx="1416050" cy="279400"/>
          </a:xfrm>
          <a:custGeom>
            <a:avLst/>
            <a:gdLst>
              <a:gd name="T0" fmla="*/ 0 w 892"/>
              <a:gd name="T1" fmla="*/ 229 h 229"/>
              <a:gd name="T2" fmla="*/ 892 w 892"/>
              <a:gd name="T3" fmla="*/ 229 h 229"/>
              <a:gd name="T4" fmla="*/ 892 w 892"/>
              <a:gd name="T5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2" h="229">
                <a:moveTo>
                  <a:pt x="0" y="229"/>
                </a:moveTo>
                <a:lnTo>
                  <a:pt x="892" y="229"/>
                </a:lnTo>
                <a:lnTo>
                  <a:pt x="892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53612" name="Freeform 12"/>
          <p:cNvSpPr>
            <a:spLocks/>
          </p:cNvSpPr>
          <p:nvPr/>
        </p:nvSpPr>
        <p:spPr bwMode="auto">
          <a:xfrm>
            <a:off x="4465638" y="4992688"/>
            <a:ext cx="107950" cy="236537"/>
          </a:xfrm>
          <a:custGeom>
            <a:avLst/>
            <a:gdLst>
              <a:gd name="T0" fmla="*/ 0 w 68"/>
              <a:gd name="T1" fmla="*/ 80 h 149"/>
              <a:gd name="T2" fmla="*/ 34 w 68"/>
              <a:gd name="T3" fmla="*/ 0 h 149"/>
              <a:gd name="T4" fmla="*/ 68 w 68"/>
              <a:gd name="T5" fmla="*/ 80 h 149"/>
              <a:gd name="T6" fmla="*/ 34 w 68"/>
              <a:gd name="T7" fmla="*/ 149 h 149"/>
              <a:gd name="T8" fmla="*/ 0 w 68"/>
              <a:gd name="T9" fmla="*/ 8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149">
                <a:moveTo>
                  <a:pt x="0" y="80"/>
                </a:moveTo>
                <a:lnTo>
                  <a:pt x="34" y="0"/>
                </a:lnTo>
                <a:lnTo>
                  <a:pt x="68" y="80"/>
                </a:lnTo>
                <a:lnTo>
                  <a:pt x="34" y="149"/>
                </a:lnTo>
                <a:lnTo>
                  <a:pt x="0" y="80"/>
                </a:lnTo>
                <a:close/>
              </a:path>
            </a:pathLst>
          </a:custGeom>
          <a:solidFill>
            <a:srgbClr val="FFFFFF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153613" name="Rectangle 13"/>
          <p:cNvSpPr>
            <a:spLocks noChangeArrowheads="1"/>
          </p:cNvSpPr>
          <p:nvPr/>
        </p:nvSpPr>
        <p:spPr bwMode="auto">
          <a:xfrm>
            <a:off x="2173512" y="4244975"/>
            <a:ext cx="5408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0">
                <a:solidFill>
                  <a:srgbClr val="000000"/>
                </a:solidFill>
                <a:latin typeface="Lucida Sans Typewriter" charset="0"/>
              </a:rPr>
              <a:t>players</a:t>
            </a:r>
            <a:endParaRPr lang="en-US" sz="1600" b="0">
              <a:latin typeface="Lucida Sans Typewriter" charset="0"/>
            </a:endParaRPr>
          </a:p>
        </p:txBody>
      </p:sp>
      <p:sp>
        <p:nvSpPr>
          <p:cNvPr id="153614" name="Rectangle 14"/>
          <p:cNvSpPr>
            <a:spLocks noChangeArrowheads="1"/>
          </p:cNvSpPr>
          <p:nvPr/>
        </p:nvSpPr>
        <p:spPr bwMode="auto">
          <a:xfrm>
            <a:off x="1944946" y="4244975"/>
            <a:ext cx="7727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600" b="0">
              <a:latin typeface="Lucida Sans Typewriter" charset="0"/>
            </a:endParaRPr>
          </a:p>
        </p:txBody>
      </p:sp>
      <p:grpSp>
        <p:nvGrpSpPr>
          <p:cNvPr id="153615" name="Group 15"/>
          <p:cNvGrpSpPr>
            <a:grpSpLocks/>
          </p:cNvGrpSpPr>
          <p:nvPr/>
        </p:nvGrpSpPr>
        <p:grpSpPr bwMode="auto">
          <a:xfrm>
            <a:off x="3411538" y="3656013"/>
            <a:ext cx="2233612" cy="327025"/>
            <a:chOff x="2149" y="2303"/>
            <a:chExt cx="1407" cy="206"/>
          </a:xfrm>
        </p:grpSpPr>
        <p:sp>
          <p:nvSpPr>
            <p:cNvPr id="153616" name="Rectangle 16"/>
            <p:cNvSpPr>
              <a:spLocks noChangeArrowheads="1"/>
            </p:cNvSpPr>
            <p:nvPr/>
          </p:nvSpPr>
          <p:spPr bwMode="auto">
            <a:xfrm>
              <a:off x="2149" y="2303"/>
              <a:ext cx="1407" cy="206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3617" name="Rectangle 17"/>
            <p:cNvSpPr>
              <a:spLocks noChangeArrowheads="1"/>
            </p:cNvSpPr>
            <p:nvPr/>
          </p:nvSpPr>
          <p:spPr bwMode="auto">
            <a:xfrm>
              <a:off x="2578" y="2349"/>
              <a:ext cx="48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000000"/>
                  </a:solidFill>
                  <a:latin typeface="Lucida Sans Typewriter" charset="0"/>
                </a:rPr>
                <a:t>Tournament</a:t>
              </a:r>
              <a:endParaRPr lang="en-US" sz="1600" b="0">
                <a:latin typeface="Lucida Sans Typewriter" charset="0"/>
              </a:endParaRPr>
            </a:p>
          </p:txBody>
        </p:sp>
      </p:grpSp>
      <p:sp>
        <p:nvSpPr>
          <p:cNvPr id="153618" name="Line 18"/>
          <p:cNvSpPr>
            <a:spLocks noChangeShapeType="1"/>
          </p:cNvSpPr>
          <p:nvPr/>
        </p:nvSpPr>
        <p:spPr bwMode="auto">
          <a:xfrm>
            <a:off x="4519613" y="3124200"/>
            <a:ext cx="1587" cy="5143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53619" name="Rectangle 19"/>
          <p:cNvSpPr>
            <a:spLocks noChangeArrowheads="1"/>
          </p:cNvSpPr>
          <p:nvPr/>
        </p:nvSpPr>
        <p:spPr bwMode="auto">
          <a:xfrm>
            <a:off x="4386521" y="3111500"/>
            <a:ext cx="7727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0">
                <a:solidFill>
                  <a:srgbClr val="000000"/>
                </a:solidFill>
                <a:latin typeface="Lucida Sans Typewriter" charset="0"/>
              </a:rPr>
              <a:t>1</a:t>
            </a:r>
            <a:endParaRPr lang="en-US" sz="1600" b="0">
              <a:latin typeface="Lucida Sans Typewriter" charset="0"/>
            </a:endParaRPr>
          </a:p>
        </p:txBody>
      </p:sp>
      <p:sp>
        <p:nvSpPr>
          <p:cNvPr id="153620" name="Rectangle 20"/>
          <p:cNvSpPr>
            <a:spLocks noChangeArrowheads="1"/>
          </p:cNvSpPr>
          <p:nvPr/>
        </p:nvSpPr>
        <p:spPr bwMode="auto">
          <a:xfrm>
            <a:off x="4386521" y="3471863"/>
            <a:ext cx="7727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0">
                <a:solidFill>
                  <a:srgbClr val="000000"/>
                </a:solidFill>
                <a:latin typeface="Lucida Sans Typewriter" charset="0"/>
              </a:rPr>
              <a:t>1</a:t>
            </a:r>
            <a:endParaRPr lang="en-US" sz="1600" b="0">
              <a:latin typeface="Lucida Sans Typewriter" charset="0"/>
            </a:endParaRPr>
          </a:p>
        </p:txBody>
      </p:sp>
      <p:grpSp>
        <p:nvGrpSpPr>
          <p:cNvPr id="153621" name="Group 21"/>
          <p:cNvGrpSpPr>
            <a:grpSpLocks/>
          </p:cNvGrpSpPr>
          <p:nvPr/>
        </p:nvGrpSpPr>
        <p:grpSpPr bwMode="auto">
          <a:xfrm>
            <a:off x="1068388" y="1804988"/>
            <a:ext cx="2089150" cy="273050"/>
            <a:chOff x="673" y="1113"/>
            <a:chExt cx="1316" cy="172"/>
          </a:xfrm>
        </p:grpSpPr>
        <p:sp>
          <p:nvSpPr>
            <p:cNvPr id="153622" name="Rectangle 22"/>
            <p:cNvSpPr>
              <a:spLocks noChangeArrowheads="1"/>
            </p:cNvSpPr>
            <p:nvPr/>
          </p:nvSpPr>
          <p:spPr bwMode="auto">
            <a:xfrm>
              <a:off x="673" y="1113"/>
              <a:ext cx="1316" cy="172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3623" name="Rectangle 23"/>
            <p:cNvSpPr>
              <a:spLocks noChangeArrowheads="1"/>
            </p:cNvSpPr>
            <p:nvPr/>
          </p:nvSpPr>
          <p:spPr bwMode="auto">
            <a:xfrm>
              <a:off x="715" y="1142"/>
              <a:ext cx="10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000000"/>
                  </a:solidFill>
                  <a:latin typeface="Lucida Sans Typewriter" charset="0"/>
                </a:rPr>
                <a:t>+applyForTournament()</a:t>
              </a:r>
              <a:endParaRPr lang="en-US" sz="1600" b="0">
                <a:latin typeface="Lucida Sans Typewriter" charset="0"/>
              </a:endParaRPr>
            </a:p>
          </p:txBody>
        </p:sp>
      </p:grpSp>
      <p:grpSp>
        <p:nvGrpSpPr>
          <p:cNvPr id="153624" name="Group 24"/>
          <p:cNvGrpSpPr>
            <a:grpSpLocks/>
          </p:cNvGrpSpPr>
          <p:nvPr/>
        </p:nvGrpSpPr>
        <p:grpSpPr bwMode="auto">
          <a:xfrm>
            <a:off x="1050925" y="5145088"/>
            <a:ext cx="2070100" cy="344487"/>
            <a:chOff x="662" y="3241"/>
            <a:chExt cx="1304" cy="217"/>
          </a:xfrm>
        </p:grpSpPr>
        <p:sp>
          <p:nvSpPr>
            <p:cNvPr id="153625" name="Rectangle 25"/>
            <p:cNvSpPr>
              <a:spLocks noChangeArrowheads="1"/>
            </p:cNvSpPr>
            <p:nvPr/>
          </p:nvSpPr>
          <p:spPr bwMode="auto">
            <a:xfrm>
              <a:off x="662" y="3241"/>
              <a:ext cx="1304" cy="217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3626" name="Rectangle 26"/>
            <p:cNvSpPr>
              <a:spLocks noChangeArrowheads="1"/>
            </p:cNvSpPr>
            <p:nvPr/>
          </p:nvSpPr>
          <p:spPr bwMode="auto">
            <a:xfrm>
              <a:off x="1178" y="3292"/>
              <a:ext cx="24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000000"/>
                  </a:solidFill>
                  <a:latin typeface="Lucida Sans Typewriter" charset="0"/>
                </a:rPr>
                <a:t>Match</a:t>
              </a:r>
              <a:endParaRPr lang="en-US" sz="1600" b="0">
                <a:latin typeface="Lucida Sans Typewriter" charset="0"/>
              </a:endParaRPr>
            </a:p>
          </p:txBody>
        </p:sp>
      </p:grpSp>
      <p:grpSp>
        <p:nvGrpSpPr>
          <p:cNvPr id="153627" name="Group 27"/>
          <p:cNvGrpSpPr>
            <a:grpSpLocks/>
          </p:cNvGrpSpPr>
          <p:nvPr/>
        </p:nvGrpSpPr>
        <p:grpSpPr bwMode="auto">
          <a:xfrm>
            <a:off x="1050925" y="5837238"/>
            <a:ext cx="2070100" cy="417512"/>
            <a:chOff x="662" y="3653"/>
            <a:chExt cx="1304" cy="263"/>
          </a:xfrm>
        </p:grpSpPr>
        <p:sp>
          <p:nvSpPr>
            <p:cNvPr id="153628" name="Rectangle 28"/>
            <p:cNvSpPr>
              <a:spLocks noChangeArrowheads="1"/>
            </p:cNvSpPr>
            <p:nvPr/>
          </p:nvSpPr>
          <p:spPr bwMode="auto">
            <a:xfrm>
              <a:off x="662" y="3653"/>
              <a:ext cx="1304" cy="263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grpSp>
          <p:nvGrpSpPr>
            <p:cNvPr id="153629" name="Group 29"/>
            <p:cNvGrpSpPr>
              <a:grpSpLocks/>
            </p:cNvGrpSpPr>
            <p:nvPr/>
          </p:nvGrpSpPr>
          <p:grpSpPr bwMode="auto">
            <a:xfrm>
              <a:off x="703" y="3682"/>
              <a:ext cx="730" cy="188"/>
              <a:chOff x="703" y="3693"/>
              <a:chExt cx="730" cy="188"/>
            </a:xfrm>
          </p:grpSpPr>
          <p:sp>
            <p:nvSpPr>
              <p:cNvPr id="153630" name="Rectangle 30"/>
              <p:cNvSpPr>
                <a:spLocks noChangeArrowheads="1"/>
              </p:cNvSpPr>
              <p:nvPr/>
            </p:nvSpPr>
            <p:spPr bwMode="auto">
              <a:xfrm>
                <a:off x="715" y="3693"/>
                <a:ext cx="681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b="0">
                    <a:solidFill>
                      <a:srgbClr val="000000"/>
                    </a:solidFill>
                    <a:latin typeface="Lucida Sans Typewriter" charset="0"/>
                  </a:rPr>
                  <a:t>+playMove(p,m)</a:t>
                </a:r>
                <a:endParaRPr lang="en-US" sz="1600" b="0">
                  <a:latin typeface="Lucida Sans Typewriter" charset="0"/>
                </a:endParaRPr>
              </a:p>
            </p:txBody>
          </p:sp>
          <p:sp>
            <p:nvSpPr>
              <p:cNvPr id="153631" name="Rectangle 31"/>
              <p:cNvSpPr>
                <a:spLocks noChangeArrowheads="1"/>
              </p:cNvSpPr>
              <p:nvPr/>
            </p:nvSpPr>
            <p:spPr bwMode="auto">
              <a:xfrm>
                <a:off x="703" y="3784"/>
                <a:ext cx="730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b="0">
                    <a:solidFill>
                      <a:srgbClr val="000000"/>
                    </a:solidFill>
                    <a:latin typeface="Lucida Sans Typewriter" charset="0"/>
                  </a:rPr>
                  <a:t>+getScore():Map</a:t>
                </a:r>
                <a:endParaRPr lang="en-US" sz="1600" b="0">
                  <a:latin typeface="Lucida Sans Typewriter" charset="0"/>
                </a:endParaRPr>
              </a:p>
            </p:txBody>
          </p:sp>
        </p:grpSp>
      </p:grpSp>
      <p:sp>
        <p:nvSpPr>
          <p:cNvPr id="153632" name="Rectangle 32"/>
          <p:cNvSpPr>
            <a:spLocks noChangeArrowheads="1"/>
          </p:cNvSpPr>
          <p:nvPr/>
        </p:nvSpPr>
        <p:spPr bwMode="auto">
          <a:xfrm>
            <a:off x="3238725" y="5133975"/>
            <a:ext cx="5408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0">
                <a:solidFill>
                  <a:srgbClr val="000000"/>
                </a:solidFill>
                <a:latin typeface="Lucida Sans Typewriter" charset="0"/>
              </a:rPr>
              <a:t>matches</a:t>
            </a:r>
            <a:endParaRPr lang="en-US" sz="1600" b="0">
              <a:latin typeface="Lucida Sans Typewriter" charset="0"/>
            </a:endParaRPr>
          </a:p>
        </p:txBody>
      </p:sp>
      <p:sp>
        <p:nvSpPr>
          <p:cNvPr id="153633" name="Rectangle 33"/>
          <p:cNvSpPr>
            <a:spLocks noChangeArrowheads="1"/>
          </p:cNvSpPr>
          <p:nvPr/>
        </p:nvSpPr>
        <p:spPr bwMode="auto">
          <a:xfrm>
            <a:off x="3211771" y="5353050"/>
            <a:ext cx="7727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600" b="0">
              <a:latin typeface="Lucida Sans Typewriter" charset="0"/>
            </a:endParaRPr>
          </a:p>
        </p:txBody>
      </p:sp>
      <p:grpSp>
        <p:nvGrpSpPr>
          <p:cNvPr id="153634" name="Group 34"/>
          <p:cNvGrpSpPr>
            <a:grpSpLocks/>
          </p:cNvGrpSpPr>
          <p:nvPr/>
        </p:nvGrpSpPr>
        <p:grpSpPr bwMode="auto">
          <a:xfrm>
            <a:off x="1050925" y="5486400"/>
            <a:ext cx="2070100" cy="344488"/>
            <a:chOff x="662" y="3450"/>
            <a:chExt cx="1304" cy="217"/>
          </a:xfrm>
        </p:grpSpPr>
        <p:sp>
          <p:nvSpPr>
            <p:cNvPr id="153635" name="Rectangle 35"/>
            <p:cNvSpPr>
              <a:spLocks noChangeArrowheads="1"/>
            </p:cNvSpPr>
            <p:nvPr/>
          </p:nvSpPr>
          <p:spPr bwMode="auto">
            <a:xfrm>
              <a:off x="662" y="3450"/>
              <a:ext cx="1304" cy="217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grpSp>
          <p:nvGrpSpPr>
            <p:cNvPr id="153636" name="Group 36"/>
            <p:cNvGrpSpPr>
              <a:grpSpLocks/>
            </p:cNvGrpSpPr>
            <p:nvPr/>
          </p:nvGrpSpPr>
          <p:grpSpPr bwMode="auto">
            <a:xfrm>
              <a:off x="678" y="3456"/>
              <a:ext cx="931" cy="188"/>
              <a:chOff x="678" y="3464"/>
              <a:chExt cx="931" cy="188"/>
            </a:xfrm>
          </p:grpSpPr>
          <p:sp>
            <p:nvSpPr>
              <p:cNvPr id="153637" name="Rectangle 37"/>
              <p:cNvSpPr>
                <a:spLocks noChangeArrowheads="1"/>
              </p:cNvSpPr>
              <p:nvPr/>
            </p:nvSpPr>
            <p:spPr bwMode="auto">
              <a:xfrm>
                <a:off x="678" y="3464"/>
                <a:ext cx="535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b="0">
                    <a:solidFill>
                      <a:srgbClr val="000000"/>
                    </a:solidFill>
                    <a:latin typeface="Lucida Sans Typewriter" charset="0"/>
                  </a:rPr>
                  <a:t>+start:Date</a:t>
                </a:r>
                <a:endParaRPr lang="en-US" sz="1600" b="0">
                  <a:latin typeface="Lucida Sans Typewriter" charset="0"/>
                </a:endParaRPr>
              </a:p>
            </p:txBody>
          </p:sp>
          <p:sp>
            <p:nvSpPr>
              <p:cNvPr id="153638" name="Rectangle 38"/>
              <p:cNvSpPr>
                <a:spLocks noChangeArrowheads="1"/>
              </p:cNvSpPr>
              <p:nvPr/>
            </p:nvSpPr>
            <p:spPr bwMode="auto">
              <a:xfrm>
                <a:off x="684" y="3555"/>
                <a:ext cx="925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b="0">
                    <a:solidFill>
                      <a:srgbClr val="000000"/>
                    </a:solidFill>
                    <a:latin typeface="Lucida Sans Typewriter" charset="0"/>
                  </a:rPr>
                  <a:t>+status:MatchStatus</a:t>
                </a:r>
                <a:endParaRPr lang="en-US" sz="1600" b="0">
                  <a:latin typeface="Lucida Sans Typewriter" charset="0"/>
                </a:endParaRPr>
              </a:p>
            </p:txBody>
          </p:sp>
        </p:grpSp>
      </p:grpSp>
      <p:grpSp>
        <p:nvGrpSpPr>
          <p:cNvPr id="153639" name="Group 39"/>
          <p:cNvGrpSpPr>
            <a:grpSpLocks/>
          </p:cNvGrpSpPr>
          <p:nvPr/>
        </p:nvGrpSpPr>
        <p:grpSpPr bwMode="auto">
          <a:xfrm>
            <a:off x="3411538" y="3984625"/>
            <a:ext cx="2233612" cy="508000"/>
            <a:chOff x="2149" y="2498"/>
            <a:chExt cx="1407" cy="320"/>
          </a:xfrm>
        </p:grpSpPr>
        <p:sp>
          <p:nvSpPr>
            <p:cNvPr id="153640" name="Rectangle 40"/>
            <p:cNvSpPr>
              <a:spLocks noChangeArrowheads="1"/>
            </p:cNvSpPr>
            <p:nvPr/>
          </p:nvSpPr>
          <p:spPr bwMode="auto">
            <a:xfrm>
              <a:off x="2149" y="2498"/>
              <a:ext cx="1407" cy="320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grpSp>
          <p:nvGrpSpPr>
            <p:cNvPr id="153641" name="Group 41"/>
            <p:cNvGrpSpPr>
              <a:grpSpLocks/>
            </p:cNvGrpSpPr>
            <p:nvPr/>
          </p:nvGrpSpPr>
          <p:grpSpPr bwMode="auto">
            <a:xfrm>
              <a:off x="2163" y="2509"/>
              <a:ext cx="611" cy="280"/>
              <a:chOff x="2163" y="2514"/>
              <a:chExt cx="611" cy="280"/>
            </a:xfrm>
          </p:grpSpPr>
          <p:sp>
            <p:nvSpPr>
              <p:cNvPr id="153642" name="Rectangle 42"/>
              <p:cNvSpPr>
                <a:spLocks noChangeArrowheads="1"/>
              </p:cNvSpPr>
              <p:nvPr/>
            </p:nvSpPr>
            <p:spPr bwMode="auto">
              <a:xfrm>
                <a:off x="2190" y="2514"/>
                <a:ext cx="584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b="0" dirty="0">
                    <a:solidFill>
                      <a:srgbClr val="FF0000"/>
                    </a:solidFill>
                    <a:latin typeface="Lucida Sans Typewriter" charset="0"/>
                  </a:rPr>
                  <a:t>+</a:t>
                </a:r>
                <a:r>
                  <a:rPr lang="en-US" sz="1000" b="0" dirty="0" err="1">
                    <a:solidFill>
                      <a:srgbClr val="FF0000"/>
                    </a:solidFill>
                    <a:latin typeface="Lucida Sans Typewriter" charset="0"/>
                  </a:rPr>
                  <a:t>name:String</a:t>
                </a:r>
                <a:endParaRPr lang="en-US" sz="1600" b="0" dirty="0">
                  <a:solidFill>
                    <a:srgbClr val="FF0000"/>
                  </a:solidFill>
                  <a:latin typeface="Lucida Sans Typewriter" charset="0"/>
                </a:endParaRPr>
              </a:p>
            </p:txBody>
          </p:sp>
          <p:sp>
            <p:nvSpPr>
              <p:cNvPr id="153643" name="Rectangle 43"/>
              <p:cNvSpPr>
                <a:spLocks noChangeArrowheads="1"/>
              </p:cNvSpPr>
              <p:nvPr/>
            </p:nvSpPr>
            <p:spPr bwMode="auto">
              <a:xfrm>
                <a:off x="2163" y="2606"/>
                <a:ext cx="535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b="0" dirty="0">
                    <a:solidFill>
                      <a:srgbClr val="FF0000"/>
                    </a:solidFill>
                    <a:latin typeface="Lucida Sans Typewriter" charset="0"/>
                  </a:rPr>
                  <a:t>+</a:t>
                </a:r>
                <a:r>
                  <a:rPr lang="en-US" sz="1000" b="0" dirty="0" err="1">
                    <a:solidFill>
                      <a:srgbClr val="FF0000"/>
                    </a:solidFill>
                    <a:latin typeface="Lucida Sans Typewriter" charset="0"/>
                  </a:rPr>
                  <a:t>start:Date</a:t>
                </a:r>
                <a:endParaRPr lang="en-US" sz="1600" b="0" dirty="0">
                  <a:solidFill>
                    <a:srgbClr val="FF0000"/>
                  </a:solidFill>
                  <a:latin typeface="Lucida Sans Typewriter" charset="0"/>
                </a:endParaRPr>
              </a:p>
            </p:txBody>
          </p:sp>
          <p:sp>
            <p:nvSpPr>
              <p:cNvPr id="153644" name="Rectangle 44"/>
              <p:cNvSpPr>
                <a:spLocks noChangeArrowheads="1"/>
              </p:cNvSpPr>
              <p:nvPr/>
            </p:nvSpPr>
            <p:spPr bwMode="auto">
              <a:xfrm>
                <a:off x="2199" y="2697"/>
                <a:ext cx="438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b="0">
                    <a:solidFill>
                      <a:srgbClr val="000000"/>
                    </a:solidFill>
                    <a:latin typeface="Lucida Sans Typewriter" charset="0"/>
                  </a:rPr>
                  <a:t>+end:Date</a:t>
                </a:r>
                <a:endParaRPr lang="en-US" sz="1600" b="0">
                  <a:latin typeface="Lucida Sans Typewriter" charset="0"/>
                </a:endParaRPr>
              </a:p>
            </p:txBody>
          </p:sp>
        </p:grpSp>
      </p:grpSp>
      <p:sp>
        <p:nvSpPr>
          <p:cNvPr id="153645" name="Freeform 45"/>
          <p:cNvSpPr>
            <a:spLocks/>
          </p:cNvSpPr>
          <p:nvPr/>
        </p:nvSpPr>
        <p:spPr bwMode="auto">
          <a:xfrm>
            <a:off x="3140075" y="1458913"/>
            <a:ext cx="1379538" cy="344487"/>
          </a:xfrm>
          <a:custGeom>
            <a:avLst/>
            <a:gdLst>
              <a:gd name="T0" fmla="*/ 0 w 869"/>
              <a:gd name="T1" fmla="*/ 0 h 217"/>
              <a:gd name="T2" fmla="*/ 869 w 869"/>
              <a:gd name="T3" fmla="*/ 0 h 217"/>
              <a:gd name="T4" fmla="*/ 869 w 869"/>
              <a:gd name="T5" fmla="*/ 217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9" h="217">
                <a:moveTo>
                  <a:pt x="0" y="0"/>
                </a:moveTo>
                <a:lnTo>
                  <a:pt x="869" y="0"/>
                </a:lnTo>
                <a:lnTo>
                  <a:pt x="869" y="217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53646" name="Rectangle 46"/>
          <p:cNvSpPr>
            <a:spLocks noChangeArrowheads="1"/>
          </p:cNvSpPr>
          <p:nvPr/>
        </p:nvSpPr>
        <p:spPr bwMode="auto">
          <a:xfrm>
            <a:off x="3207009" y="1503363"/>
            <a:ext cx="7727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0">
                <a:solidFill>
                  <a:srgbClr val="000000"/>
                </a:solidFill>
                <a:latin typeface="Lucida Sans Typewriter" charset="0"/>
              </a:rPr>
              <a:t>1</a:t>
            </a:r>
            <a:endParaRPr lang="en-US" sz="1600" b="0">
              <a:latin typeface="Lucida Sans Typewriter" charset="0"/>
            </a:endParaRPr>
          </a:p>
        </p:txBody>
      </p:sp>
      <p:sp>
        <p:nvSpPr>
          <p:cNvPr id="153647" name="Rectangle 47"/>
          <p:cNvSpPr>
            <a:spLocks noChangeArrowheads="1"/>
          </p:cNvSpPr>
          <p:nvPr/>
        </p:nvSpPr>
        <p:spPr bwMode="auto">
          <a:xfrm>
            <a:off x="4386521" y="1600200"/>
            <a:ext cx="7727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0">
                <a:solidFill>
                  <a:srgbClr val="000000"/>
                </a:solidFill>
                <a:latin typeface="Lucida Sans Typewriter" charset="0"/>
              </a:rPr>
              <a:t>1</a:t>
            </a:r>
            <a:endParaRPr lang="en-US" sz="1600" b="0">
              <a:latin typeface="Lucida Sans Typewriter" charset="0"/>
            </a:endParaRPr>
          </a:p>
        </p:txBody>
      </p:sp>
      <p:sp>
        <p:nvSpPr>
          <p:cNvPr id="153648" name="Rectangle 48"/>
          <p:cNvSpPr>
            <a:spLocks noChangeArrowheads="1"/>
          </p:cNvSpPr>
          <p:nvPr/>
        </p:nvSpPr>
        <p:spPr bwMode="auto">
          <a:xfrm>
            <a:off x="3278446" y="4100513"/>
            <a:ext cx="7727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600" b="0">
              <a:latin typeface="Lucida Sans Typewriter" charset="0"/>
            </a:endParaRPr>
          </a:p>
        </p:txBody>
      </p:sp>
      <p:sp>
        <p:nvSpPr>
          <p:cNvPr id="153649" name="Line 49"/>
          <p:cNvSpPr>
            <a:spLocks noChangeShapeType="1"/>
          </p:cNvSpPr>
          <p:nvPr/>
        </p:nvSpPr>
        <p:spPr bwMode="auto">
          <a:xfrm flipV="1">
            <a:off x="2085975" y="4745038"/>
            <a:ext cx="1588" cy="4000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53650" name="Rectangle 50"/>
          <p:cNvSpPr>
            <a:spLocks noChangeArrowheads="1"/>
          </p:cNvSpPr>
          <p:nvPr/>
        </p:nvSpPr>
        <p:spPr bwMode="auto">
          <a:xfrm>
            <a:off x="1438500" y="4953000"/>
            <a:ext cx="5408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0">
                <a:solidFill>
                  <a:srgbClr val="000000"/>
                </a:solidFill>
                <a:latin typeface="Lucida Sans Typewriter" charset="0"/>
              </a:rPr>
              <a:t>matches</a:t>
            </a:r>
            <a:endParaRPr lang="en-US" sz="1600" b="0">
              <a:latin typeface="Lucida Sans Typewriter" charset="0"/>
            </a:endParaRPr>
          </a:p>
        </p:txBody>
      </p:sp>
      <p:sp>
        <p:nvSpPr>
          <p:cNvPr id="153651" name="Rectangle 51"/>
          <p:cNvSpPr>
            <a:spLocks noChangeArrowheads="1"/>
          </p:cNvSpPr>
          <p:nvPr/>
        </p:nvSpPr>
        <p:spPr bwMode="auto">
          <a:xfrm>
            <a:off x="2151321" y="4953000"/>
            <a:ext cx="7727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600" b="0">
              <a:latin typeface="Lucida Sans Typewriter" charset="0"/>
            </a:endParaRPr>
          </a:p>
        </p:txBody>
      </p:sp>
      <p:grpSp>
        <p:nvGrpSpPr>
          <p:cNvPr id="153652" name="Group 52"/>
          <p:cNvGrpSpPr>
            <a:grpSpLocks/>
          </p:cNvGrpSpPr>
          <p:nvPr/>
        </p:nvGrpSpPr>
        <p:grpSpPr bwMode="auto">
          <a:xfrm>
            <a:off x="1068388" y="1295400"/>
            <a:ext cx="2089150" cy="344488"/>
            <a:chOff x="673" y="816"/>
            <a:chExt cx="1316" cy="217"/>
          </a:xfrm>
        </p:grpSpPr>
        <p:sp>
          <p:nvSpPr>
            <p:cNvPr id="153653" name="Rectangle 53"/>
            <p:cNvSpPr>
              <a:spLocks noChangeArrowheads="1"/>
            </p:cNvSpPr>
            <p:nvPr/>
          </p:nvSpPr>
          <p:spPr bwMode="auto">
            <a:xfrm>
              <a:off x="955" y="867"/>
              <a:ext cx="68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000000"/>
                  </a:solidFill>
                  <a:latin typeface="Lucida Sans Typewriter" charset="0"/>
                </a:rPr>
                <a:t>TournamentForm</a:t>
              </a:r>
              <a:endParaRPr lang="en-US" sz="1600" b="0">
                <a:latin typeface="Lucida Sans Typewriter" charset="0"/>
              </a:endParaRPr>
            </a:p>
          </p:txBody>
        </p:sp>
        <p:sp>
          <p:nvSpPr>
            <p:cNvPr id="153654" name="Rectangle 54"/>
            <p:cNvSpPr>
              <a:spLocks noChangeArrowheads="1"/>
            </p:cNvSpPr>
            <p:nvPr/>
          </p:nvSpPr>
          <p:spPr bwMode="auto">
            <a:xfrm>
              <a:off x="673" y="816"/>
              <a:ext cx="1316" cy="217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153655" name="Freeform 55"/>
          <p:cNvSpPr>
            <a:spLocks/>
          </p:cNvSpPr>
          <p:nvPr/>
        </p:nvSpPr>
        <p:spPr bwMode="auto">
          <a:xfrm>
            <a:off x="2103438" y="4073525"/>
            <a:ext cx="1308100" cy="346075"/>
          </a:xfrm>
          <a:custGeom>
            <a:avLst/>
            <a:gdLst>
              <a:gd name="T0" fmla="*/ 0 w 824"/>
              <a:gd name="T1" fmla="*/ 218 h 218"/>
              <a:gd name="T2" fmla="*/ 0 w 824"/>
              <a:gd name="T3" fmla="*/ 0 h 218"/>
              <a:gd name="T4" fmla="*/ 824 w 824"/>
              <a:gd name="T5" fmla="*/ 0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24" h="218">
                <a:moveTo>
                  <a:pt x="0" y="218"/>
                </a:moveTo>
                <a:lnTo>
                  <a:pt x="0" y="0"/>
                </a:lnTo>
                <a:lnTo>
                  <a:pt x="824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53656" name="Rectangle 56"/>
          <p:cNvSpPr>
            <a:spLocks noChangeArrowheads="1"/>
          </p:cNvSpPr>
          <p:nvPr/>
        </p:nvSpPr>
        <p:spPr bwMode="auto">
          <a:xfrm>
            <a:off x="1724284" y="4244975"/>
            <a:ext cx="7727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600" b="0">
              <a:latin typeface="Lucida Sans Typewriter" charset="0"/>
            </a:endParaRPr>
          </a:p>
        </p:txBody>
      </p:sp>
      <p:sp>
        <p:nvSpPr>
          <p:cNvPr id="153657" name="Rectangle 57"/>
          <p:cNvSpPr>
            <a:spLocks noChangeArrowheads="1"/>
          </p:cNvSpPr>
          <p:nvPr/>
        </p:nvSpPr>
        <p:spPr bwMode="auto">
          <a:xfrm>
            <a:off x="2079884" y="2320925"/>
            <a:ext cx="7727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600" b="0">
              <a:latin typeface="Lucida Sans Typewriter" charset="0"/>
            </a:endParaRPr>
          </a:p>
        </p:txBody>
      </p:sp>
      <p:sp>
        <p:nvSpPr>
          <p:cNvPr id="153658" name="Freeform 58"/>
          <p:cNvSpPr>
            <a:spLocks/>
          </p:cNvSpPr>
          <p:nvPr/>
        </p:nvSpPr>
        <p:spPr bwMode="auto">
          <a:xfrm>
            <a:off x="1649413" y="2439988"/>
            <a:ext cx="1562100" cy="1979612"/>
          </a:xfrm>
          <a:custGeom>
            <a:avLst/>
            <a:gdLst>
              <a:gd name="T0" fmla="*/ 0 w 984"/>
              <a:gd name="T1" fmla="*/ 1247 h 1247"/>
              <a:gd name="T2" fmla="*/ 0 w 984"/>
              <a:gd name="T3" fmla="*/ 0 h 1247"/>
              <a:gd name="T4" fmla="*/ 984 w 984"/>
              <a:gd name="T5" fmla="*/ 0 h 1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84" h="1247">
                <a:moveTo>
                  <a:pt x="0" y="1247"/>
                </a:moveTo>
                <a:lnTo>
                  <a:pt x="0" y="0"/>
                </a:lnTo>
                <a:lnTo>
                  <a:pt x="984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grpSp>
        <p:nvGrpSpPr>
          <p:cNvPr id="153659" name="Group 59"/>
          <p:cNvGrpSpPr>
            <a:grpSpLocks/>
          </p:cNvGrpSpPr>
          <p:nvPr/>
        </p:nvGrpSpPr>
        <p:grpSpPr bwMode="auto">
          <a:xfrm>
            <a:off x="3411538" y="4492625"/>
            <a:ext cx="2233612" cy="509588"/>
            <a:chOff x="2149" y="2806"/>
            <a:chExt cx="1407" cy="321"/>
          </a:xfrm>
        </p:grpSpPr>
        <p:sp>
          <p:nvSpPr>
            <p:cNvPr id="153660" name="Rectangle 60"/>
            <p:cNvSpPr>
              <a:spLocks noChangeArrowheads="1"/>
            </p:cNvSpPr>
            <p:nvPr/>
          </p:nvSpPr>
          <p:spPr bwMode="auto">
            <a:xfrm>
              <a:off x="2149" y="2806"/>
              <a:ext cx="1407" cy="321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grpSp>
          <p:nvGrpSpPr>
            <p:cNvPr id="153661" name="Group 61"/>
            <p:cNvGrpSpPr>
              <a:grpSpLocks/>
            </p:cNvGrpSpPr>
            <p:nvPr/>
          </p:nvGrpSpPr>
          <p:grpSpPr bwMode="auto">
            <a:xfrm>
              <a:off x="2171" y="2818"/>
              <a:ext cx="797" cy="280"/>
              <a:chOff x="2171" y="2823"/>
              <a:chExt cx="797" cy="280"/>
            </a:xfrm>
          </p:grpSpPr>
          <p:sp>
            <p:nvSpPr>
              <p:cNvPr id="153662" name="Rectangle 62"/>
              <p:cNvSpPr>
                <a:spLocks noChangeArrowheads="1"/>
              </p:cNvSpPr>
              <p:nvPr/>
            </p:nvSpPr>
            <p:spPr bwMode="auto">
              <a:xfrm>
                <a:off x="2171" y="2823"/>
                <a:ext cx="779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b="0">
                    <a:solidFill>
                      <a:srgbClr val="000000"/>
                    </a:solidFill>
                    <a:latin typeface="Lucida Sans Typewriter" charset="0"/>
                  </a:rPr>
                  <a:t>+acceptPlayer(p)</a:t>
                </a:r>
                <a:endParaRPr lang="en-US" sz="1600" b="0">
                  <a:latin typeface="Lucida Sans Typewriter" charset="0"/>
                </a:endParaRPr>
              </a:p>
            </p:txBody>
          </p:sp>
          <p:sp>
            <p:nvSpPr>
              <p:cNvPr id="153663" name="Rectangle 63"/>
              <p:cNvSpPr>
                <a:spLocks noChangeArrowheads="1"/>
              </p:cNvSpPr>
              <p:nvPr/>
            </p:nvSpPr>
            <p:spPr bwMode="auto">
              <a:xfrm>
                <a:off x="2189" y="2915"/>
                <a:ext cx="779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b="0">
                    <a:solidFill>
                      <a:srgbClr val="000000"/>
                    </a:solidFill>
                    <a:latin typeface="Lucida Sans Typewriter" charset="0"/>
                  </a:rPr>
                  <a:t>+removePlayer(p)</a:t>
                </a:r>
                <a:endParaRPr lang="en-US" sz="1600" b="0">
                  <a:latin typeface="Lucida Sans Typewriter" charset="0"/>
                </a:endParaRPr>
              </a:p>
            </p:txBody>
          </p:sp>
          <p:sp>
            <p:nvSpPr>
              <p:cNvPr id="153664" name="Rectangle 64"/>
              <p:cNvSpPr>
                <a:spLocks noChangeArrowheads="1"/>
              </p:cNvSpPr>
              <p:nvPr/>
            </p:nvSpPr>
            <p:spPr bwMode="auto">
              <a:xfrm>
                <a:off x="2179" y="3006"/>
                <a:ext cx="535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b="0">
                    <a:solidFill>
                      <a:srgbClr val="000000"/>
                    </a:solidFill>
                    <a:latin typeface="Lucida Sans Typewriter" charset="0"/>
                  </a:rPr>
                  <a:t>+schedule()</a:t>
                </a:r>
                <a:endParaRPr lang="en-US" sz="1600" b="0">
                  <a:latin typeface="Lucida Sans Typewriter" charset="0"/>
                </a:endParaRPr>
              </a:p>
            </p:txBody>
          </p:sp>
        </p:grpSp>
      </p:grpSp>
      <p:grpSp>
        <p:nvGrpSpPr>
          <p:cNvPr id="153665" name="Group 65"/>
          <p:cNvGrpSpPr>
            <a:grpSpLocks/>
          </p:cNvGrpSpPr>
          <p:nvPr/>
        </p:nvGrpSpPr>
        <p:grpSpPr bwMode="auto">
          <a:xfrm>
            <a:off x="5845175" y="4419600"/>
            <a:ext cx="2070100" cy="325438"/>
            <a:chOff x="3682" y="2784"/>
            <a:chExt cx="1304" cy="205"/>
          </a:xfrm>
        </p:grpSpPr>
        <p:sp>
          <p:nvSpPr>
            <p:cNvPr id="153666" name="Rectangle 66"/>
            <p:cNvSpPr>
              <a:spLocks noChangeArrowheads="1"/>
            </p:cNvSpPr>
            <p:nvPr/>
          </p:nvSpPr>
          <p:spPr bwMode="auto">
            <a:xfrm>
              <a:off x="3682" y="2784"/>
              <a:ext cx="1304" cy="205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3667" name="Rectangle 67"/>
            <p:cNvSpPr>
              <a:spLocks noChangeArrowheads="1"/>
            </p:cNvSpPr>
            <p:nvPr/>
          </p:nvSpPr>
          <p:spPr bwMode="auto">
            <a:xfrm>
              <a:off x="4016" y="2829"/>
              <a:ext cx="48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000000"/>
                  </a:solidFill>
                  <a:latin typeface="Lucida Sans Typewriter" charset="0"/>
                </a:rPr>
                <a:t>Advertiser</a:t>
              </a:r>
              <a:endParaRPr lang="en-US" sz="1600" b="0">
                <a:latin typeface="Lucida Sans Typewriter" charset="0"/>
              </a:endParaRPr>
            </a:p>
          </p:txBody>
        </p:sp>
      </p:grpSp>
      <p:sp>
        <p:nvSpPr>
          <p:cNvPr id="153668" name="Rectangle 68"/>
          <p:cNvSpPr>
            <a:spLocks noChangeArrowheads="1"/>
          </p:cNvSpPr>
          <p:nvPr/>
        </p:nvSpPr>
        <p:spPr bwMode="auto">
          <a:xfrm>
            <a:off x="6167922" y="4244975"/>
            <a:ext cx="61815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0">
                <a:solidFill>
                  <a:srgbClr val="000000"/>
                </a:solidFill>
                <a:latin typeface="Lucida Sans Typewriter" charset="0"/>
              </a:rPr>
              <a:t>sponsors</a:t>
            </a:r>
            <a:endParaRPr lang="en-US" sz="1600" b="0">
              <a:latin typeface="Lucida Sans Typewriter" charset="0"/>
            </a:endParaRPr>
          </a:p>
        </p:txBody>
      </p:sp>
      <p:sp>
        <p:nvSpPr>
          <p:cNvPr id="153669" name="Rectangle 69"/>
          <p:cNvSpPr>
            <a:spLocks noChangeArrowheads="1"/>
          </p:cNvSpPr>
          <p:nvPr/>
        </p:nvSpPr>
        <p:spPr bwMode="auto">
          <a:xfrm>
            <a:off x="7013834" y="4244975"/>
            <a:ext cx="7727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600" b="0">
              <a:latin typeface="Lucida Sans Typewriter" charset="0"/>
            </a:endParaRPr>
          </a:p>
        </p:txBody>
      </p:sp>
      <p:sp>
        <p:nvSpPr>
          <p:cNvPr id="153670" name="Rectangle 70"/>
          <p:cNvSpPr>
            <a:spLocks noChangeArrowheads="1"/>
          </p:cNvSpPr>
          <p:nvPr/>
        </p:nvSpPr>
        <p:spPr bwMode="auto">
          <a:xfrm>
            <a:off x="5678746" y="4100513"/>
            <a:ext cx="7727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600" b="0">
              <a:latin typeface="Lucida Sans Typewriter" charset="0"/>
            </a:endParaRPr>
          </a:p>
        </p:txBody>
      </p:sp>
      <p:sp>
        <p:nvSpPr>
          <p:cNvPr id="153671" name="Freeform 71"/>
          <p:cNvSpPr>
            <a:spLocks/>
          </p:cNvSpPr>
          <p:nvPr/>
        </p:nvSpPr>
        <p:spPr bwMode="auto">
          <a:xfrm>
            <a:off x="5627688" y="4073525"/>
            <a:ext cx="1325562" cy="346075"/>
          </a:xfrm>
          <a:custGeom>
            <a:avLst/>
            <a:gdLst>
              <a:gd name="T0" fmla="*/ 835 w 835"/>
              <a:gd name="T1" fmla="*/ 218 h 218"/>
              <a:gd name="T2" fmla="*/ 835 w 835"/>
              <a:gd name="T3" fmla="*/ 0 h 218"/>
              <a:gd name="T4" fmla="*/ 0 w 835"/>
              <a:gd name="T5" fmla="*/ 0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5" h="218">
                <a:moveTo>
                  <a:pt x="835" y="218"/>
                </a:moveTo>
                <a:lnTo>
                  <a:pt x="835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53672" name="Rectangle 72"/>
          <p:cNvSpPr>
            <a:spLocks noChangeArrowheads="1"/>
          </p:cNvSpPr>
          <p:nvPr/>
        </p:nvSpPr>
        <p:spPr bwMode="auto">
          <a:xfrm>
            <a:off x="7234496" y="4244975"/>
            <a:ext cx="7727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600" b="0">
              <a:latin typeface="Lucida Sans Typewriter" charset="0"/>
            </a:endParaRPr>
          </a:p>
        </p:txBody>
      </p:sp>
      <p:sp>
        <p:nvSpPr>
          <p:cNvPr id="153673" name="Rectangle 73"/>
          <p:cNvSpPr>
            <a:spLocks noChangeArrowheads="1"/>
          </p:cNvSpPr>
          <p:nvPr/>
        </p:nvSpPr>
        <p:spPr bwMode="auto">
          <a:xfrm>
            <a:off x="6696334" y="2320925"/>
            <a:ext cx="7727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600" b="0">
              <a:latin typeface="Lucida Sans Typewriter" charset="0"/>
            </a:endParaRPr>
          </a:p>
        </p:txBody>
      </p:sp>
      <p:sp>
        <p:nvSpPr>
          <p:cNvPr id="153674" name="Freeform 74"/>
          <p:cNvSpPr>
            <a:spLocks/>
          </p:cNvSpPr>
          <p:nvPr/>
        </p:nvSpPr>
        <p:spPr bwMode="auto">
          <a:xfrm>
            <a:off x="6280150" y="2439988"/>
            <a:ext cx="1108075" cy="1979612"/>
          </a:xfrm>
          <a:custGeom>
            <a:avLst/>
            <a:gdLst>
              <a:gd name="T0" fmla="*/ 698 w 698"/>
              <a:gd name="T1" fmla="*/ 1247 h 1247"/>
              <a:gd name="T2" fmla="*/ 698 w 698"/>
              <a:gd name="T3" fmla="*/ 0 h 1247"/>
              <a:gd name="T4" fmla="*/ 0 w 698"/>
              <a:gd name="T5" fmla="*/ 0 h 1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98" h="1247">
                <a:moveTo>
                  <a:pt x="698" y="1247"/>
                </a:moveTo>
                <a:lnTo>
                  <a:pt x="698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53675" name="Rectangle 75"/>
          <p:cNvSpPr>
            <a:spLocks noChangeArrowheads="1"/>
          </p:cNvSpPr>
          <p:nvPr/>
        </p:nvSpPr>
        <p:spPr bwMode="auto">
          <a:xfrm>
            <a:off x="2151321" y="4772025"/>
            <a:ext cx="7727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600" b="0">
              <a:latin typeface="Lucida Sans Typewriter" charset="0"/>
            </a:endParaRPr>
          </a:p>
        </p:txBody>
      </p:sp>
      <p:grpSp>
        <p:nvGrpSpPr>
          <p:cNvPr id="153676" name="Group 76"/>
          <p:cNvGrpSpPr>
            <a:grpSpLocks/>
          </p:cNvGrpSpPr>
          <p:nvPr/>
        </p:nvGrpSpPr>
        <p:grpSpPr bwMode="auto">
          <a:xfrm>
            <a:off x="3141663" y="2305050"/>
            <a:ext cx="3157537" cy="798513"/>
            <a:chOff x="1979" y="1434"/>
            <a:chExt cx="1989" cy="503"/>
          </a:xfrm>
        </p:grpSpPr>
        <p:sp>
          <p:nvSpPr>
            <p:cNvPr id="153677" name="Rectangle 77"/>
            <p:cNvSpPr>
              <a:spLocks noChangeArrowheads="1"/>
            </p:cNvSpPr>
            <p:nvPr/>
          </p:nvSpPr>
          <p:spPr bwMode="auto">
            <a:xfrm>
              <a:off x="2023" y="1434"/>
              <a:ext cx="1945" cy="503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grpSp>
          <p:nvGrpSpPr>
            <p:cNvPr id="153678" name="Group 78"/>
            <p:cNvGrpSpPr>
              <a:grpSpLocks/>
            </p:cNvGrpSpPr>
            <p:nvPr/>
          </p:nvGrpSpPr>
          <p:grpSpPr bwMode="auto">
            <a:xfrm>
              <a:off x="1979" y="1445"/>
              <a:ext cx="1606" cy="463"/>
              <a:chOff x="1979" y="1450"/>
              <a:chExt cx="1606" cy="463"/>
            </a:xfrm>
          </p:grpSpPr>
          <p:sp>
            <p:nvSpPr>
              <p:cNvPr id="153679" name="Rectangle 79"/>
              <p:cNvSpPr>
                <a:spLocks noChangeArrowheads="1"/>
              </p:cNvSpPr>
              <p:nvPr/>
            </p:nvSpPr>
            <p:spPr bwMode="auto">
              <a:xfrm>
                <a:off x="1979" y="1450"/>
                <a:ext cx="1606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b="0">
                    <a:solidFill>
                      <a:srgbClr val="000000"/>
                    </a:solidFill>
                    <a:latin typeface="Lucida Sans Typewriter" charset="0"/>
                  </a:rPr>
                  <a:t>+selectSponsors(advertisers):List</a:t>
                </a:r>
                <a:endParaRPr lang="en-US" sz="1600" b="0">
                  <a:latin typeface="Lucida Sans Typewriter" charset="0"/>
                </a:endParaRPr>
              </a:p>
            </p:txBody>
          </p:sp>
          <p:sp>
            <p:nvSpPr>
              <p:cNvPr id="153680" name="Rectangle 80"/>
              <p:cNvSpPr>
                <a:spLocks noChangeArrowheads="1"/>
              </p:cNvSpPr>
              <p:nvPr/>
            </p:nvSpPr>
            <p:spPr bwMode="auto">
              <a:xfrm>
                <a:off x="2050" y="1542"/>
                <a:ext cx="1071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b="0">
                    <a:solidFill>
                      <a:srgbClr val="000000"/>
                    </a:solidFill>
                    <a:latin typeface="Lucida Sans Typewriter" charset="0"/>
                  </a:rPr>
                  <a:t>+advertizeTournament()</a:t>
                </a:r>
                <a:endParaRPr lang="en-US" sz="1600" b="0">
                  <a:latin typeface="Lucida Sans Typewriter" charset="0"/>
                </a:endParaRPr>
              </a:p>
            </p:txBody>
          </p:sp>
          <p:sp>
            <p:nvSpPr>
              <p:cNvPr id="153681" name="Rectangle 81"/>
              <p:cNvSpPr>
                <a:spLocks noChangeArrowheads="1"/>
              </p:cNvSpPr>
              <p:nvPr/>
            </p:nvSpPr>
            <p:spPr bwMode="auto">
              <a:xfrm>
                <a:off x="2047" y="1633"/>
                <a:ext cx="779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b="0">
                    <a:solidFill>
                      <a:srgbClr val="000000"/>
                    </a:solidFill>
                    <a:latin typeface="Lucida Sans Typewriter" charset="0"/>
                  </a:rPr>
                  <a:t>+acceptPlayer(p)</a:t>
                </a:r>
                <a:endParaRPr lang="en-US" sz="1600" b="0">
                  <a:latin typeface="Lucida Sans Typewriter" charset="0"/>
                </a:endParaRPr>
              </a:p>
            </p:txBody>
          </p:sp>
          <p:sp>
            <p:nvSpPr>
              <p:cNvPr id="153682" name="Rectangle 82"/>
              <p:cNvSpPr>
                <a:spLocks noChangeArrowheads="1"/>
              </p:cNvSpPr>
              <p:nvPr/>
            </p:nvSpPr>
            <p:spPr bwMode="auto">
              <a:xfrm>
                <a:off x="2088" y="1725"/>
                <a:ext cx="102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b="0">
                    <a:solidFill>
                      <a:srgbClr val="000000"/>
                    </a:solidFill>
                    <a:latin typeface="Lucida Sans Typewriter" charset="0"/>
                  </a:rPr>
                  <a:t>+announceTournament()</a:t>
                </a:r>
                <a:endParaRPr lang="en-US" sz="1600" b="0">
                  <a:latin typeface="Lucida Sans Typewriter" charset="0"/>
                </a:endParaRPr>
              </a:p>
            </p:txBody>
          </p:sp>
          <p:sp>
            <p:nvSpPr>
              <p:cNvPr id="153683" name="Rectangle 83"/>
              <p:cNvSpPr>
                <a:spLocks noChangeArrowheads="1"/>
              </p:cNvSpPr>
              <p:nvPr/>
            </p:nvSpPr>
            <p:spPr bwMode="auto">
              <a:xfrm>
                <a:off x="2041" y="1816"/>
                <a:ext cx="14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b="0">
                    <a:solidFill>
                      <a:srgbClr val="000000"/>
                    </a:solidFill>
                    <a:latin typeface="Lucida Sans Typewriter" charset="0"/>
                  </a:rPr>
                  <a:t>+isPlayerOverbooked():boolean</a:t>
                </a:r>
                <a:endParaRPr lang="en-US" sz="1600" b="0">
                  <a:latin typeface="Lucida Sans Typewriter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8867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82" y="0"/>
            <a:ext cx="7010216" cy="1377950"/>
          </a:xfrm>
        </p:spPr>
        <p:txBody>
          <a:bodyPr/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</a:t>
            </a:r>
            <a:r>
              <a:rPr lang="en-US" sz="2400" dirty="0" smtClean="0"/>
              <a:t>Pre</a:t>
            </a:r>
            <a:r>
              <a:rPr lang="en-US" sz="2400" dirty="0"/>
              <a:t>- and post-conditions for ordering operations on </a:t>
            </a:r>
            <a:r>
              <a:rPr lang="en-US" sz="2400" dirty="0" err="1" smtClean="0"/>
              <a:t>TournamentControl</a:t>
            </a:r>
            <a:r>
              <a:rPr lang="zh-CN" altLang="en-US" sz="2400" smtClean="0"/>
              <a:t>？？？？</a:t>
            </a:r>
            <a:endParaRPr lang="en-US" sz="2400" dirty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1007632"/>
            <a:ext cx="6629400" cy="4235450"/>
          </a:xfrm>
        </p:spPr>
        <p:txBody>
          <a:bodyPr/>
          <a:lstStyle/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200" b="1" dirty="0">
                <a:latin typeface="Lucida Sans Typewriter" charset="0"/>
              </a:rPr>
              <a:t>context</a:t>
            </a:r>
            <a:r>
              <a:rPr lang="en-US" sz="1200" dirty="0">
                <a:latin typeface="Lucida Sans Typewriter" charset="0"/>
              </a:rPr>
              <a:t> </a:t>
            </a:r>
            <a:r>
              <a:rPr lang="en-US" sz="1200" dirty="0" err="1">
                <a:latin typeface="Lucida Sans Typewriter" charset="0"/>
              </a:rPr>
              <a:t>TournamentControl</a:t>
            </a:r>
            <a:r>
              <a:rPr lang="en-US" sz="1200" dirty="0">
                <a:latin typeface="Lucida Sans Typewriter" charset="0"/>
              </a:rPr>
              <a:t>::</a:t>
            </a:r>
            <a:r>
              <a:rPr lang="en-US" sz="1200" dirty="0" err="1">
                <a:latin typeface="Lucida Sans Typewriter" charset="0"/>
              </a:rPr>
              <a:t>selectSponsors</a:t>
            </a:r>
            <a:r>
              <a:rPr lang="en-US" sz="1200" dirty="0">
                <a:latin typeface="Lucida Sans Typewriter" charset="0"/>
              </a:rPr>
              <a:t>(advertisers) </a:t>
            </a:r>
            <a:r>
              <a:rPr lang="en-US" sz="1200" b="1" dirty="0">
                <a:latin typeface="Lucida Sans Typewriter" charset="0"/>
              </a:rPr>
              <a:t>pre</a:t>
            </a:r>
            <a:r>
              <a:rPr lang="en-US" sz="1200" dirty="0">
                <a:latin typeface="Lucida Sans Typewriter" charset="0"/>
              </a:rPr>
              <a:t>: 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200" dirty="0">
                <a:latin typeface="Lucida Sans Typewriter" charset="0"/>
              </a:rPr>
              <a:t>	</a:t>
            </a:r>
            <a:r>
              <a:rPr lang="en-US" sz="1200" dirty="0" err="1">
                <a:latin typeface="Lucida Sans Typewriter" charset="0"/>
              </a:rPr>
              <a:t>interestedSponsors</a:t>
            </a:r>
            <a:r>
              <a:rPr lang="en-US" sz="1200" dirty="0">
                <a:latin typeface="Lucida Sans Typewriter" charset="0"/>
              </a:rPr>
              <a:t>-&gt;</a:t>
            </a:r>
            <a:r>
              <a:rPr lang="en-US" sz="1200" dirty="0" err="1">
                <a:latin typeface="Lucida Sans Typewriter" charset="0"/>
              </a:rPr>
              <a:t>notEmpty</a:t>
            </a:r>
            <a:r>
              <a:rPr lang="en-US" sz="1200" dirty="0">
                <a:latin typeface="Lucida Sans Typewriter" charset="0"/>
              </a:rPr>
              <a:t> and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200" dirty="0">
                <a:latin typeface="Lucida Sans Typewriter" charset="0"/>
              </a:rPr>
              <a:t>		</a:t>
            </a:r>
            <a:r>
              <a:rPr lang="en-US" sz="1200" dirty="0" err="1">
                <a:latin typeface="Lucida Sans Typewriter" charset="0"/>
              </a:rPr>
              <a:t>tournament.sponsors</a:t>
            </a:r>
            <a:r>
              <a:rPr lang="en-US" sz="1200" dirty="0">
                <a:latin typeface="Lucida Sans Typewriter" charset="0"/>
              </a:rPr>
              <a:t>-&gt;</a:t>
            </a:r>
            <a:r>
              <a:rPr lang="en-US" sz="1200" dirty="0" err="1">
                <a:latin typeface="Lucida Sans Typewriter" charset="0"/>
              </a:rPr>
              <a:t>isEmpty</a:t>
            </a:r>
            <a:endParaRPr lang="en-US" sz="1200" dirty="0">
              <a:latin typeface="Lucida Sans Typewriter" charset="0"/>
            </a:endParaRP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200" b="1" dirty="0">
                <a:latin typeface="Lucida Sans Typewriter" charset="0"/>
              </a:rPr>
              <a:t>context</a:t>
            </a:r>
            <a:r>
              <a:rPr lang="en-US" sz="1200" dirty="0">
                <a:latin typeface="Lucida Sans Typewriter" charset="0"/>
              </a:rPr>
              <a:t> </a:t>
            </a:r>
            <a:r>
              <a:rPr lang="en-US" sz="1200" dirty="0" err="1">
                <a:latin typeface="Lucida Sans Typewriter" charset="0"/>
              </a:rPr>
              <a:t>TournamentControl</a:t>
            </a:r>
            <a:r>
              <a:rPr lang="en-US" sz="1200" dirty="0">
                <a:latin typeface="Lucida Sans Typewriter" charset="0"/>
              </a:rPr>
              <a:t>::</a:t>
            </a:r>
            <a:r>
              <a:rPr lang="en-US" sz="1200" dirty="0" err="1">
                <a:latin typeface="Lucida Sans Typewriter" charset="0"/>
              </a:rPr>
              <a:t>selectSponsors</a:t>
            </a:r>
            <a:r>
              <a:rPr lang="en-US" sz="1200" dirty="0">
                <a:latin typeface="Lucida Sans Typewriter" charset="0"/>
              </a:rPr>
              <a:t>(advertisers) </a:t>
            </a:r>
            <a:r>
              <a:rPr lang="en-US" sz="1200" b="1" dirty="0">
                <a:latin typeface="Lucida Sans Typewriter" charset="0"/>
              </a:rPr>
              <a:t>post</a:t>
            </a:r>
            <a:r>
              <a:rPr lang="en-US" sz="1200" dirty="0">
                <a:latin typeface="Lucida Sans Typewriter" charset="0"/>
              </a:rPr>
              <a:t>: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200" dirty="0">
                <a:latin typeface="Lucida Sans Typewriter" charset="0"/>
              </a:rPr>
              <a:t>	</a:t>
            </a:r>
            <a:r>
              <a:rPr lang="en-US" sz="1200" dirty="0" err="1">
                <a:latin typeface="Lucida Sans Typewriter" charset="0"/>
              </a:rPr>
              <a:t>tournament.sponsors.equals</a:t>
            </a:r>
            <a:r>
              <a:rPr lang="en-US" sz="1200" dirty="0">
                <a:latin typeface="Lucida Sans Typewriter" charset="0"/>
              </a:rPr>
              <a:t>(advertisers)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endParaRPr lang="en-US" sz="1200" dirty="0">
              <a:latin typeface="Lucida Sans Typewriter" charset="0"/>
            </a:endParaRP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200" b="1" dirty="0">
                <a:latin typeface="Lucida Sans Typewriter" charset="0"/>
              </a:rPr>
              <a:t>context</a:t>
            </a:r>
            <a:r>
              <a:rPr lang="en-US" sz="1200" dirty="0">
                <a:latin typeface="Lucida Sans Typewriter" charset="0"/>
              </a:rPr>
              <a:t> </a:t>
            </a:r>
            <a:r>
              <a:rPr lang="en-US" sz="1200" dirty="0" err="1">
                <a:latin typeface="Lucida Sans Typewriter" charset="0"/>
              </a:rPr>
              <a:t>TournamentControl</a:t>
            </a:r>
            <a:r>
              <a:rPr lang="en-US" sz="1200" dirty="0">
                <a:latin typeface="Lucida Sans Typewriter" charset="0"/>
              </a:rPr>
              <a:t>::</a:t>
            </a:r>
            <a:r>
              <a:rPr lang="en-US" sz="1200" dirty="0" err="1">
                <a:latin typeface="Lucida Sans Typewriter" charset="0"/>
              </a:rPr>
              <a:t>advertiseTournament</a:t>
            </a:r>
            <a:r>
              <a:rPr lang="en-US" sz="1200" dirty="0">
                <a:latin typeface="Lucida Sans Typewriter" charset="0"/>
              </a:rPr>
              <a:t>() </a:t>
            </a:r>
            <a:r>
              <a:rPr lang="en-US" sz="1200" b="1" dirty="0">
                <a:latin typeface="Lucida Sans Typewriter" charset="0"/>
              </a:rPr>
              <a:t>pre</a:t>
            </a:r>
            <a:r>
              <a:rPr lang="en-US" sz="1200" dirty="0">
                <a:latin typeface="Lucida Sans Typewriter" charset="0"/>
              </a:rPr>
              <a:t>: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200" dirty="0">
                <a:latin typeface="Lucida Sans Typewriter" charset="0"/>
              </a:rPr>
              <a:t>	</a:t>
            </a:r>
            <a:r>
              <a:rPr lang="en-US" sz="1200" dirty="0" err="1">
                <a:latin typeface="Lucida Sans Typewriter" charset="0"/>
              </a:rPr>
              <a:t>tournament.sponsors</a:t>
            </a:r>
            <a:r>
              <a:rPr lang="en-US" sz="1200" dirty="0">
                <a:latin typeface="Lucida Sans Typewriter" charset="0"/>
              </a:rPr>
              <a:t>-&gt;</a:t>
            </a:r>
            <a:r>
              <a:rPr lang="en-US" sz="1200" dirty="0" err="1">
                <a:latin typeface="Lucida Sans Typewriter" charset="0"/>
              </a:rPr>
              <a:t>isEmpty</a:t>
            </a:r>
            <a:r>
              <a:rPr lang="en-US" sz="1200" dirty="0">
                <a:latin typeface="Lucida Sans Typewriter" charset="0"/>
              </a:rPr>
              <a:t> and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200" dirty="0">
                <a:latin typeface="Lucida Sans Typewriter" charset="0"/>
              </a:rPr>
              <a:t>		not </a:t>
            </a:r>
            <a:r>
              <a:rPr lang="en-US" sz="1200" dirty="0" err="1">
                <a:latin typeface="Lucida Sans Typewriter" charset="0"/>
              </a:rPr>
              <a:t>tournament.advertised</a:t>
            </a:r>
            <a:endParaRPr lang="en-US" sz="1200" dirty="0">
              <a:latin typeface="Lucida Sans Typewriter" charset="0"/>
            </a:endParaRP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200" b="1" dirty="0">
                <a:latin typeface="Lucida Sans Typewriter" charset="0"/>
              </a:rPr>
              <a:t>context</a:t>
            </a:r>
            <a:r>
              <a:rPr lang="en-US" sz="1200" dirty="0">
                <a:latin typeface="Lucida Sans Typewriter" charset="0"/>
              </a:rPr>
              <a:t> </a:t>
            </a:r>
            <a:r>
              <a:rPr lang="en-US" sz="1200" dirty="0" err="1">
                <a:latin typeface="Lucida Sans Typewriter" charset="0"/>
              </a:rPr>
              <a:t>TournamentControl</a:t>
            </a:r>
            <a:r>
              <a:rPr lang="en-US" sz="1200" dirty="0">
                <a:latin typeface="Lucida Sans Typewriter" charset="0"/>
              </a:rPr>
              <a:t>::</a:t>
            </a:r>
            <a:r>
              <a:rPr lang="en-US" sz="1200" dirty="0" err="1">
                <a:latin typeface="Lucida Sans Typewriter" charset="0"/>
              </a:rPr>
              <a:t>advertiseTournament</a:t>
            </a:r>
            <a:r>
              <a:rPr lang="en-US" sz="1200" dirty="0">
                <a:latin typeface="Lucida Sans Typewriter" charset="0"/>
              </a:rPr>
              <a:t>() </a:t>
            </a:r>
            <a:r>
              <a:rPr lang="en-US" sz="1200" b="1" dirty="0">
                <a:latin typeface="Lucida Sans Typewriter" charset="0"/>
              </a:rPr>
              <a:t>post</a:t>
            </a:r>
            <a:r>
              <a:rPr lang="en-US" sz="1200" dirty="0">
                <a:latin typeface="Lucida Sans Typewriter" charset="0"/>
              </a:rPr>
              <a:t>: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200" dirty="0">
                <a:latin typeface="Lucida Sans Typewriter" charset="0"/>
              </a:rPr>
              <a:t>	</a:t>
            </a:r>
            <a:r>
              <a:rPr lang="en-US" sz="1200" dirty="0" err="1">
                <a:latin typeface="Lucida Sans Typewriter" charset="0"/>
              </a:rPr>
              <a:t>tournament.advertised</a:t>
            </a:r>
            <a:endParaRPr lang="en-US" sz="1200" dirty="0">
              <a:latin typeface="Lucida Sans Typewriter" charset="0"/>
            </a:endParaRPr>
          </a:p>
          <a:p>
            <a:pPr>
              <a:lnSpc>
                <a:spcPct val="80000"/>
              </a:lnSpc>
              <a:buFont typeface="Symbol" charset="0"/>
              <a:buNone/>
            </a:pPr>
            <a:endParaRPr lang="en-US" sz="1200" dirty="0">
              <a:latin typeface="Lucida Sans Typewriter" charset="0"/>
            </a:endParaRP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200" b="1" dirty="0">
                <a:latin typeface="Lucida Sans Typewriter" charset="0"/>
              </a:rPr>
              <a:t>context</a:t>
            </a:r>
            <a:r>
              <a:rPr lang="en-US" sz="1200" dirty="0">
                <a:latin typeface="Lucida Sans Typewriter" charset="0"/>
              </a:rPr>
              <a:t> </a:t>
            </a:r>
            <a:r>
              <a:rPr lang="en-US" sz="1200" dirty="0" err="1">
                <a:latin typeface="Lucida Sans Typewriter" charset="0"/>
              </a:rPr>
              <a:t>TournamentControl</a:t>
            </a:r>
            <a:r>
              <a:rPr lang="en-US" sz="1200" dirty="0">
                <a:latin typeface="Lucida Sans Typewriter" charset="0"/>
              </a:rPr>
              <a:t>::</a:t>
            </a:r>
            <a:r>
              <a:rPr lang="en-US" sz="1200" dirty="0" err="1">
                <a:latin typeface="Lucida Sans Typewriter" charset="0"/>
              </a:rPr>
              <a:t>acceptPlayer</a:t>
            </a:r>
            <a:r>
              <a:rPr lang="en-US" sz="1200" dirty="0">
                <a:latin typeface="Lucida Sans Typewriter" charset="0"/>
              </a:rPr>
              <a:t>(p) </a:t>
            </a:r>
            <a:r>
              <a:rPr lang="en-US" sz="1200" b="1" dirty="0">
                <a:latin typeface="Lucida Sans Typewriter" charset="0"/>
              </a:rPr>
              <a:t>pre</a:t>
            </a:r>
            <a:r>
              <a:rPr lang="en-US" sz="1200" dirty="0">
                <a:latin typeface="Lucida Sans Typewriter" charset="0"/>
              </a:rPr>
              <a:t>: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200" dirty="0">
                <a:latin typeface="Lucida Sans Typewriter" charset="0"/>
              </a:rPr>
              <a:t>	</a:t>
            </a:r>
            <a:r>
              <a:rPr lang="en-US" sz="1200" dirty="0" err="1">
                <a:latin typeface="Lucida Sans Typewriter" charset="0"/>
              </a:rPr>
              <a:t>tournament.advertised</a:t>
            </a:r>
            <a:r>
              <a:rPr lang="en-US" sz="1200" dirty="0">
                <a:latin typeface="Lucida Sans Typewriter" charset="0"/>
              </a:rPr>
              <a:t> and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200" dirty="0">
                <a:latin typeface="Lucida Sans Typewriter" charset="0"/>
              </a:rPr>
              <a:t>		</a:t>
            </a:r>
            <a:r>
              <a:rPr lang="en-US" sz="1200" dirty="0" err="1">
                <a:latin typeface="Lucida Sans Typewriter" charset="0"/>
              </a:rPr>
              <a:t>interestedPlayers</a:t>
            </a:r>
            <a:r>
              <a:rPr lang="en-US" sz="1200" dirty="0">
                <a:latin typeface="Lucida Sans Typewriter" charset="0"/>
              </a:rPr>
              <a:t>-&gt;includes(p) and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200" dirty="0">
                <a:latin typeface="Lucida Sans Typewriter" charset="0"/>
              </a:rPr>
              <a:t>			not </a:t>
            </a:r>
            <a:r>
              <a:rPr lang="en-US" sz="1200" dirty="0" err="1">
                <a:latin typeface="Lucida Sans Typewriter" charset="0"/>
              </a:rPr>
              <a:t>isPlayerOverbooked</a:t>
            </a:r>
            <a:r>
              <a:rPr lang="en-US" sz="1200" dirty="0">
                <a:latin typeface="Lucida Sans Typewriter" charset="0"/>
              </a:rPr>
              <a:t>(p)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200" b="1" dirty="0">
                <a:latin typeface="Lucida Sans Typewriter" charset="0"/>
              </a:rPr>
              <a:t>context</a:t>
            </a:r>
            <a:r>
              <a:rPr lang="en-US" sz="1200" dirty="0">
                <a:latin typeface="Lucida Sans Typewriter" charset="0"/>
              </a:rPr>
              <a:t> </a:t>
            </a:r>
            <a:r>
              <a:rPr lang="en-US" sz="1200" dirty="0" err="1">
                <a:latin typeface="Lucida Sans Typewriter" charset="0"/>
              </a:rPr>
              <a:t>TournamentControl</a:t>
            </a:r>
            <a:r>
              <a:rPr lang="en-US" sz="1200" dirty="0">
                <a:latin typeface="Lucida Sans Typewriter" charset="0"/>
              </a:rPr>
              <a:t>::</a:t>
            </a:r>
            <a:r>
              <a:rPr lang="en-US" sz="1200" dirty="0" err="1">
                <a:latin typeface="Lucida Sans Typewriter" charset="0"/>
              </a:rPr>
              <a:t>acceptPlayer</a:t>
            </a:r>
            <a:r>
              <a:rPr lang="en-US" sz="1200" dirty="0">
                <a:latin typeface="Lucida Sans Typewriter" charset="0"/>
              </a:rPr>
              <a:t>(p) </a:t>
            </a:r>
            <a:r>
              <a:rPr lang="en-US" sz="1200" b="1" dirty="0">
                <a:latin typeface="Lucida Sans Typewriter" charset="0"/>
              </a:rPr>
              <a:t>post</a:t>
            </a:r>
            <a:r>
              <a:rPr lang="en-US" sz="1200" dirty="0">
                <a:latin typeface="Lucida Sans Typewriter" charset="0"/>
              </a:rPr>
              <a:t>: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200" dirty="0">
                <a:latin typeface="Lucida Sans Typewriter" charset="0"/>
              </a:rPr>
              <a:t>	</a:t>
            </a:r>
            <a:r>
              <a:rPr lang="en-US" sz="1200" dirty="0" err="1">
                <a:latin typeface="Lucida Sans Typewriter" charset="0"/>
              </a:rPr>
              <a:t>tournament.players</a:t>
            </a:r>
            <a:r>
              <a:rPr lang="en-US" sz="1200" dirty="0">
                <a:latin typeface="Lucida Sans Typewriter" charset="0"/>
              </a:rPr>
              <a:t>-&gt;includes(p)</a:t>
            </a:r>
          </a:p>
        </p:txBody>
      </p:sp>
      <p:grpSp>
        <p:nvGrpSpPr>
          <p:cNvPr id="154628" name="Group 4"/>
          <p:cNvGrpSpPr>
            <a:grpSpLocks/>
          </p:cNvGrpSpPr>
          <p:nvPr/>
        </p:nvGrpSpPr>
        <p:grpSpPr bwMode="auto">
          <a:xfrm>
            <a:off x="2667050" y="4389800"/>
            <a:ext cx="4003675" cy="1706563"/>
            <a:chOff x="3039" y="623"/>
            <a:chExt cx="2522" cy="1075"/>
          </a:xfrm>
        </p:grpSpPr>
        <p:grpSp>
          <p:nvGrpSpPr>
            <p:cNvPr id="154629" name="Group 5"/>
            <p:cNvGrpSpPr>
              <a:grpSpLocks/>
            </p:cNvGrpSpPr>
            <p:nvPr/>
          </p:nvGrpSpPr>
          <p:grpSpPr bwMode="auto">
            <a:xfrm>
              <a:off x="3039" y="623"/>
              <a:ext cx="2522" cy="268"/>
              <a:chOff x="3039" y="623"/>
              <a:chExt cx="2522" cy="268"/>
            </a:xfrm>
          </p:grpSpPr>
          <p:sp>
            <p:nvSpPr>
              <p:cNvPr id="154630" name="Rectangle 6"/>
              <p:cNvSpPr>
                <a:spLocks noChangeArrowheads="1"/>
              </p:cNvSpPr>
              <p:nvPr/>
            </p:nvSpPr>
            <p:spPr bwMode="auto">
              <a:xfrm>
                <a:off x="3039" y="623"/>
                <a:ext cx="2522" cy="268"/>
              </a:xfrm>
              <a:prstGeom prst="rect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54631" name="Rectangle 7"/>
              <p:cNvSpPr>
                <a:spLocks noChangeArrowheads="1"/>
              </p:cNvSpPr>
              <p:nvPr/>
            </p:nvSpPr>
            <p:spPr bwMode="auto">
              <a:xfrm>
                <a:off x="3750" y="685"/>
                <a:ext cx="910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  <a:latin typeface="Lucida Sans Typewriter" charset="0"/>
                  </a:rPr>
                  <a:t>TournamentControl</a:t>
                </a:r>
                <a:endParaRPr lang="en-US" sz="1600" b="0">
                  <a:latin typeface="Lucida Sans Typewriter" charset="0"/>
                </a:endParaRPr>
              </a:p>
            </p:txBody>
          </p:sp>
        </p:grpSp>
        <p:sp>
          <p:nvSpPr>
            <p:cNvPr id="154632" name="Rectangle 8"/>
            <p:cNvSpPr>
              <a:spLocks noChangeArrowheads="1"/>
            </p:cNvSpPr>
            <p:nvPr/>
          </p:nvSpPr>
          <p:spPr bwMode="auto">
            <a:xfrm>
              <a:off x="3039" y="888"/>
              <a:ext cx="2522" cy="150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grpSp>
          <p:nvGrpSpPr>
            <p:cNvPr id="154633" name="Group 9"/>
            <p:cNvGrpSpPr>
              <a:grpSpLocks/>
            </p:cNvGrpSpPr>
            <p:nvPr/>
          </p:nvGrpSpPr>
          <p:grpSpPr bwMode="auto">
            <a:xfrm>
              <a:off x="3039" y="1042"/>
              <a:ext cx="2522" cy="656"/>
              <a:chOff x="3039" y="1011"/>
              <a:chExt cx="2522" cy="656"/>
            </a:xfrm>
          </p:grpSpPr>
          <p:sp>
            <p:nvSpPr>
              <p:cNvPr id="154634" name="Rectangle 10"/>
              <p:cNvSpPr>
                <a:spLocks noChangeArrowheads="1"/>
              </p:cNvSpPr>
              <p:nvPr/>
            </p:nvSpPr>
            <p:spPr bwMode="auto">
              <a:xfrm>
                <a:off x="3039" y="1011"/>
                <a:ext cx="2522" cy="656"/>
              </a:xfrm>
              <a:prstGeom prst="rect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/>
              </a:p>
            </p:txBody>
          </p:sp>
          <p:grpSp>
            <p:nvGrpSpPr>
              <p:cNvPr id="154635" name="Group 11"/>
              <p:cNvGrpSpPr>
                <a:grpSpLocks/>
              </p:cNvGrpSpPr>
              <p:nvPr/>
            </p:nvGrpSpPr>
            <p:grpSpPr bwMode="auto">
              <a:xfrm>
                <a:off x="3095" y="1029"/>
                <a:ext cx="1767" cy="584"/>
                <a:chOff x="3095" y="1033"/>
                <a:chExt cx="1767" cy="584"/>
              </a:xfrm>
            </p:grpSpPr>
            <p:sp>
              <p:nvSpPr>
                <p:cNvPr id="154636" name="Rectangle 12"/>
                <p:cNvSpPr>
                  <a:spLocks noChangeArrowheads="1"/>
                </p:cNvSpPr>
                <p:nvPr/>
              </p:nvSpPr>
              <p:spPr bwMode="auto">
                <a:xfrm>
                  <a:off x="3095" y="1033"/>
                  <a:ext cx="1767" cy="1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  <a:latin typeface="Lucida Sans Typewriter" charset="0"/>
                    </a:rPr>
                    <a:t>+selectSponsors(advertisers):List</a:t>
                  </a:r>
                  <a:endParaRPr lang="en-US" sz="1600" b="0">
                    <a:latin typeface="Lucida Sans Typewriter" charset="0"/>
                  </a:endParaRPr>
                </a:p>
              </p:txBody>
            </p:sp>
            <p:sp>
              <p:nvSpPr>
                <p:cNvPr id="154637" name="Rectangle 13"/>
                <p:cNvSpPr>
                  <a:spLocks noChangeArrowheads="1"/>
                </p:cNvSpPr>
                <p:nvPr/>
              </p:nvSpPr>
              <p:spPr bwMode="auto">
                <a:xfrm>
                  <a:off x="3143" y="1152"/>
                  <a:ext cx="1178" cy="1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  <a:latin typeface="Lucida Sans Typewriter" charset="0"/>
                    </a:rPr>
                    <a:t>+advertizeTournament()</a:t>
                  </a:r>
                  <a:endParaRPr lang="en-US" sz="1600" b="0">
                    <a:latin typeface="Lucida Sans Typewriter" charset="0"/>
                  </a:endParaRPr>
                </a:p>
              </p:txBody>
            </p:sp>
            <p:sp>
              <p:nvSpPr>
                <p:cNvPr id="154638" name="Rectangle 14"/>
                <p:cNvSpPr>
                  <a:spLocks noChangeArrowheads="1"/>
                </p:cNvSpPr>
                <p:nvPr/>
              </p:nvSpPr>
              <p:spPr bwMode="auto">
                <a:xfrm>
                  <a:off x="3117" y="1272"/>
                  <a:ext cx="857" cy="1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  <a:latin typeface="Lucida Sans Typewriter" charset="0"/>
                    </a:rPr>
                    <a:t>+acceptPlayer(p)</a:t>
                  </a:r>
                  <a:endParaRPr lang="en-US" sz="1600" b="0">
                    <a:latin typeface="Lucida Sans Typewriter" charset="0"/>
                  </a:endParaRPr>
                </a:p>
              </p:txBody>
            </p:sp>
            <p:sp>
              <p:nvSpPr>
                <p:cNvPr id="154639" name="Rectangle 15"/>
                <p:cNvSpPr>
                  <a:spLocks noChangeArrowheads="1"/>
                </p:cNvSpPr>
                <p:nvPr/>
              </p:nvSpPr>
              <p:spPr bwMode="auto">
                <a:xfrm>
                  <a:off x="3189" y="1391"/>
                  <a:ext cx="1124" cy="1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  <a:latin typeface="Lucida Sans Typewriter" charset="0"/>
                    </a:rPr>
                    <a:t>+announceTournament()</a:t>
                  </a:r>
                  <a:endParaRPr lang="en-US" sz="1600" b="0">
                    <a:latin typeface="Lucida Sans Typewriter" charset="0"/>
                  </a:endParaRPr>
                </a:p>
              </p:txBody>
            </p:sp>
            <p:sp>
              <p:nvSpPr>
                <p:cNvPr id="154640" name="Rectangle 16"/>
                <p:cNvSpPr>
                  <a:spLocks noChangeArrowheads="1"/>
                </p:cNvSpPr>
                <p:nvPr/>
              </p:nvSpPr>
              <p:spPr bwMode="auto">
                <a:xfrm>
                  <a:off x="3159" y="1510"/>
                  <a:ext cx="1553" cy="1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  <a:latin typeface="Lucida Sans Typewriter" charset="0"/>
                    </a:rPr>
                    <a:t>+isPlayerOverbooked():boolean</a:t>
                  </a:r>
                  <a:endParaRPr lang="en-US" sz="1600" b="0">
                    <a:latin typeface="Lucida Sans Typewriter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04087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62" y="73095"/>
            <a:ext cx="6934138" cy="688975"/>
          </a:xfrm>
        </p:spPr>
        <p:txBody>
          <a:bodyPr/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</a:t>
            </a:r>
            <a:r>
              <a:rPr lang="en-US" sz="2400" dirty="0" smtClean="0"/>
              <a:t>Specifying </a:t>
            </a:r>
            <a:r>
              <a:rPr lang="en-US" sz="2400" dirty="0"/>
              <a:t>invariants on Tournament and Tournament Control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452438"/>
            <a:r>
              <a:rPr lang="en-US" sz="2400" dirty="0"/>
              <a:t>All Matches of in a Tournament must occur within the time frame of the Tournament</a:t>
            </a:r>
          </a:p>
          <a:p>
            <a:pPr defTabSz="452438">
              <a:buFont typeface="Symbol" charset="0"/>
              <a:buNone/>
            </a:pPr>
            <a:endParaRPr lang="en-US" sz="1600" b="1" dirty="0">
              <a:latin typeface="Lucida Sans Typewriter" charset="0"/>
            </a:endParaRPr>
          </a:p>
          <a:p>
            <a:pPr defTabSz="452438">
              <a:buFont typeface="Symbol" charset="0"/>
              <a:buNone/>
            </a:pPr>
            <a:r>
              <a:rPr lang="en-US" sz="1600" b="1" dirty="0">
                <a:latin typeface="Lucida Sans Typewriter" charset="0"/>
              </a:rPr>
              <a:t>context</a:t>
            </a:r>
            <a:r>
              <a:rPr lang="en-US" sz="1600" dirty="0">
                <a:latin typeface="Lucida Sans Typewriter" charset="0"/>
              </a:rPr>
              <a:t> Tournament </a:t>
            </a:r>
            <a:r>
              <a:rPr lang="en-US" sz="1600" b="1" dirty="0" err="1">
                <a:latin typeface="Lucida Sans Typewriter" charset="0"/>
              </a:rPr>
              <a:t>inv</a:t>
            </a:r>
            <a:r>
              <a:rPr lang="en-US" sz="1600" dirty="0">
                <a:latin typeface="Lucida Sans Typewriter" charset="0"/>
              </a:rPr>
              <a:t>:</a:t>
            </a:r>
            <a:br>
              <a:rPr lang="en-US" sz="1600" dirty="0">
                <a:latin typeface="Lucida Sans Typewriter" charset="0"/>
              </a:rPr>
            </a:br>
            <a:r>
              <a:rPr lang="en-US" sz="1600" dirty="0">
                <a:latin typeface="Lucida Sans Typewriter" charset="0"/>
              </a:rPr>
              <a:t>	matches-&gt;</a:t>
            </a:r>
            <a:r>
              <a:rPr lang="en-US" sz="1600" dirty="0" err="1">
                <a:latin typeface="Lucida Sans Typewriter" charset="0"/>
              </a:rPr>
              <a:t>forAll</a:t>
            </a:r>
            <a:r>
              <a:rPr lang="en-US" sz="1600" dirty="0">
                <a:latin typeface="Lucida Sans Typewriter" charset="0"/>
              </a:rPr>
              <a:t>(m|</a:t>
            </a:r>
            <a:br>
              <a:rPr lang="en-US" sz="1600" dirty="0">
                <a:latin typeface="Lucida Sans Typewriter" charset="0"/>
              </a:rPr>
            </a:br>
            <a:r>
              <a:rPr lang="en-US" sz="1600" dirty="0">
                <a:latin typeface="Lucida Sans Typewriter" charset="0"/>
              </a:rPr>
              <a:t>		</a:t>
            </a:r>
            <a:r>
              <a:rPr lang="en-US" sz="1600" dirty="0" err="1">
                <a:latin typeface="Lucida Sans Typewriter" charset="0"/>
              </a:rPr>
              <a:t>m.start.after</a:t>
            </a:r>
            <a:r>
              <a:rPr lang="en-US" sz="1600" dirty="0">
                <a:latin typeface="Lucida Sans Typewriter" charset="0"/>
              </a:rPr>
              <a:t>(start) and </a:t>
            </a:r>
            <a:r>
              <a:rPr lang="en-US" sz="1600" dirty="0" err="1">
                <a:latin typeface="Lucida Sans Typewriter" charset="0"/>
              </a:rPr>
              <a:t>m.start.before</a:t>
            </a:r>
            <a:r>
              <a:rPr lang="en-US" sz="1600" dirty="0">
                <a:latin typeface="Lucida Sans Typewriter" charset="0"/>
              </a:rPr>
              <a:t>(end))</a:t>
            </a:r>
          </a:p>
          <a:p>
            <a:pPr defTabSz="452438">
              <a:buFont typeface="Symbol" charset="0"/>
              <a:buNone/>
            </a:pPr>
            <a:endParaRPr lang="en-US" sz="1600" dirty="0">
              <a:latin typeface="Lucida Sans Typewriter" charset="0"/>
            </a:endParaRPr>
          </a:p>
          <a:p>
            <a:pPr defTabSz="452438"/>
            <a:r>
              <a:rPr lang="en-US" sz="2400" dirty="0"/>
              <a:t>No Player can take part in two or more Tournaments that overlap</a:t>
            </a:r>
          </a:p>
          <a:p>
            <a:pPr defTabSz="452438">
              <a:buFont typeface="Symbol" charset="0"/>
              <a:buNone/>
            </a:pPr>
            <a:endParaRPr lang="en-US" sz="1600" b="1" dirty="0">
              <a:latin typeface="Lucida Sans Typewriter" charset="0"/>
            </a:endParaRPr>
          </a:p>
          <a:p>
            <a:pPr defTabSz="452438">
              <a:buFont typeface="Symbol" charset="0"/>
              <a:buNone/>
            </a:pPr>
            <a:r>
              <a:rPr lang="en-US" sz="1600" b="1" dirty="0">
                <a:latin typeface="Lucida Sans Typewriter" charset="0"/>
              </a:rPr>
              <a:t>context</a:t>
            </a:r>
            <a:r>
              <a:rPr lang="en-US" sz="1600" dirty="0">
                <a:latin typeface="Lucida Sans Typewriter" charset="0"/>
              </a:rPr>
              <a:t> </a:t>
            </a:r>
            <a:r>
              <a:rPr lang="en-US" sz="1600" dirty="0" err="1">
                <a:latin typeface="Lucida Sans Typewriter" charset="0"/>
              </a:rPr>
              <a:t>TournamentControl</a:t>
            </a:r>
            <a:r>
              <a:rPr lang="en-US" sz="1600" dirty="0">
                <a:latin typeface="Lucida Sans Typewriter" charset="0"/>
              </a:rPr>
              <a:t> </a:t>
            </a:r>
            <a:r>
              <a:rPr lang="en-US" sz="1600" b="1" dirty="0" err="1">
                <a:latin typeface="Lucida Sans Typewriter" charset="0"/>
              </a:rPr>
              <a:t>inv</a:t>
            </a:r>
            <a:r>
              <a:rPr lang="en-US" sz="1600" dirty="0">
                <a:latin typeface="Lucida Sans Typewriter" charset="0"/>
              </a:rPr>
              <a:t>:</a:t>
            </a:r>
            <a:br>
              <a:rPr lang="en-US" sz="1600" dirty="0">
                <a:latin typeface="Lucida Sans Typewriter" charset="0"/>
              </a:rPr>
            </a:br>
            <a:r>
              <a:rPr lang="en-US" sz="1600" dirty="0">
                <a:latin typeface="Lucida Sans Typewriter" charset="0"/>
              </a:rPr>
              <a:t>	</a:t>
            </a:r>
            <a:r>
              <a:rPr lang="en-US" sz="1600" dirty="0" err="1">
                <a:latin typeface="Lucida Sans Typewriter" charset="0"/>
              </a:rPr>
              <a:t>tournament.players</a:t>
            </a:r>
            <a:r>
              <a:rPr lang="en-US" sz="1600" dirty="0">
                <a:latin typeface="Lucida Sans Typewriter" charset="0"/>
              </a:rPr>
              <a:t>-&gt;</a:t>
            </a:r>
            <a:r>
              <a:rPr lang="en-US" sz="1600" dirty="0" err="1">
                <a:latin typeface="Lucida Sans Typewriter" charset="0"/>
              </a:rPr>
              <a:t>forAll</a:t>
            </a:r>
            <a:r>
              <a:rPr lang="en-US" sz="1600" dirty="0">
                <a:latin typeface="Lucida Sans Typewriter" charset="0"/>
              </a:rPr>
              <a:t>(p|</a:t>
            </a:r>
            <a:br>
              <a:rPr lang="en-US" sz="1600" dirty="0">
                <a:latin typeface="Lucida Sans Typewriter" charset="0"/>
              </a:rPr>
            </a:br>
            <a:r>
              <a:rPr lang="en-US" sz="1600" dirty="0">
                <a:latin typeface="Lucida Sans Typewriter" charset="0"/>
              </a:rPr>
              <a:t>		</a:t>
            </a:r>
            <a:r>
              <a:rPr lang="en-US" sz="1600" dirty="0" err="1">
                <a:latin typeface="Lucida Sans Typewriter" charset="0"/>
              </a:rPr>
              <a:t>p.tournaments</a:t>
            </a:r>
            <a:r>
              <a:rPr lang="en-US" sz="1600" dirty="0">
                <a:latin typeface="Lucida Sans Typewriter" charset="0"/>
              </a:rPr>
              <a:t>-&gt;</a:t>
            </a:r>
            <a:r>
              <a:rPr lang="en-US" sz="1600" dirty="0" err="1">
                <a:latin typeface="Lucida Sans Typewriter" charset="0"/>
              </a:rPr>
              <a:t>forAll</a:t>
            </a:r>
            <a:r>
              <a:rPr lang="en-US" sz="1600" dirty="0">
                <a:latin typeface="Lucida Sans Typewriter" charset="0"/>
              </a:rPr>
              <a:t>(t|</a:t>
            </a:r>
            <a:br>
              <a:rPr lang="en-US" sz="1600" dirty="0">
                <a:latin typeface="Lucida Sans Typewriter" charset="0"/>
              </a:rPr>
            </a:br>
            <a:r>
              <a:rPr lang="en-US" sz="1600" dirty="0">
                <a:latin typeface="Lucida Sans Typewriter" charset="0"/>
              </a:rPr>
              <a:t>			t &lt;&gt; tournament implies</a:t>
            </a:r>
            <a:br>
              <a:rPr lang="en-US" sz="1600" dirty="0">
                <a:latin typeface="Lucida Sans Typewriter" charset="0"/>
              </a:rPr>
            </a:br>
            <a:r>
              <a:rPr lang="en-US" sz="1600" dirty="0">
                <a:latin typeface="Lucida Sans Typewriter" charset="0"/>
              </a:rPr>
              <a:t>				not </a:t>
            </a:r>
            <a:r>
              <a:rPr lang="en-US" sz="1600" dirty="0" err="1">
                <a:latin typeface="Lucida Sans Typewriter" charset="0"/>
              </a:rPr>
              <a:t>t.overlap</a:t>
            </a:r>
            <a:r>
              <a:rPr lang="en-US" sz="1600" dirty="0">
                <a:latin typeface="Lucida Sans Typewriter" charset="0"/>
              </a:rPr>
              <a:t>(tournament)))</a:t>
            </a:r>
          </a:p>
        </p:txBody>
      </p:sp>
    </p:spTree>
    <p:extLst>
      <p:ext uri="{BB962C8B-B14F-4D97-AF65-F5344CB8AC3E}">
        <p14:creationId xmlns:p14="http://schemas.microsoft.com/office/powerpoint/2010/main" val="4034930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05517" y="222250"/>
            <a:ext cx="8153400" cy="704850"/>
          </a:xfrm>
        </p:spPr>
        <p:txBody>
          <a:bodyPr/>
          <a:lstStyle/>
          <a:p>
            <a:r>
              <a:rPr lang="en-US" dirty="0"/>
              <a:t>Specifying invariants on Match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/>
              <a:t>A match can only involve players who are accepted in the tournament</a:t>
            </a:r>
          </a:p>
          <a:p>
            <a:pPr>
              <a:buFont typeface="Symbol" charset="0"/>
              <a:buNone/>
            </a:pPr>
            <a:r>
              <a:rPr lang="en-US" sz="1800" b="1">
                <a:latin typeface="Lucida Sans Typewriter" charset="0"/>
              </a:rPr>
              <a:t>context</a:t>
            </a:r>
            <a:r>
              <a:rPr lang="en-US" sz="1800">
                <a:latin typeface="Lucida Sans Typewriter" charset="0"/>
              </a:rPr>
              <a:t> Match </a:t>
            </a:r>
            <a:r>
              <a:rPr lang="en-US" sz="1800" b="1">
                <a:latin typeface="Lucida Sans Typewriter" charset="0"/>
              </a:rPr>
              <a:t>inv</a:t>
            </a:r>
            <a:r>
              <a:rPr lang="en-US" sz="1800">
                <a:latin typeface="Lucida Sans Typewriter" charset="0"/>
              </a:rPr>
              <a:t>:</a:t>
            </a:r>
            <a:br>
              <a:rPr lang="en-US" sz="1800">
                <a:latin typeface="Lucida Sans Typewriter" charset="0"/>
              </a:rPr>
            </a:br>
            <a:r>
              <a:rPr lang="en-US" sz="1800">
                <a:latin typeface="Lucida Sans Typewriter" charset="0"/>
              </a:rPr>
              <a:t>	players-&gt;forAll(p|</a:t>
            </a:r>
            <a:br>
              <a:rPr lang="en-US" sz="1800">
                <a:latin typeface="Lucida Sans Typewriter" charset="0"/>
              </a:rPr>
            </a:br>
            <a:r>
              <a:rPr lang="en-US" sz="1800">
                <a:latin typeface="Lucida Sans Typewriter" charset="0"/>
              </a:rPr>
              <a:t>		p.tournaments-&gt;exists(t| </a:t>
            </a:r>
            <a:br>
              <a:rPr lang="en-US" sz="1800">
                <a:latin typeface="Lucida Sans Typewriter" charset="0"/>
              </a:rPr>
            </a:br>
            <a:r>
              <a:rPr lang="en-US" sz="1800">
                <a:latin typeface="Lucida Sans Typewriter" charset="0"/>
              </a:rPr>
              <a:t>			t.matches-&gt;includes(self)))</a:t>
            </a:r>
          </a:p>
          <a:p>
            <a:pPr>
              <a:buFont typeface="Symbol" charset="0"/>
              <a:buNone/>
            </a:pPr>
            <a:r>
              <a:rPr lang="en-US" sz="1800" b="1">
                <a:latin typeface="Lucida Sans Typewriter" charset="0"/>
              </a:rPr>
              <a:t>context</a:t>
            </a:r>
            <a:r>
              <a:rPr lang="en-US" sz="1800">
                <a:latin typeface="Lucida Sans Typewriter" charset="0"/>
              </a:rPr>
              <a:t> Match </a:t>
            </a:r>
            <a:r>
              <a:rPr lang="en-US" sz="1800" b="1">
                <a:latin typeface="Lucida Sans Typewriter" charset="0"/>
              </a:rPr>
              <a:t>inv</a:t>
            </a:r>
            <a:r>
              <a:rPr lang="en-US" sz="1800">
                <a:latin typeface="Lucida Sans Typewriter" charset="0"/>
              </a:rPr>
              <a:t>:</a:t>
            </a:r>
            <a:br>
              <a:rPr lang="en-US" sz="1800">
                <a:latin typeface="Lucida Sans Typewriter" charset="0"/>
              </a:rPr>
            </a:br>
            <a:r>
              <a:rPr lang="en-US" sz="1800">
                <a:latin typeface="Lucida Sans Typewriter" charset="0"/>
              </a:rPr>
              <a:t>	players.tournaments.matches.includes(self)</a:t>
            </a:r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1408113" y="1906588"/>
            <a:ext cx="576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Lucida Sans Typewriter" charset="0"/>
              </a:rPr>
              <a:t>Player</a:t>
            </a:r>
            <a:endParaRPr lang="en-US" b="0">
              <a:latin typeface="Lucida Sans Typewriter" charset="0"/>
            </a:endParaRPr>
          </a:p>
        </p:txBody>
      </p:sp>
      <p:sp>
        <p:nvSpPr>
          <p:cNvPr id="156677" name="Freeform 5"/>
          <p:cNvSpPr>
            <a:spLocks/>
          </p:cNvSpPr>
          <p:nvPr/>
        </p:nvSpPr>
        <p:spPr bwMode="auto">
          <a:xfrm>
            <a:off x="3140075" y="2216150"/>
            <a:ext cx="4041775" cy="763588"/>
          </a:xfrm>
          <a:custGeom>
            <a:avLst/>
            <a:gdLst>
              <a:gd name="T0" fmla="*/ 0 w 2546"/>
              <a:gd name="T1" fmla="*/ 481 h 481"/>
              <a:gd name="T2" fmla="*/ 2546 w 2546"/>
              <a:gd name="T3" fmla="*/ 481 h 481"/>
              <a:gd name="T4" fmla="*/ 2546 w 2546"/>
              <a:gd name="T5" fmla="*/ 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46" h="481">
                <a:moveTo>
                  <a:pt x="0" y="481"/>
                </a:moveTo>
                <a:lnTo>
                  <a:pt x="2546" y="481"/>
                </a:lnTo>
                <a:lnTo>
                  <a:pt x="2546" y="0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78" name="Freeform 6"/>
          <p:cNvSpPr>
            <a:spLocks/>
          </p:cNvSpPr>
          <p:nvPr/>
        </p:nvSpPr>
        <p:spPr bwMode="auto">
          <a:xfrm>
            <a:off x="7107238" y="2216150"/>
            <a:ext cx="147637" cy="320675"/>
          </a:xfrm>
          <a:custGeom>
            <a:avLst/>
            <a:gdLst>
              <a:gd name="T0" fmla="*/ 0 w 93"/>
              <a:gd name="T1" fmla="*/ 93 h 202"/>
              <a:gd name="T2" fmla="*/ 47 w 93"/>
              <a:gd name="T3" fmla="*/ 0 h 202"/>
              <a:gd name="T4" fmla="*/ 93 w 93"/>
              <a:gd name="T5" fmla="*/ 93 h 202"/>
              <a:gd name="T6" fmla="*/ 47 w 93"/>
              <a:gd name="T7" fmla="*/ 202 h 202"/>
              <a:gd name="T8" fmla="*/ 0 w 93"/>
              <a:gd name="T9" fmla="*/ 93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202">
                <a:moveTo>
                  <a:pt x="0" y="93"/>
                </a:moveTo>
                <a:lnTo>
                  <a:pt x="47" y="0"/>
                </a:lnTo>
                <a:lnTo>
                  <a:pt x="93" y="93"/>
                </a:lnTo>
                <a:lnTo>
                  <a:pt x="47" y="202"/>
                </a:lnTo>
                <a:lnTo>
                  <a:pt x="0" y="93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3278188" y="1733550"/>
            <a:ext cx="6556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Lucida Sans Typewriter" charset="0"/>
              </a:rPr>
              <a:t>players</a:t>
            </a:r>
            <a:endParaRPr lang="en-US" b="0">
              <a:latin typeface="Lucida Sans Typewriter" charset="0"/>
            </a:endParaRPr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3368675" y="2030413"/>
            <a:ext cx="79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b="0">
              <a:latin typeface="Lucida Sans Typewriter" charset="0"/>
            </a:endParaRPr>
          </a:p>
        </p:txBody>
      </p:sp>
      <p:sp>
        <p:nvSpPr>
          <p:cNvPr id="156681" name="Rectangle 9"/>
          <p:cNvSpPr>
            <a:spLocks noChangeArrowheads="1"/>
          </p:cNvSpPr>
          <p:nvPr/>
        </p:nvSpPr>
        <p:spPr bwMode="auto">
          <a:xfrm>
            <a:off x="6596063" y="1906588"/>
            <a:ext cx="1095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Lucida Sans Typewriter" charset="0"/>
              </a:rPr>
              <a:t>Tournament</a:t>
            </a:r>
            <a:endParaRPr lang="en-US" b="0">
              <a:latin typeface="Lucida Sans Typewriter" charset="0"/>
            </a:endParaRPr>
          </a:p>
        </p:txBody>
      </p:sp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1466850" y="2892425"/>
            <a:ext cx="554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Lucida Sans Typewriter" charset="0"/>
              </a:rPr>
              <a:t>Match</a:t>
            </a:r>
            <a:endParaRPr lang="en-US" b="0">
              <a:latin typeface="Lucida Sans Typewriter" charset="0"/>
            </a:endParaRPr>
          </a:p>
        </p:txBody>
      </p:sp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3241675" y="2719388"/>
            <a:ext cx="768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Lucida Sans Typewriter" charset="0"/>
              </a:rPr>
              <a:t>matches</a:t>
            </a:r>
            <a:endParaRPr lang="en-US" b="0">
              <a:latin typeface="Lucida Sans Typewriter" charset="0"/>
            </a:endParaRPr>
          </a:p>
        </p:txBody>
      </p:sp>
      <p:sp>
        <p:nvSpPr>
          <p:cNvPr id="156684" name="Rectangle 12"/>
          <p:cNvSpPr>
            <a:spLocks noChangeArrowheads="1"/>
          </p:cNvSpPr>
          <p:nvPr/>
        </p:nvSpPr>
        <p:spPr bwMode="auto">
          <a:xfrm>
            <a:off x="3224213" y="3063875"/>
            <a:ext cx="79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b="0">
              <a:latin typeface="Lucida Sans Typewriter" charset="0"/>
            </a:endParaRPr>
          </a:p>
        </p:txBody>
      </p:sp>
      <p:sp>
        <p:nvSpPr>
          <p:cNvPr id="156685" name="Rectangle 13"/>
          <p:cNvSpPr>
            <a:spLocks noChangeArrowheads="1"/>
          </p:cNvSpPr>
          <p:nvPr/>
        </p:nvSpPr>
        <p:spPr bwMode="auto">
          <a:xfrm>
            <a:off x="5576888" y="1782763"/>
            <a:ext cx="79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b="0">
              <a:latin typeface="Lucida Sans Typewriter" charset="0"/>
            </a:endParaRPr>
          </a:p>
        </p:txBody>
      </p:sp>
      <p:sp>
        <p:nvSpPr>
          <p:cNvPr id="156686" name="Rectangle 14"/>
          <p:cNvSpPr>
            <a:spLocks noChangeArrowheads="1"/>
          </p:cNvSpPr>
          <p:nvPr/>
        </p:nvSpPr>
        <p:spPr bwMode="auto">
          <a:xfrm>
            <a:off x="4422775" y="2054225"/>
            <a:ext cx="1130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Lucida Sans Typewriter" charset="0"/>
              </a:rPr>
              <a:t>tournaments</a:t>
            </a:r>
            <a:endParaRPr lang="en-US" b="0">
              <a:latin typeface="Lucida Sans Typewriter" charset="0"/>
            </a:endParaRPr>
          </a:p>
        </p:txBody>
      </p:sp>
      <p:sp>
        <p:nvSpPr>
          <p:cNvPr id="156687" name="Line 15"/>
          <p:cNvSpPr>
            <a:spLocks noChangeShapeType="1"/>
          </p:cNvSpPr>
          <p:nvPr/>
        </p:nvSpPr>
        <p:spPr bwMode="auto">
          <a:xfrm flipV="1">
            <a:off x="1760538" y="2216150"/>
            <a:ext cx="1587" cy="5413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8" name="Rectangle 16"/>
          <p:cNvSpPr>
            <a:spLocks noChangeArrowheads="1"/>
          </p:cNvSpPr>
          <p:nvPr/>
        </p:nvSpPr>
        <p:spPr bwMode="auto">
          <a:xfrm>
            <a:off x="831850" y="2546350"/>
            <a:ext cx="655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Lucida Sans Typewriter" charset="0"/>
              </a:rPr>
              <a:t>players</a:t>
            </a:r>
            <a:endParaRPr lang="en-US" b="0">
              <a:latin typeface="Lucida Sans Typewriter" charset="0"/>
            </a:endParaRPr>
          </a:p>
        </p:txBody>
      </p:sp>
      <p:sp>
        <p:nvSpPr>
          <p:cNvPr id="156689" name="Rectangle 17"/>
          <p:cNvSpPr>
            <a:spLocks noChangeArrowheads="1"/>
          </p:cNvSpPr>
          <p:nvPr/>
        </p:nvSpPr>
        <p:spPr bwMode="auto">
          <a:xfrm>
            <a:off x="1836738" y="2571750"/>
            <a:ext cx="79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b="0">
              <a:latin typeface="Lucida Sans Typewriter" charset="0"/>
            </a:endParaRPr>
          </a:p>
        </p:txBody>
      </p:sp>
      <p:sp>
        <p:nvSpPr>
          <p:cNvPr id="156690" name="Rectangle 18"/>
          <p:cNvSpPr>
            <a:spLocks noChangeArrowheads="1"/>
          </p:cNvSpPr>
          <p:nvPr/>
        </p:nvSpPr>
        <p:spPr bwMode="auto">
          <a:xfrm>
            <a:off x="355600" y="1773238"/>
            <a:ext cx="2809875" cy="466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91" name="Rectangle 19"/>
          <p:cNvSpPr>
            <a:spLocks noChangeArrowheads="1"/>
          </p:cNvSpPr>
          <p:nvPr/>
        </p:nvSpPr>
        <p:spPr bwMode="auto">
          <a:xfrm>
            <a:off x="355600" y="2757488"/>
            <a:ext cx="2809875" cy="4683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92" name="Rectangle 20"/>
          <p:cNvSpPr>
            <a:spLocks noChangeArrowheads="1"/>
          </p:cNvSpPr>
          <p:nvPr/>
        </p:nvSpPr>
        <p:spPr bwMode="auto">
          <a:xfrm>
            <a:off x="5776913" y="1773238"/>
            <a:ext cx="2808287" cy="466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93" name="Line 21"/>
          <p:cNvSpPr>
            <a:spLocks noChangeShapeType="1"/>
          </p:cNvSpPr>
          <p:nvPr/>
        </p:nvSpPr>
        <p:spPr bwMode="auto">
          <a:xfrm flipH="1">
            <a:off x="3140075" y="1993900"/>
            <a:ext cx="2636838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own Arrow 1"/>
          <p:cNvSpPr/>
          <p:nvPr/>
        </p:nvSpPr>
        <p:spPr bwMode="auto">
          <a:xfrm>
            <a:off x="7181850" y="5638742"/>
            <a:ext cx="742862" cy="457188"/>
          </a:xfrm>
          <a:prstGeom prst="downArrow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7548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990600"/>
            <a:ext cx="8255000" cy="4921250"/>
          </a:xfrm>
        </p:spPr>
        <p:txBody>
          <a:bodyPr/>
          <a:lstStyle/>
          <a:p>
            <a:r>
              <a:rPr lang="en-US" sz="2000" dirty="0"/>
              <a:t>There are three different  roles for  developers during object design</a:t>
            </a:r>
          </a:p>
          <a:p>
            <a:pPr lvl="1"/>
            <a:r>
              <a:rPr lang="en-US" sz="1800" dirty="0"/>
              <a:t>Class user, class </a:t>
            </a:r>
            <a:r>
              <a:rPr lang="en-US" sz="1800" dirty="0" err="1"/>
              <a:t>implementor</a:t>
            </a:r>
            <a:r>
              <a:rPr lang="en-US" sz="1800" dirty="0"/>
              <a:t> and class extender</a:t>
            </a:r>
          </a:p>
          <a:p>
            <a:r>
              <a:rPr lang="en-US" sz="2000" dirty="0"/>
              <a:t>During object design - and only during object design - we specify visibility rules</a:t>
            </a:r>
          </a:p>
          <a:p>
            <a:r>
              <a:rPr lang="en-US" sz="2000" dirty="0"/>
              <a:t>Constraints are </a:t>
            </a:r>
            <a:r>
              <a:rPr lang="en-US" sz="2000" dirty="0" err="1"/>
              <a:t>boolean</a:t>
            </a:r>
            <a:r>
              <a:rPr lang="en-US" sz="2000" dirty="0"/>
              <a:t> expressions on model elements</a:t>
            </a:r>
          </a:p>
          <a:p>
            <a:r>
              <a:rPr lang="en-US" sz="2000" dirty="0"/>
              <a:t>Contracts are constraints on a class enable class users, </a:t>
            </a:r>
            <a:r>
              <a:rPr lang="en-US" sz="2000" dirty="0" err="1"/>
              <a:t>implementors</a:t>
            </a:r>
            <a:r>
              <a:rPr lang="en-US" sz="2000" dirty="0"/>
              <a:t> and extenders to share the same assumption about the class (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Design by contract</a:t>
            </a:r>
            <a:r>
              <a:rPr lang="ja-JP" altLang="en-US" sz="2000" dirty="0">
                <a:latin typeface="Arial"/>
              </a:rPr>
              <a:t>”</a:t>
            </a:r>
            <a:r>
              <a:rPr lang="en-US" sz="2000" dirty="0"/>
              <a:t>)</a:t>
            </a:r>
          </a:p>
          <a:p>
            <a:r>
              <a:rPr lang="en-US" sz="2000" dirty="0"/>
              <a:t>OCL is a language that allows us to express constraints on UML models </a:t>
            </a:r>
          </a:p>
          <a:p>
            <a:r>
              <a:rPr lang="en-US" sz="2000" dirty="0"/>
              <a:t>Complicated </a:t>
            </a:r>
            <a:r>
              <a:rPr lang="en-US" sz="2000" dirty="0" smtClean="0"/>
              <a:t>constra</a:t>
            </a:r>
            <a:r>
              <a:rPr lang="en-US" altLang="zh-CN" sz="2000" dirty="0" smtClean="0"/>
              <a:t>in</a:t>
            </a:r>
            <a:r>
              <a:rPr lang="en-US" sz="2000" dirty="0" smtClean="0"/>
              <a:t>ts </a:t>
            </a:r>
            <a:r>
              <a:rPr lang="en-US" sz="2000" dirty="0"/>
              <a:t>involving more than one class, attribute or operation can be expressed with 3 basic navigation types. </a:t>
            </a:r>
          </a:p>
        </p:txBody>
      </p:sp>
    </p:spTree>
    <p:extLst>
      <p:ext uri="{BB962C8B-B14F-4D97-AF65-F5344CB8AC3E}">
        <p14:creationId xmlns:p14="http://schemas.microsoft.com/office/powerpoint/2010/main" val="684620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514600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zh-CN" sz="4300" dirty="0">
                <a:solidFill>
                  <a:schemeClr val="bg1"/>
                </a:solidFill>
                <a:latin typeface="Arial" charset="0"/>
                <a:ea typeface="华文新魏" charset="0"/>
              </a:rPr>
              <a:t>Thanks</a:t>
            </a:r>
            <a:br>
              <a:rPr lang="en-US" altLang="zh-CN" sz="4300" dirty="0">
                <a:solidFill>
                  <a:schemeClr val="bg1"/>
                </a:solidFill>
                <a:latin typeface="Arial" charset="0"/>
                <a:ea typeface="华文新魏" charset="0"/>
              </a:rPr>
            </a:br>
            <a:r>
              <a:rPr lang="en-US" altLang="zh-CN" sz="4300" dirty="0">
                <a:solidFill>
                  <a:schemeClr val="bg1"/>
                </a:solidFill>
                <a:latin typeface="Arial" charset="0"/>
                <a:ea typeface="华文新魏" charset="0"/>
              </a:rPr>
              <a:t/>
            </a:r>
            <a:br>
              <a:rPr lang="en-US" altLang="zh-CN" sz="4300" dirty="0">
                <a:solidFill>
                  <a:schemeClr val="bg1"/>
                </a:solidFill>
                <a:latin typeface="Arial" charset="0"/>
                <a:ea typeface="华文新魏" charset="0"/>
              </a:rPr>
            </a:br>
            <a:r>
              <a:rPr lang="en-US" altLang="zh-CN" sz="4300" dirty="0" err="1">
                <a:solidFill>
                  <a:schemeClr val="bg1"/>
                </a:solidFill>
                <a:latin typeface="Arial" charset="0"/>
                <a:ea typeface="华文新魏" charset="0"/>
              </a:rPr>
              <a:t>c</a:t>
            </a:r>
            <a:r>
              <a:rPr lang="en-US" altLang="zh-CN" dirty="0" err="1" smtClean="0">
                <a:solidFill>
                  <a:schemeClr val="bg1"/>
                </a:solidFill>
                <a:latin typeface="Arial" charset="0"/>
                <a:ea typeface="华文新魏" charset="0"/>
              </a:rPr>
              <a:t>ao</a:t>
            </a:r>
            <a:r>
              <a:rPr lang="en-US" altLang="zh-CN" dirty="0" err="1">
                <a:solidFill>
                  <a:schemeClr val="bg1"/>
                </a:solidFill>
                <a:latin typeface="Arial" charset="0"/>
                <a:ea typeface="华文新魏" charset="0"/>
              </a:rPr>
              <a:t>-jian@cs.sjtu.edu.cn</a:t>
            </a:r>
            <a:endParaRPr lang="en-US" altLang="zh-CN" dirty="0">
              <a:solidFill>
                <a:schemeClr val="bg1"/>
              </a:solidFill>
              <a:latin typeface="Arial" charset="0"/>
              <a:ea typeface="华文新魏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Object Design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868363"/>
            <a:ext cx="8229600" cy="5065712"/>
          </a:xfrm>
          <a:noFill/>
          <a:ln/>
        </p:spPr>
        <p:txBody>
          <a:bodyPr/>
          <a:lstStyle/>
          <a:p>
            <a:r>
              <a:rPr lang="en-US" sz="2400" dirty="0"/>
              <a:t>Object design is the process of </a:t>
            </a:r>
            <a:r>
              <a:rPr lang="en-US" sz="2400" dirty="0">
                <a:solidFill>
                  <a:srgbClr val="FF0000"/>
                </a:solidFill>
              </a:rPr>
              <a:t>adding details to the requirements analysis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making implementation decisions</a:t>
            </a:r>
          </a:p>
          <a:p>
            <a:r>
              <a:rPr lang="en-US" sz="2400" dirty="0"/>
              <a:t>The object designer must choose among different ways to implement the analysis model with the goal to minimize execution time, memory and other measures of cost.</a:t>
            </a:r>
          </a:p>
          <a:p>
            <a:pPr lvl="1"/>
            <a:r>
              <a:rPr lang="en-US" sz="2000" dirty="0"/>
              <a:t>Requirements Analysis: The functional model and the dynamic model deliver operations for the object model</a:t>
            </a:r>
          </a:p>
          <a:p>
            <a:pPr lvl="1"/>
            <a:r>
              <a:rPr lang="en-US" sz="2000" dirty="0"/>
              <a:t>Object Design: We decide on  </a:t>
            </a:r>
            <a:r>
              <a:rPr lang="en-US" sz="2000" dirty="0">
                <a:solidFill>
                  <a:srgbClr val="FF0000"/>
                </a:solidFill>
              </a:rPr>
              <a:t>where</a:t>
            </a:r>
            <a:r>
              <a:rPr lang="en-US" sz="2000" dirty="0"/>
              <a:t> to put these operations in the object model</a:t>
            </a:r>
          </a:p>
          <a:p>
            <a:r>
              <a:rPr lang="en-US" sz="2400" dirty="0"/>
              <a:t>Object design serves as the basis of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749925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Object Design: Closing the Gap</a:t>
            </a: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77863"/>
            <a:ext cx="7924800" cy="595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040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2. Interface Specification Concepts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59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71528" y="90"/>
            <a:ext cx="6651747" cy="704850"/>
          </a:xfrm>
        </p:spPr>
        <p:txBody>
          <a:bodyPr/>
          <a:lstStyle/>
          <a:p>
            <a:r>
              <a:rPr lang="en-US" sz="2400" dirty="0" smtClean="0"/>
              <a:t>2.1 Developers </a:t>
            </a:r>
            <a:r>
              <a:rPr lang="en-US" sz="2400" dirty="0"/>
              <a:t>play different Roles during Object Design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None/>
            </a:pPr>
            <a:endParaRPr lang="en-US"/>
          </a:p>
        </p:txBody>
      </p:sp>
      <p:grpSp>
        <p:nvGrpSpPr>
          <p:cNvPr id="118788" name="Group 4"/>
          <p:cNvGrpSpPr>
            <a:grpSpLocks/>
          </p:cNvGrpSpPr>
          <p:nvPr/>
        </p:nvGrpSpPr>
        <p:grpSpPr bwMode="auto">
          <a:xfrm>
            <a:off x="371475" y="2070100"/>
            <a:ext cx="8251825" cy="3376613"/>
            <a:chOff x="234" y="1304"/>
            <a:chExt cx="5198" cy="2127"/>
          </a:xfrm>
        </p:grpSpPr>
        <p:sp>
          <p:nvSpPr>
            <p:cNvPr id="118789" name="Freeform 5"/>
            <p:cNvSpPr>
              <a:spLocks/>
            </p:cNvSpPr>
            <p:nvPr/>
          </p:nvSpPr>
          <p:spPr bwMode="auto">
            <a:xfrm>
              <a:off x="458" y="2140"/>
              <a:ext cx="134" cy="368"/>
            </a:xfrm>
            <a:custGeom>
              <a:avLst/>
              <a:gdLst>
                <a:gd name="T0" fmla="*/ 134 w 134"/>
                <a:gd name="T1" fmla="*/ 0 h 368"/>
                <a:gd name="T2" fmla="*/ 134 w 134"/>
                <a:gd name="T3" fmla="*/ 234 h 368"/>
                <a:gd name="T4" fmla="*/ 0 w 134"/>
                <a:gd name="T5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368">
                  <a:moveTo>
                    <a:pt x="134" y="0"/>
                  </a:moveTo>
                  <a:lnTo>
                    <a:pt x="134" y="234"/>
                  </a:lnTo>
                  <a:lnTo>
                    <a:pt x="0" y="368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0" name="Line 6"/>
            <p:cNvSpPr>
              <a:spLocks noChangeShapeType="1"/>
            </p:cNvSpPr>
            <p:nvPr/>
          </p:nvSpPr>
          <p:spPr bwMode="auto">
            <a:xfrm>
              <a:off x="592" y="2374"/>
              <a:ext cx="134" cy="134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1" name="Line 7"/>
            <p:cNvSpPr>
              <a:spLocks noChangeShapeType="1"/>
            </p:cNvSpPr>
            <p:nvPr/>
          </p:nvSpPr>
          <p:spPr bwMode="auto">
            <a:xfrm>
              <a:off x="458" y="2240"/>
              <a:ext cx="268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2" name="Oval 8"/>
            <p:cNvSpPr>
              <a:spLocks noChangeArrowheads="1"/>
            </p:cNvSpPr>
            <p:nvPr/>
          </p:nvSpPr>
          <p:spPr bwMode="auto">
            <a:xfrm>
              <a:off x="525" y="2040"/>
              <a:ext cx="134" cy="133"/>
            </a:xfrm>
            <a:prstGeom prst="ellipse">
              <a:avLst/>
            </a:prstGeom>
            <a:solidFill>
              <a:srgbClr val="FFFFFF"/>
            </a:solidFill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93" name="Rectangle 9"/>
            <p:cNvSpPr>
              <a:spLocks noChangeArrowheads="1"/>
            </p:cNvSpPr>
            <p:nvPr/>
          </p:nvSpPr>
          <p:spPr bwMode="auto">
            <a:xfrm>
              <a:off x="234" y="2515"/>
              <a:ext cx="73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>
                  <a:solidFill>
                    <a:srgbClr val="000000"/>
                  </a:solidFill>
                  <a:latin typeface="Lucida Sans Typewriter" charset="0"/>
                </a:rPr>
                <a:t>Developer</a:t>
              </a:r>
              <a:endParaRPr lang="en-US" b="0">
                <a:latin typeface="Lucida Sans Typewriter" charset="0"/>
              </a:endParaRPr>
            </a:p>
          </p:txBody>
        </p:sp>
        <p:sp>
          <p:nvSpPr>
            <p:cNvPr id="118794" name="Oval 10"/>
            <p:cNvSpPr>
              <a:spLocks noChangeArrowheads="1"/>
            </p:cNvSpPr>
            <p:nvPr/>
          </p:nvSpPr>
          <p:spPr bwMode="auto">
            <a:xfrm>
              <a:off x="4454" y="1354"/>
              <a:ext cx="853" cy="351"/>
            </a:xfrm>
            <a:prstGeom prst="ellips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5" name="Rectangle 11"/>
            <p:cNvSpPr>
              <a:spLocks noChangeArrowheads="1"/>
            </p:cNvSpPr>
            <p:nvPr/>
          </p:nvSpPr>
          <p:spPr bwMode="auto">
            <a:xfrm>
              <a:off x="4486" y="1747"/>
              <a:ext cx="82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>
                  <a:solidFill>
                    <a:srgbClr val="000000"/>
                  </a:solidFill>
                  <a:latin typeface="Lucida Sans Typewriter" charset="0"/>
                </a:rPr>
                <a:t>Call Class</a:t>
              </a:r>
              <a:endParaRPr lang="en-US" b="0">
                <a:latin typeface="Lucida Sans Typewriter" charset="0"/>
              </a:endParaRPr>
            </a:p>
          </p:txBody>
        </p:sp>
        <p:sp>
          <p:nvSpPr>
            <p:cNvPr id="118796" name="Freeform 12"/>
            <p:cNvSpPr>
              <a:spLocks/>
            </p:cNvSpPr>
            <p:nvPr/>
          </p:nvSpPr>
          <p:spPr bwMode="auto">
            <a:xfrm>
              <a:off x="2598" y="2875"/>
              <a:ext cx="134" cy="368"/>
            </a:xfrm>
            <a:custGeom>
              <a:avLst/>
              <a:gdLst>
                <a:gd name="T0" fmla="*/ 134 w 134"/>
                <a:gd name="T1" fmla="*/ 0 h 368"/>
                <a:gd name="T2" fmla="*/ 134 w 134"/>
                <a:gd name="T3" fmla="*/ 234 h 368"/>
                <a:gd name="T4" fmla="*/ 0 w 134"/>
                <a:gd name="T5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368">
                  <a:moveTo>
                    <a:pt x="134" y="0"/>
                  </a:moveTo>
                  <a:lnTo>
                    <a:pt x="134" y="234"/>
                  </a:lnTo>
                  <a:lnTo>
                    <a:pt x="0" y="368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7" name="Line 13"/>
            <p:cNvSpPr>
              <a:spLocks noChangeShapeType="1"/>
            </p:cNvSpPr>
            <p:nvPr/>
          </p:nvSpPr>
          <p:spPr bwMode="auto">
            <a:xfrm>
              <a:off x="2732" y="3109"/>
              <a:ext cx="151" cy="134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8" name="Line 14"/>
            <p:cNvSpPr>
              <a:spLocks noChangeShapeType="1"/>
            </p:cNvSpPr>
            <p:nvPr/>
          </p:nvSpPr>
          <p:spPr bwMode="auto">
            <a:xfrm>
              <a:off x="2598" y="2976"/>
              <a:ext cx="285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9" name="Oval 15"/>
            <p:cNvSpPr>
              <a:spLocks noChangeArrowheads="1"/>
            </p:cNvSpPr>
            <p:nvPr/>
          </p:nvSpPr>
          <p:spPr bwMode="auto">
            <a:xfrm>
              <a:off x="2665" y="2775"/>
              <a:ext cx="151" cy="134"/>
            </a:xfrm>
            <a:prstGeom prst="ellipse">
              <a:avLst/>
            </a:prstGeom>
            <a:solidFill>
              <a:srgbClr val="FFFFFF"/>
            </a:solidFill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00" name="Rectangle 16"/>
            <p:cNvSpPr>
              <a:spLocks noChangeArrowheads="1"/>
            </p:cNvSpPr>
            <p:nvPr/>
          </p:nvSpPr>
          <p:spPr bwMode="auto">
            <a:xfrm>
              <a:off x="2183" y="3268"/>
              <a:ext cx="114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>
                  <a:solidFill>
                    <a:srgbClr val="000000"/>
                  </a:solidFill>
                  <a:latin typeface="Lucida Sans Typewriter" charset="0"/>
                </a:rPr>
                <a:t>Class Extender</a:t>
              </a:r>
              <a:endParaRPr lang="en-US" b="0">
                <a:latin typeface="Lucida Sans Typewriter" charset="0"/>
              </a:endParaRPr>
            </a:p>
          </p:txBody>
        </p:sp>
        <p:sp>
          <p:nvSpPr>
            <p:cNvPr id="118801" name="Freeform 17"/>
            <p:cNvSpPr>
              <a:spLocks/>
            </p:cNvSpPr>
            <p:nvPr/>
          </p:nvSpPr>
          <p:spPr bwMode="auto">
            <a:xfrm>
              <a:off x="2598" y="2140"/>
              <a:ext cx="134" cy="368"/>
            </a:xfrm>
            <a:custGeom>
              <a:avLst/>
              <a:gdLst>
                <a:gd name="T0" fmla="*/ 134 w 134"/>
                <a:gd name="T1" fmla="*/ 0 h 368"/>
                <a:gd name="T2" fmla="*/ 134 w 134"/>
                <a:gd name="T3" fmla="*/ 234 h 368"/>
                <a:gd name="T4" fmla="*/ 0 w 134"/>
                <a:gd name="T5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368">
                  <a:moveTo>
                    <a:pt x="134" y="0"/>
                  </a:moveTo>
                  <a:lnTo>
                    <a:pt x="134" y="234"/>
                  </a:lnTo>
                  <a:lnTo>
                    <a:pt x="0" y="368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2" name="Line 18"/>
            <p:cNvSpPr>
              <a:spLocks noChangeShapeType="1"/>
            </p:cNvSpPr>
            <p:nvPr/>
          </p:nvSpPr>
          <p:spPr bwMode="auto">
            <a:xfrm>
              <a:off x="2732" y="2374"/>
              <a:ext cx="151" cy="134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3" name="Line 19"/>
            <p:cNvSpPr>
              <a:spLocks noChangeShapeType="1"/>
            </p:cNvSpPr>
            <p:nvPr/>
          </p:nvSpPr>
          <p:spPr bwMode="auto">
            <a:xfrm>
              <a:off x="2598" y="2240"/>
              <a:ext cx="285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4" name="Oval 20"/>
            <p:cNvSpPr>
              <a:spLocks noChangeArrowheads="1"/>
            </p:cNvSpPr>
            <p:nvPr/>
          </p:nvSpPr>
          <p:spPr bwMode="auto">
            <a:xfrm>
              <a:off x="2665" y="2040"/>
              <a:ext cx="151" cy="133"/>
            </a:xfrm>
            <a:prstGeom prst="ellipse">
              <a:avLst/>
            </a:prstGeom>
            <a:solidFill>
              <a:srgbClr val="FFFFFF"/>
            </a:solidFill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05" name="Rectangle 21"/>
            <p:cNvSpPr>
              <a:spLocks noChangeArrowheads="1"/>
            </p:cNvSpPr>
            <p:nvPr/>
          </p:nvSpPr>
          <p:spPr bwMode="auto">
            <a:xfrm>
              <a:off x="2062" y="2515"/>
              <a:ext cx="139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>
                  <a:solidFill>
                    <a:srgbClr val="000000"/>
                  </a:solidFill>
                  <a:latin typeface="Lucida Sans Typewriter" charset="0"/>
                </a:rPr>
                <a:t>Class Implementor</a:t>
              </a:r>
              <a:endParaRPr lang="en-US" b="0">
                <a:latin typeface="Lucida Sans Typewriter" charset="0"/>
              </a:endParaRPr>
            </a:p>
          </p:txBody>
        </p:sp>
        <p:sp>
          <p:nvSpPr>
            <p:cNvPr id="118806" name="Freeform 22"/>
            <p:cNvSpPr>
              <a:spLocks/>
            </p:cNvSpPr>
            <p:nvPr/>
          </p:nvSpPr>
          <p:spPr bwMode="auto">
            <a:xfrm>
              <a:off x="2598" y="1404"/>
              <a:ext cx="134" cy="368"/>
            </a:xfrm>
            <a:custGeom>
              <a:avLst/>
              <a:gdLst>
                <a:gd name="T0" fmla="*/ 134 w 134"/>
                <a:gd name="T1" fmla="*/ 0 h 368"/>
                <a:gd name="T2" fmla="*/ 134 w 134"/>
                <a:gd name="T3" fmla="*/ 234 h 368"/>
                <a:gd name="T4" fmla="*/ 0 w 134"/>
                <a:gd name="T5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368">
                  <a:moveTo>
                    <a:pt x="134" y="0"/>
                  </a:moveTo>
                  <a:lnTo>
                    <a:pt x="134" y="234"/>
                  </a:lnTo>
                  <a:lnTo>
                    <a:pt x="0" y="368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7" name="Line 23"/>
            <p:cNvSpPr>
              <a:spLocks noChangeShapeType="1"/>
            </p:cNvSpPr>
            <p:nvPr/>
          </p:nvSpPr>
          <p:spPr bwMode="auto">
            <a:xfrm>
              <a:off x="2732" y="1638"/>
              <a:ext cx="151" cy="134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8" name="Line 24"/>
            <p:cNvSpPr>
              <a:spLocks noChangeShapeType="1"/>
            </p:cNvSpPr>
            <p:nvPr/>
          </p:nvSpPr>
          <p:spPr bwMode="auto">
            <a:xfrm>
              <a:off x="2598" y="1505"/>
              <a:ext cx="285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9" name="Oval 25"/>
            <p:cNvSpPr>
              <a:spLocks noChangeArrowheads="1"/>
            </p:cNvSpPr>
            <p:nvPr/>
          </p:nvSpPr>
          <p:spPr bwMode="auto">
            <a:xfrm>
              <a:off x="2665" y="1304"/>
              <a:ext cx="151" cy="134"/>
            </a:xfrm>
            <a:prstGeom prst="ellipse">
              <a:avLst/>
            </a:prstGeom>
            <a:solidFill>
              <a:srgbClr val="FFFFFF"/>
            </a:solidFill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10" name="Rectangle 26"/>
            <p:cNvSpPr>
              <a:spLocks noChangeArrowheads="1"/>
            </p:cNvSpPr>
            <p:nvPr/>
          </p:nvSpPr>
          <p:spPr bwMode="auto">
            <a:xfrm>
              <a:off x="2343" y="1797"/>
              <a:ext cx="82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>
                  <a:solidFill>
                    <a:srgbClr val="000000"/>
                  </a:solidFill>
                  <a:latin typeface="Lucida Sans Typewriter" charset="0"/>
                </a:rPr>
                <a:t>Class User</a:t>
              </a:r>
              <a:endParaRPr lang="en-US" b="0">
                <a:latin typeface="Lucida Sans Typewriter" charset="0"/>
              </a:endParaRPr>
            </a:p>
          </p:txBody>
        </p:sp>
        <p:sp>
          <p:nvSpPr>
            <p:cNvPr id="118811" name="Oval 27"/>
            <p:cNvSpPr>
              <a:spLocks noChangeArrowheads="1"/>
            </p:cNvSpPr>
            <p:nvPr/>
          </p:nvSpPr>
          <p:spPr bwMode="auto">
            <a:xfrm>
              <a:off x="4454" y="2090"/>
              <a:ext cx="853" cy="351"/>
            </a:xfrm>
            <a:prstGeom prst="ellips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12" name="Rectangle 28"/>
            <p:cNvSpPr>
              <a:spLocks noChangeArrowheads="1"/>
            </p:cNvSpPr>
            <p:nvPr/>
          </p:nvSpPr>
          <p:spPr bwMode="auto">
            <a:xfrm>
              <a:off x="4366" y="2465"/>
              <a:ext cx="106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>
                  <a:solidFill>
                    <a:srgbClr val="000000"/>
                  </a:solidFill>
                  <a:latin typeface="Lucida Sans Typewriter" charset="0"/>
                </a:rPr>
                <a:t>Realize Class</a:t>
              </a:r>
              <a:endParaRPr lang="en-US" b="0">
                <a:latin typeface="Lucida Sans Typewriter" charset="0"/>
              </a:endParaRPr>
            </a:p>
          </p:txBody>
        </p:sp>
        <p:sp>
          <p:nvSpPr>
            <p:cNvPr id="118813" name="Oval 29"/>
            <p:cNvSpPr>
              <a:spLocks noChangeArrowheads="1"/>
            </p:cNvSpPr>
            <p:nvPr/>
          </p:nvSpPr>
          <p:spPr bwMode="auto">
            <a:xfrm>
              <a:off x="4454" y="2825"/>
              <a:ext cx="853" cy="368"/>
            </a:xfrm>
            <a:prstGeom prst="ellips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14" name="Rectangle 30"/>
            <p:cNvSpPr>
              <a:spLocks noChangeArrowheads="1"/>
            </p:cNvSpPr>
            <p:nvPr/>
          </p:nvSpPr>
          <p:spPr bwMode="auto">
            <a:xfrm>
              <a:off x="4406" y="3218"/>
              <a:ext cx="98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>
                  <a:solidFill>
                    <a:srgbClr val="000000"/>
                  </a:solidFill>
                  <a:latin typeface="Lucida Sans Typewriter" charset="0"/>
                </a:rPr>
                <a:t>Refine Class</a:t>
              </a:r>
              <a:endParaRPr lang="en-US" b="0">
                <a:latin typeface="Lucida Sans Typewriter" charset="0"/>
              </a:endParaRPr>
            </a:p>
          </p:txBody>
        </p:sp>
        <p:sp>
          <p:nvSpPr>
            <p:cNvPr id="118815" name="Freeform 31"/>
            <p:cNvSpPr>
              <a:spLocks/>
            </p:cNvSpPr>
            <p:nvPr/>
          </p:nvSpPr>
          <p:spPr bwMode="auto">
            <a:xfrm>
              <a:off x="993" y="2240"/>
              <a:ext cx="184" cy="217"/>
            </a:xfrm>
            <a:custGeom>
              <a:avLst/>
              <a:gdLst>
                <a:gd name="T0" fmla="*/ 184 w 184"/>
                <a:gd name="T1" fmla="*/ 100 h 217"/>
                <a:gd name="T2" fmla="*/ 184 w 184"/>
                <a:gd name="T3" fmla="*/ 217 h 217"/>
                <a:gd name="T4" fmla="*/ 0 w 184"/>
                <a:gd name="T5" fmla="*/ 100 h 217"/>
                <a:gd name="T6" fmla="*/ 184 w 184"/>
                <a:gd name="T7" fmla="*/ 0 h 217"/>
                <a:gd name="T8" fmla="*/ 184 w 184"/>
                <a:gd name="T9" fmla="*/ 10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217">
                  <a:moveTo>
                    <a:pt x="184" y="100"/>
                  </a:moveTo>
                  <a:lnTo>
                    <a:pt x="184" y="217"/>
                  </a:lnTo>
                  <a:lnTo>
                    <a:pt x="0" y="100"/>
                  </a:lnTo>
                  <a:lnTo>
                    <a:pt x="184" y="0"/>
                  </a:lnTo>
                  <a:lnTo>
                    <a:pt x="184" y="100"/>
                  </a:lnTo>
                  <a:close/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16" name="Freeform 32"/>
            <p:cNvSpPr>
              <a:spLocks/>
            </p:cNvSpPr>
            <p:nvPr/>
          </p:nvSpPr>
          <p:spPr bwMode="auto">
            <a:xfrm>
              <a:off x="993" y="1989"/>
              <a:ext cx="217" cy="201"/>
            </a:xfrm>
            <a:custGeom>
              <a:avLst/>
              <a:gdLst>
                <a:gd name="T0" fmla="*/ 184 w 217"/>
                <a:gd name="T1" fmla="*/ 101 h 201"/>
                <a:gd name="T2" fmla="*/ 217 w 217"/>
                <a:gd name="T3" fmla="*/ 201 h 201"/>
                <a:gd name="T4" fmla="*/ 0 w 217"/>
                <a:gd name="T5" fmla="*/ 184 h 201"/>
                <a:gd name="T6" fmla="*/ 134 w 217"/>
                <a:gd name="T7" fmla="*/ 0 h 201"/>
                <a:gd name="T8" fmla="*/ 184 w 217"/>
                <a:gd name="T9" fmla="*/ 1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01">
                  <a:moveTo>
                    <a:pt x="184" y="101"/>
                  </a:moveTo>
                  <a:lnTo>
                    <a:pt x="217" y="201"/>
                  </a:lnTo>
                  <a:lnTo>
                    <a:pt x="0" y="184"/>
                  </a:lnTo>
                  <a:lnTo>
                    <a:pt x="134" y="0"/>
                  </a:lnTo>
                  <a:lnTo>
                    <a:pt x="184" y="101"/>
                  </a:lnTo>
                  <a:close/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17" name="Line 33"/>
            <p:cNvSpPr>
              <a:spLocks noChangeShapeType="1"/>
            </p:cNvSpPr>
            <p:nvPr/>
          </p:nvSpPr>
          <p:spPr bwMode="auto">
            <a:xfrm flipH="1">
              <a:off x="1177" y="2340"/>
              <a:ext cx="987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18" name="Line 34"/>
            <p:cNvSpPr>
              <a:spLocks noChangeShapeType="1"/>
            </p:cNvSpPr>
            <p:nvPr/>
          </p:nvSpPr>
          <p:spPr bwMode="auto">
            <a:xfrm flipH="1">
              <a:off x="1177" y="1705"/>
              <a:ext cx="987" cy="385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19" name="Freeform 35"/>
            <p:cNvSpPr>
              <a:spLocks/>
            </p:cNvSpPr>
            <p:nvPr/>
          </p:nvSpPr>
          <p:spPr bwMode="auto">
            <a:xfrm>
              <a:off x="1060" y="2524"/>
              <a:ext cx="217" cy="201"/>
            </a:xfrm>
            <a:custGeom>
              <a:avLst/>
              <a:gdLst>
                <a:gd name="T0" fmla="*/ 184 w 217"/>
                <a:gd name="T1" fmla="*/ 101 h 201"/>
                <a:gd name="T2" fmla="*/ 150 w 217"/>
                <a:gd name="T3" fmla="*/ 201 h 201"/>
                <a:gd name="T4" fmla="*/ 0 w 217"/>
                <a:gd name="T5" fmla="*/ 34 h 201"/>
                <a:gd name="T6" fmla="*/ 217 w 217"/>
                <a:gd name="T7" fmla="*/ 0 h 201"/>
                <a:gd name="T8" fmla="*/ 184 w 217"/>
                <a:gd name="T9" fmla="*/ 1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01">
                  <a:moveTo>
                    <a:pt x="184" y="101"/>
                  </a:moveTo>
                  <a:lnTo>
                    <a:pt x="150" y="201"/>
                  </a:lnTo>
                  <a:lnTo>
                    <a:pt x="0" y="34"/>
                  </a:lnTo>
                  <a:lnTo>
                    <a:pt x="217" y="0"/>
                  </a:lnTo>
                  <a:lnTo>
                    <a:pt x="184" y="101"/>
                  </a:lnTo>
                  <a:close/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20" name="Line 36"/>
            <p:cNvSpPr>
              <a:spLocks noChangeShapeType="1"/>
            </p:cNvSpPr>
            <p:nvPr/>
          </p:nvSpPr>
          <p:spPr bwMode="auto">
            <a:xfrm flipH="1" flipV="1">
              <a:off x="1244" y="2625"/>
              <a:ext cx="1087" cy="434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21" name="Line 37"/>
            <p:cNvSpPr>
              <a:spLocks noChangeShapeType="1"/>
            </p:cNvSpPr>
            <p:nvPr/>
          </p:nvSpPr>
          <p:spPr bwMode="auto">
            <a:xfrm>
              <a:off x="3066" y="1605"/>
              <a:ext cx="1271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22" name="Line 38"/>
            <p:cNvSpPr>
              <a:spLocks noChangeShapeType="1"/>
            </p:cNvSpPr>
            <p:nvPr/>
          </p:nvSpPr>
          <p:spPr bwMode="auto">
            <a:xfrm>
              <a:off x="3066" y="2340"/>
              <a:ext cx="1271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23" name="Line 39"/>
            <p:cNvSpPr>
              <a:spLocks noChangeShapeType="1"/>
            </p:cNvSpPr>
            <p:nvPr/>
          </p:nvSpPr>
          <p:spPr bwMode="auto">
            <a:xfrm>
              <a:off x="3066" y="3093"/>
              <a:ext cx="1271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1207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Class user versus Class Extender</a:t>
            </a:r>
          </a:p>
        </p:txBody>
      </p:sp>
      <p:grpSp>
        <p:nvGrpSpPr>
          <p:cNvPr id="125955" name="Group 1027"/>
          <p:cNvGrpSpPr>
            <a:grpSpLocks/>
          </p:cNvGrpSpPr>
          <p:nvPr/>
        </p:nvGrpSpPr>
        <p:grpSpPr bwMode="auto">
          <a:xfrm>
            <a:off x="5495925" y="2860675"/>
            <a:ext cx="1920875" cy="519113"/>
            <a:chOff x="3462" y="1802"/>
            <a:chExt cx="1210" cy="327"/>
          </a:xfrm>
        </p:grpSpPr>
        <p:sp>
          <p:nvSpPr>
            <p:cNvPr id="125956" name="Rectangle 1028"/>
            <p:cNvSpPr>
              <a:spLocks noChangeArrowheads="1"/>
            </p:cNvSpPr>
            <p:nvPr/>
          </p:nvSpPr>
          <p:spPr bwMode="auto">
            <a:xfrm>
              <a:off x="3462" y="1802"/>
              <a:ext cx="1210" cy="3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25957" name="Rectangle 1029"/>
            <p:cNvSpPr>
              <a:spLocks noChangeArrowheads="1"/>
            </p:cNvSpPr>
            <p:nvPr/>
          </p:nvSpPr>
          <p:spPr bwMode="auto">
            <a:xfrm>
              <a:off x="3911" y="1884"/>
              <a:ext cx="31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Lucida Sans Typewriter" charset="0"/>
                </a:rPr>
                <a:t>Game</a:t>
              </a:r>
              <a:endParaRPr lang="en-US" sz="2000" b="0">
                <a:latin typeface="Lucida Sans Typewriter" charset="0"/>
              </a:endParaRPr>
            </a:p>
          </p:txBody>
        </p:sp>
      </p:grpSp>
      <p:sp>
        <p:nvSpPr>
          <p:cNvPr id="125958" name="Freeform 1030"/>
          <p:cNvSpPr>
            <a:spLocks/>
          </p:cNvSpPr>
          <p:nvPr/>
        </p:nvSpPr>
        <p:spPr bwMode="auto">
          <a:xfrm>
            <a:off x="6273800" y="3379788"/>
            <a:ext cx="338138" cy="285750"/>
          </a:xfrm>
          <a:custGeom>
            <a:avLst/>
            <a:gdLst>
              <a:gd name="T0" fmla="*/ 98 w 213"/>
              <a:gd name="T1" fmla="*/ 180 h 180"/>
              <a:gd name="T2" fmla="*/ 0 w 213"/>
              <a:gd name="T3" fmla="*/ 180 h 180"/>
              <a:gd name="T4" fmla="*/ 98 w 213"/>
              <a:gd name="T5" fmla="*/ 0 h 180"/>
              <a:gd name="T6" fmla="*/ 213 w 213"/>
              <a:gd name="T7" fmla="*/ 180 h 180"/>
              <a:gd name="T8" fmla="*/ 98 w 213"/>
              <a:gd name="T9" fmla="*/ 18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" h="180">
                <a:moveTo>
                  <a:pt x="98" y="180"/>
                </a:moveTo>
                <a:lnTo>
                  <a:pt x="0" y="180"/>
                </a:lnTo>
                <a:lnTo>
                  <a:pt x="98" y="0"/>
                </a:lnTo>
                <a:lnTo>
                  <a:pt x="213" y="180"/>
                </a:lnTo>
                <a:lnTo>
                  <a:pt x="98" y="18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25959" name="Freeform 1031"/>
          <p:cNvSpPr>
            <a:spLocks/>
          </p:cNvSpPr>
          <p:nvPr/>
        </p:nvSpPr>
        <p:spPr bwMode="auto">
          <a:xfrm>
            <a:off x="5235575" y="3873500"/>
            <a:ext cx="2389188" cy="258763"/>
          </a:xfrm>
          <a:custGeom>
            <a:avLst/>
            <a:gdLst>
              <a:gd name="T0" fmla="*/ 0 w 1505"/>
              <a:gd name="T1" fmla="*/ 163 h 163"/>
              <a:gd name="T2" fmla="*/ 0 w 1505"/>
              <a:gd name="T3" fmla="*/ 0 h 163"/>
              <a:gd name="T4" fmla="*/ 1505 w 1505"/>
              <a:gd name="T5" fmla="*/ 0 h 163"/>
              <a:gd name="T6" fmla="*/ 1505 w 1505"/>
              <a:gd name="T7" fmla="*/ 14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05" h="163">
                <a:moveTo>
                  <a:pt x="0" y="163"/>
                </a:moveTo>
                <a:lnTo>
                  <a:pt x="0" y="0"/>
                </a:lnTo>
                <a:lnTo>
                  <a:pt x="1505" y="0"/>
                </a:lnTo>
                <a:lnTo>
                  <a:pt x="1505" y="147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25960" name="Line 1032"/>
          <p:cNvSpPr>
            <a:spLocks noChangeShapeType="1"/>
          </p:cNvSpPr>
          <p:nvPr/>
        </p:nvSpPr>
        <p:spPr bwMode="auto">
          <a:xfrm flipV="1">
            <a:off x="6429375" y="3690938"/>
            <a:ext cx="1588" cy="1825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grpSp>
        <p:nvGrpSpPr>
          <p:cNvPr id="125961" name="Group 1033"/>
          <p:cNvGrpSpPr>
            <a:grpSpLocks/>
          </p:cNvGrpSpPr>
          <p:nvPr/>
        </p:nvGrpSpPr>
        <p:grpSpPr bwMode="auto">
          <a:xfrm>
            <a:off x="4302125" y="4132263"/>
            <a:ext cx="1920875" cy="519112"/>
            <a:chOff x="2710" y="2603"/>
            <a:chExt cx="1210" cy="327"/>
          </a:xfrm>
        </p:grpSpPr>
        <p:sp>
          <p:nvSpPr>
            <p:cNvPr id="125962" name="Rectangle 1034"/>
            <p:cNvSpPr>
              <a:spLocks noChangeArrowheads="1"/>
            </p:cNvSpPr>
            <p:nvPr/>
          </p:nvSpPr>
          <p:spPr bwMode="auto">
            <a:xfrm>
              <a:off x="2710" y="2603"/>
              <a:ext cx="1210" cy="3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25963" name="Rectangle 1035"/>
            <p:cNvSpPr>
              <a:spLocks noChangeArrowheads="1"/>
            </p:cNvSpPr>
            <p:nvPr/>
          </p:nvSpPr>
          <p:spPr bwMode="auto">
            <a:xfrm>
              <a:off x="2965" y="2685"/>
              <a:ext cx="70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Lucida Sans Typewriter" charset="0"/>
                </a:rPr>
                <a:t>TicTacToe</a:t>
              </a:r>
              <a:endParaRPr lang="en-US" sz="2000" b="0">
                <a:latin typeface="Lucida Sans Typewriter" charset="0"/>
              </a:endParaRPr>
            </a:p>
          </p:txBody>
        </p:sp>
      </p:grpSp>
      <p:grpSp>
        <p:nvGrpSpPr>
          <p:cNvPr id="125964" name="Group 1036"/>
          <p:cNvGrpSpPr>
            <a:grpSpLocks/>
          </p:cNvGrpSpPr>
          <p:nvPr/>
        </p:nvGrpSpPr>
        <p:grpSpPr bwMode="auto">
          <a:xfrm>
            <a:off x="6689725" y="4132263"/>
            <a:ext cx="1920875" cy="519112"/>
            <a:chOff x="4214" y="2603"/>
            <a:chExt cx="1210" cy="327"/>
          </a:xfrm>
        </p:grpSpPr>
        <p:sp>
          <p:nvSpPr>
            <p:cNvPr id="125965" name="Rectangle 1037"/>
            <p:cNvSpPr>
              <a:spLocks noChangeArrowheads="1"/>
            </p:cNvSpPr>
            <p:nvPr/>
          </p:nvSpPr>
          <p:spPr bwMode="auto">
            <a:xfrm>
              <a:off x="4214" y="2603"/>
              <a:ext cx="1210" cy="3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25966" name="Rectangle 1038"/>
            <p:cNvSpPr>
              <a:spLocks noChangeArrowheads="1"/>
            </p:cNvSpPr>
            <p:nvPr/>
          </p:nvSpPr>
          <p:spPr bwMode="auto">
            <a:xfrm>
              <a:off x="4624" y="2685"/>
              <a:ext cx="38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Lucida Sans Typewriter" charset="0"/>
                </a:rPr>
                <a:t>Chess</a:t>
              </a:r>
              <a:endParaRPr lang="en-US" sz="2000" b="0">
                <a:latin typeface="Lucida Sans Typewriter" charset="0"/>
              </a:endParaRPr>
            </a:p>
          </p:txBody>
        </p:sp>
      </p:grpSp>
      <p:grpSp>
        <p:nvGrpSpPr>
          <p:cNvPr id="125967" name="Group 1039"/>
          <p:cNvGrpSpPr>
            <a:grpSpLocks/>
          </p:cNvGrpSpPr>
          <p:nvPr/>
        </p:nvGrpSpPr>
        <p:grpSpPr bwMode="auto">
          <a:xfrm>
            <a:off x="381000" y="2860675"/>
            <a:ext cx="2284413" cy="441325"/>
            <a:chOff x="240" y="1802"/>
            <a:chExt cx="1439" cy="278"/>
          </a:xfrm>
        </p:grpSpPr>
        <p:sp>
          <p:nvSpPr>
            <p:cNvPr id="125968" name="Rectangle 1040"/>
            <p:cNvSpPr>
              <a:spLocks noChangeArrowheads="1"/>
            </p:cNvSpPr>
            <p:nvPr/>
          </p:nvSpPr>
          <p:spPr bwMode="auto">
            <a:xfrm>
              <a:off x="240" y="1802"/>
              <a:ext cx="1439" cy="27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25969" name="Rectangle 1041"/>
            <p:cNvSpPr>
              <a:spLocks noChangeArrowheads="1"/>
            </p:cNvSpPr>
            <p:nvPr/>
          </p:nvSpPr>
          <p:spPr bwMode="auto">
            <a:xfrm>
              <a:off x="726" y="1860"/>
              <a:ext cx="46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Lucida Sans Typewriter" charset="0"/>
                </a:rPr>
                <a:t>League</a:t>
              </a:r>
              <a:endParaRPr lang="en-US" sz="2000" b="0">
                <a:latin typeface="Lucida Sans Typewriter" charset="0"/>
              </a:endParaRPr>
            </a:p>
          </p:txBody>
        </p:sp>
      </p:grpSp>
      <p:grpSp>
        <p:nvGrpSpPr>
          <p:cNvPr id="125970" name="Group 1042"/>
          <p:cNvGrpSpPr>
            <a:grpSpLocks/>
          </p:cNvGrpSpPr>
          <p:nvPr/>
        </p:nvGrpSpPr>
        <p:grpSpPr bwMode="auto">
          <a:xfrm>
            <a:off x="381000" y="4210050"/>
            <a:ext cx="2284413" cy="441325"/>
            <a:chOff x="240" y="2652"/>
            <a:chExt cx="1439" cy="278"/>
          </a:xfrm>
        </p:grpSpPr>
        <p:sp>
          <p:nvSpPr>
            <p:cNvPr id="125971" name="Rectangle 1043"/>
            <p:cNvSpPr>
              <a:spLocks noChangeArrowheads="1"/>
            </p:cNvSpPr>
            <p:nvPr/>
          </p:nvSpPr>
          <p:spPr bwMode="auto">
            <a:xfrm>
              <a:off x="240" y="2652"/>
              <a:ext cx="1439" cy="27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25972" name="Rectangle 1044"/>
            <p:cNvSpPr>
              <a:spLocks noChangeArrowheads="1"/>
            </p:cNvSpPr>
            <p:nvPr/>
          </p:nvSpPr>
          <p:spPr bwMode="auto">
            <a:xfrm>
              <a:off x="571" y="2710"/>
              <a:ext cx="77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Lucida Sans Typewriter" charset="0"/>
                </a:rPr>
                <a:t>Tournament</a:t>
              </a:r>
              <a:endParaRPr lang="en-US" sz="2000" b="0">
                <a:latin typeface="Lucida Sans Typewriter" charset="0"/>
              </a:endParaRPr>
            </a:p>
          </p:txBody>
        </p:sp>
      </p:grpSp>
      <p:sp>
        <p:nvSpPr>
          <p:cNvPr id="125973" name="Freeform 1045"/>
          <p:cNvSpPr>
            <a:spLocks/>
          </p:cNvSpPr>
          <p:nvPr/>
        </p:nvSpPr>
        <p:spPr bwMode="auto">
          <a:xfrm>
            <a:off x="1419225" y="3314700"/>
            <a:ext cx="182563" cy="311150"/>
          </a:xfrm>
          <a:custGeom>
            <a:avLst/>
            <a:gdLst>
              <a:gd name="T0" fmla="*/ 0 w 115"/>
              <a:gd name="T1" fmla="*/ 98 h 196"/>
              <a:gd name="T2" fmla="*/ 49 w 115"/>
              <a:gd name="T3" fmla="*/ 0 h 196"/>
              <a:gd name="T4" fmla="*/ 115 w 115"/>
              <a:gd name="T5" fmla="*/ 98 h 196"/>
              <a:gd name="T6" fmla="*/ 49 w 115"/>
              <a:gd name="T7" fmla="*/ 196 h 196"/>
              <a:gd name="T8" fmla="*/ 0 w 115"/>
              <a:gd name="T9" fmla="*/ 98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196">
                <a:moveTo>
                  <a:pt x="0" y="98"/>
                </a:moveTo>
                <a:lnTo>
                  <a:pt x="49" y="0"/>
                </a:lnTo>
                <a:lnTo>
                  <a:pt x="115" y="98"/>
                </a:lnTo>
                <a:lnTo>
                  <a:pt x="49" y="196"/>
                </a:lnTo>
                <a:lnTo>
                  <a:pt x="0" y="98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125974" name="Line 1046"/>
          <p:cNvSpPr>
            <a:spLocks noChangeShapeType="1"/>
          </p:cNvSpPr>
          <p:nvPr/>
        </p:nvSpPr>
        <p:spPr bwMode="auto">
          <a:xfrm>
            <a:off x="1497013" y="3587750"/>
            <a:ext cx="1587" cy="622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25975" name="Rectangle 1047"/>
          <p:cNvSpPr>
            <a:spLocks noChangeArrowheads="1"/>
          </p:cNvSpPr>
          <p:nvPr/>
        </p:nvSpPr>
        <p:spPr bwMode="auto">
          <a:xfrm>
            <a:off x="1659034" y="3314700"/>
            <a:ext cx="12363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Lucida Sans Typewriter" charset="0"/>
              </a:rPr>
              <a:t>1</a:t>
            </a:r>
            <a:endParaRPr lang="en-US" sz="2000" b="0">
              <a:latin typeface="Lucida Sans Typewriter" charset="0"/>
            </a:endParaRPr>
          </a:p>
        </p:txBody>
      </p:sp>
      <p:sp>
        <p:nvSpPr>
          <p:cNvPr id="125976" name="Rectangle 1048"/>
          <p:cNvSpPr>
            <a:spLocks noChangeArrowheads="1"/>
          </p:cNvSpPr>
          <p:nvPr/>
        </p:nvSpPr>
        <p:spPr bwMode="auto">
          <a:xfrm>
            <a:off x="1659034" y="4041775"/>
            <a:ext cx="12363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2000" b="0">
              <a:latin typeface="Lucida Sans Typewriter" charset="0"/>
            </a:endParaRPr>
          </a:p>
        </p:txBody>
      </p:sp>
      <p:sp>
        <p:nvSpPr>
          <p:cNvPr id="125977" name="Line 1049"/>
          <p:cNvSpPr>
            <a:spLocks noChangeShapeType="1"/>
          </p:cNvSpPr>
          <p:nvPr/>
        </p:nvSpPr>
        <p:spPr bwMode="auto">
          <a:xfrm>
            <a:off x="2640013" y="3068638"/>
            <a:ext cx="28559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25978" name="AutoShape 1050"/>
          <p:cNvSpPr>
            <a:spLocks noChangeArrowheads="1"/>
          </p:cNvSpPr>
          <p:nvPr/>
        </p:nvSpPr>
        <p:spPr bwMode="auto">
          <a:xfrm>
            <a:off x="152516" y="914400"/>
            <a:ext cx="4554422" cy="1371600"/>
          </a:xfrm>
          <a:prstGeom prst="cloudCallout">
            <a:avLst>
              <a:gd name="adj1" fmla="val -7574"/>
              <a:gd name="adj2" fmla="val 96528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2000" b="1" dirty="0">
                <a:latin typeface="Palatino" charset="0"/>
              </a:rPr>
              <a:t>Developers responsible for </a:t>
            </a:r>
          </a:p>
          <a:p>
            <a:pPr algn="ctr"/>
            <a:r>
              <a:rPr lang="en-US" sz="2000" b="1" dirty="0">
                <a:latin typeface="Palatino" charset="0"/>
              </a:rPr>
              <a:t>the implementation of League are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Palatino" charset="0"/>
              </a:rPr>
              <a:t>class users </a:t>
            </a:r>
            <a:r>
              <a:rPr lang="en-US" sz="2000" b="1" dirty="0">
                <a:latin typeface="Palatino" charset="0"/>
              </a:rPr>
              <a:t>of Game</a:t>
            </a:r>
          </a:p>
        </p:txBody>
      </p:sp>
      <p:sp>
        <p:nvSpPr>
          <p:cNvPr id="125979" name="AutoShape 1051"/>
          <p:cNvSpPr>
            <a:spLocks noChangeArrowheads="1"/>
          </p:cNvSpPr>
          <p:nvPr/>
        </p:nvSpPr>
        <p:spPr bwMode="auto">
          <a:xfrm flipV="1">
            <a:off x="1905000" y="5105400"/>
            <a:ext cx="4495800" cy="1524000"/>
          </a:xfrm>
          <a:prstGeom prst="cloudCallout">
            <a:avLst>
              <a:gd name="adj1" fmla="val 22384"/>
              <a:gd name="adj2" fmla="val 76875"/>
            </a:avLst>
          </a:prstGeom>
          <a:solidFill>
            <a:srgbClr val="FFAB48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rot="10800000" wrap="none" anchor="ctr"/>
          <a:lstStyle/>
          <a:p>
            <a:pPr algn="ctr"/>
            <a:r>
              <a:rPr lang="en-US" sz="2000" b="1" dirty="0">
                <a:latin typeface="Palatino" charset="0"/>
              </a:rPr>
              <a:t>The developer responsible for  </a:t>
            </a:r>
          </a:p>
          <a:p>
            <a:pPr algn="ctr"/>
            <a:r>
              <a:rPr lang="en-US" sz="2000" b="1" dirty="0">
                <a:latin typeface="Palatino" charset="0"/>
              </a:rPr>
              <a:t>the implementation of  </a:t>
            </a:r>
            <a:r>
              <a:rPr lang="en-US" sz="2000" b="1" dirty="0" err="1">
                <a:latin typeface="Palatino" charset="0"/>
              </a:rPr>
              <a:t>TicTacToe</a:t>
            </a:r>
            <a:endParaRPr lang="en-US" sz="2000" b="1" dirty="0">
              <a:latin typeface="Palatino" charset="0"/>
            </a:endParaRPr>
          </a:p>
          <a:p>
            <a:pPr algn="ctr"/>
            <a:r>
              <a:rPr lang="en-US" sz="2000" b="1" dirty="0">
                <a:latin typeface="Palatino" charset="0"/>
              </a:rPr>
              <a:t>is a </a:t>
            </a:r>
            <a:r>
              <a:rPr lang="en-US" sz="2000" b="1" dirty="0">
                <a:solidFill>
                  <a:srgbClr val="FF0000"/>
                </a:solidFill>
                <a:latin typeface="Palatino" charset="0"/>
              </a:rPr>
              <a:t>class extender </a:t>
            </a:r>
            <a:r>
              <a:rPr lang="en-US" sz="2000" b="1" dirty="0">
                <a:latin typeface="Palatino" charset="0"/>
              </a:rPr>
              <a:t>of Game</a:t>
            </a:r>
            <a:endParaRPr lang="en-US" sz="2000" b="1" i="1" dirty="0">
              <a:latin typeface="Palatino" charset="0"/>
            </a:endParaRPr>
          </a:p>
        </p:txBody>
      </p:sp>
      <p:sp>
        <p:nvSpPr>
          <p:cNvPr id="125980" name="AutoShape 1052"/>
          <p:cNvSpPr>
            <a:spLocks noChangeArrowheads="1"/>
          </p:cNvSpPr>
          <p:nvPr/>
        </p:nvSpPr>
        <p:spPr bwMode="auto">
          <a:xfrm>
            <a:off x="4953000" y="685800"/>
            <a:ext cx="3962400" cy="1371600"/>
          </a:xfrm>
          <a:prstGeom prst="cloudCallout">
            <a:avLst>
              <a:gd name="adj1" fmla="val -14625"/>
              <a:gd name="adj2" fmla="val 115972"/>
            </a:avLst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800" b="1" dirty="0">
                <a:latin typeface="Palatino" charset="0"/>
              </a:rPr>
              <a:t>Developers responsible for </a:t>
            </a:r>
          </a:p>
          <a:p>
            <a:pPr algn="ctr"/>
            <a:r>
              <a:rPr lang="en-US" sz="1800" b="1" dirty="0">
                <a:latin typeface="Palatino" charset="0"/>
              </a:rPr>
              <a:t>the implementation  of Game are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Palatino" charset="0"/>
              </a:rPr>
              <a:t>class </a:t>
            </a:r>
            <a:r>
              <a:rPr lang="en-US" sz="1800" b="1" dirty="0" err="1">
                <a:solidFill>
                  <a:srgbClr val="FF0000"/>
                </a:solidFill>
                <a:latin typeface="Palatino" charset="0"/>
              </a:rPr>
              <a:t>implementors</a:t>
            </a:r>
            <a:endParaRPr lang="en-US" sz="1800" b="1" dirty="0">
              <a:solidFill>
                <a:srgbClr val="FF0000"/>
              </a:solidFill>
              <a:latin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178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8" grpId="0" animBg="1" autoUpdateAnimBg="0"/>
      <p:bldP spid="125979" grpId="0" animBg="1" autoUpdateAnimBg="0"/>
      <p:bldP spid="125980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Specifying </a:t>
            </a:r>
            <a:r>
              <a:rPr lang="en-US" dirty="0"/>
              <a:t>Interfaces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883" y="868363"/>
            <a:ext cx="8229600" cy="5065712"/>
          </a:xfrm>
        </p:spPr>
        <p:txBody>
          <a:bodyPr/>
          <a:lstStyle/>
          <a:p>
            <a:pPr marL="457200" indent="-457200"/>
            <a:r>
              <a:rPr lang="en-US" sz="2800" dirty="0" smtClean="0"/>
              <a:t>Requirements </a:t>
            </a:r>
            <a:r>
              <a:rPr lang="en-US" sz="2800" dirty="0"/>
              <a:t>analysis activities</a:t>
            </a:r>
          </a:p>
          <a:p>
            <a:pPr marL="838200" lvl="1" indent="-381000"/>
            <a:r>
              <a:rPr lang="en-US" sz="2400" dirty="0"/>
              <a:t>Identifying attributes and operations without specifying their types or their parameters. </a:t>
            </a:r>
          </a:p>
          <a:p>
            <a:pPr marL="457200" indent="-457200"/>
            <a:r>
              <a:rPr lang="en-US" sz="2800" dirty="0"/>
              <a:t>Object design: Three activities</a:t>
            </a:r>
          </a:p>
          <a:p>
            <a:pPr marL="838200" lvl="1" indent="-381000">
              <a:buFont typeface="Times" charset="0"/>
              <a:buAutoNum type="arabicPeriod"/>
            </a:pPr>
            <a:r>
              <a:rPr lang="en-US" sz="2400" dirty="0"/>
              <a:t>Add visibility information </a:t>
            </a:r>
          </a:p>
          <a:p>
            <a:pPr marL="838200" lvl="1" indent="-381000">
              <a:buFont typeface="Times" charset="0"/>
              <a:buAutoNum type="arabicPeriod"/>
            </a:pPr>
            <a:r>
              <a:rPr lang="en-US" sz="2400" dirty="0"/>
              <a:t>Add type signature information</a:t>
            </a:r>
          </a:p>
          <a:p>
            <a:pPr marL="838200" lvl="1" indent="-381000">
              <a:buFont typeface="Times" charset="0"/>
              <a:buAutoNum type="arabicPeriod"/>
            </a:pPr>
            <a:r>
              <a:rPr lang="en-US" sz="2400" dirty="0"/>
              <a:t>Add contracts</a:t>
            </a:r>
          </a:p>
        </p:txBody>
      </p:sp>
    </p:spTree>
    <p:extLst>
      <p:ext uri="{BB962C8B-B14F-4D97-AF65-F5344CB8AC3E}">
        <p14:creationId xmlns:p14="http://schemas.microsoft.com/office/powerpoint/2010/main" val="1021865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20070815模板</Template>
  <TotalTime>24944</TotalTime>
  <Pages>0</Pages>
  <Words>1909</Words>
  <Characters>0</Characters>
  <Application>Microsoft Macintosh PowerPoint</Application>
  <DocSecurity>0</DocSecurity>
  <PresentationFormat>On-screen Show (4:3)</PresentationFormat>
  <Lines>0</Lines>
  <Paragraphs>496</Paragraphs>
  <Slides>38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1_自定义设计方案</vt:lpstr>
      <vt:lpstr>2_自定义设计方案</vt:lpstr>
      <vt:lpstr>9. Object Design: Specifying Interfaces</vt:lpstr>
      <vt:lpstr>Outline</vt:lpstr>
      <vt:lpstr>1. An Overview of Object Design</vt:lpstr>
      <vt:lpstr>Object Design</vt:lpstr>
      <vt:lpstr>Object Design: Closing the Gap</vt:lpstr>
      <vt:lpstr>2. Interface Specification Concepts</vt:lpstr>
      <vt:lpstr>2.1 Developers play different Roles during Object Design</vt:lpstr>
      <vt:lpstr>Class user versus Class Extender</vt:lpstr>
      <vt:lpstr>2.2 Specifying Interfaces</vt:lpstr>
      <vt:lpstr>1. Add Visibility Information </vt:lpstr>
      <vt:lpstr>Implementation of UML Visibility in Java</vt:lpstr>
      <vt:lpstr>Information Hiding Heuristics</vt:lpstr>
      <vt:lpstr>Information Hiding Design Principles</vt:lpstr>
      <vt:lpstr>2. Add Type Signature Information</vt:lpstr>
      <vt:lpstr>3. Add Contracts</vt:lpstr>
      <vt:lpstr>Expressing constraints in UML Models</vt:lpstr>
      <vt:lpstr>Expressing Constraints in UML Models</vt:lpstr>
      <vt:lpstr>Contract for acceptPlayer in Tournament</vt:lpstr>
      <vt:lpstr>Contract for removePlayer  in Tournament</vt:lpstr>
      <vt:lpstr>Annotation of  Tournament class</vt:lpstr>
      <vt:lpstr>Constraints can involve more than one class</vt:lpstr>
      <vt:lpstr>3 Types of Navigation through a Class Diagram</vt:lpstr>
      <vt:lpstr>ARENA Example:  League, Tournament and Player</vt:lpstr>
      <vt:lpstr>Model Refinement with 3 additional Constraints</vt:lpstr>
      <vt:lpstr>Instance Diagram: 2 Leagues, 2 Tournaments, and 5 Players</vt:lpstr>
      <vt:lpstr>Specifying the Model Constraints</vt:lpstr>
      <vt:lpstr>Specifying the Model Constraints</vt:lpstr>
      <vt:lpstr>OCL supports Quantification</vt:lpstr>
      <vt:lpstr>3. Interface Specification Activities</vt:lpstr>
      <vt:lpstr>Interface Specification Activities//</vt:lpstr>
      <vt:lpstr>(1) Identifying Missing Attributes and Operations</vt:lpstr>
      <vt:lpstr>A sequence diagram for the applyForTournament() operation</vt:lpstr>
      <vt:lpstr>(2) Specifying Types, Signatures and Visibility</vt:lpstr>
      <vt:lpstr>（3）Pre- and post-conditions for ordering operations on TournamentControl？？？？</vt:lpstr>
      <vt:lpstr>（4）Specifying invariants on Tournament and Tournament Control</vt:lpstr>
      <vt:lpstr>Specifying invariants on Match</vt:lpstr>
      <vt:lpstr>Summary</vt:lpstr>
      <vt:lpstr>Thanks  cao-jian@cs.sjtu.edu.cn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Qianni</dc:creator>
  <cp:lastModifiedBy>Jian 曹健</cp:lastModifiedBy>
  <cp:revision>2645</cp:revision>
  <cp:lastPrinted>1601-01-01T00:00:00Z</cp:lastPrinted>
  <dcterms:created xsi:type="dcterms:W3CDTF">1601-01-01T00:00:00Z</dcterms:created>
  <dcterms:modified xsi:type="dcterms:W3CDTF">2014-04-09T03:40:10Z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</Properties>
</file>