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9" r:id="rId4"/>
    <p:sldId id="274" r:id="rId5"/>
    <p:sldId id="279" r:id="rId6"/>
    <p:sldId id="276" r:id="rId7"/>
    <p:sldId id="272" r:id="rId8"/>
    <p:sldId id="278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6412" autoAdjust="0"/>
  </p:normalViewPr>
  <p:slideViewPr>
    <p:cSldViewPr snapToGrid="0" snapToObjects="1">
      <p:cViewPr varScale="1">
        <p:scale>
          <a:sx n="78" d="100"/>
          <a:sy n="78" d="100"/>
        </p:scale>
        <p:origin x="82" y="240"/>
      </p:cViewPr>
      <p:guideLst/>
    </p:cSldViewPr>
  </p:slideViewPr>
  <p:outlineViewPr>
    <p:cViewPr>
      <p:scale>
        <a:sx n="33" d="100"/>
        <a:sy n="33" d="100"/>
      </p:scale>
      <p:origin x="0" y="-3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EDE7-541B-704A-B672-7BCD4B06F8F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72730-061A-DF4C-92F8-FC01A903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F086BFA-4559-4639-A804-9B63D89E6825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09AA-7996-4A1F-8CEC-B673AC5DC9F0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74E1-69BD-4409-8FFE-C03B668FD474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48A-D1D0-4473-BE3A-55E96E5006A3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2E6-4A82-46B8-8370-1FC224523514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3AEC-F423-4CAB-8003-CAE490D3728E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41E2-0AD1-4E2E-909A-A05C2E462063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1B2F-055C-44D7-9D3C-3BD72EB2268C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2EB0-8AF3-42F9-B754-DDEEEF71FBD4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76BE-2ED6-462D-8C4A-1B52E31F67D0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459-0AAF-4447-863C-E964BBD8062D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B207-FD4D-43B4-98CB-3C846A9CD091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E4C8-3285-449A-A6D2-238FF6352963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968B-EBB7-49E6-9917-2C89CBB3327C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0BC-F7DA-4B0C-A443-87BC87B42096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27BC-55A0-4710-A94A-A6FA7B03D1C0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EA-81CC-4EDE-8C2F-61C3ACF59A77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5AED-5E72-47A4-A8D0-576E9C3F8C59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ghchart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9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02F7D-3315-B14B-9375-D1F2F7E90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8004626" cy="265697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Berkeley Data analysis Project TWO</a:t>
            </a:r>
            <a:br>
              <a:rPr lang="en-US" sz="1600" dirty="0">
                <a:solidFill>
                  <a:srgbClr val="FFFFFF"/>
                </a:solidFill>
              </a:rPr>
            </a:br>
            <a:br>
              <a:rPr lang="en-US" sz="4600" dirty="0">
                <a:solidFill>
                  <a:srgbClr val="FFFFFF"/>
                </a:solidFill>
              </a:rPr>
            </a:br>
            <a:r>
              <a:rPr lang="en-US" dirty="0"/>
              <a:t>stock data exploration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E02-344E-5D4B-89B7-B58705EC4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82FFFF"/>
                </a:solidFill>
              </a:rPr>
              <a:t>Team : D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82FFFF"/>
                </a:solidFill>
              </a:rPr>
              <a:t>Justin </a:t>
            </a:r>
            <a:r>
              <a:rPr lang="en-US" sz="1700" dirty="0" err="1">
                <a:solidFill>
                  <a:srgbClr val="82FFFF"/>
                </a:solidFill>
              </a:rPr>
              <a:t>Agogbua</a:t>
            </a:r>
            <a:endParaRPr lang="en-US" sz="1700" dirty="0">
              <a:solidFill>
                <a:srgbClr val="82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82FFFF"/>
                </a:solidFill>
              </a:rPr>
              <a:t>Ran Bi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82FFFF"/>
                </a:solidFill>
              </a:rPr>
              <a:t>Shuai 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D050-E214-428A-B076-253943E2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50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2533-7D97-CA45-AA1E-C71C96BB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5605"/>
            <a:ext cx="9905998" cy="1478570"/>
          </a:xfrm>
        </p:spPr>
        <p:txBody>
          <a:bodyPr/>
          <a:lstStyle/>
          <a:p>
            <a:r>
              <a:rPr lang="en-US" dirty="0"/>
              <a:t>                           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B4340-5461-4566-BE87-9A4EF61F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408793-6583-442B-9A47-835ADDA1B6B3}"/>
              </a:ext>
            </a:extLst>
          </p:cNvPr>
          <p:cNvSpPr txBox="1">
            <a:spLocks/>
          </p:cNvSpPr>
          <p:nvPr/>
        </p:nvSpPr>
        <p:spPr>
          <a:xfrm>
            <a:off x="845319" y="225966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725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FE9C-FB38-284D-AE54-8E165348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672" y="480202"/>
            <a:ext cx="7231842" cy="920698"/>
          </a:xfrm>
        </p:spPr>
        <p:txBody>
          <a:bodyPr>
            <a:normAutofit/>
          </a:bodyPr>
          <a:lstStyle/>
          <a:p>
            <a:r>
              <a:rPr lang="en-US" dirty="0"/>
              <a:t>Structured data in </a:t>
            </a:r>
            <a:r>
              <a:rPr lang="en-US" dirty="0" err="1"/>
              <a:t>sql.lite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292D0-DCE0-4B35-9FB3-649AF872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80EFF-6E57-4589-ABE0-EB655734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47" y="1342027"/>
            <a:ext cx="8012698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7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E7B5-88E4-7644-A05E-4A3F2EED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1196"/>
            <a:ext cx="9905998" cy="1478570"/>
          </a:xfrm>
        </p:spPr>
        <p:txBody>
          <a:bodyPr/>
          <a:lstStyle/>
          <a:p>
            <a:r>
              <a:rPr lang="en-US" dirty="0"/>
              <a:t>Highcharts.js is used as new lib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6101E6-339F-4498-AAC3-406134CED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based charting library.</a:t>
            </a:r>
          </a:p>
          <a:p>
            <a:r>
              <a:rPr lang="en-US" dirty="0"/>
              <a:t>Meant to enhance web applications by adding interactive charting capability.</a:t>
            </a:r>
          </a:p>
          <a:p>
            <a:r>
              <a:rPr lang="en-US" dirty="0"/>
              <a:t>Provides a wide variety of charts, including line charts, spline charts, area charts, bar charts, pie charts, etc. 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https://www.highcharts.com/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408BF-0722-429E-B989-C79CBA22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4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DF9F2C3-4654-4E83-8207-BD02502B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9" y="1222985"/>
            <a:ext cx="11906862" cy="4242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6C2533-7D97-CA45-AA1E-C71C96BB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5605"/>
            <a:ext cx="9905998" cy="1478570"/>
          </a:xfrm>
        </p:spPr>
        <p:txBody>
          <a:bodyPr/>
          <a:lstStyle/>
          <a:p>
            <a:r>
              <a:rPr lang="en-US" dirty="0"/>
              <a:t>                           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B4340-5461-4566-BE87-9A4EF61F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49E80C-919E-4C6D-9042-E9774700087A}"/>
              </a:ext>
            </a:extLst>
          </p:cNvPr>
          <p:cNvSpPr txBox="1">
            <a:spLocks/>
          </p:cNvSpPr>
          <p:nvPr/>
        </p:nvSpPr>
        <p:spPr>
          <a:xfrm>
            <a:off x="1141413" y="19583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Interactive panel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0B3930-CE19-436E-B97D-07BD5F943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6" y="5588809"/>
            <a:ext cx="9849356" cy="7429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64452B-60C0-430E-AFD4-45EF926DB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888" y="683244"/>
            <a:ext cx="3494100" cy="4021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3F3A151-2271-49D7-A539-289922318F9C}"/>
              </a:ext>
            </a:extLst>
          </p:cNvPr>
          <p:cNvSpPr/>
          <p:nvPr/>
        </p:nvSpPr>
        <p:spPr>
          <a:xfrm>
            <a:off x="211036" y="1168117"/>
            <a:ext cx="2691190" cy="40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87512C-4318-4363-B718-3E4934A7845D}"/>
              </a:ext>
            </a:extLst>
          </p:cNvPr>
          <p:cNvSpPr/>
          <p:nvPr/>
        </p:nvSpPr>
        <p:spPr>
          <a:xfrm>
            <a:off x="8984988" y="4865550"/>
            <a:ext cx="2823964" cy="53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18C081-A62A-40F8-996F-66E4A99C6BAB}"/>
              </a:ext>
            </a:extLst>
          </p:cNvPr>
          <p:cNvSpPr/>
          <p:nvPr/>
        </p:nvSpPr>
        <p:spPr>
          <a:xfrm>
            <a:off x="10060392" y="1848789"/>
            <a:ext cx="1838013" cy="243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9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EDCE-6F9A-49FC-B2C9-CB24C466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0527"/>
            <a:ext cx="9905998" cy="1478570"/>
          </a:xfrm>
        </p:spPr>
        <p:txBody>
          <a:bodyPr/>
          <a:lstStyle/>
          <a:p>
            <a:r>
              <a:rPr lang="en-US" dirty="0"/>
              <a:t>Stock performance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88EB4-B242-42A7-AB61-06120A5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63ADF4-3146-404D-9E8D-7C2DE42C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4" y="1268361"/>
            <a:ext cx="11430410" cy="55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3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EDCE-6F9A-49FC-B2C9-CB24C466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0527"/>
            <a:ext cx="9905998" cy="1478570"/>
          </a:xfrm>
        </p:spPr>
        <p:txBody>
          <a:bodyPr/>
          <a:lstStyle/>
          <a:p>
            <a:r>
              <a:rPr lang="en-US" dirty="0"/>
              <a:t>Earning call affects stock in short term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88EB4-B242-42A7-AB61-06120A5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39E5C-5066-4908-AFC8-29B0C53C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1" y="1634821"/>
            <a:ext cx="5151120" cy="3787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01A0D-4B96-4F0A-8010-A216A3851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79" y="1634821"/>
            <a:ext cx="5799314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2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EDCE-6F9A-49FC-B2C9-CB24C466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0527"/>
            <a:ext cx="9905998" cy="1478570"/>
          </a:xfrm>
        </p:spPr>
        <p:txBody>
          <a:bodyPr/>
          <a:lstStyle/>
          <a:p>
            <a:r>
              <a:rPr lang="en-US" dirty="0"/>
              <a:t>Interest rate affects less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88EB4-B242-42A7-AB61-06120A5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22F93D-D490-4454-A91D-7D136AC4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1" y="2906853"/>
            <a:ext cx="11868760" cy="2491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EBB27-D41E-4320-BEA1-4075C1DF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20" y="1337676"/>
            <a:ext cx="11868760" cy="19813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17F262-9DA3-428E-8C31-C2C06EBAA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20" y="5033908"/>
            <a:ext cx="11868760" cy="20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0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EDCE-6F9A-49FC-B2C9-CB24C466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875DB-6122-4530-A979-72FBB6C8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stock data is only till March 2018</a:t>
            </a:r>
          </a:p>
          <a:p>
            <a:r>
              <a:rPr lang="en-US" dirty="0"/>
              <a:t>Free earnings data only starts from March 2018</a:t>
            </a:r>
          </a:p>
          <a:p>
            <a:r>
              <a:rPr lang="en-US" dirty="0"/>
              <a:t>Earning-stock price correlation is only available for 1 quarter.</a:t>
            </a:r>
          </a:p>
          <a:p>
            <a:r>
              <a:rPr lang="en-US" dirty="0"/>
              <a:t>Interest rate increases dramatically in 2018, majority of which is not reflected in stock plot due to stock data limitation.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88EB4-B242-42A7-AB61-06120A5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7E68-7061-1649-B29C-07CECEC2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19" y="225966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28CC-6871-4919-809F-0E946CED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30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150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Berkeley Data analysis Project TWO  stock data exploration</vt:lpstr>
      <vt:lpstr>Structured data in sql.lite</vt:lpstr>
      <vt:lpstr>Highcharts.js is used as new lib</vt:lpstr>
      <vt:lpstr>                                </vt:lpstr>
      <vt:lpstr>Stock performance comparison</vt:lpstr>
      <vt:lpstr>Earning call affects stock in short term</vt:lpstr>
      <vt:lpstr>Interest rate affects less</vt:lpstr>
      <vt:lpstr>Limitation</vt:lpstr>
      <vt:lpstr>Demo</vt:lpstr>
      <vt:lpstr>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Berkeley Data analysis Project one  Team : D</dc:title>
  <dc:creator>Shuai Li</dc:creator>
  <cp:lastModifiedBy>Shuai Li</cp:lastModifiedBy>
  <cp:revision>48</cp:revision>
  <dcterms:created xsi:type="dcterms:W3CDTF">2018-10-09T07:35:36Z</dcterms:created>
  <dcterms:modified xsi:type="dcterms:W3CDTF">2018-12-22T08:13:08Z</dcterms:modified>
</cp:coreProperties>
</file>