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42" r:id="rId2"/>
    <p:sldId id="350" r:id="rId3"/>
    <p:sldId id="444" r:id="rId4"/>
    <p:sldId id="443" r:id="rId5"/>
    <p:sldId id="295" r:id="rId6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INELLI Pascale" initials="BP" lastIdx="2" clrIdx="0">
    <p:extLst/>
  </p:cmAuthor>
  <p:cmAuthor id="2" name="GERARD Sebastien" initials="GS" lastIdx="1" clrIdx="1">
    <p:extLst>
      <p:ext uri="{19B8F6BF-5375-455C-9EA6-DF929625EA0E}">
        <p15:presenceInfo xmlns:p15="http://schemas.microsoft.com/office/powerpoint/2012/main" userId="S-1-5-21-1801674531-299502267-839522115-39960" providerId="AD"/>
      </p:ext>
    </p:extLst>
  </p:cmAuthor>
  <p:cmAuthor id="3" name="DAVID Raphael" initials="RD" lastIdx="7" clrIdx="2">
    <p:extLst>
      <p:ext uri="{19B8F6BF-5375-455C-9EA6-DF929625EA0E}">
        <p15:presenceInfo xmlns:p15="http://schemas.microsoft.com/office/powerpoint/2012/main" userId="DAVID Rap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C8E184"/>
    <a:srgbClr val="323265"/>
    <a:srgbClr val="81A2D2"/>
    <a:srgbClr val="C37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4" autoAdjust="0"/>
    <p:restoredTop sz="90844" autoAdjust="0"/>
  </p:normalViewPr>
  <p:slideViewPr>
    <p:cSldViewPr>
      <p:cViewPr varScale="1">
        <p:scale>
          <a:sx n="64" d="100"/>
          <a:sy n="64" d="100"/>
        </p:scale>
        <p:origin x="508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r">
              <a:defRPr sz="1300"/>
            </a:lvl1pPr>
          </a:lstStyle>
          <a:p>
            <a:fld id="{A3ED6B2A-B6B2-4ADF-A752-7C2808A32844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r">
              <a:defRPr sz="1300"/>
            </a:lvl1pPr>
          </a:lstStyle>
          <a:p>
            <a:fld id="{DED0FFA3-4562-44D0-B89A-44ED156906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r">
              <a:defRPr sz="1300"/>
            </a:lvl1pPr>
          </a:lstStyle>
          <a:p>
            <a:fld id="{7215295D-F49F-4754-B91E-30BF8F0CADC9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0" tIns="47695" rIns="95390" bIns="4769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5"/>
          </a:xfrm>
          <a:prstGeom prst="rect">
            <a:avLst/>
          </a:prstGeom>
        </p:spPr>
        <p:txBody>
          <a:bodyPr vert="horz" lIns="95390" tIns="47695" rIns="95390" bIns="4769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r">
              <a:defRPr sz="1300"/>
            </a:lvl1pPr>
          </a:lstStyle>
          <a:p>
            <a:fld id="{92B39EB8-65E4-4832-97E0-41E9148F0F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26250" cy="384016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9EB8-65E4-4832-97E0-41E9148F0F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1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1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550648"/>
            <a:ext cx="12192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1170432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77984" y="6553271"/>
            <a:ext cx="9121013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Thales </a:t>
            </a:r>
            <a:r>
              <a:rPr lang="fr-FR" dirty="0" err="1" smtClean="0"/>
              <a:t>Modeling</a:t>
            </a:r>
            <a:r>
              <a:rPr lang="fr-FR" dirty="0" smtClean="0"/>
              <a:t> Day | </a:t>
            </a:r>
            <a:r>
              <a:rPr lang="fr-FR" dirty="0" err="1" smtClean="0"/>
              <a:t>Sébstien</a:t>
            </a:r>
            <a:r>
              <a:rPr lang="fr-FR" dirty="0" smtClean="0"/>
              <a:t> Gérard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152636"/>
            <a:ext cx="8604956" cy="61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200" b="1" kern="800" spc="-40" dirty="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6" y="908720"/>
            <a:ext cx="11376576" cy="51712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42" indent="-171442">
              <a:buFont typeface="Wingdings" panose="05000000000000000000" pitchFamily="2" charset="2"/>
              <a:buChar char="§"/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dirty="0"/>
            </a:lvl5pPr>
          </a:lstStyle>
          <a:p>
            <a:pPr lvl="0">
              <a:spcBef>
                <a:spcPts val="900"/>
              </a:spcBef>
              <a:buSzPct val="100000"/>
              <a:buFont typeface="Calibri" panose="020F0502020204030204" pitchFamily="34" charset="0"/>
              <a:buChar char="●"/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900"/>
              </a:spcBef>
              <a:buSzPct val="120000"/>
              <a:buChar char="›"/>
            </a:pPr>
            <a:r>
              <a:rPr lang="en-US" dirty="0"/>
              <a:t>Second level</a:t>
            </a:r>
          </a:p>
          <a:p>
            <a:pPr lvl="2">
              <a:spcBef>
                <a:spcPts val="9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9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900"/>
              </a:spcBef>
            </a:pPr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6CB0-2752-4FB1-A800-19444EEB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432" y="6456023"/>
            <a:ext cx="2743200" cy="365125"/>
          </a:xfrm>
          <a:prstGeom prst="rect">
            <a:avLst/>
          </a:prstGeom>
        </p:spPr>
        <p:txBody>
          <a:bodyPr/>
          <a:lstStyle/>
          <a:p>
            <a:fld id="{33FB1762-0B4D-48B9-BFD1-4D9272D59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30913A1-4D94-414B-B272-6B48FB2337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709392" y="64173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200" i="1"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GB" smtClean="0"/>
              <a:t>CHARIOT – VESSEDIA Workshop, 9 May 2019, Dublin, Ireland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6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23900" y="1204383"/>
            <a:ext cx="10747859" cy="4694767"/>
          </a:xfrm>
          <a:prstGeom prst="rect">
            <a:avLst/>
          </a:prstGeom>
        </p:spPr>
        <p:txBody>
          <a:bodyPr lIns="0" tIns="0" rIns="0" bIns="0"/>
          <a:lstStyle>
            <a:lvl1pPr marL="237061" indent="-237061">
              <a:spcBef>
                <a:spcPts val="400"/>
              </a:spcBef>
              <a:buClr>
                <a:schemeClr val="accent1"/>
              </a:buClr>
              <a:defRPr sz="2400"/>
            </a:lvl1pPr>
            <a:lvl2pPr marL="601118" indent="-245527">
              <a:spcBef>
                <a:spcPts val="400"/>
              </a:spcBef>
              <a:buClr>
                <a:schemeClr val="tx1"/>
              </a:buClr>
              <a:buFont typeface="Arial" pitchFamily="34" charset="0"/>
              <a:buChar char="−"/>
              <a:defRPr sz="2133"/>
            </a:lvl2pPr>
            <a:lvl3pPr marL="954593" indent="-234945">
              <a:spcBef>
                <a:spcPts val="4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867"/>
            </a:lvl3pPr>
            <a:lvl4pPr marL="1310185" indent="-237061">
              <a:spcBef>
                <a:spcPts val="4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 marL="1674242" indent="-237061">
              <a:spcBef>
                <a:spcPts val="400"/>
              </a:spcBef>
              <a:buClr>
                <a:schemeClr val="tx1"/>
              </a:buClr>
              <a:buFont typeface="Arial" pitchFamily="34" charset="0"/>
              <a:buChar char="−"/>
              <a:defRPr sz="1333"/>
            </a:lvl5pPr>
          </a:lstStyle>
          <a:p>
            <a:pPr lvl="0"/>
            <a:r>
              <a:rPr lang="fr-FR" dirty="0" smtClean="0"/>
              <a:t>Premier niveau de texte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smtClean="0"/>
              <a:t>niveau de texte</a:t>
            </a:r>
            <a:endParaRPr lang="fr-FR" dirty="0"/>
          </a:p>
          <a:p>
            <a:pPr lvl="2"/>
            <a:r>
              <a:rPr lang="fr-FR" dirty="0" smtClean="0"/>
              <a:t>Troisième niveau de texte</a:t>
            </a:r>
            <a:endParaRPr lang="fr-FR" dirty="0"/>
          </a:p>
          <a:p>
            <a:pPr lvl="3"/>
            <a:r>
              <a:rPr lang="fr-FR" dirty="0" smtClean="0"/>
              <a:t>Quatrième niveau de texte</a:t>
            </a:r>
            <a:endParaRPr lang="fr-FR" dirty="0"/>
          </a:p>
          <a:p>
            <a:pPr lvl="4"/>
            <a:r>
              <a:rPr lang="fr-FR" dirty="0" smtClean="0"/>
              <a:t>Cinquième niveau de texte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300" y="187331"/>
            <a:ext cx="11712000" cy="2159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6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 smtClean="0"/>
              <a:t>00 titre de chapitre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41300" y="393887"/>
            <a:ext cx="11711517" cy="345157"/>
          </a:xfrm>
          <a:prstGeom prst="rect">
            <a:avLst/>
          </a:prstGeom>
        </p:spPr>
        <p:txBody>
          <a:bodyPr lIns="0" tIns="0" rIns="0" bIns="0"/>
          <a:lstStyle>
            <a:lvl1pPr>
              <a:defRPr sz="2667" cap="all" baseline="0"/>
            </a:lvl1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467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27" y="0"/>
            <a:ext cx="121920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Visuel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553040"/>
            <a:ext cx="12192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1170432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27" y="0"/>
            <a:ext cx="40656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Visuel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553040"/>
            <a:ext cx="12192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1170432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17" hasCustomPrompt="1"/>
          </p:nvPr>
        </p:nvSpPr>
        <p:spPr>
          <a:xfrm>
            <a:off x="4063213" y="0"/>
            <a:ext cx="40656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Visuel</a:t>
            </a:r>
          </a:p>
        </p:txBody>
      </p:sp>
      <p:sp>
        <p:nvSpPr>
          <p:cNvPr id="22" name="Espace réservé pour une image  11"/>
          <p:cNvSpPr>
            <a:spLocks noGrp="1"/>
          </p:cNvSpPr>
          <p:nvPr>
            <p:ph type="pic" sz="quarter" idx="18" hasCustomPrompt="1"/>
          </p:nvPr>
        </p:nvSpPr>
        <p:spPr>
          <a:xfrm>
            <a:off x="8126400" y="0"/>
            <a:ext cx="40656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Visuel</a:t>
            </a:r>
          </a:p>
        </p:txBody>
      </p:sp>
    </p:spTree>
    <p:extLst>
      <p:ext uri="{BB962C8B-B14F-4D97-AF65-F5344CB8AC3E}">
        <p14:creationId xmlns:p14="http://schemas.microsoft.com/office/powerpoint/2010/main" val="24218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479001" y="1257300"/>
            <a:ext cx="11232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2495599" y="205740"/>
            <a:ext cx="9215401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3200" b="1" kern="1200" cap="none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errot\Pictures\Présentations LRI\ABLE -Appli RV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404" r="39779"/>
          <a:stretch/>
        </p:blipFill>
        <p:spPr bwMode="auto">
          <a:xfrm>
            <a:off x="8665725" y="-1"/>
            <a:ext cx="3526273" cy="45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errot\Pictures\DIASI_LRI_à_légender\WEB_CHRO_M3A4329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6108"/>
          <a:stretch/>
        </p:blipFill>
        <p:spPr bwMode="auto">
          <a:xfrm>
            <a:off x="2" y="0"/>
            <a:ext cx="3047999" cy="491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errot\Pictures\DIASI_LRI_à_légender\CHRO_WEB_M3A430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/>
          <a:stretch/>
        </p:blipFill>
        <p:spPr bwMode="auto">
          <a:xfrm>
            <a:off x="3048000" y="-1"/>
            <a:ext cx="3048000" cy="45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errot\Pictures\Cobomanip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"/>
          <a:stretch/>
        </p:blipFill>
        <p:spPr bwMode="auto">
          <a:xfrm>
            <a:off x="5711201" y="0"/>
            <a:ext cx="3121105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4553040"/>
            <a:ext cx="12192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1170432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1800"/>
              </a:lnSpc>
              <a:defRPr sz="18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60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 descr="bandeau_intercalai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3251" y="0"/>
            <a:ext cx="7778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6000" y="1949599"/>
            <a:ext cx="7152661" cy="471976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96000" y="260649"/>
            <a:ext cx="7056651" cy="15841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xfrm>
            <a:off x="768352" y="5876926"/>
            <a:ext cx="360044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02CDE23C-7C90-4BAC-9A8A-B4CCEF113B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768352" y="5445126"/>
            <a:ext cx="3600449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F. Terrier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8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S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2"/>
          <p:cNvSpPr>
            <a:spLocks noGrp="1"/>
          </p:cNvSpPr>
          <p:nvPr>
            <p:ph idx="12"/>
          </p:nvPr>
        </p:nvSpPr>
        <p:spPr bwMode="auto">
          <a:xfrm>
            <a:off x="782903" y="1268761"/>
            <a:ext cx="1088171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defRPr lang="fr-FR" sz="2400" b="1" kern="1200" noProof="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b="1"/>
            </a:lvl2pPr>
            <a:lvl4pPr>
              <a:spcBef>
                <a:spcPts val="300"/>
              </a:spcBef>
              <a:spcAft>
                <a:spcPts val="300"/>
              </a:spcAft>
              <a:defRPr sz="1800"/>
            </a:lvl4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3"/>
            <a:r>
              <a:rPr lang="fr-FR" noProof="0" dirty="0" smtClean="0"/>
              <a:t>Troisième niveau</a:t>
            </a:r>
          </a:p>
          <a:p>
            <a:pPr lvl="4"/>
            <a:r>
              <a:rPr lang="fr-FR" noProof="0" dirty="0" smtClean="0"/>
              <a:t>Quatrième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719403" y="1628800"/>
            <a:ext cx="10945284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Tx/>
              <a:buFont typeface="Wingdings" pitchFamily="2" charset="2"/>
              <a:buChar char="§"/>
              <a:defRPr sz="1800"/>
            </a:lvl2pPr>
            <a:lvl3pPr marL="1171575" indent="-285750">
              <a:buSzPct val="60000"/>
              <a:buFont typeface="Arial" pitchFamily="34" charset="0"/>
              <a:buChar char="•"/>
              <a:defRPr sz="1600"/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19403" y="980728"/>
            <a:ext cx="10972800" cy="6480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2544234" y="92249"/>
            <a:ext cx="6432087" cy="576262"/>
          </a:xfrm>
          <a:prstGeom prst="rect">
            <a:avLst/>
          </a:prstGeom>
        </p:spPr>
        <p:txBody>
          <a:bodyPr anchor="ctr"/>
          <a:lstStyle>
            <a:lvl1pPr algn="l">
              <a:defRPr sz="20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3843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1365" y="784718"/>
            <a:ext cx="11189273" cy="4888286"/>
          </a:xfrm>
          <a:prstGeom prst="rect">
            <a:avLst/>
          </a:prstGeom>
        </p:spPr>
        <p:txBody>
          <a:bodyPr lIns="80147" tIns="40074" rIns="80147" bIns="40074"/>
          <a:lstStyle>
            <a:lvl1pPr>
              <a:defRPr sz="1800">
                <a:latin typeface="Calibri" pitchFamily="34" charset="0"/>
              </a:defRPr>
            </a:lvl1pPr>
            <a:lvl2pPr marL="360363" indent="-360363">
              <a:buFont typeface="Arial" panose="020B0604020202020204" pitchFamily="34" charset="0"/>
              <a:buChar char="•"/>
              <a:defRPr sz="1400">
                <a:latin typeface="Calibri" pitchFamily="34" charset="0"/>
              </a:defRPr>
            </a:lvl2pPr>
            <a:lvl3pPr>
              <a:buFont typeface="Calibri" pitchFamily="34" charset="0"/>
              <a:buChar char="»"/>
              <a:defRPr sz="1200">
                <a:latin typeface="Calibri" pitchFamily="34" charset="0"/>
              </a:defRPr>
            </a:lvl3pPr>
            <a:lvl4pPr>
              <a:buFont typeface="Calibri" pitchFamily="34" charset="0"/>
              <a:buChar char="–"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5176853" y="6565924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Confidential</a:t>
            </a:r>
            <a:endParaRPr lang="en-US" sz="1100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6587" y="6592268"/>
            <a:ext cx="81964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>
                <a:solidFill>
                  <a:srgbClr val="FF9900"/>
                </a:solidFill>
                <a:sym typeface="Webdings"/>
              </a:rPr>
              <a:t></a:t>
            </a:r>
            <a:r>
              <a:rPr lang="fr-FR" dirty="0" smtClean="0"/>
              <a:t> </a:t>
            </a:r>
            <a:fld id="{795CA83F-CB24-45EF-8C2B-185DAA81A68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12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8" descr="http://www.institutfrancais.sg/wp-content/uploads/2013/12/CEA-Tech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6637" y="188640"/>
            <a:ext cx="2061759" cy="8125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5" r:id="rId4"/>
    <p:sldLayoutId id="214748367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Arial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5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uai.li@cea.f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pour une image 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5089"/>
          <a:stretch>
            <a:fillRect/>
          </a:stretch>
        </p:blipFill>
        <p:spPr/>
      </p:pic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SETI B2 – Model-</a:t>
            </a:r>
            <a:r>
              <a:rPr lang="fr-FR" dirty="0" err="1" smtClean="0"/>
              <a:t>Based</a:t>
            </a:r>
            <a:r>
              <a:rPr lang="fr-FR" dirty="0" smtClean="0"/>
              <a:t> Software Engineering</a:t>
            </a:r>
            <a:br>
              <a:rPr lang="fr-FR" dirty="0" smtClean="0"/>
            </a:br>
            <a:r>
              <a:rPr lang="fr-FR" dirty="0" smtClean="0"/>
              <a:t>Case </a:t>
            </a:r>
            <a:r>
              <a:rPr lang="fr-FR" dirty="0" err="1" smtClean="0"/>
              <a:t>study</a:t>
            </a:r>
            <a:r>
              <a:rPr lang="fr-FR" dirty="0" smtClean="0"/>
              <a:t> of ADAS</a:t>
            </a:r>
            <a:endParaRPr lang="fr-FR" dirty="0"/>
          </a:p>
        </p:txBody>
      </p:sp>
      <p:pic>
        <p:nvPicPr>
          <p:cNvPr id="18" name="Espace réservé pour une image  17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5089"/>
          <a:stretch>
            <a:fillRect/>
          </a:stretch>
        </p:blipFill>
        <p:spPr/>
      </p:pic>
      <p:pic>
        <p:nvPicPr>
          <p:cNvPr id="19" name="Espace réservé pour une image  18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r="4959"/>
          <a:stretch>
            <a:fillRect/>
          </a:stretch>
        </p:blipFill>
        <p:spPr/>
      </p:pic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2640013" y="5324475"/>
            <a:ext cx="9551987" cy="1046163"/>
          </a:xfrm>
          <a:prstGeom prst="rect">
            <a:avLst/>
          </a:prstGeom>
        </p:spPr>
        <p:txBody>
          <a:bodyPr/>
          <a:lstStyle/>
          <a:p>
            <a:pPr algn="r"/>
            <a:endParaRPr lang="fr-FR" sz="1400" dirty="0" smtClean="0"/>
          </a:p>
          <a:p>
            <a:pPr algn="r"/>
            <a:r>
              <a:rPr lang="fr-FR" sz="1400" dirty="0" err="1" smtClean="0"/>
              <a:t>Authors</a:t>
            </a:r>
            <a:endParaRPr lang="fr-FR" sz="1400" dirty="0"/>
          </a:p>
        </p:txBody>
      </p:sp>
      <p:pic>
        <p:nvPicPr>
          <p:cNvPr id="8" name="Picture 58" descr="http://www.institutfrancais.sg/wp-content/uploads/2013/12/CEA-Tec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352" y="5504156"/>
            <a:ext cx="2494729" cy="983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44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altLang="fr-FR" sz="1600" dirty="0" smtClean="0"/>
              <a:t>Requirement, use-case, and interaction models</a:t>
            </a:r>
          </a:p>
          <a:p>
            <a:pPr lvl="1"/>
            <a:r>
              <a:rPr lang="en-CA" altLang="fr-FR" sz="1400" dirty="0" smtClean="0"/>
              <a:t>Please keep it short…</a:t>
            </a:r>
          </a:p>
          <a:p>
            <a:r>
              <a:rPr lang="en-CA" altLang="fr-FR" sz="1600" dirty="0" smtClean="0"/>
              <a:t>Message and service models</a:t>
            </a:r>
          </a:p>
          <a:p>
            <a:pPr lvl="1"/>
            <a:r>
              <a:rPr lang="en-CA" altLang="fr-FR" sz="1400" dirty="0" smtClean="0"/>
              <a:t>Only your components</a:t>
            </a:r>
          </a:p>
          <a:p>
            <a:r>
              <a:rPr lang="en-CA" altLang="fr-FR" sz="1600" dirty="0" smtClean="0"/>
              <a:t>Component models</a:t>
            </a:r>
          </a:p>
          <a:p>
            <a:pPr lvl="1"/>
            <a:r>
              <a:rPr lang="en-CA" altLang="fr-FR" sz="1400" dirty="0" smtClean="0"/>
              <a:t>Only your components</a:t>
            </a:r>
          </a:p>
          <a:p>
            <a:r>
              <a:rPr lang="en-CA" altLang="fr-FR" sz="1600" dirty="0" smtClean="0"/>
              <a:t>System model</a:t>
            </a:r>
          </a:p>
          <a:p>
            <a:r>
              <a:rPr lang="en-CA" altLang="fr-FR" sz="1600" dirty="0" smtClean="0"/>
              <a:t>Code generation experience</a:t>
            </a:r>
          </a:p>
          <a:p>
            <a:pPr lvl="1"/>
            <a:r>
              <a:rPr lang="en-CA" altLang="fr-FR" sz="1400" dirty="0" smtClean="0"/>
              <a:t>Not a description of the code, just show you understood the structure of the generated code w.r.t. specifications in the models</a:t>
            </a:r>
            <a:endParaRPr lang="en-CA" altLang="fr-FR" sz="1400" dirty="0"/>
          </a:p>
          <a:p>
            <a:r>
              <a:rPr lang="en-CA" altLang="fr-FR" sz="1600" dirty="0" smtClean="0"/>
              <a:t>Skill models</a:t>
            </a:r>
          </a:p>
          <a:p>
            <a:r>
              <a:rPr lang="en-CA" altLang="fr-FR" sz="1600" dirty="0" smtClean="0"/>
              <a:t>Behavior tree models</a:t>
            </a:r>
          </a:p>
          <a:p>
            <a:r>
              <a:rPr lang="en-CA" altLang="fr-FR" sz="1600" dirty="0" smtClean="0"/>
              <a:t>HARA</a:t>
            </a:r>
          </a:p>
          <a:p>
            <a:endParaRPr lang="en-CA" altLang="fr-FR" sz="1600" dirty="0" smtClean="0"/>
          </a:p>
          <a:p>
            <a:r>
              <a:rPr lang="en-CA" altLang="fr-FR" sz="1600" dirty="0" smtClean="0">
                <a:solidFill>
                  <a:srgbClr val="FF0000"/>
                </a:solidFill>
              </a:rPr>
              <a:t>One online talk per team. You only join during your time slot.</a:t>
            </a:r>
          </a:p>
          <a:p>
            <a:r>
              <a:rPr lang="en-CA" altLang="fr-FR" sz="1600" dirty="0" smtClean="0">
                <a:solidFill>
                  <a:srgbClr val="FF0000"/>
                </a:solidFill>
              </a:rPr>
              <a:t>Maximum </a:t>
            </a:r>
            <a:r>
              <a:rPr lang="en-CA" altLang="fr-FR" sz="1600" dirty="0">
                <a:solidFill>
                  <a:srgbClr val="FF0000"/>
                </a:solidFill>
              </a:rPr>
              <a:t>of 30 minutes </a:t>
            </a:r>
            <a:r>
              <a:rPr lang="en-CA" altLang="fr-FR" sz="1600" dirty="0" smtClean="0">
                <a:solidFill>
                  <a:srgbClr val="FF0000"/>
                </a:solidFill>
              </a:rPr>
              <a:t>talk </a:t>
            </a:r>
            <a:r>
              <a:rPr lang="en-CA" altLang="fr-FR" sz="1600" dirty="0">
                <a:solidFill>
                  <a:srgbClr val="FF0000"/>
                </a:solidFill>
              </a:rPr>
              <a:t>+ 15 minutes </a:t>
            </a:r>
            <a:r>
              <a:rPr lang="en-CA" altLang="fr-FR" sz="1600" dirty="0" smtClean="0">
                <a:solidFill>
                  <a:srgbClr val="FF0000"/>
                </a:solidFill>
              </a:rPr>
              <a:t>questions.</a:t>
            </a:r>
          </a:p>
          <a:p>
            <a:r>
              <a:rPr lang="en-CA" altLang="fr-FR" sz="1600" dirty="0">
                <a:solidFill>
                  <a:srgbClr val="FF0000"/>
                </a:solidFill>
              </a:rPr>
              <a:t>Slides must be </a:t>
            </a:r>
            <a:r>
              <a:rPr lang="en-CA" altLang="fr-FR" sz="1600" dirty="0" smtClean="0">
                <a:solidFill>
                  <a:srgbClr val="FF0000"/>
                </a:solidFill>
              </a:rPr>
              <a:t>sent to </a:t>
            </a:r>
            <a:r>
              <a:rPr lang="en-CA" altLang="fr-FR" sz="1600" dirty="0" smtClean="0">
                <a:solidFill>
                  <a:srgbClr val="FF0000"/>
                </a:solidFill>
                <a:hlinkClick r:id="rId2"/>
              </a:rPr>
              <a:t>shuai.li@cea.fr</a:t>
            </a:r>
            <a:r>
              <a:rPr lang="en-CA" altLang="fr-FR" sz="1600" dirty="0" smtClean="0">
                <a:solidFill>
                  <a:srgbClr val="FF0000"/>
                </a:solidFill>
              </a:rPr>
              <a:t> before </a:t>
            </a:r>
            <a:r>
              <a:rPr lang="en-CA" altLang="fr-FR" sz="1600" dirty="0">
                <a:solidFill>
                  <a:srgbClr val="FF0000"/>
                </a:solidFill>
              </a:rPr>
              <a:t>March 1</a:t>
            </a:r>
            <a:r>
              <a:rPr lang="en-CA" altLang="fr-FR" sz="1600" baseline="30000" dirty="0">
                <a:solidFill>
                  <a:srgbClr val="FF0000"/>
                </a:solidFill>
              </a:rPr>
              <a:t>st</a:t>
            </a:r>
            <a:r>
              <a:rPr lang="en-CA" altLang="fr-FR" sz="1600" dirty="0">
                <a:solidFill>
                  <a:srgbClr val="FF0000"/>
                </a:solidFill>
              </a:rPr>
              <a:t> 23:59 </a:t>
            </a:r>
            <a:r>
              <a:rPr lang="en-CA" altLang="fr-FR" sz="1600" dirty="0" smtClean="0">
                <a:solidFill>
                  <a:srgbClr val="FF0000"/>
                </a:solidFill>
              </a:rPr>
              <a:t>(UTC+1).</a:t>
            </a:r>
          </a:p>
          <a:p>
            <a:r>
              <a:rPr lang="en-CA" altLang="fr-FR" sz="1600" dirty="0">
                <a:solidFill>
                  <a:srgbClr val="FF0000"/>
                </a:solidFill>
              </a:rPr>
              <a:t>Date: March 2</a:t>
            </a:r>
            <a:r>
              <a:rPr lang="en-CA" altLang="fr-FR" sz="1600" baseline="30000" dirty="0">
                <a:solidFill>
                  <a:srgbClr val="FF0000"/>
                </a:solidFill>
              </a:rPr>
              <a:t>nd</a:t>
            </a:r>
            <a:r>
              <a:rPr lang="en-CA" altLang="fr-FR" sz="1600" dirty="0">
                <a:solidFill>
                  <a:srgbClr val="FF0000"/>
                </a:solidFill>
              </a:rPr>
              <a:t>, 2021.</a:t>
            </a:r>
          </a:p>
          <a:p>
            <a:r>
              <a:rPr lang="en-CA" altLang="fr-FR" sz="1600" dirty="0">
                <a:solidFill>
                  <a:srgbClr val="FF0000"/>
                </a:solidFill>
              </a:rPr>
              <a:t>Time: To be communicated to each </a:t>
            </a:r>
            <a:r>
              <a:rPr lang="en-CA" altLang="fr-FR" sz="1600" dirty="0" smtClean="0">
                <a:solidFill>
                  <a:srgbClr val="FF0000"/>
                </a:solidFill>
              </a:rPr>
              <a:t>team soon™.</a:t>
            </a:r>
          </a:p>
          <a:p>
            <a:r>
              <a:rPr lang="en-CA" altLang="fr-FR" sz="1600" dirty="0" smtClean="0">
                <a:solidFill>
                  <a:srgbClr val="FF0000"/>
                </a:solidFill>
              </a:rPr>
              <a:t>60% common score for </a:t>
            </a:r>
            <a:r>
              <a:rPr lang="en-CA" altLang="fr-FR" sz="1600" smtClean="0">
                <a:solidFill>
                  <a:srgbClr val="FF0000"/>
                </a:solidFill>
              </a:rPr>
              <a:t>all teams </a:t>
            </a:r>
            <a:r>
              <a:rPr lang="en-CA" altLang="fr-FR" sz="1600" dirty="0" smtClean="0">
                <a:solidFill>
                  <a:srgbClr val="FF0000"/>
                </a:solidFill>
              </a:rPr>
              <a:t>+ 40% individual </a:t>
            </a:r>
            <a:r>
              <a:rPr lang="en-CA" altLang="fr-FR" sz="1600" smtClean="0">
                <a:solidFill>
                  <a:srgbClr val="FF0000"/>
                </a:solidFill>
              </a:rPr>
              <a:t>team score.</a:t>
            </a:r>
            <a:endParaRPr lang="en-CA" altLang="fr-FR" sz="1600" dirty="0" smtClean="0">
              <a:solidFill>
                <a:srgbClr val="FF0000"/>
              </a:solidFill>
            </a:endParaRPr>
          </a:p>
          <a:p>
            <a:endParaRPr lang="en-CA" altLang="fr-FR" sz="1600" dirty="0">
              <a:solidFill>
                <a:srgbClr val="FF0000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Minimum Content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1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The minimum content is a checklist and not a plan for your talk. You are free to follow it as a plan or adjust it for your own talk. You can add new content if you want.</a:t>
            </a:r>
          </a:p>
          <a:p>
            <a:r>
              <a:rPr lang="en-US" dirty="0" smtClean="0"/>
              <a:t>Diagrams </a:t>
            </a:r>
            <a:r>
              <a:rPr lang="en-US" dirty="0"/>
              <a:t>can be inserted in slides as screenshots or exported PNG from Papyrus. </a:t>
            </a:r>
            <a:r>
              <a:rPr lang="en-US" dirty="0" smtClean="0"/>
              <a:t>Diagrams must be well drawn and understandable.</a:t>
            </a:r>
          </a:p>
          <a:p>
            <a:pPr lvl="1"/>
            <a:r>
              <a:rPr lang="en-US" dirty="0" smtClean="0"/>
              <a:t>Good examples: Rectilinear edges, no overwhelming labels, aligned nodes, no superposition.</a:t>
            </a:r>
          </a:p>
          <a:p>
            <a:r>
              <a:rPr lang="en-US" dirty="0" smtClean="0"/>
              <a:t>Teams handle the time of each part of their presentation as they wish but no part should be excessively longer than the others.</a:t>
            </a:r>
          </a:p>
          <a:p>
            <a:pPr lvl="1"/>
            <a:r>
              <a:rPr lang="en-US" dirty="0" smtClean="0"/>
              <a:t>Bad example: Requirements part takes 15 minutes.</a:t>
            </a:r>
          </a:p>
          <a:p>
            <a:r>
              <a:rPr lang="en-US" dirty="0" smtClean="0"/>
              <a:t>Better to do a short presentation that’s interesting than a long presentation that’s boring.</a:t>
            </a:r>
          </a:p>
          <a:p>
            <a:pPr lvl="1"/>
            <a:r>
              <a:rPr lang="en-US" dirty="0" smtClean="0"/>
              <a:t>Bad examples: See bad examples in </a:t>
            </a:r>
            <a:r>
              <a:rPr lang="en-US" dirty="0" smtClean="0"/>
              <a:t>next </a:t>
            </a:r>
            <a:r>
              <a:rPr lang="en-US" dirty="0" smtClean="0"/>
              <a:t>slide.</a:t>
            </a:r>
          </a:p>
          <a:p>
            <a:r>
              <a:rPr lang="en-US" dirty="0" smtClean="0"/>
              <a:t>Every team member should participate in the talk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Additional Instructions and Advises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7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479001" y="1257300"/>
            <a:ext cx="11232000" cy="5268044"/>
          </a:xfrm>
        </p:spPr>
        <p:txBody>
          <a:bodyPr/>
          <a:lstStyle/>
          <a:p>
            <a:r>
              <a:rPr lang="en-US" dirty="0" smtClean="0"/>
              <a:t>Prioritize explaining your thought process and </a:t>
            </a:r>
            <a:r>
              <a:rPr lang="en-US" smtClean="0"/>
              <a:t>the </a:t>
            </a:r>
            <a:r>
              <a:rPr lang="en-US" smtClean="0"/>
              <a:t>abstract “big </a:t>
            </a:r>
            <a:r>
              <a:rPr lang="en-US" dirty="0" smtClean="0"/>
              <a:t>picture” instead of doing a syntactical description of your models.</a:t>
            </a:r>
          </a:p>
          <a:p>
            <a:pPr lvl="1"/>
            <a:r>
              <a:rPr lang="en-US" dirty="0" smtClean="0"/>
              <a:t>Bad examples:</a:t>
            </a:r>
          </a:p>
          <a:p>
            <a:pPr lvl="2"/>
            <a:r>
              <a:rPr lang="en-CA" altLang="fr-FR" dirty="0" smtClean="0"/>
              <a:t>There </a:t>
            </a:r>
            <a:r>
              <a:rPr lang="en-CA" altLang="fr-FR" dirty="0"/>
              <a:t>is requirement called </a:t>
            </a:r>
            <a:r>
              <a:rPr lang="en-CA" altLang="fr-FR" dirty="0" smtClean="0"/>
              <a:t>Requirement 1 </a:t>
            </a:r>
            <a:r>
              <a:rPr lang="en-CA" altLang="fr-FR" dirty="0"/>
              <a:t>with id </a:t>
            </a:r>
            <a:r>
              <a:rPr lang="en-CA" altLang="fr-FR" dirty="0" smtClean="0"/>
              <a:t>REQ01 </a:t>
            </a:r>
            <a:r>
              <a:rPr lang="en-CA" altLang="fr-FR" dirty="0"/>
              <a:t>and text </a:t>
            </a:r>
            <a:r>
              <a:rPr lang="en-CA" altLang="fr-FR" dirty="0" smtClean="0"/>
              <a:t>[…]</a:t>
            </a:r>
          </a:p>
          <a:p>
            <a:pPr lvl="2"/>
            <a:r>
              <a:rPr lang="en-CA" altLang="fr-FR" dirty="0" smtClean="0"/>
              <a:t>There is a message called Msg1. It has 3 attributes called attr1, attr2, and attr3.</a:t>
            </a:r>
          </a:p>
          <a:p>
            <a:pPr lvl="2"/>
            <a:r>
              <a:rPr lang="en-CA" altLang="fr-FR" dirty="0" smtClean="0"/>
              <a:t>In the system model, we have Instance 1 with Port 1 connected to Instance 2 with Port 2.</a:t>
            </a:r>
          </a:p>
          <a:p>
            <a:pPr lvl="2"/>
            <a:r>
              <a:rPr lang="en-CA" altLang="fr-FR" dirty="0" smtClean="0"/>
              <a:t>We clicked on the button ‘Generate ROS code’ and it generated code for us after we clicked on several other menus.</a:t>
            </a:r>
          </a:p>
          <a:p>
            <a:pPr lvl="2"/>
            <a:r>
              <a:rPr lang="en-CA" altLang="fr-FR" dirty="0"/>
              <a:t>There is one fallback node, connected to one sequence node and one action node</a:t>
            </a:r>
            <a:r>
              <a:rPr lang="en-CA" altLang="fr-FR" dirty="0" smtClean="0"/>
              <a:t>.</a:t>
            </a:r>
          </a:p>
          <a:p>
            <a:pPr lvl="2"/>
            <a:r>
              <a:rPr lang="en-CA" altLang="fr-FR" dirty="0" smtClean="0"/>
              <a:t>In </a:t>
            </a:r>
            <a:r>
              <a:rPr lang="en-CA" altLang="fr-FR" dirty="0"/>
              <a:t>the Hazard Event cell, it is </a:t>
            </a:r>
            <a:r>
              <a:rPr lang="en-CA" altLang="fr-FR" dirty="0" smtClean="0"/>
              <a:t>written ‘The event that causes the hazard is […]’. In the Frequency cell it is written ‘2’.</a:t>
            </a:r>
          </a:p>
          <a:p>
            <a:pPr lvl="1"/>
            <a:r>
              <a:rPr lang="en-CA" altLang="fr-FR" dirty="0" smtClean="0"/>
              <a:t>Good examples:</a:t>
            </a:r>
          </a:p>
          <a:p>
            <a:pPr lvl="2"/>
            <a:r>
              <a:rPr lang="en-CA" altLang="fr-FR" dirty="0" smtClean="0"/>
              <a:t>We modeled a behavior to make the vehicle stop upon detection of several objects, like obstacles, pedestrians, and lack of road. We had some difficulty modeling the AI behavior with a BT because in Papyrus there’s not decorator node. Our solution was to […]. The whole approach of modeling a behavior as a tree is new to us and unnatural.</a:t>
            </a:r>
          </a:p>
          <a:p>
            <a:pPr lvl="2"/>
            <a:r>
              <a:rPr lang="en-CA" altLang="fr-FR" dirty="0" smtClean="0"/>
              <a:t>We had some integration issues during system modeling because we didn’t expect the same interfaces provided by the other teams. As domain experts, we would have preferred […].</a:t>
            </a:r>
          </a:p>
          <a:p>
            <a:pPr lvl="2"/>
            <a:r>
              <a:rPr lang="en-CA" altLang="fr-FR" dirty="0" smtClean="0"/>
              <a:t>The ISO standard didn’t help us identify hazards with a go-to method. Instead, this is how we identified our hazards […]. Also, we found a quantification of risks by numbers too restricting, which limited our creativity in risk assessment.</a:t>
            </a:r>
          </a:p>
          <a:p>
            <a:pPr lvl="1"/>
            <a:endParaRPr lang="en-CA" altLang="fr-FR" dirty="0" smtClean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Additional Instructions and Advises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4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A Tech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rame_presentation_List_Carnot_UPSay.pptx [Lecture seule]" id="{00305405-7854-4288-A823-F12727C8A2DD}" vid="{0C41EC0B-B2A5-458E-A40E-FF509213F6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Trame_presentation_List_Carnot_UPSay</Template>
  <TotalTime>0</TotalTime>
  <Words>582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Webdings</vt:lpstr>
      <vt:lpstr>Wingdings</vt:lpstr>
      <vt:lpstr>CEA Tech</vt:lpstr>
      <vt:lpstr>SETI B2 – Model-Based Software Engineering Case study of ADAS</vt:lpstr>
      <vt:lpstr>PowerPoint Presentation</vt:lpstr>
      <vt:lpstr>PowerPoint Presentation</vt:lpstr>
      <vt:lpstr>PowerPoint Presentation</vt:lpstr>
      <vt:lpstr>Thank you for your attention</vt:lpstr>
    </vt:vector>
  </TitlesOfParts>
  <Company>Commissariat à l'Energie Atomique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POC</dc:title>
  <dc:creator>DESSINGES Marie-Noelle 232256</dc:creator>
  <cp:lastModifiedBy> </cp:lastModifiedBy>
  <cp:revision>750</cp:revision>
  <cp:lastPrinted>2018-06-14T14:57:34Z</cp:lastPrinted>
  <dcterms:created xsi:type="dcterms:W3CDTF">2018-05-24T15:44:57Z</dcterms:created>
  <dcterms:modified xsi:type="dcterms:W3CDTF">2021-02-15T11:04:09Z</dcterms:modified>
</cp:coreProperties>
</file>