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4" r:id="rId5"/>
    <p:sldId id="279" r:id="rId6"/>
    <p:sldId id="281" r:id="rId7"/>
    <p:sldId id="276" r:id="rId8"/>
    <p:sldId id="280" r:id="rId9"/>
    <p:sldId id="287" r:id="rId10"/>
    <p:sldId id="278" r:id="rId11"/>
    <p:sldId id="277" r:id="rId12"/>
    <p:sldId id="282" r:id="rId13"/>
    <p:sldId id="285" r:id="rId14"/>
    <p:sldId id="286" r:id="rId15"/>
    <p:sldId id="283" r:id="rId1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474D"/>
    <a:srgbClr val="2495FC"/>
    <a:srgbClr val="51ABFD"/>
    <a:srgbClr val="D10505"/>
    <a:srgbClr val="024A8A"/>
    <a:srgbClr val="FF66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64" autoAdjust="0"/>
    <p:restoredTop sz="94660"/>
  </p:normalViewPr>
  <p:slideViewPr>
    <p:cSldViewPr>
      <p:cViewPr varScale="1">
        <p:scale>
          <a:sx n="92" d="100"/>
          <a:sy n="92" d="100"/>
        </p:scale>
        <p:origin x="70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219E49-51DF-46AA-BABD-414933CEFC83}" type="doc">
      <dgm:prSet loTypeId="urn:microsoft.com/office/officeart/2005/8/layout/cycle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BC2F4701-DE1C-4390-954C-899DDCA31D1B}">
      <dgm:prSet phldrT="[文本]" custT="1"/>
      <dgm:spPr/>
      <dgm:t>
        <a:bodyPr/>
        <a:lstStyle/>
        <a:p>
          <a:r>
            <a:rPr lang="zh-CN" altLang="en-US" sz="1800" b="1" dirty="0" smtClean="0"/>
            <a:t>存储</a:t>
          </a:r>
          <a:endParaRPr lang="zh-CN" altLang="en-US" sz="1800" b="1" dirty="0"/>
        </a:p>
      </dgm:t>
    </dgm:pt>
    <dgm:pt modelId="{D55302B8-15C3-4602-9085-3D883E979721}" type="parTrans" cxnId="{809439A3-0A51-4E95-A6DC-21BFEEA6B62B}">
      <dgm:prSet/>
      <dgm:spPr/>
      <dgm:t>
        <a:bodyPr/>
        <a:lstStyle/>
        <a:p>
          <a:endParaRPr lang="zh-CN" altLang="en-US"/>
        </a:p>
      </dgm:t>
    </dgm:pt>
    <dgm:pt modelId="{C1856BA9-2A2C-4377-A0D9-AF45B3A05701}" type="sibTrans" cxnId="{809439A3-0A51-4E95-A6DC-21BFEEA6B62B}">
      <dgm:prSet/>
      <dgm:spPr/>
      <dgm:t>
        <a:bodyPr/>
        <a:lstStyle/>
        <a:p>
          <a:endParaRPr lang="zh-CN" altLang="en-US"/>
        </a:p>
      </dgm:t>
    </dgm:pt>
    <dgm:pt modelId="{9F03605A-9437-4DE2-8ED4-DC214D9EBA08}">
      <dgm:prSet phldrT="[文本]" custT="1"/>
      <dgm:spPr/>
      <dgm:t>
        <a:bodyPr/>
        <a:lstStyle/>
        <a:p>
          <a:r>
            <a:rPr lang="zh-CN" altLang="en-US" sz="1600" b="1" i="0" dirty="0" smtClean="0"/>
            <a:t>流转</a:t>
          </a:r>
          <a:endParaRPr lang="zh-CN" altLang="en-US" sz="1600" b="1" i="0" dirty="0"/>
        </a:p>
      </dgm:t>
    </dgm:pt>
    <dgm:pt modelId="{0740C73F-14F5-4EF1-B9A0-013F3AB95D94}" type="parTrans" cxnId="{D3C149FC-344E-4A90-BE66-7AB1A5CF4B3B}">
      <dgm:prSet/>
      <dgm:spPr/>
      <dgm:t>
        <a:bodyPr/>
        <a:lstStyle/>
        <a:p>
          <a:endParaRPr lang="zh-CN" altLang="en-US"/>
        </a:p>
      </dgm:t>
    </dgm:pt>
    <dgm:pt modelId="{4A73C085-0B81-4B36-B887-CD350DA17DB9}" type="sibTrans" cxnId="{D3C149FC-344E-4A90-BE66-7AB1A5CF4B3B}">
      <dgm:prSet/>
      <dgm:spPr/>
      <dgm:t>
        <a:bodyPr/>
        <a:lstStyle/>
        <a:p>
          <a:endParaRPr lang="zh-CN" altLang="en-US"/>
        </a:p>
      </dgm:t>
    </dgm:pt>
    <dgm:pt modelId="{6C17944E-3917-4804-B46F-4242EF5F7C56}">
      <dgm:prSet phldrT="[文本]" custT="1"/>
      <dgm:spPr/>
      <dgm:t>
        <a:bodyPr/>
        <a:lstStyle/>
        <a:p>
          <a:r>
            <a:rPr lang="zh-CN" altLang="en-US" sz="1600" b="1" dirty="0" smtClean="0"/>
            <a:t>成本</a:t>
          </a:r>
          <a:endParaRPr lang="zh-CN" altLang="en-US" sz="1600" b="1" dirty="0"/>
        </a:p>
      </dgm:t>
    </dgm:pt>
    <dgm:pt modelId="{D1748441-AD93-4C28-8E02-CA08CC1C3F78}" type="parTrans" cxnId="{A941DABB-51ED-4D21-A2F3-ABD900D03055}">
      <dgm:prSet/>
      <dgm:spPr/>
      <dgm:t>
        <a:bodyPr/>
        <a:lstStyle/>
        <a:p>
          <a:endParaRPr lang="zh-CN" altLang="en-US"/>
        </a:p>
      </dgm:t>
    </dgm:pt>
    <dgm:pt modelId="{AB1C18A4-F088-4B6F-8016-C12797247438}" type="sibTrans" cxnId="{A941DABB-51ED-4D21-A2F3-ABD900D03055}">
      <dgm:prSet/>
      <dgm:spPr/>
      <dgm:t>
        <a:bodyPr/>
        <a:lstStyle/>
        <a:p>
          <a:endParaRPr lang="zh-CN" altLang="en-US"/>
        </a:p>
      </dgm:t>
    </dgm:pt>
    <dgm:pt modelId="{5CDF852C-4A88-4C12-950A-8D8C0743C48A}">
      <dgm:prSet phldrT="[文本]" custT="1"/>
      <dgm:spPr/>
      <dgm:t>
        <a:bodyPr/>
        <a:lstStyle/>
        <a:p>
          <a:r>
            <a:rPr lang="zh-CN" altLang="en-US" sz="1600" b="1" dirty="0" smtClean="0"/>
            <a:t>计算</a:t>
          </a:r>
          <a:endParaRPr lang="zh-CN" altLang="en-US" sz="1600" b="1" dirty="0"/>
        </a:p>
      </dgm:t>
    </dgm:pt>
    <dgm:pt modelId="{3EA570CA-649E-4FE6-BC8E-F13F62B3E1A6}" type="parTrans" cxnId="{1793E1E8-3CDF-4682-AAFC-502B12FDB649}">
      <dgm:prSet/>
      <dgm:spPr/>
      <dgm:t>
        <a:bodyPr/>
        <a:lstStyle/>
        <a:p>
          <a:endParaRPr lang="zh-CN" altLang="en-US"/>
        </a:p>
      </dgm:t>
    </dgm:pt>
    <dgm:pt modelId="{E80FD470-A726-4803-A7DB-00105A81E495}" type="sibTrans" cxnId="{1793E1E8-3CDF-4682-AAFC-502B12FDB649}">
      <dgm:prSet/>
      <dgm:spPr/>
      <dgm:t>
        <a:bodyPr/>
        <a:lstStyle/>
        <a:p>
          <a:endParaRPr lang="zh-CN" altLang="en-US"/>
        </a:p>
      </dgm:t>
    </dgm:pt>
    <dgm:pt modelId="{AE2820C5-A4E3-412B-B80F-0CFEC113B24F}" type="pres">
      <dgm:prSet presAssocID="{3E219E49-51DF-46AA-BABD-414933CEFC8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5D15A3F-87D0-460E-A485-CC877DF3F0AC}" type="pres">
      <dgm:prSet presAssocID="{BC2F4701-DE1C-4390-954C-899DDCA31D1B}" presName="node" presStyleLbl="node1" presStyleIdx="0" presStyleCnt="4" custScaleY="81594" custRadScaleRad="99442" custRadScaleInc="-323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79CDF1-978F-4D10-8326-087B51AFBBF5}" type="pres">
      <dgm:prSet presAssocID="{BC2F4701-DE1C-4390-954C-899DDCA31D1B}" presName="spNode" presStyleCnt="0"/>
      <dgm:spPr/>
    </dgm:pt>
    <dgm:pt modelId="{38540926-038D-48DE-B67C-44DF47ED8F19}" type="pres">
      <dgm:prSet presAssocID="{C1856BA9-2A2C-4377-A0D9-AF45B3A05701}" presName="sibTrans" presStyleLbl="sibTrans1D1" presStyleIdx="0" presStyleCnt="4"/>
      <dgm:spPr/>
      <dgm:t>
        <a:bodyPr/>
        <a:lstStyle/>
        <a:p>
          <a:endParaRPr lang="zh-CN" altLang="en-US"/>
        </a:p>
      </dgm:t>
    </dgm:pt>
    <dgm:pt modelId="{20E24B2F-B550-4F72-B958-E26B312306FF}" type="pres">
      <dgm:prSet presAssocID="{9F03605A-9437-4DE2-8ED4-DC214D9EBA08}" presName="node" presStyleLbl="node1" presStyleIdx="1" presStyleCnt="4" custScaleY="7191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025DE3-525E-4A99-9D5A-9815403CA502}" type="pres">
      <dgm:prSet presAssocID="{9F03605A-9437-4DE2-8ED4-DC214D9EBA08}" presName="spNode" presStyleCnt="0"/>
      <dgm:spPr/>
    </dgm:pt>
    <dgm:pt modelId="{0EF47BBD-429D-4B3D-A3D4-C8D19369BFC3}" type="pres">
      <dgm:prSet presAssocID="{4A73C085-0B81-4B36-B887-CD350DA17DB9}" presName="sibTrans" presStyleLbl="sibTrans1D1" presStyleIdx="1" presStyleCnt="4"/>
      <dgm:spPr/>
      <dgm:t>
        <a:bodyPr/>
        <a:lstStyle/>
        <a:p>
          <a:endParaRPr lang="zh-CN" altLang="en-US"/>
        </a:p>
      </dgm:t>
    </dgm:pt>
    <dgm:pt modelId="{497A0970-80AB-41CF-91E1-614BB8DC607C}" type="pres">
      <dgm:prSet presAssocID="{6C17944E-3917-4804-B46F-4242EF5F7C56}" presName="node" presStyleLbl="node1" presStyleIdx="2" presStyleCnt="4" custScaleY="7333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DEE279-5622-4055-84DB-5C3B93D66405}" type="pres">
      <dgm:prSet presAssocID="{6C17944E-3917-4804-B46F-4242EF5F7C56}" presName="spNode" presStyleCnt="0"/>
      <dgm:spPr/>
    </dgm:pt>
    <dgm:pt modelId="{33B12F14-7CBD-4115-B3A2-846D48CCB7A6}" type="pres">
      <dgm:prSet presAssocID="{AB1C18A4-F088-4B6F-8016-C12797247438}" presName="sibTrans" presStyleLbl="sibTrans1D1" presStyleIdx="2" presStyleCnt="4"/>
      <dgm:spPr/>
      <dgm:t>
        <a:bodyPr/>
        <a:lstStyle/>
        <a:p>
          <a:endParaRPr lang="zh-CN" altLang="en-US"/>
        </a:p>
      </dgm:t>
    </dgm:pt>
    <dgm:pt modelId="{7715481B-1EB6-415B-85C9-4EF615C2C69D}" type="pres">
      <dgm:prSet presAssocID="{5CDF852C-4A88-4C12-950A-8D8C0743C48A}" presName="node" presStyleLbl="node1" presStyleIdx="3" presStyleCnt="4" custScaleY="7191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CB707E-563F-4CCE-A737-9929075E6C80}" type="pres">
      <dgm:prSet presAssocID="{5CDF852C-4A88-4C12-950A-8D8C0743C48A}" presName="spNode" presStyleCnt="0"/>
      <dgm:spPr/>
    </dgm:pt>
    <dgm:pt modelId="{894D436B-5E37-4E10-991E-89E65A2C6C6A}" type="pres">
      <dgm:prSet presAssocID="{E80FD470-A726-4803-A7DB-00105A81E495}" presName="sibTrans" presStyleLbl="sibTrans1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1040AB80-84B1-431C-A4A2-AC1D14113F86}" type="presOf" srcId="{4A73C085-0B81-4B36-B887-CD350DA17DB9}" destId="{0EF47BBD-429D-4B3D-A3D4-C8D19369BFC3}" srcOrd="0" destOrd="0" presId="urn:microsoft.com/office/officeart/2005/8/layout/cycle6"/>
    <dgm:cxn modelId="{0BCA9BC2-C549-4E43-A39E-941982C80019}" type="presOf" srcId="{C1856BA9-2A2C-4377-A0D9-AF45B3A05701}" destId="{38540926-038D-48DE-B67C-44DF47ED8F19}" srcOrd="0" destOrd="0" presId="urn:microsoft.com/office/officeart/2005/8/layout/cycle6"/>
    <dgm:cxn modelId="{809439A3-0A51-4E95-A6DC-21BFEEA6B62B}" srcId="{3E219E49-51DF-46AA-BABD-414933CEFC83}" destId="{BC2F4701-DE1C-4390-954C-899DDCA31D1B}" srcOrd="0" destOrd="0" parTransId="{D55302B8-15C3-4602-9085-3D883E979721}" sibTransId="{C1856BA9-2A2C-4377-A0D9-AF45B3A05701}"/>
    <dgm:cxn modelId="{26737BB6-3EF7-4619-A3D8-B901426A177C}" type="presOf" srcId="{9F03605A-9437-4DE2-8ED4-DC214D9EBA08}" destId="{20E24B2F-B550-4F72-B958-E26B312306FF}" srcOrd="0" destOrd="0" presId="urn:microsoft.com/office/officeart/2005/8/layout/cycle6"/>
    <dgm:cxn modelId="{D3C149FC-344E-4A90-BE66-7AB1A5CF4B3B}" srcId="{3E219E49-51DF-46AA-BABD-414933CEFC83}" destId="{9F03605A-9437-4DE2-8ED4-DC214D9EBA08}" srcOrd="1" destOrd="0" parTransId="{0740C73F-14F5-4EF1-B9A0-013F3AB95D94}" sibTransId="{4A73C085-0B81-4B36-B887-CD350DA17DB9}"/>
    <dgm:cxn modelId="{1793E1E8-3CDF-4682-AAFC-502B12FDB649}" srcId="{3E219E49-51DF-46AA-BABD-414933CEFC83}" destId="{5CDF852C-4A88-4C12-950A-8D8C0743C48A}" srcOrd="3" destOrd="0" parTransId="{3EA570CA-649E-4FE6-BC8E-F13F62B3E1A6}" sibTransId="{E80FD470-A726-4803-A7DB-00105A81E495}"/>
    <dgm:cxn modelId="{05E335F4-5373-4D38-9DB0-A8B48503691C}" type="presOf" srcId="{3E219E49-51DF-46AA-BABD-414933CEFC83}" destId="{AE2820C5-A4E3-412B-B80F-0CFEC113B24F}" srcOrd="0" destOrd="0" presId="urn:microsoft.com/office/officeart/2005/8/layout/cycle6"/>
    <dgm:cxn modelId="{202FF4E9-4905-49E2-AFC9-33798DB7241C}" type="presOf" srcId="{BC2F4701-DE1C-4390-954C-899DDCA31D1B}" destId="{A5D15A3F-87D0-460E-A485-CC877DF3F0AC}" srcOrd="0" destOrd="0" presId="urn:microsoft.com/office/officeart/2005/8/layout/cycle6"/>
    <dgm:cxn modelId="{A37ECC45-7658-44E1-86C1-FB48567F82F2}" type="presOf" srcId="{5CDF852C-4A88-4C12-950A-8D8C0743C48A}" destId="{7715481B-1EB6-415B-85C9-4EF615C2C69D}" srcOrd="0" destOrd="0" presId="urn:microsoft.com/office/officeart/2005/8/layout/cycle6"/>
    <dgm:cxn modelId="{9B5CD172-1BD2-40FA-B081-6170937B5854}" type="presOf" srcId="{E80FD470-A726-4803-A7DB-00105A81E495}" destId="{894D436B-5E37-4E10-991E-89E65A2C6C6A}" srcOrd="0" destOrd="0" presId="urn:microsoft.com/office/officeart/2005/8/layout/cycle6"/>
    <dgm:cxn modelId="{6DB41765-EBB7-4509-97F1-4CA8B0DAA707}" type="presOf" srcId="{AB1C18A4-F088-4B6F-8016-C12797247438}" destId="{33B12F14-7CBD-4115-B3A2-846D48CCB7A6}" srcOrd="0" destOrd="0" presId="urn:microsoft.com/office/officeart/2005/8/layout/cycle6"/>
    <dgm:cxn modelId="{A941DABB-51ED-4D21-A2F3-ABD900D03055}" srcId="{3E219E49-51DF-46AA-BABD-414933CEFC83}" destId="{6C17944E-3917-4804-B46F-4242EF5F7C56}" srcOrd="2" destOrd="0" parTransId="{D1748441-AD93-4C28-8E02-CA08CC1C3F78}" sibTransId="{AB1C18A4-F088-4B6F-8016-C12797247438}"/>
    <dgm:cxn modelId="{A9893EE9-5956-4FDF-B090-CF8E02D39C69}" type="presOf" srcId="{6C17944E-3917-4804-B46F-4242EF5F7C56}" destId="{497A0970-80AB-41CF-91E1-614BB8DC607C}" srcOrd="0" destOrd="0" presId="urn:microsoft.com/office/officeart/2005/8/layout/cycle6"/>
    <dgm:cxn modelId="{8DF32861-B065-49F2-BC83-C0AA88B61DDD}" type="presParOf" srcId="{AE2820C5-A4E3-412B-B80F-0CFEC113B24F}" destId="{A5D15A3F-87D0-460E-A485-CC877DF3F0AC}" srcOrd="0" destOrd="0" presId="urn:microsoft.com/office/officeart/2005/8/layout/cycle6"/>
    <dgm:cxn modelId="{53A52167-882D-4B00-B490-43D9C5173BFD}" type="presParOf" srcId="{AE2820C5-A4E3-412B-B80F-0CFEC113B24F}" destId="{9679CDF1-978F-4D10-8326-087B51AFBBF5}" srcOrd="1" destOrd="0" presId="urn:microsoft.com/office/officeart/2005/8/layout/cycle6"/>
    <dgm:cxn modelId="{FEEEF3F4-B52F-456F-A5EB-1F8FB1BC035A}" type="presParOf" srcId="{AE2820C5-A4E3-412B-B80F-0CFEC113B24F}" destId="{38540926-038D-48DE-B67C-44DF47ED8F19}" srcOrd="2" destOrd="0" presId="urn:microsoft.com/office/officeart/2005/8/layout/cycle6"/>
    <dgm:cxn modelId="{96B06379-6B6B-4BAC-9F2C-542B66D9392B}" type="presParOf" srcId="{AE2820C5-A4E3-412B-B80F-0CFEC113B24F}" destId="{20E24B2F-B550-4F72-B958-E26B312306FF}" srcOrd="3" destOrd="0" presId="urn:microsoft.com/office/officeart/2005/8/layout/cycle6"/>
    <dgm:cxn modelId="{90C7B7E7-D626-4633-BAD3-B8C06AC16A89}" type="presParOf" srcId="{AE2820C5-A4E3-412B-B80F-0CFEC113B24F}" destId="{A1025DE3-525E-4A99-9D5A-9815403CA502}" srcOrd="4" destOrd="0" presId="urn:microsoft.com/office/officeart/2005/8/layout/cycle6"/>
    <dgm:cxn modelId="{2FAF4251-A390-48B1-A215-94C944DCA97D}" type="presParOf" srcId="{AE2820C5-A4E3-412B-B80F-0CFEC113B24F}" destId="{0EF47BBD-429D-4B3D-A3D4-C8D19369BFC3}" srcOrd="5" destOrd="0" presId="urn:microsoft.com/office/officeart/2005/8/layout/cycle6"/>
    <dgm:cxn modelId="{C0AE3852-C1EF-4E8C-963E-A45C3329A77B}" type="presParOf" srcId="{AE2820C5-A4E3-412B-B80F-0CFEC113B24F}" destId="{497A0970-80AB-41CF-91E1-614BB8DC607C}" srcOrd="6" destOrd="0" presId="urn:microsoft.com/office/officeart/2005/8/layout/cycle6"/>
    <dgm:cxn modelId="{E64ED020-485F-4DBD-AD63-BAB82DF020C4}" type="presParOf" srcId="{AE2820C5-A4E3-412B-B80F-0CFEC113B24F}" destId="{08DEE279-5622-4055-84DB-5C3B93D66405}" srcOrd="7" destOrd="0" presId="urn:microsoft.com/office/officeart/2005/8/layout/cycle6"/>
    <dgm:cxn modelId="{9CA43B5B-D772-467C-B148-FE7D496531D3}" type="presParOf" srcId="{AE2820C5-A4E3-412B-B80F-0CFEC113B24F}" destId="{33B12F14-7CBD-4115-B3A2-846D48CCB7A6}" srcOrd="8" destOrd="0" presId="urn:microsoft.com/office/officeart/2005/8/layout/cycle6"/>
    <dgm:cxn modelId="{658B1AAF-03B1-4CB2-84F8-EAD973C33B7D}" type="presParOf" srcId="{AE2820C5-A4E3-412B-B80F-0CFEC113B24F}" destId="{7715481B-1EB6-415B-85C9-4EF615C2C69D}" srcOrd="9" destOrd="0" presId="urn:microsoft.com/office/officeart/2005/8/layout/cycle6"/>
    <dgm:cxn modelId="{93070B1A-6884-4F62-A557-A38133D5B51C}" type="presParOf" srcId="{AE2820C5-A4E3-412B-B80F-0CFEC113B24F}" destId="{C4CB707E-563F-4CCE-A737-9929075E6C80}" srcOrd="10" destOrd="0" presId="urn:microsoft.com/office/officeart/2005/8/layout/cycle6"/>
    <dgm:cxn modelId="{16B85778-4DCE-410E-9CF9-EC9D8F858D9A}" type="presParOf" srcId="{AE2820C5-A4E3-412B-B80F-0CFEC113B24F}" destId="{894D436B-5E37-4E10-991E-89E65A2C6C6A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D15A3F-87D0-460E-A485-CC877DF3F0AC}">
      <dsp:nvSpPr>
        <dsp:cNvPr id="0" name=""/>
        <dsp:cNvSpPr/>
      </dsp:nvSpPr>
      <dsp:spPr>
        <a:xfrm>
          <a:off x="2071849" y="97037"/>
          <a:ext cx="1213025" cy="64334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存储</a:t>
          </a:r>
          <a:endParaRPr lang="zh-CN" altLang="en-US" sz="1800" b="1" kern="1200" dirty="0"/>
        </a:p>
      </dsp:txBody>
      <dsp:txXfrm>
        <a:off x="2103254" y="128442"/>
        <a:ext cx="1150215" cy="580531"/>
      </dsp:txXfrm>
    </dsp:sp>
    <dsp:sp modelId="{38540926-038D-48DE-B67C-44DF47ED8F19}">
      <dsp:nvSpPr>
        <dsp:cNvPr id="0" name=""/>
        <dsp:cNvSpPr/>
      </dsp:nvSpPr>
      <dsp:spPr>
        <a:xfrm>
          <a:off x="1400322" y="420438"/>
          <a:ext cx="2604120" cy="2604120"/>
        </a:xfrm>
        <a:custGeom>
          <a:avLst/>
          <a:gdLst/>
          <a:ahLst/>
          <a:cxnLst/>
          <a:rect l="0" t="0" r="0" b="0"/>
          <a:pathLst>
            <a:path>
              <a:moveTo>
                <a:pt x="1894453" y="142564"/>
              </a:moveTo>
              <a:arcTo wR="1302060" hR="1302060" stAng="17823765" swAng="2967478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E24B2F-B550-4F72-B958-E26B312306FF}">
      <dsp:nvSpPr>
        <dsp:cNvPr id="0" name=""/>
        <dsp:cNvSpPr/>
      </dsp:nvSpPr>
      <dsp:spPr>
        <a:xfrm>
          <a:off x="3395847" y="1429796"/>
          <a:ext cx="1213025" cy="56704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i="0" kern="1200" dirty="0" smtClean="0"/>
            <a:t>流转</a:t>
          </a:r>
          <a:endParaRPr lang="zh-CN" altLang="en-US" sz="1600" b="1" i="0" kern="1200" dirty="0"/>
        </a:p>
      </dsp:txBody>
      <dsp:txXfrm>
        <a:off x="3423528" y="1457477"/>
        <a:ext cx="1157663" cy="511679"/>
      </dsp:txXfrm>
    </dsp:sp>
    <dsp:sp modelId="{0EF47BBD-429D-4B3D-A3D4-C8D19369BFC3}">
      <dsp:nvSpPr>
        <dsp:cNvPr id="0" name=""/>
        <dsp:cNvSpPr/>
      </dsp:nvSpPr>
      <dsp:spPr>
        <a:xfrm>
          <a:off x="1398239" y="411256"/>
          <a:ext cx="2604120" cy="2604120"/>
        </a:xfrm>
        <a:custGeom>
          <a:avLst/>
          <a:gdLst/>
          <a:ahLst/>
          <a:cxnLst/>
          <a:rect l="0" t="0" r="0" b="0"/>
          <a:pathLst>
            <a:path>
              <a:moveTo>
                <a:pt x="2570452" y="1596244"/>
              </a:moveTo>
              <a:arcTo wR="1302060" hR="1302060" stAng="783479" swAng="2921889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7A0970-80AB-41CF-91E1-614BB8DC607C}">
      <dsp:nvSpPr>
        <dsp:cNvPr id="0" name=""/>
        <dsp:cNvSpPr/>
      </dsp:nvSpPr>
      <dsp:spPr>
        <a:xfrm>
          <a:off x="2093787" y="2726266"/>
          <a:ext cx="1213025" cy="57822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成本</a:t>
          </a:r>
          <a:endParaRPr lang="zh-CN" altLang="en-US" sz="1600" b="1" kern="1200" dirty="0"/>
        </a:p>
      </dsp:txBody>
      <dsp:txXfrm>
        <a:off x="2122013" y="2754492"/>
        <a:ext cx="1156573" cy="521769"/>
      </dsp:txXfrm>
    </dsp:sp>
    <dsp:sp modelId="{33B12F14-7CBD-4115-B3A2-846D48CCB7A6}">
      <dsp:nvSpPr>
        <dsp:cNvPr id="0" name=""/>
        <dsp:cNvSpPr/>
      </dsp:nvSpPr>
      <dsp:spPr>
        <a:xfrm>
          <a:off x="1398239" y="411256"/>
          <a:ext cx="2604120" cy="2604120"/>
        </a:xfrm>
        <a:custGeom>
          <a:avLst/>
          <a:gdLst/>
          <a:ahLst/>
          <a:cxnLst/>
          <a:rect l="0" t="0" r="0" b="0"/>
          <a:pathLst>
            <a:path>
              <a:moveTo>
                <a:pt x="685892" y="2449099"/>
              </a:moveTo>
              <a:arcTo wR="1302060" hR="1302060" stAng="7094632" swAng="2921889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15481B-1EB6-415B-85C9-4EF615C2C69D}">
      <dsp:nvSpPr>
        <dsp:cNvPr id="0" name=""/>
        <dsp:cNvSpPr/>
      </dsp:nvSpPr>
      <dsp:spPr>
        <a:xfrm>
          <a:off x="791726" y="1429796"/>
          <a:ext cx="1213025" cy="56704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计算</a:t>
          </a:r>
          <a:endParaRPr lang="zh-CN" altLang="en-US" sz="1600" b="1" kern="1200" dirty="0"/>
        </a:p>
      </dsp:txBody>
      <dsp:txXfrm>
        <a:off x="819407" y="1457477"/>
        <a:ext cx="1157663" cy="511679"/>
      </dsp:txXfrm>
    </dsp:sp>
    <dsp:sp modelId="{894D436B-5E37-4E10-991E-89E65A2C6C6A}">
      <dsp:nvSpPr>
        <dsp:cNvPr id="0" name=""/>
        <dsp:cNvSpPr/>
      </dsp:nvSpPr>
      <dsp:spPr>
        <a:xfrm>
          <a:off x="1396085" y="420744"/>
          <a:ext cx="2604120" cy="2604120"/>
        </a:xfrm>
        <a:custGeom>
          <a:avLst/>
          <a:gdLst/>
          <a:ahLst/>
          <a:cxnLst/>
          <a:rect l="0" t="0" r="0" b="0"/>
          <a:pathLst>
            <a:path>
              <a:moveTo>
                <a:pt x="35833" y="998692"/>
              </a:moveTo>
              <a:arcTo wR="1302060" hR="1302060" stAng="11608392" swAng="2838449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1013608"/>
            <a:ext cx="7772400" cy="1102519"/>
          </a:xfrm>
        </p:spPr>
        <p:txBody>
          <a:bodyPr/>
          <a:lstStyle>
            <a:lvl1pPr algn="l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9472" y="2463738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pic>
        <p:nvPicPr>
          <p:cNvPr id="1028" name="Picture 4" descr="C:\Users\Administrator\Desktop\易鑫标识ai矢量格式_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23577"/>
            <a:ext cx="1829551" cy="49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公司LOGO\三个股东LOGO组合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728238"/>
            <a:ext cx="3213322" cy="22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Administrator\Desktop\易鑫标识ai矢量格式_1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19" y="2116127"/>
            <a:ext cx="7704856" cy="2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987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34380"/>
            <a:ext cx="8229600" cy="857250"/>
          </a:xfrm>
        </p:spPr>
        <p:txBody>
          <a:bodyPr>
            <a:normAutofit/>
          </a:bodyPr>
          <a:lstStyle>
            <a:lvl1pPr algn="l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3542"/>
            <a:ext cx="8229600" cy="3394472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5" name="Picture 4" descr="C:\Users\Administrator\Desktop\易鑫标识ai矢量格式_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839" y="195486"/>
            <a:ext cx="1441952" cy="39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:\公司LOGO\三个股东LOGO组合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728238"/>
            <a:ext cx="3213322" cy="22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Administrator\Desktop\易鑫标识ai矢量格式_5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179" y="0"/>
            <a:ext cx="6592888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Administrator\Desktop\易鑫标识ai矢量格式_6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5" y="5019915"/>
            <a:ext cx="3995936" cy="12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879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27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g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1013608"/>
            <a:ext cx="8424936" cy="1102519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互联网公司通用大数据技术体系介绍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数据平台与数据仓库架构</a:t>
            </a:r>
            <a:endParaRPr lang="en-US" altLang="zh-CN" dirty="0" smtClean="0"/>
          </a:p>
          <a:p>
            <a:endParaRPr lang="en-US" altLang="zh-CN" dirty="0"/>
          </a:p>
          <a:p>
            <a:pPr algn="r"/>
            <a:r>
              <a:rPr lang="zh-CN" altLang="en-US" sz="1900" dirty="0" smtClean="0"/>
              <a:t>毛杰  </a:t>
            </a:r>
            <a:r>
              <a:rPr lang="en-US" altLang="zh-CN" sz="1900" dirty="0" smtClean="0"/>
              <a:t>2018</a:t>
            </a:r>
            <a:r>
              <a:rPr lang="zh-CN" altLang="en-US" sz="1900" dirty="0" smtClean="0"/>
              <a:t>年</a:t>
            </a:r>
            <a:r>
              <a:rPr lang="en-US" altLang="zh-CN" sz="1900" dirty="0" smtClean="0"/>
              <a:t>1</a:t>
            </a:r>
            <a:r>
              <a:rPr lang="zh-CN" altLang="en-US" sz="1900" dirty="0" smtClean="0"/>
              <a:t>月</a:t>
            </a:r>
            <a:endParaRPr lang="zh-CN" altLang="en-US" sz="1900" dirty="0"/>
          </a:p>
        </p:txBody>
      </p:sp>
    </p:spTree>
    <p:extLst>
      <p:ext uri="{BB962C8B-B14F-4D97-AF65-F5344CB8AC3E}">
        <p14:creationId xmlns:p14="http://schemas.microsoft.com/office/powerpoint/2010/main" val="1946290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大数据的数据仓库</a:t>
            </a:r>
            <a:r>
              <a:rPr lang="en-US" altLang="zh-CN" sz="2000" dirty="0" smtClean="0">
                <a:solidFill>
                  <a:prstClr val="black"/>
                </a:solidFill>
              </a:rPr>
              <a:t>———</a:t>
            </a:r>
            <a:r>
              <a:rPr lang="zh-CN" altLang="en-US" sz="1800" dirty="0">
                <a:solidFill>
                  <a:prstClr val="black"/>
                </a:solidFill>
              </a:rPr>
              <a:t>数据</a:t>
            </a:r>
            <a:r>
              <a:rPr lang="zh-CN" altLang="en-US" sz="1800" dirty="0" smtClean="0">
                <a:solidFill>
                  <a:prstClr val="black"/>
                </a:solidFill>
              </a:rPr>
              <a:t>架构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683568" y="1458325"/>
            <a:ext cx="855929" cy="3191379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权限管理</a:t>
            </a:r>
            <a:endParaRPr lang="zh-CN" altLang="en-US" sz="1400" dirty="0"/>
          </a:p>
        </p:txBody>
      </p:sp>
      <p:sp>
        <p:nvSpPr>
          <p:cNvPr id="5" name="圆角矩形 4"/>
          <p:cNvSpPr/>
          <p:nvPr/>
        </p:nvSpPr>
        <p:spPr>
          <a:xfrm>
            <a:off x="2418165" y="3294575"/>
            <a:ext cx="3739121" cy="396353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基础数据</a:t>
            </a:r>
            <a:r>
              <a:rPr lang="en-US" altLang="zh-CN" sz="1400" dirty="0" smtClean="0"/>
              <a:t>/</a:t>
            </a:r>
            <a:r>
              <a:rPr lang="en-US" altLang="zh-CN" sz="1400" dirty="0"/>
              <a:t>Operational Data Store</a:t>
            </a:r>
            <a:endParaRPr lang="zh-CN" altLang="en-US" sz="1400" dirty="0"/>
          </a:p>
        </p:txBody>
      </p:sp>
      <p:sp>
        <p:nvSpPr>
          <p:cNvPr id="6" name="圆角矩形 5"/>
          <p:cNvSpPr/>
          <p:nvPr/>
        </p:nvSpPr>
        <p:spPr>
          <a:xfrm>
            <a:off x="2408081" y="3739431"/>
            <a:ext cx="3749207" cy="396353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ETL</a:t>
            </a:r>
            <a:endParaRPr lang="zh-CN" altLang="en-US" sz="1400" dirty="0"/>
          </a:p>
        </p:txBody>
      </p:sp>
      <p:grpSp>
        <p:nvGrpSpPr>
          <p:cNvPr id="8" name="组合 7"/>
          <p:cNvGrpSpPr/>
          <p:nvPr/>
        </p:nvGrpSpPr>
        <p:grpSpPr>
          <a:xfrm>
            <a:off x="1539497" y="4193111"/>
            <a:ext cx="4629389" cy="456593"/>
            <a:chOff x="1786071" y="5906601"/>
            <a:chExt cx="6682812" cy="625807"/>
          </a:xfrm>
        </p:grpSpPr>
        <p:sp>
          <p:nvSpPr>
            <p:cNvPr id="9" name="矩形 8"/>
            <p:cNvSpPr/>
            <p:nvPr/>
          </p:nvSpPr>
          <p:spPr>
            <a:xfrm>
              <a:off x="1786071" y="5906601"/>
              <a:ext cx="6682812" cy="625807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192343" y="5943755"/>
              <a:ext cx="2055263" cy="543242"/>
            </a:xfrm>
            <a:prstGeom prst="round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非结构化数据</a:t>
              </a:r>
              <a:endParaRPr lang="zh-CN" altLang="en-US" sz="1400" dirty="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1867886" y="5943755"/>
              <a:ext cx="2250489" cy="543242"/>
            </a:xfrm>
            <a:prstGeom prst="round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关系数据库</a:t>
              </a:r>
              <a:endParaRPr lang="zh-CN" altLang="en-US" sz="1400" dirty="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6321573" y="5943755"/>
              <a:ext cx="2087244" cy="543242"/>
            </a:xfrm>
            <a:prstGeom prst="round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外部输入</a:t>
              </a:r>
              <a:endParaRPr lang="zh-CN" altLang="en-US" sz="1400" dirty="0"/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2411759" y="2846875"/>
            <a:ext cx="2983200" cy="396353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明细仓库</a:t>
            </a:r>
            <a:r>
              <a:rPr lang="en-US" altLang="zh-CN" sz="1400" dirty="0" smtClean="0"/>
              <a:t>/Data Warehouse </a:t>
            </a:r>
            <a:r>
              <a:rPr lang="en-US" altLang="zh-CN" sz="1400" dirty="0"/>
              <a:t>D</a:t>
            </a:r>
            <a:r>
              <a:rPr lang="en-US" altLang="zh-CN" sz="1400" dirty="0" smtClean="0"/>
              <a:t>etail</a:t>
            </a:r>
            <a:endParaRPr lang="zh-CN" altLang="en-US" sz="1400" dirty="0"/>
          </a:p>
        </p:txBody>
      </p:sp>
      <p:sp>
        <p:nvSpPr>
          <p:cNvPr id="15" name="圆角矩形 14"/>
          <p:cNvSpPr/>
          <p:nvPr/>
        </p:nvSpPr>
        <p:spPr>
          <a:xfrm>
            <a:off x="2411760" y="1948339"/>
            <a:ext cx="3715516" cy="396353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报表汇集</a:t>
            </a:r>
            <a:r>
              <a:rPr lang="en-US" altLang="zh-CN" sz="1400" dirty="0" smtClean="0"/>
              <a:t>/RPT</a:t>
            </a:r>
            <a:endParaRPr lang="zh-CN" altLang="en-US" sz="1400" dirty="0"/>
          </a:p>
        </p:txBody>
      </p:sp>
      <p:sp>
        <p:nvSpPr>
          <p:cNvPr id="16" name="圆角矩形 15"/>
          <p:cNvSpPr/>
          <p:nvPr/>
        </p:nvSpPr>
        <p:spPr>
          <a:xfrm>
            <a:off x="2411759" y="2404930"/>
            <a:ext cx="2957885" cy="396353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主题数据集市（仓库）</a:t>
            </a:r>
            <a:r>
              <a:rPr lang="en-US" altLang="zh-CN" sz="1400" dirty="0" smtClean="0"/>
              <a:t>/Data </a:t>
            </a:r>
            <a:r>
              <a:rPr lang="en-US" altLang="zh-CN" sz="1400" dirty="0" err="1" smtClean="0"/>
              <a:t>Macket</a:t>
            </a:r>
            <a:r>
              <a:rPr lang="zh-CN" altLang="en-US" sz="1400" dirty="0" smtClean="0"/>
              <a:t>（</a:t>
            </a:r>
            <a:r>
              <a:rPr lang="en-US" altLang="zh-CN" sz="1400" dirty="0" smtClean="0"/>
              <a:t>DW</a:t>
            </a:r>
            <a:r>
              <a:rPr lang="zh-CN" altLang="en-US" sz="1400" dirty="0" smtClean="0"/>
              <a:t>）</a:t>
            </a:r>
            <a:endParaRPr lang="zh-CN" altLang="en-US" sz="14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1550003" y="1433481"/>
            <a:ext cx="4629389" cy="456593"/>
            <a:chOff x="1786071" y="2081594"/>
            <a:chExt cx="6682812" cy="625807"/>
          </a:xfrm>
        </p:grpSpPr>
        <p:sp>
          <p:nvSpPr>
            <p:cNvPr id="19" name="圆角矩形 18"/>
            <p:cNvSpPr/>
            <p:nvPr/>
          </p:nvSpPr>
          <p:spPr>
            <a:xfrm>
              <a:off x="1867884" y="2122877"/>
              <a:ext cx="2210919" cy="543242"/>
            </a:xfrm>
            <a:prstGeom prst="round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报表</a:t>
              </a:r>
              <a:r>
                <a:rPr lang="en-US" altLang="zh-CN" sz="1400" dirty="0" smtClean="0"/>
                <a:t>/</a:t>
              </a:r>
              <a:r>
                <a:rPr lang="zh-CN" altLang="en-US" sz="1400" dirty="0" smtClean="0"/>
                <a:t>工具</a:t>
              </a:r>
              <a:endParaRPr lang="zh-CN" altLang="en-US" sz="1400" dirty="0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4164456" y="2127663"/>
              <a:ext cx="2203198" cy="543242"/>
            </a:xfrm>
            <a:prstGeom prst="round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数据产品</a:t>
              </a:r>
              <a:endParaRPr lang="zh-CN" altLang="en-US" sz="1400" dirty="0"/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6434983" y="2122877"/>
              <a:ext cx="1973834" cy="543242"/>
            </a:xfrm>
            <a:prstGeom prst="round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即席查询</a:t>
              </a:r>
              <a:endParaRPr lang="zh-CN" altLang="en-US" sz="1400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1786071" y="2081594"/>
              <a:ext cx="6682812" cy="625807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圆角矩形 22"/>
          <p:cNvSpPr/>
          <p:nvPr/>
        </p:nvSpPr>
        <p:spPr>
          <a:xfrm>
            <a:off x="6271987" y="1464493"/>
            <a:ext cx="962256" cy="1450167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血缘管理</a:t>
            </a:r>
            <a:endParaRPr lang="zh-CN" altLang="en-US" sz="1400" dirty="0"/>
          </a:p>
        </p:txBody>
      </p:sp>
      <p:sp>
        <p:nvSpPr>
          <p:cNvPr id="24" name="圆角矩形 23"/>
          <p:cNvSpPr/>
          <p:nvPr/>
        </p:nvSpPr>
        <p:spPr>
          <a:xfrm>
            <a:off x="6263543" y="2971686"/>
            <a:ext cx="970700" cy="1644886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元数据管理</a:t>
            </a:r>
            <a:endParaRPr lang="zh-CN" altLang="en-US" sz="1400" dirty="0"/>
          </a:p>
        </p:txBody>
      </p:sp>
      <p:sp>
        <p:nvSpPr>
          <p:cNvPr id="26" name="圆角矩形 25"/>
          <p:cNvSpPr/>
          <p:nvPr/>
        </p:nvSpPr>
        <p:spPr>
          <a:xfrm>
            <a:off x="5438623" y="2404930"/>
            <a:ext cx="724221" cy="832318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DIM</a:t>
            </a:r>
            <a:endParaRPr lang="zh-CN" altLang="en-US" sz="1400" dirty="0"/>
          </a:p>
        </p:txBody>
      </p:sp>
      <p:sp>
        <p:nvSpPr>
          <p:cNvPr id="27" name="圆角矩形 26"/>
          <p:cNvSpPr/>
          <p:nvPr/>
        </p:nvSpPr>
        <p:spPr>
          <a:xfrm>
            <a:off x="1614882" y="1947400"/>
            <a:ext cx="727898" cy="2188383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调度系统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31589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仓库运作要点</a:t>
            </a:r>
            <a:r>
              <a:rPr lang="en-US" altLang="zh-CN" sz="2000" dirty="0" smtClean="0">
                <a:solidFill>
                  <a:prstClr val="black"/>
                </a:solidFill>
              </a:rPr>
              <a:t>———</a:t>
            </a:r>
            <a:r>
              <a:rPr lang="zh-CN" altLang="en-US" sz="2000" dirty="0">
                <a:solidFill>
                  <a:prstClr val="black"/>
                </a:solidFill>
              </a:rPr>
              <a:t>细节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异常数据发现和自动补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zh-CN" altLang="en-US" dirty="0" smtClean="0"/>
              <a:t>数据脱敏</a:t>
            </a:r>
            <a:endParaRPr lang="en-US" altLang="zh-CN" dirty="0"/>
          </a:p>
          <a:p>
            <a:r>
              <a:rPr lang="zh-CN" altLang="en-US" dirty="0" smtClean="0"/>
              <a:t>非结构化数据结构化</a:t>
            </a:r>
            <a:endParaRPr lang="en-US" altLang="zh-CN" dirty="0" smtClean="0"/>
          </a:p>
          <a:p>
            <a:r>
              <a:rPr lang="zh-CN" altLang="en-US" dirty="0" smtClean="0"/>
              <a:t>开发过程简化和标准化</a:t>
            </a:r>
            <a:endParaRPr lang="en-US" altLang="zh-CN" dirty="0" smtClean="0"/>
          </a:p>
          <a:p>
            <a:r>
              <a:rPr lang="zh-CN" altLang="en-US" dirty="0" smtClean="0"/>
              <a:t>外部访问权限分层</a:t>
            </a:r>
            <a:endParaRPr lang="en-US" altLang="zh-CN" dirty="0" smtClean="0"/>
          </a:p>
          <a:p>
            <a:r>
              <a:rPr lang="zh-CN" altLang="en-US" dirty="0" smtClean="0"/>
              <a:t>自动化维护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4550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当前热点</a:t>
            </a:r>
            <a:r>
              <a:rPr lang="en-US" altLang="zh-CN" sz="2000" dirty="0" smtClean="0">
                <a:solidFill>
                  <a:prstClr val="black"/>
                </a:solidFill>
              </a:rPr>
              <a:t>———</a:t>
            </a:r>
            <a:r>
              <a:rPr lang="zh-CN" altLang="en-US" sz="2000" dirty="0" smtClean="0">
                <a:solidFill>
                  <a:prstClr val="black"/>
                </a:solidFill>
              </a:rPr>
              <a:t>未来展望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实时仓库</a:t>
            </a:r>
            <a:endParaRPr lang="en-US" altLang="zh-CN" dirty="0"/>
          </a:p>
          <a:p>
            <a:r>
              <a:rPr lang="zh-CN" altLang="en-US" dirty="0"/>
              <a:t>数仓平台化</a:t>
            </a:r>
            <a:endParaRPr lang="en-US" altLang="zh-CN" dirty="0"/>
          </a:p>
          <a:p>
            <a:r>
              <a:rPr lang="zh-CN" altLang="en-US" dirty="0"/>
              <a:t>数据与业务</a:t>
            </a:r>
            <a:r>
              <a:rPr lang="zh-CN" altLang="en-US" dirty="0" smtClean="0"/>
              <a:t>一体化</a:t>
            </a:r>
            <a:endParaRPr lang="en-US" altLang="zh-CN" dirty="0" smtClean="0"/>
          </a:p>
          <a:p>
            <a:r>
              <a:rPr lang="zh-CN" altLang="en-US" dirty="0" smtClean="0"/>
              <a:t>分布式数据服务</a:t>
            </a:r>
            <a:endParaRPr lang="en-US" altLang="zh-CN" dirty="0"/>
          </a:p>
          <a:p>
            <a:r>
              <a:rPr lang="zh-CN" altLang="en-US" dirty="0"/>
              <a:t>人工智能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4769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067694"/>
            <a:ext cx="1621588" cy="1621588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black"/>
                </a:solidFill>
              </a:rPr>
              <a:t>知识汇总</a:t>
            </a:r>
            <a:r>
              <a:rPr lang="en-US" altLang="zh-CN" sz="2000" dirty="0">
                <a:solidFill>
                  <a:prstClr val="black"/>
                </a:solidFill>
              </a:rPr>
              <a:t>———</a:t>
            </a:r>
            <a:r>
              <a:rPr lang="zh-CN" altLang="en-US" sz="2000" dirty="0">
                <a:solidFill>
                  <a:prstClr val="black"/>
                </a:solidFill>
              </a:rPr>
              <a:t>知识来源推荐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315" y="2097647"/>
            <a:ext cx="1690879" cy="169087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231" y="2097646"/>
            <a:ext cx="1621587" cy="162158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91" y="2097647"/>
            <a:ext cx="1621587" cy="162158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715" y="2067693"/>
            <a:ext cx="1621588" cy="162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28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black"/>
                </a:solidFill>
              </a:rPr>
              <a:t>知识汇总</a:t>
            </a:r>
            <a:r>
              <a:rPr lang="en-US" altLang="zh-CN" sz="2000" dirty="0">
                <a:solidFill>
                  <a:prstClr val="black"/>
                </a:solidFill>
              </a:rPr>
              <a:t>———</a:t>
            </a:r>
            <a:r>
              <a:rPr lang="zh-CN" altLang="en-US" sz="2000" dirty="0">
                <a:solidFill>
                  <a:prstClr val="black"/>
                </a:solidFill>
              </a:rPr>
              <a:t>知识来源推荐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36" y="1935885"/>
            <a:ext cx="1621587" cy="162158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273" y="1935885"/>
            <a:ext cx="1164594" cy="162158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073" y="1964725"/>
            <a:ext cx="1200827" cy="15957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935885"/>
            <a:ext cx="1209007" cy="165925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874" y="1923678"/>
            <a:ext cx="1739926" cy="173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392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1923678"/>
            <a:ext cx="2664296" cy="857250"/>
          </a:xfrm>
        </p:spPr>
        <p:txBody>
          <a:bodyPr/>
          <a:lstStyle/>
          <a:p>
            <a:r>
              <a:rPr lang="zh-CN" altLang="en-US" dirty="0" smtClean="0"/>
              <a:t>    谢谢大家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915566"/>
            <a:ext cx="2592288" cy="344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925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业务背景</a:t>
            </a:r>
            <a:r>
              <a:rPr lang="en-US" altLang="zh-CN" sz="2000" dirty="0" smtClean="0"/>
              <a:t>———</a:t>
            </a:r>
            <a:r>
              <a:rPr lang="zh-CN" altLang="en-US" sz="1800" dirty="0" smtClean="0"/>
              <a:t>大数据的出现</a:t>
            </a:r>
            <a:endParaRPr lang="zh-CN" altLang="en-US" sz="1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线上业务规模增大</a:t>
            </a:r>
            <a:endParaRPr lang="en-US" altLang="zh-CN" sz="2400" dirty="0"/>
          </a:p>
          <a:p>
            <a:r>
              <a:rPr lang="zh-CN" altLang="en-US" sz="2400" dirty="0"/>
              <a:t>传感器进步</a:t>
            </a:r>
            <a:endParaRPr lang="en-US" altLang="zh-CN" sz="2400" dirty="0"/>
          </a:p>
          <a:p>
            <a:r>
              <a:rPr lang="zh-CN" altLang="en-US" sz="2400" dirty="0"/>
              <a:t>数据汇集后计算复杂度增加</a:t>
            </a:r>
          </a:p>
          <a:p>
            <a:r>
              <a:rPr lang="zh-CN" altLang="en-US" sz="2400" dirty="0"/>
              <a:t>服务器性能不足</a:t>
            </a:r>
            <a:endParaRPr lang="en-US" altLang="zh-CN" sz="24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6313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带来的问题</a:t>
            </a:r>
            <a:r>
              <a:rPr lang="en-US" altLang="zh-CN" sz="2000" dirty="0" smtClean="0">
                <a:solidFill>
                  <a:prstClr val="black"/>
                </a:solidFill>
              </a:rPr>
              <a:t>———</a:t>
            </a:r>
            <a:r>
              <a:rPr lang="zh-CN" altLang="en-US" sz="2000" dirty="0" smtClean="0">
                <a:solidFill>
                  <a:prstClr val="black"/>
                </a:solidFill>
              </a:rPr>
              <a:t>为什么出现</a:t>
            </a:r>
            <a:r>
              <a:rPr lang="zh-CN" altLang="en-US" sz="1800" dirty="0" smtClean="0">
                <a:solidFill>
                  <a:prstClr val="black"/>
                </a:solidFill>
              </a:rPr>
              <a:t>大数据技术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9856765"/>
              </p:ext>
            </p:extLst>
          </p:nvPr>
        </p:nvGraphicFramePr>
        <p:xfrm>
          <a:off x="323528" y="1498138"/>
          <a:ext cx="5400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2032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解决方案</a:t>
            </a:r>
            <a:r>
              <a:rPr lang="en-US" altLang="zh-CN" sz="2000" dirty="0" smtClean="0">
                <a:solidFill>
                  <a:prstClr val="black"/>
                </a:solidFill>
              </a:rPr>
              <a:t>———</a:t>
            </a:r>
            <a:r>
              <a:rPr lang="zh-CN" altLang="en-US" sz="1800" dirty="0" smtClean="0">
                <a:solidFill>
                  <a:prstClr val="black"/>
                </a:solidFill>
              </a:rPr>
              <a:t>分布式系统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从单机到多</a:t>
            </a:r>
            <a:r>
              <a:rPr lang="zh-CN" altLang="en-US" dirty="0" smtClean="0"/>
              <a:t>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性能飞跃</a:t>
            </a:r>
            <a:endParaRPr lang="en-US" altLang="zh-CN" dirty="0"/>
          </a:p>
          <a:p>
            <a:pPr lvl="1"/>
            <a:r>
              <a:rPr lang="zh-CN" altLang="en-US" dirty="0"/>
              <a:t>对外透明</a:t>
            </a:r>
            <a:endParaRPr lang="en-US" altLang="zh-CN" dirty="0"/>
          </a:p>
          <a:p>
            <a:pPr lvl="1"/>
            <a:r>
              <a:rPr lang="zh-CN" altLang="en-US" dirty="0"/>
              <a:t>对内管理</a:t>
            </a:r>
            <a:endParaRPr lang="en-US" altLang="zh-CN" dirty="0"/>
          </a:p>
          <a:p>
            <a:pPr lvl="1"/>
            <a:r>
              <a:rPr lang="zh-CN" altLang="en-US" dirty="0"/>
              <a:t>高伸缩性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5590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圆角矩形 79"/>
          <p:cNvSpPr/>
          <p:nvPr/>
        </p:nvSpPr>
        <p:spPr>
          <a:xfrm>
            <a:off x="683568" y="1458325"/>
            <a:ext cx="855929" cy="3191379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权限管理</a:t>
            </a:r>
            <a:endParaRPr lang="zh-CN" altLang="en-US" sz="1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通用技术体系</a:t>
            </a:r>
            <a:r>
              <a:rPr lang="en-US" altLang="zh-CN" sz="2000" dirty="0" smtClean="0">
                <a:solidFill>
                  <a:prstClr val="black"/>
                </a:solidFill>
              </a:rPr>
              <a:t>———</a:t>
            </a:r>
            <a:r>
              <a:rPr lang="zh-CN" altLang="en-US" sz="2000" dirty="0" smtClean="0">
                <a:solidFill>
                  <a:prstClr val="black"/>
                </a:solidFill>
              </a:rPr>
              <a:t>技术体系</a:t>
            </a:r>
            <a:endParaRPr lang="zh-CN" altLang="en-US" dirty="0"/>
          </a:p>
        </p:txBody>
      </p:sp>
      <p:sp>
        <p:nvSpPr>
          <p:cNvPr id="68" name="圆角矩形 67"/>
          <p:cNvSpPr/>
          <p:nvPr/>
        </p:nvSpPr>
        <p:spPr>
          <a:xfrm>
            <a:off x="1627245" y="3294575"/>
            <a:ext cx="2824796" cy="396353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离线</a:t>
            </a:r>
            <a:r>
              <a:rPr lang="zh-CN" altLang="en-US" sz="1400" dirty="0" smtClean="0"/>
              <a:t>存储</a:t>
            </a:r>
            <a:endParaRPr lang="zh-CN" altLang="en-US" sz="1400" dirty="0"/>
          </a:p>
        </p:txBody>
      </p:sp>
      <p:sp>
        <p:nvSpPr>
          <p:cNvPr id="69" name="圆角矩形 68"/>
          <p:cNvSpPr/>
          <p:nvPr/>
        </p:nvSpPr>
        <p:spPr>
          <a:xfrm>
            <a:off x="3836843" y="3739431"/>
            <a:ext cx="2320445" cy="396353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实时通道</a:t>
            </a:r>
            <a:endParaRPr lang="zh-CN" altLang="en-US" sz="1400" dirty="0"/>
          </a:p>
        </p:txBody>
      </p:sp>
      <p:sp>
        <p:nvSpPr>
          <p:cNvPr id="70" name="圆角矩形 69"/>
          <p:cNvSpPr/>
          <p:nvPr/>
        </p:nvSpPr>
        <p:spPr>
          <a:xfrm>
            <a:off x="1630661" y="3738782"/>
            <a:ext cx="2166697" cy="396353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离线同步</a:t>
            </a:r>
            <a:endParaRPr lang="zh-CN" altLang="en-US" sz="1400" dirty="0"/>
          </a:p>
        </p:txBody>
      </p:sp>
      <p:grpSp>
        <p:nvGrpSpPr>
          <p:cNvPr id="71" name="组合 70"/>
          <p:cNvGrpSpPr/>
          <p:nvPr/>
        </p:nvGrpSpPr>
        <p:grpSpPr>
          <a:xfrm>
            <a:off x="1539497" y="4193111"/>
            <a:ext cx="4629389" cy="456593"/>
            <a:chOff x="1786071" y="5906601"/>
            <a:chExt cx="6682812" cy="625807"/>
          </a:xfrm>
        </p:grpSpPr>
        <p:sp>
          <p:nvSpPr>
            <p:cNvPr id="86" name="矩形 85"/>
            <p:cNvSpPr/>
            <p:nvPr/>
          </p:nvSpPr>
          <p:spPr>
            <a:xfrm>
              <a:off x="1786071" y="5906601"/>
              <a:ext cx="6682812" cy="625807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圆角矩形 86"/>
            <p:cNvSpPr/>
            <p:nvPr/>
          </p:nvSpPr>
          <p:spPr>
            <a:xfrm>
              <a:off x="4192343" y="5943755"/>
              <a:ext cx="2055263" cy="543242"/>
            </a:xfrm>
            <a:prstGeom prst="round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非结构化数据</a:t>
              </a:r>
              <a:endParaRPr lang="zh-CN" altLang="en-US" sz="1400" dirty="0"/>
            </a:p>
          </p:txBody>
        </p:sp>
        <p:sp>
          <p:nvSpPr>
            <p:cNvPr id="88" name="圆角矩形 87"/>
            <p:cNvSpPr/>
            <p:nvPr/>
          </p:nvSpPr>
          <p:spPr>
            <a:xfrm>
              <a:off x="1867886" y="5943755"/>
              <a:ext cx="2250489" cy="543242"/>
            </a:xfrm>
            <a:prstGeom prst="round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关系数据库</a:t>
              </a:r>
              <a:endParaRPr lang="zh-CN" altLang="en-US" sz="1400" dirty="0"/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6321573" y="5943755"/>
              <a:ext cx="2087244" cy="543242"/>
            </a:xfrm>
            <a:prstGeom prst="round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外部输入</a:t>
              </a:r>
              <a:endParaRPr lang="zh-CN" altLang="en-US" sz="1400" dirty="0"/>
            </a:p>
          </p:txBody>
        </p:sp>
      </p:grpSp>
      <p:sp>
        <p:nvSpPr>
          <p:cNvPr id="72" name="圆角矩形 71"/>
          <p:cNvSpPr/>
          <p:nvPr/>
        </p:nvSpPr>
        <p:spPr>
          <a:xfrm>
            <a:off x="2431995" y="2846875"/>
            <a:ext cx="2020046" cy="396353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离线计算</a:t>
            </a:r>
            <a:endParaRPr lang="zh-CN" altLang="en-US" sz="1400" dirty="0"/>
          </a:p>
        </p:txBody>
      </p:sp>
      <p:sp>
        <p:nvSpPr>
          <p:cNvPr id="73" name="圆角矩形 72"/>
          <p:cNvSpPr/>
          <p:nvPr/>
        </p:nvSpPr>
        <p:spPr>
          <a:xfrm>
            <a:off x="4498793" y="2846875"/>
            <a:ext cx="1659557" cy="844052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实时计算</a:t>
            </a:r>
            <a:endParaRPr lang="zh-CN" altLang="en-US" sz="1400" dirty="0"/>
          </a:p>
        </p:txBody>
      </p:sp>
      <p:sp>
        <p:nvSpPr>
          <p:cNvPr id="74" name="圆角矩形 73"/>
          <p:cNvSpPr/>
          <p:nvPr/>
        </p:nvSpPr>
        <p:spPr>
          <a:xfrm>
            <a:off x="2431995" y="1948338"/>
            <a:ext cx="2894958" cy="396353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数据接口</a:t>
            </a:r>
            <a:endParaRPr lang="zh-CN" altLang="en-US" sz="1400" dirty="0"/>
          </a:p>
        </p:txBody>
      </p:sp>
      <p:sp>
        <p:nvSpPr>
          <p:cNvPr id="75" name="圆角矩形 74"/>
          <p:cNvSpPr/>
          <p:nvPr/>
        </p:nvSpPr>
        <p:spPr>
          <a:xfrm>
            <a:off x="2448895" y="2404930"/>
            <a:ext cx="2878058" cy="396353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查询存储</a:t>
            </a:r>
            <a:endParaRPr lang="zh-CN" altLang="en-US" sz="1400" dirty="0"/>
          </a:p>
        </p:txBody>
      </p:sp>
      <p:sp>
        <p:nvSpPr>
          <p:cNvPr id="76" name="圆角矩形 75"/>
          <p:cNvSpPr/>
          <p:nvPr/>
        </p:nvSpPr>
        <p:spPr>
          <a:xfrm>
            <a:off x="5436096" y="1948050"/>
            <a:ext cx="726748" cy="853233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数据接口</a:t>
            </a:r>
            <a:endParaRPr lang="zh-CN" altLang="en-US" sz="1400" dirty="0"/>
          </a:p>
        </p:txBody>
      </p:sp>
      <p:grpSp>
        <p:nvGrpSpPr>
          <p:cNvPr id="77" name="组合 76"/>
          <p:cNvGrpSpPr/>
          <p:nvPr/>
        </p:nvGrpSpPr>
        <p:grpSpPr>
          <a:xfrm>
            <a:off x="1550003" y="1433481"/>
            <a:ext cx="4629389" cy="456593"/>
            <a:chOff x="1786071" y="2081594"/>
            <a:chExt cx="6682812" cy="625807"/>
          </a:xfrm>
        </p:grpSpPr>
        <p:sp>
          <p:nvSpPr>
            <p:cNvPr id="82" name="圆角矩形 81"/>
            <p:cNvSpPr/>
            <p:nvPr/>
          </p:nvSpPr>
          <p:spPr>
            <a:xfrm>
              <a:off x="1867884" y="2122877"/>
              <a:ext cx="2210919" cy="543242"/>
            </a:xfrm>
            <a:prstGeom prst="round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报表</a:t>
              </a:r>
              <a:r>
                <a:rPr lang="en-US" altLang="zh-CN" sz="1400" dirty="0" smtClean="0"/>
                <a:t>/</a:t>
              </a:r>
              <a:r>
                <a:rPr lang="zh-CN" altLang="en-US" sz="1400" dirty="0" smtClean="0"/>
                <a:t>工具</a:t>
              </a:r>
              <a:endParaRPr lang="zh-CN" altLang="en-US" sz="1400" dirty="0"/>
            </a:p>
          </p:txBody>
        </p:sp>
        <p:sp>
          <p:nvSpPr>
            <p:cNvPr id="83" name="圆角矩形 82"/>
            <p:cNvSpPr/>
            <p:nvPr/>
          </p:nvSpPr>
          <p:spPr>
            <a:xfrm>
              <a:off x="4164456" y="2127663"/>
              <a:ext cx="2203198" cy="543242"/>
            </a:xfrm>
            <a:prstGeom prst="round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数据产品</a:t>
              </a:r>
              <a:endParaRPr lang="zh-CN" altLang="en-US" sz="1400" dirty="0"/>
            </a:p>
          </p:txBody>
        </p:sp>
        <p:sp>
          <p:nvSpPr>
            <p:cNvPr id="84" name="圆角矩形 83"/>
            <p:cNvSpPr/>
            <p:nvPr/>
          </p:nvSpPr>
          <p:spPr>
            <a:xfrm>
              <a:off x="6434983" y="2122877"/>
              <a:ext cx="1973834" cy="543242"/>
            </a:xfrm>
            <a:prstGeom prst="round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即席查询</a:t>
              </a:r>
              <a:endParaRPr lang="zh-CN" altLang="en-US" sz="1400" dirty="0"/>
            </a:p>
          </p:txBody>
        </p:sp>
        <p:sp>
          <p:nvSpPr>
            <p:cNvPr id="85" name="矩形 84"/>
            <p:cNvSpPr/>
            <p:nvPr/>
          </p:nvSpPr>
          <p:spPr>
            <a:xfrm>
              <a:off x="1786071" y="2081594"/>
              <a:ext cx="6682812" cy="625807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8" name="圆角矩形 77"/>
          <p:cNvSpPr/>
          <p:nvPr/>
        </p:nvSpPr>
        <p:spPr>
          <a:xfrm>
            <a:off x="6271987" y="1464493"/>
            <a:ext cx="962256" cy="1450167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血缘管理</a:t>
            </a:r>
            <a:endParaRPr lang="zh-CN" altLang="en-US" sz="1400" dirty="0"/>
          </a:p>
        </p:txBody>
      </p:sp>
      <p:sp>
        <p:nvSpPr>
          <p:cNvPr id="79" name="圆角矩形 78"/>
          <p:cNvSpPr/>
          <p:nvPr/>
        </p:nvSpPr>
        <p:spPr>
          <a:xfrm>
            <a:off x="6263543" y="2971686"/>
            <a:ext cx="970700" cy="1644886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元数据管理</a:t>
            </a:r>
            <a:endParaRPr lang="zh-CN" altLang="en-US" sz="1400" dirty="0"/>
          </a:p>
        </p:txBody>
      </p:sp>
      <p:sp>
        <p:nvSpPr>
          <p:cNvPr id="81" name="圆角矩形 80"/>
          <p:cNvSpPr/>
          <p:nvPr/>
        </p:nvSpPr>
        <p:spPr>
          <a:xfrm>
            <a:off x="1631739" y="1942025"/>
            <a:ext cx="708013" cy="129457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即席查询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20675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圆角矩形 79"/>
          <p:cNvSpPr/>
          <p:nvPr/>
        </p:nvSpPr>
        <p:spPr>
          <a:xfrm>
            <a:off x="683568" y="1458325"/>
            <a:ext cx="855929" cy="3191379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权限管理</a:t>
            </a:r>
            <a:endParaRPr lang="zh-CN" altLang="en-US" sz="1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通用技术体系</a:t>
            </a:r>
            <a:r>
              <a:rPr lang="en-US" altLang="zh-CN" sz="2000" dirty="0" smtClean="0">
                <a:solidFill>
                  <a:prstClr val="black"/>
                </a:solidFill>
              </a:rPr>
              <a:t>———</a:t>
            </a:r>
            <a:r>
              <a:rPr lang="zh-CN" altLang="en-US" sz="2000" dirty="0" smtClean="0">
                <a:solidFill>
                  <a:prstClr val="black"/>
                </a:solidFill>
              </a:rPr>
              <a:t>技术体系</a:t>
            </a:r>
            <a:endParaRPr lang="zh-CN" altLang="en-US" dirty="0"/>
          </a:p>
        </p:txBody>
      </p:sp>
      <p:sp>
        <p:nvSpPr>
          <p:cNvPr id="68" name="圆角矩形 67"/>
          <p:cNvSpPr/>
          <p:nvPr/>
        </p:nvSpPr>
        <p:spPr>
          <a:xfrm>
            <a:off x="1627245" y="3294575"/>
            <a:ext cx="2824796" cy="396353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HDFS</a:t>
            </a:r>
            <a:endParaRPr lang="zh-CN" altLang="en-US" sz="1400" dirty="0"/>
          </a:p>
        </p:txBody>
      </p:sp>
      <p:sp>
        <p:nvSpPr>
          <p:cNvPr id="69" name="圆角矩形 68"/>
          <p:cNvSpPr/>
          <p:nvPr/>
        </p:nvSpPr>
        <p:spPr>
          <a:xfrm>
            <a:off x="3836843" y="3739431"/>
            <a:ext cx="2320445" cy="396353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Kafka</a:t>
            </a:r>
            <a:endParaRPr lang="zh-CN" altLang="en-US" sz="1400" dirty="0"/>
          </a:p>
        </p:txBody>
      </p:sp>
      <p:sp>
        <p:nvSpPr>
          <p:cNvPr id="70" name="圆角矩形 69"/>
          <p:cNvSpPr/>
          <p:nvPr/>
        </p:nvSpPr>
        <p:spPr>
          <a:xfrm>
            <a:off x="1630661" y="3738782"/>
            <a:ext cx="2166697" cy="396353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sqoop</a:t>
            </a:r>
            <a:endParaRPr lang="zh-CN" altLang="en-US" sz="1400" dirty="0"/>
          </a:p>
        </p:txBody>
      </p:sp>
      <p:grpSp>
        <p:nvGrpSpPr>
          <p:cNvPr id="71" name="组合 70"/>
          <p:cNvGrpSpPr/>
          <p:nvPr/>
        </p:nvGrpSpPr>
        <p:grpSpPr>
          <a:xfrm>
            <a:off x="1539497" y="4193111"/>
            <a:ext cx="4629389" cy="456593"/>
            <a:chOff x="1786071" y="5906601"/>
            <a:chExt cx="6682812" cy="625807"/>
          </a:xfrm>
        </p:grpSpPr>
        <p:sp>
          <p:nvSpPr>
            <p:cNvPr id="86" name="矩形 85"/>
            <p:cNvSpPr/>
            <p:nvPr/>
          </p:nvSpPr>
          <p:spPr>
            <a:xfrm>
              <a:off x="1786071" y="5906601"/>
              <a:ext cx="6682812" cy="625807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圆角矩形 86"/>
            <p:cNvSpPr/>
            <p:nvPr/>
          </p:nvSpPr>
          <p:spPr>
            <a:xfrm>
              <a:off x="4192343" y="5943755"/>
              <a:ext cx="2055263" cy="543242"/>
            </a:xfrm>
            <a:prstGeom prst="round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非结构化数据</a:t>
              </a:r>
              <a:endParaRPr lang="zh-CN" altLang="en-US" sz="1400" dirty="0"/>
            </a:p>
          </p:txBody>
        </p:sp>
        <p:sp>
          <p:nvSpPr>
            <p:cNvPr id="88" name="圆角矩形 87"/>
            <p:cNvSpPr/>
            <p:nvPr/>
          </p:nvSpPr>
          <p:spPr>
            <a:xfrm>
              <a:off x="1867886" y="5943755"/>
              <a:ext cx="2250489" cy="543242"/>
            </a:xfrm>
            <a:prstGeom prst="round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关系数据库</a:t>
              </a:r>
              <a:endParaRPr lang="zh-CN" altLang="en-US" sz="1400" dirty="0"/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6321573" y="5943755"/>
              <a:ext cx="2087244" cy="543242"/>
            </a:xfrm>
            <a:prstGeom prst="round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外部输入</a:t>
              </a:r>
              <a:endParaRPr lang="zh-CN" altLang="en-US" sz="1400" dirty="0"/>
            </a:p>
          </p:txBody>
        </p:sp>
      </p:grpSp>
      <p:sp>
        <p:nvSpPr>
          <p:cNvPr id="72" name="圆角矩形 71"/>
          <p:cNvSpPr/>
          <p:nvPr/>
        </p:nvSpPr>
        <p:spPr>
          <a:xfrm>
            <a:off x="2431995" y="2846875"/>
            <a:ext cx="2020046" cy="396353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MR/spark</a:t>
            </a:r>
            <a:endParaRPr lang="zh-CN" altLang="en-US" sz="1400" dirty="0"/>
          </a:p>
        </p:txBody>
      </p:sp>
      <p:sp>
        <p:nvSpPr>
          <p:cNvPr id="73" name="圆角矩形 72"/>
          <p:cNvSpPr/>
          <p:nvPr/>
        </p:nvSpPr>
        <p:spPr>
          <a:xfrm>
            <a:off x="4498793" y="2846875"/>
            <a:ext cx="1659557" cy="844052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Storm/spark</a:t>
            </a:r>
            <a:endParaRPr lang="zh-CN" altLang="en-US" sz="1400" dirty="0"/>
          </a:p>
        </p:txBody>
      </p:sp>
      <p:sp>
        <p:nvSpPr>
          <p:cNvPr id="74" name="圆角矩形 73"/>
          <p:cNvSpPr/>
          <p:nvPr/>
        </p:nvSpPr>
        <p:spPr>
          <a:xfrm>
            <a:off x="2431995" y="1948338"/>
            <a:ext cx="2894958" cy="396353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dubbo</a:t>
            </a:r>
            <a:endParaRPr lang="zh-CN" altLang="en-US" sz="1400" dirty="0"/>
          </a:p>
        </p:txBody>
      </p:sp>
      <p:sp>
        <p:nvSpPr>
          <p:cNvPr id="75" name="圆角矩形 74"/>
          <p:cNvSpPr/>
          <p:nvPr/>
        </p:nvSpPr>
        <p:spPr>
          <a:xfrm>
            <a:off x="2448895" y="2404930"/>
            <a:ext cx="2878058" cy="396353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Mysql</a:t>
            </a:r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pg</a:t>
            </a:r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es</a:t>
            </a:r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kylin</a:t>
            </a:r>
            <a:endParaRPr lang="zh-CN" altLang="en-US" sz="1400" dirty="0"/>
          </a:p>
        </p:txBody>
      </p:sp>
      <p:sp>
        <p:nvSpPr>
          <p:cNvPr id="76" name="圆角矩形 75"/>
          <p:cNvSpPr/>
          <p:nvPr/>
        </p:nvSpPr>
        <p:spPr>
          <a:xfrm>
            <a:off x="5436096" y="1948050"/>
            <a:ext cx="726748" cy="853233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dubbo</a:t>
            </a:r>
            <a:endParaRPr lang="zh-CN" altLang="en-US" sz="1400" dirty="0"/>
          </a:p>
        </p:txBody>
      </p:sp>
      <p:grpSp>
        <p:nvGrpSpPr>
          <p:cNvPr id="77" name="组合 76"/>
          <p:cNvGrpSpPr/>
          <p:nvPr/>
        </p:nvGrpSpPr>
        <p:grpSpPr>
          <a:xfrm>
            <a:off x="1550003" y="1433481"/>
            <a:ext cx="4629389" cy="456593"/>
            <a:chOff x="1786071" y="2081594"/>
            <a:chExt cx="6682812" cy="625807"/>
          </a:xfrm>
        </p:grpSpPr>
        <p:sp>
          <p:nvSpPr>
            <p:cNvPr id="82" name="圆角矩形 81"/>
            <p:cNvSpPr/>
            <p:nvPr/>
          </p:nvSpPr>
          <p:spPr>
            <a:xfrm>
              <a:off x="1867884" y="2122877"/>
              <a:ext cx="2210919" cy="543242"/>
            </a:xfrm>
            <a:prstGeom prst="round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报表</a:t>
              </a:r>
              <a:r>
                <a:rPr lang="en-US" altLang="zh-CN" sz="1400" dirty="0" smtClean="0"/>
                <a:t>/</a:t>
              </a:r>
              <a:r>
                <a:rPr lang="zh-CN" altLang="en-US" sz="1400" dirty="0" smtClean="0"/>
                <a:t>工具</a:t>
              </a:r>
              <a:endParaRPr lang="zh-CN" altLang="en-US" sz="1400" dirty="0"/>
            </a:p>
          </p:txBody>
        </p:sp>
        <p:sp>
          <p:nvSpPr>
            <p:cNvPr id="83" name="圆角矩形 82"/>
            <p:cNvSpPr/>
            <p:nvPr/>
          </p:nvSpPr>
          <p:spPr>
            <a:xfrm>
              <a:off x="4164456" y="2127663"/>
              <a:ext cx="2203198" cy="543242"/>
            </a:xfrm>
            <a:prstGeom prst="round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web</a:t>
              </a:r>
              <a:endParaRPr lang="zh-CN" altLang="en-US" sz="1400" dirty="0"/>
            </a:p>
          </p:txBody>
        </p:sp>
        <p:sp>
          <p:nvSpPr>
            <p:cNvPr id="84" name="圆角矩形 83"/>
            <p:cNvSpPr/>
            <p:nvPr/>
          </p:nvSpPr>
          <p:spPr>
            <a:xfrm>
              <a:off x="6434983" y="2122877"/>
              <a:ext cx="1973834" cy="543242"/>
            </a:xfrm>
            <a:prstGeom prst="round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tableau</a:t>
              </a:r>
              <a:endParaRPr lang="zh-CN" altLang="en-US" sz="1400" dirty="0"/>
            </a:p>
          </p:txBody>
        </p:sp>
        <p:sp>
          <p:nvSpPr>
            <p:cNvPr id="85" name="矩形 84"/>
            <p:cNvSpPr/>
            <p:nvPr/>
          </p:nvSpPr>
          <p:spPr>
            <a:xfrm>
              <a:off x="1786071" y="2081594"/>
              <a:ext cx="6682812" cy="625807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8" name="圆角矩形 77"/>
          <p:cNvSpPr/>
          <p:nvPr/>
        </p:nvSpPr>
        <p:spPr>
          <a:xfrm>
            <a:off x="6271987" y="1464493"/>
            <a:ext cx="962256" cy="1450167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血缘管理</a:t>
            </a:r>
            <a:endParaRPr lang="zh-CN" altLang="en-US" sz="1400" dirty="0"/>
          </a:p>
        </p:txBody>
      </p:sp>
      <p:sp>
        <p:nvSpPr>
          <p:cNvPr id="79" name="圆角矩形 78"/>
          <p:cNvSpPr/>
          <p:nvPr/>
        </p:nvSpPr>
        <p:spPr>
          <a:xfrm>
            <a:off x="6263543" y="2971686"/>
            <a:ext cx="970700" cy="1644886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元数据管理</a:t>
            </a:r>
            <a:endParaRPr lang="zh-CN" altLang="en-US" sz="1400" dirty="0"/>
          </a:p>
        </p:txBody>
      </p:sp>
      <p:sp>
        <p:nvSpPr>
          <p:cNvPr id="81" name="圆角矩形 80"/>
          <p:cNvSpPr/>
          <p:nvPr/>
        </p:nvSpPr>
        <p:spPr>
          <a:xfrm>
            <a:off x="1631739" y="1942025"/>
            <a:ext cx="708013" cy="129457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Presto/impala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19532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体系说明</a:t>
            </a:r>
            <a:r>
              <a:rPr lang="en-US" altLang="zh-CN" sz="2000" dirty="0" smtClean="0">
                <a:solidFill>
                  <a:prstClr val="black"/>
                </a:solidFill>
              </a:rPr>
              <a:t>———</a:t>
            </a:r>
            <a:r>
              <a:rPr lang="zh-CN" altLang="en-US" sz="1800" dirty="0">
                <a:solidFill>
                  <a:prstClr val="black"/>
                </a:solidFill>
              </a:rPr>
              <a:t>集群方案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分布式</a:t>
            </a:r>
            <a:r>
              <a:rPr lang="zh-CN" altLang="en-US" dirty="0" smtClean="0"/>
              <a:t>存储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r>
              <a:rPr lang="zh-CN" altLang="en-US" dirty="0"/>
              <a:t>分布式</a:t>
            </a:r>
            <a:r>
              <a:rPr lang="zh-CN" altLang="en-US" dirty="0" smtClean="0"/>
              <a:t>计算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r>
              <a:rPr lang="zh-CN" altLang="en-US" dirty="0" smtClean="0"/>
              <a:t>数据流转管道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r>
              <a:rPr lang="zh-CN" altLang="en-US" dirty="0"/>
              <a:t>分布式管理</a:t>
            </a:r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915816" y="1635646"/>
            <a:ext cx="1152128" cy="37557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HDFS</a:t>
            </a:r>
            <a:endParaRPr lang="zh-CN" altLang="en-US" sz="1400" dirty="0"/>
          </a:p>
        </p:txBody>
      </p:sp>
      <p:grpSp>
        <p:nvGrpSpPr>
          <p:cNvPr id="5" name="组合 4"/>
          <p:cNvGrpSpPr/>
          <p:nvPr/>
        </p:nvGrpSpPr>
        <p:grpSpPr>
          <a:xfrm>
            <a:off x="2867191" y="2430421"/>
            <a:ext cx="1249378" cy="520050"/>
            <a:chOff x="5211299" y="2645798"/>
            <a:chExt cx="1659909" cy="778732"/>
          </a:xfrm>
          <a:solidFill>
            <a:schemeClr val="bg1">
              <a:lumMod val="65000"/>
            </a:schemeClr>
          </a:solidFill>
        </p:grpSpPr>
        <p:sp>
          <p:nvSpPr>
            <p:cNvPr id="6" name="圆角矩形 5"/>
            <p:cNvSpPr/>
            <p:nvPr/>
          </p:nvSpPr>
          <p:spPr>
            <a:xfrm>
              <a:off x="5211651" y="3028177"/>
              <a:ext cx="1659557" cy="396353"/>
            </a:xfrm>
            <a:prstGeom prst="round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MR/spark/</a:t>
              </a:r>
              <a:r>
                <a:rPr lang="en-US" altLang="zh-CN" sz="1400" dirty="0" err="1" smtClean="0"/>
                <a:t>tez</a:t>
              </a:r>
              <a:endParaRPr lang="zh-CN" altLang="en-US" sz="1400" dirty="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5211299" y="2645798"/>
              <a:ext cx="1659909" cy="396353"/>
            </a:xfrm>
            <a:prstGeom prst="round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hive</a:t>
              </a:r>
              <a:endParaRPr lang="zh-CN" altLang="en-US" sz="1400" dirty="0"/>
            </a:p>
          </p:txBody>
        </p:sp>
      </p:grpSp>
      <p:sp>
        <p:nvSpPr>
          <p:cNvPr id="8" name="圆角矩形 7"/>
          <p:cNvSpPr/>
          <p:nvPr/>
        </p:nvSpPr>
        <p:spPr>
          <a:xfrm>
            <a:off x="3203848" y="3374242"/>
            <a:ext cx="1105272" cy="39635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Kafka</a:t>
            </a:r>
            <a:endParaRPr lang="zh-CN" altLang="en-US" sz="1400" dirty="0"/>
          </a:p>
        </p:txBody>
      </p:sp>
      <p:sp>
        <p:nvSpPr>
          <p:cNvPr id="9" name="圆角矩形 8"/>
          <p:cNvSpPr/>
          <p:nvPr/>
        </p:nvSpPr>
        <p:spPr>
          <a:xfrm>
            <a:off x="2915816" y="4227934"/>
            <a:ext cx="1080121" cy="396353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zookeeper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83306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圆角矩形 79"/>
          <p:cNvSpPr/>
          <p:nvPr/>
        </p:nvSpPr>
        <p:spPr>
          <a:xfrm>
            <a:off x="1622945" y="4293883"/>
            <a:ext cx="5325320" cy="396353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zookeeper</a:t>
            </a:r>
            <a:endParaRPr lang="zh-CN" altLang="en-US" sz="1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通用技术体系</a:t>
            </a:r>
            <a:r>
              <a:rPr lang="en-US" altLang="zh-CN" sz="2000" dirty="0" smtClean="0">
                <a:solidFill>
                  <a:prstClr val="black"/>
                </a:solidFill>
              </a:rPr>
              <a:t>———</a:t>
            </a:r>
            <a:r>
              <a:rPr lang="zh-CN" altLang="en-US" sz="2000" dirty="0" smtClean="0">
                <a:solidFill>
                  <a:prstClr val="black"/>
                </a:solidFill>
              </a:rPr>
              <a:t>常用组件</a:t>
            </a:r>
            <a:endParaRPr lang="zh-CN" altLang="en-US" dirty="0"/>
          </a:p>
        </p:txBody>
      </p:sp>
      <p:sp>
        <p:nvSpPr>
          <p:cNvPr id="68" name="圆角矩形 67"/>
          <p:cNvSpPr/>
          <p:nvPr/>
        </p:nvSpPr>
        <p:spPr>
          <a:xfrm>
            <a:off x="2977407" y="2589496"/>
            <a:ext cx="975981" cy="396353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HDFS</a:t>
            </a:r>
            <a:endParaRPr lang="zh-CN" altLang="en-US" sz="1400" dirty="0"/>
          </a:p>
        </p:txBody>
      </p:sp>
      <p:sp>
        <p:nvSpPr>
          <p:cNvPr id="69" name="圆角矩形 68"/>
          <p:cNvSpPr/>
          <p:nvPr/>
        </p:nvSpPr>
        <p:spPr>
          <a:xfrm>
            <a:off x="2977407" y="1652505"/>
            <a:ext cx="1105272" cy="39635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Kafka</a:t>
            </a:r>
            <a:endParaRPr lang="zh-CN" altLang="en-US" sz="1400" dirty="0"/>
          </a:p>
        </p:txBody>
      </p:sp>
      <p:sp>
        <p:nvSpPr>
          <p:cNvPr id="70" name="圆角矩形 69"/>
          <p:cNvSpPr/>
          <p:nvPr/>
        </p:nvSpPr>
        <p:spPr>
          <a:xfrm>
            <a:off x="1647639" y="2635594"/>
            <a:ext cx="979762" cy="396353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sqoop</a:t>
            </a:r>
            <a:endParaRPr lang="zh-CN" altLang="en-US" sz="1400" dirty="0"/>
          </a:p>
        </p:txBody>
      </p:sp>
      <p:sp>
        <p:nvSpPr>
          <p:cNvPr id="73" name="圆角矩形 72"/>
          <p:cNvSpPr/>
          <p:nvPr/>
        </p:nvSpPr>
        <p:spPr>
          <a:xfrm>
            <a:off x="4447535" y="1528881"/>
            <a:ext cx="1381216" cy="389527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Spark/storm</a:t>
            </a:r>
            <a:endParaRPr lang="zh-CN" altLang="en-US" sz="1400" dirty="0"/>
          </a:p>
        </p:txBody>
      </p:sp>
      <p:sp>
        <p:nvSpPr>
          <p:cNvPr id="74" name="圆角矩形 73"/>
          <p:cNvSpPr/>
          <p:nvPr/>
        </p:nvSpPr>
        <p:spPr>
          <a:xfrm>
            <a:off x="7234657" y="2588458"/>
            <a:ext cx="1584176" cy="396353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Dubbo</a:t>
            </a:r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sprin</a:t>
            </a:r>
            <a:r>
              <a:rPr lang="en-US" altLang="zh-CN" sz="1400" dirty="0" smtClean="0"/>
              <a:t> cloud</a:t>
            </a:r>
            <a:endParaRPr lang="zh-CN" altLang="en-US" sz="1400" dirty="0"/>
          </a:p>
        </p:txBody>
      </p:sp>
      <p:sp>
        <p:nvSpPr>
          <p:cNvPr id="75" name="圆角矩形 74"/>
          <p:cNvSpPr/>
          <p:nvPr/>
        </p:nvSpPr>
        <p:spPr>
          <a:xfrm>
            <a:off x="6082529" y="1823361"/>
            <a:ext cx="1152128" cy="375570"/>
          </a:xfrm>
          <a:prstGeom prst="round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kylin</a:t>
            </a:r>
            <a:endParaRPr lang="zh-CN" altLang="en-US" sz="1400" dirty="0"/>
          </a:p>
        </p:txBody>
      </p:sp>
      <p:sp>
        <p:nvSpPr>
          <p:cNvPr id="82" name="圆角矩形 81"/>
          <p:cNvSpPr/>
          <p:nvPr/>
        </p:nvSpPr>
        <p:spPr>
          <a:xfrm>
            <a:off x="7365283" y="1791988"/>
            <a:ext cx="1531571" cy="396353"/>
          </a:xfrm>
          <a:prstGeom prst="round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Web</a:t>
            </a:r>
            <a:endParaRPr lang="zh-CN" altLang="en-US" sz="1400" dirty="0"/>
          </a:p>
        </p:txBody>
      </p:sp>
      <p:sp>
        <p:nvSpPr>
          <p:cNvPr id="83" name="圆角矩形 82"/>
          <p:cNvSpPr/>
          <p:nvPr/>
        </p:nvSpPr>
        <p:spPr>
          <a:xfrm>
            <a:off x="7831325" y="3302141"/>
            <a:ext cx="855475" cy="396353"/>
          </a:xfrm>
          <a:prstGeom prst="round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Tableau</a:t>
            </a:r>
            <a:endParaRPr lang="zh-CN" altLang="en-US" sz="1400" dirty="0"/>
          </a:p>
        </p:txBody>
      </p:sp>
      <p:sp>
        <p:nvSpPr>
          <p:cNvPr id="81" name="圆角矩形 80"/>
          <p:cNvSpPr/>
          <p:nvPr/>
        </p:nvSpPr>
        <p:spPr>
          <a:xfrm>
            <a:off x="4360618" y="3066677"/>
            <a:ext cx="1283744" cy="396353"/>
          </a:xfrm>
          <a:prstGeom prst="round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Presto/impala</a:t>
            </a:r>
            <a:endParaRPr lang="zh-CN" altLang="en-US" sz="1400" dirty="0"/>
          </a:p>
        </p:txBody>
      </p:sp>
      <p:grpSp>
        <p:nvGrpSpPr>
          <p:cNvPr id="3" name="组合 2"/>
          <p:cNvGrpSpPr/>
          <p:nvPr/>
        </p:nvGrpSpPr>
        <p:grpSpPr>
          <a:xfrm>
            <a:off x="120941" y="1868040"/>
            <a:ext cx="1276502" cy="2016224"/>
            <a:chOff x="263195" y="1491630"/>
            <a:chExt cx="1276502" cy="2016224"/>
          </a:xfrm>
        </p:grpSpPr>
        <p:sp>
          <p:nvSpPr>
            <p:cNvPr id="86" name="矩形 85"/>
            <p:cNvSpPr/>
            <p:nvPr/>
          </p:nvSpPr>
          <p:spPr>
            <a:xfrm>
              <a:off x="263195" y="1491630"/>
              <a:ext cx="1276502" cy="2016224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圆角矩形 86"/>
            <p:cNvSpPr/>
            <p:nvPr/>
          </p:nvSpPr>
          <p:spPr>
            <a:xfrm>
              <a:off x="338149" y="2052866"/>
              <a:ext cx="1127809" cy="390598"/>
            </a:xfrm>
            <a:prstGeom prst="round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语音、视频</a:t>
              </a:r>
              <a:endParaRPr lang="zh-CN" altLang="en-US" sz="1400" dirty="0"/>
            </a:p>
          </p:txBody>
        </p:sp>
        <p:sp>
          <p:nvSpPr>
            <p:cNvPr id="88" name="圆角矩形 87"/>
            <p:cNvSpPr/>
            <p:nvPr/>
          </p:nvSpPr>
          <p:spPr>
            <a:xfrm>
              <a:off x="344096" y="1563650"/>
              <a:ext cx="1121862" cy="390598"/>
            </a:xfrm>
            <a:prstGeom prst="round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 smtClean="0"/>
                <a:t>mysql</a:t>
              </a:r>
              <a:r>
                <a:rPr lang="en-US" altLang="zh-CN" sz="1400" dirty="0" smtClean="0"/>
                <a:t>/o/s</a:t>
              </a:r>
              <a:endParaRPr lang="zh-CN" altLang="en-US" sz="1400" dirty="0"/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335711" y="2982144"/>
              <a:ext cx="1103492" cy="400664"/>
            </a:xfrm>
            <a:prstGeom prst="round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外部输入</a:t>
              </a:r>
              <a:endParaRPr lang="zh-CN" altLang="en-US" sz="1400" dirty="0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335711" y="2498816"/>
              <a:ext cx="1103492" cy="400664"/>
            </a:xfrm>
            <a:prstGeom prst="round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日志</a:t>
              </a:r>
            </a:p>
          </p:txBody>
        </p:sp>
      </p:grpSp>
      <p:sp>
        <p:nvSpPr>
          <p:cNvPr id="26" name="圆角矩形 25"/>
          <p:cNvSpPr/>
          <p:nvPr/>
        </p:nvSpPr>
        <p:spPr>
          <a:xfrm>
            <a:off x="1647640" y="1917495"/>
            <a:ext cx="979762" cy="396353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flume</a:t>
            </a:r>
            <a:endParaRPr lang="zh-CN" altLang="en-US" sz="1400" dirty="0"/>
          </a:p>
        </p:txBody>
      </p:sp>
      <p:sp>
        <p:nvSpPr>
          <p:cNvPr id="27" name="圆角矩形 26"/>
          <p:cNvSpPr/>
          <p:nvPr/>
        </p:nvSpPr>
        <p:spPr>
          <a:xfrm>
            <a:off x="2944393" y="3466589"/>
            <a:ext cx="1310022" cy="396353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Elastic search</a:t>
            </a:r>
            <a:endParaRPr lang="zh-CN" altLang="en-US" sz="1400" dirty="0"/>
          </a:p>
        </p:txBody>
      </p:sp>
      <p:sp>
        <p:nvSpPr>
          <p:cNvPr id="28" name="圆角矩形 27"/>
          <p:cNvSpPr/>
          <p:nvPr/>
        </p:nvSpPr>
        <p:spPr>
          <a:xfrm>
            <a:off x="1647640" y="3277471"/>
            <a:ext cx="979762" cy="396353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logstash</a:t>
            </a:r>
            <a:endParaRPr lang="zh-CN" altLang="en-US" sz="1400" dirty="0"/>
          </a:p>
        </p:txBody>
      </p:sp>
      <p:grpSp>
        <p:nvGrpSpPr>
          <p:cNvPr id="4" name="组合 3"/>
          <p:cNvGrpSpPr/>
          <p:nvPr/>
        </p:nvGrpSpPr>
        <p:grpSpPr>
          <a:xfrm>
            <a:off x="4368415" y="2437386"/>
            <a:ext cx="1249378" cy="520050"/>
            <a:chOff x="5211299" y="2645798"/>
            <a:chExt cx="1659909" cy="778732"/>
          </a:xfrm>
          <a:solidFill>
            <a:schemeClr val="bg1">
              <a:lumMod val="65000"/>
            </a:schemeClr>
          </a:solidFill>
        </p:grpSpPr>
        <p:sp>
          <p:nvSpPr>
            <p:cNvPr id="72" name="圆角矩形 71"/>
            <p:cNvSpPr/>
            <p:nvPr/>
          </p:nvSpPr>
          <p:spPr>
            <a:xfrm>
              <a:off x="5211651" y="3028177"/>
              <a:ext cx="1659557" cy="396353"/>
            </a:xfrm>
            <a:prstGeom prst="round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MR/spark/</a:t>
              </a:r>
              <a:r>
                <a:rPr lang="en-US" altLang="zh-CN" sz="1400" dirty="0" err="1" smtClean="0"/>
                <a:t>tez</a:t>
              </a:r>
              <a:endParaRPr lang="zh-CN" altLang="en-US" sz="1400" dirty="0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5211299" y="2645798"/>
              <a:ext cx="1659909" cy="396353"/>
            </a:xfrm>
            <a:prstGeom prst="round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hive</a:t>
              </a:r>
              <a:endParaRPr lang="zh-CN" altLang="en-US" sz="1400" dirty="0"/>
            </a:p>
          </p:txBody>
        </p:sp>
      </p:grpSp>
      <p:sp>
        <p:nvSpPr>
          <p:cNvPr id="32" name="圆角矩形 31"/>
          <p:cNvSpPr/>
          <p:nvPr/>
        </p:nvSpPr>
        <p:spPr>
          <a:xfrm>
            <a:off x="4646638" y="3636255"/>
            <a:ext cx="1310022" cy="396353"/>
          </a:xfrm>
          <a:prstGeom prst="round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kibana</a:t>
            </a:r>
            <a:endParaRPr lang="zh-CN" altLang="en-US" sz="1400" dirty="0"/>
          </a:p>
        </p:txBody>
      </p:sp>
      <p:sp>
        <p:nvSpPr>
          <p:cNvPr id="33" name="圆角矩形 32"/>
          <p:cNvSpPr/>
          <p:nvPr/>
        </p:nvSpPr>
        <p:spPr>
          <a:xfrm>
            <a:off x="6222990" y="3102372"/>
            <a:ext cx="1194726" cy="389527"/>
          </a:xfrm>
          <a:prstGeom prst="round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mysql</a:t>
            </a:r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pg</a:t>
            </a:r>
            <a:endParaRPr lang="zh-CN" altLang="en-US" sz="1400" dirty="0"/>
          </a:p>
        </p:txBody>
      </p:sp>
      <p:sp>
        <p:nvSpPr>
          <p:cNvPr id="34" name="圆角矩形 33"/>
          <p:cNvSpPr/>
          <p:nvPr/>
        </p:nvSpPr>
        <p:spPr>
          <a:xfrm>
            <a:off x="4426426" y="1994153"/>
            <a:ext cx="1152128" cy="37557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Hbase</a:t>
            </a:r>
            <a:endParaRPr lang="zh-CN" altLang="en-US" sz="1400" dirty="0"/>
          </a:p>
        </p:txBody>
      </p:sp>
      <p:cxnSp>
        <p:nvCxnSpPr>
          <p:cNvPr id="6" name="直接箭头连接符 5"/>
          <p:cNvCxnSpPr>
            <a:stCxn id="28" idx="3"/>
            <a:endCxn id="27" idx="1"/>
          </p:cNvCxnSpPr>
          <p:nvPr/>
        </p:nvCxnSpPr>
        <p:spPr>
          <a:xfrm>
            <a:off x="2627402" y="3475648"/>
            <a:ext cx="316991" cy="189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70" idx="3"/>
            <a:endCxn id="68" idx="1"/>
          </p:cNvCxnSpPr>
          <p:nvPr/>
        </p:nvCxnSpPr>
        <p:spPr>
          <a:xfrm flipV="1">
            <a:off x="2627401" y="2787673"/>
            <a:ext cx="350006" cy="46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26" idx="3"/>
            <a:endCxn id="69" idx="1"/>
          </p:cNvCxnSpPr>
          <p:nvPr/>
        </p:nvCxnSpPr>
        <p:spPr>
          <a:xfrm flipV="1">
            <a:off x="2627402" y="1850682"/>
            <a:ext cx="350005" cy="264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9" idx="3"/>
            <a:endCxn id="73" idx="1"/>
          </p:cNvCxnSpPr>
          <p:nvPr/>
        </p:nvCxnSpPr>
        <p:spPr>
          <a:xfrm flipV="1">
            <a:off x="4082679" y="1723645"/>
            <a:ext cx="364856" cy="12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4" idx="1"/>
            <a:endCxn id="68" idx="0"/>
          </p:cNvCxnSpPr>
          <p:nvPr/>
        </p:nvCxnSpPr>
        <p:spPr>
          <a:xfrm flipH="1">
            <a:off x="3465398" y="2181938"/>
            <a:ext cx="961028" cy="4075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8" idx="3"/>
            <a:endCxn id="30" idx="1"/>
          </p:cNvCxnSpPr>
          <p:nvPr/>
        </p:nvCxnSpPr>
        <p:spPr>
          <a:xfrm flipV="1">
            <a:off x="3953388" y="2569732"/>
            <a:ext cx="415027" cy="2179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8" idx="2"/>
            <a:endCxn id="81" idx="1"/>
          </p:cNvCxnSpPr>
          <p:nvPr/>
        </p:nvCxnSpPr>
        <p:spPr>
          <a:xfrm>
            <a:off x="3465398" y="2985849"/>
            <a:ext cx="895220" cy="279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7" idx="3"/>
            <a:endCxn id="32" idx="1"/>
          </p:cNvCxnSpPr>
          <p:nvPr/>
        </p:nvCxnSpPr>
        <p:spPr>
          <a:xfrm>
            <a:off x="4254415" y="3664766"/>
            <a:ext cx="392223" cy="169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34" idx="3"/>
            <a:endCxn id="75" idx="1"/>
          </p:cNvCxnSpPr>
          <p:nvPr/>
        </p:nvCxnSpPr>
        <p:spPr>
          <a:xfrm flipV="1">
            <a:off x="5578554" y="2011146"/>
            <a:ext cx="503975" cy="170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0" idx="3"/>
            <a:endCxn id="33" idx="1"/>
          </p:cNvCxnSpPr>
          <p:nvPr/>
        </p:nvCxnSpPr>
        <p:spPr>
          <a:xfrm>
            <a:off x="5617793" y="2569732"/>
            <a:ext cx="605197" cy="72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73" idx="3"/>
            <a:endCxn id="33" idx="0"/>
          </p:cNvCxnSpPr>
          <p:nvPr/>
        </p:nvCxnSpPr>
        <p:spPr>
          <a:xfrm>
            <a:off x="5828751" y="1723645"/>
            <a:ext cx="991602" cy="1378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86" idx="3"/>
            <a:endCxn id="26" idx="1"/>
          </p:cNvCxnSpPr>
          <p:nvPr/>
        </p:nvCxnSpPr>
        <p:spPr>
          <a:xfrm flipV="1">
            <a:off x="1397443" y="2115672"/>
            <a:ext cx="250197" cy="76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86" idx="3"/>
            <a:endCxn id="70" idx="1"/>
          </p:cNvCxnSpPr>
          <p:nvPr/>
        </p:nvCxnSpPr>
        <p:spPr>
          <a:xfrm flipV="1">
            <a:off x="1397443" y="2833771"/>
            <a:ext cx="250196" cy="42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86" idx="3"/>
            <a:endCxn id="28" idx="1"/>
          </p:cNvCxnSpPr>
          <p:nvPr/>
        </p:nvCxnSpPr>
        <p:spPr>
          <a:xfrm>
            <a:off x="1397443" y="2876152"/>
            <a:ext cx="250197" cy="599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26" idx="3"/>
            <a:endCxn id="68" idx="0"/>
          </p:cNvCxnSpPr>
          <p:nvPr/>
        </p:nvCxnSpPr>
        <p:spPr>
          <a:xfrm>
            <a:off x="2627402" y="2115672"/>
            <a:ext cx="837996" cy="473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204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大数据的数据</a:t>
            </a:r>
            <a:r>
              <a:rPr lang="zh-CN" altLang="en-US" dirty="0">
                <a:solidFill>
                  <a:prstClr val="black"/>
                </a:solidFill>
              </a:rPr>
              <a:t>仓库</a:t>
            </a:r>
            <a:r>
              <a:rPr lang="en-US" altLang="zh-CN" sz="2000" dirty="0" smtClean="0">
                <a:solidFill>
                  <a:prstClr val="black"/>
                </a:solidFill>
              </a:rPr>
              <a:t>———</a:t>
            </a:r>
            <a:r>
              <a:rPr lang="zh-CN" altLang="en-US" sz="1800" dirty="0" smtClean="0">
                <a:solidFill>
                  <a:prstClr val="black"/>
                </a:solidFill>
              </a:rPr>
              <a:t>体系特点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分层分区</a:t>
            </a:r>
            <a:endParaRPr lang="en-US" altLang="zh-CN" dirty="0" smtClean="0"/>
          </a:p>
          <a:p>
            <a:r>
              <a:rPr lang="zh-CN" altLang="en-US" dirty="0"/>
              <a:t>维</a:t>
            </a:r>
            <a:r>
              <a:rPr lang="zh-CN" altLang="en-US" dirty="0" smtClean="0"/>
              <a:t>度模型为主的结构化</a:t>
            </a:r>
            <a:endParaRPr lang="en-US" altLang="zh-CN" dirty="0" smtClean="0"/>
          </a:p>
          <a:p>
            <a:r>
              <a:rPr lang="zh-CN" altLang="en-US" dirty="0" smtClean="0"/>
              <a:t>元数据为核心的生命周期管理</a:t>
            </a:r>
            <a:endParaRPr lang="en-US" altLang="zh-CN" dirty="0" smtClean="0"/>
          </a:p>
          <a:p>
            <a:r>
              <a:rPr lang="zh-CN" altLang="en-US" dirty="0" smtClean="0"/>
              <a:t>可追溯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平台</a:t>
            </a:r>
            <a:endParaRPr lang="en-US" altLang="zh-CN" dirty="0" smtClean="0"/>
          </a:p>
          <a:p>
            <a:r>
              <a:rPr lang="zh-CN" altLang="en-US" dirty="0" smtClean="0"/>
              <a:t>不需要测试环境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948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350</Words>
  <Application>Microsoft Office PowerPoint</Application>
  <PresentationFormat>全屏显示(16:9)</PresentationFormat>
  <Paragraphs>134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宋体</vt:lpstr>
      <vt:lpstr>微软雅黑</vt:lpstr>
      <vt:lpstr>Arial</vt:lpstr>
      <vt:lpstr>Calibri</vt:lpstr>
      <vt:lpstr>Office 主题​​</vt:lpstr>
      <vt:lpstr>互联网公司通用大数据技术体系介绍</vt:lpstr>
      <vt:lpstr>业务背景———大数据的出现</vt:lpstr>
      <vt:lpstr>带来的问题———为什么出现大数据技术</vt:lpstr>
      <vt:lpstr>解决方案———分布式系统</vt:lpstr>
      <vt:lpstr>通用技术体系———技术体系</vt:lpstr>
      <vt:lpstr>通用技术体系———技术体系</vt:lpstr>
      <vt:lpstr>体系说明———集群方案</vt:lpstr>
      <vt:lpstr>通用技术体系———常用组件</vt:lpstr>
      <vt:lpstr>大数据的数据仓库———体系特点</vt:lpstr>
      <vt:lpstr>大数据的数据仓库———数据架构</vt:lpstr>
      <vt:lpstr>仓库运作要点———细节</vt:lpstr>
      <vt:lpstr>当前热点———未来展望</vt:lpstr>
      <vt:lpstr>知识汇总———知识来源推荐</vt:lpstr>
      <vt:lpstr>知识汇总———知识来源推荐</vt:lpstr>
      <vt:lpstr>    谢谢大家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彭紫薇</cp:lastModifiedBy>
  <cp:revision>138</cp:revision>
  <dcterms:created xsi:type="dcterms:W3CDTF">2016-05-30T03:06:47Z</dcterms:created>
  <dcterms:modified xsi:type="dcterms:W3CDTF">2018-01-08T03:12:32Z</dcterms:modified>
</cp:coreProperties>
</file>