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317" r:id="rId3"/>
    <p:sldId id="366" r:id="rId4"/>
    <p:sldId id="257" r:id="rId5"/>
    <p:sldId id="259" r:id="rId6"/>
    <p:sldId id="417" r:id="rId7"/>
    <p:sldId id="418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37" r:id="rId16"/>
    <p:sldId id="419" r:id="rId17"/>
    <p:sldId id="415" r:id="rId18"/>
    <p:sldId id="416" r:id="rId19"/>
    <p:sldId id="431" r:id="rId20"/>
    <p:sldId id="426" r:id="rId21"/>
    <p:sldId id="432" r:id="rId22"/>
    <p:sldId id="433" r:id="rId23"/>
    <p:sldId id="434" r:id="rId24"/>
    <p:sldId id="435" r:id="rId25"/>
    <p:sldId id="428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104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smtClean="0"/>
              <a:t>WebSocket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87265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Polling</a:t>
            </a:r>
          </a:p>
          <a:p>
            <a:pPr marL="342900" lvl="1" indent="-342900"/>
            <a:endParaRPr lang="en-US" altLang="zh-CN" sz="2400" dirty="0" smtClean="0">
              <a:latin typeface="+mn-ea"/>
            </a:endParaRPr>
          </a:p>
          <a:p>
            <a:pPr marL="742950" lvl="2" indent="-342900"/>
            <a:r>
              <a:rPr lang="zh-CN" altLang="en-US" sz="2000" dirty="0" smtClean="0">
                <a:latin typeface="+mn-ea"/>
              </a:rPr>
              <a:t>特征</a:t>
            </a:r>
            <a:endParaRPr lang="en-US" altLang="zh-CN" sz="20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接近于实时</a:t>
            </a:r>
            <a:endParaRPr lang="en-US" altLang="zh-CN" sz="18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使用</a:t>
            </a:r>
            <a:r>
              <a:rPr lang="en-US" altLang="zh-CN" sz="1800" dirty="0" smtClean="0">
                <a:latin typeface="+mn-ea"/>
              </a:rPr>
              <a:t>Ajax</a:t>
            </a:r>
            <a:r>
              <a:rPr lang="zh-CN" altLang="en-US" sz="1800" dirty="0" smtClean="0">
                <a:latin typeface="+mn-ea"/>
              </a:rPr>
              <a:t> 应用模拟实施通讯</a:t>
            </a:r>
            <a:endParaRPr lang="en-US" altLang="zh-CN" sz="18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浏览器发送规律的间隔的请求</a:t>
            </a:r>
            <a:endParaRPr lang="en-US" altLang="zh-CN" sz="1800" dirty="0" smtClean="0">
              <a:latin typeface="+mn-ea"/>
            </a:endParaRPr>
          </a:p>
          <a:p>
            <a:pPr marL="857250" lvl="3" indent="0">
              <a:buNone/>
            </a:pPr>
            <a:endParaRPr lang="en-US" altLang="zh-CN" sz="2000" dirty="0">
              <a:latin typeface="+mn-ea"/>
            </a:endParaRPr>
          </a:p>
          <a:p>
            <a:pPr marL="742950" lvl="2" indent="-342900"/>
            <a:r>
              <a:rPr lang="zh-CN" altLang="en-US" sz="2000" dirty="0" smtClean="0">
                <a:latin typeface="+mn-ea"/>
              </a:rPr>
              <a:t>不足</a:t>
            </a:r>
            <a:endParaRPr lang="en-US" altLang="zh-CN" sz="20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在消息低频的情况，</a:t>
            </a:r>
            <a:endParaRPr lang="en-US" altLang="zh-CN" sz="1800" dirty="0" smtClean="0">
              <a:latin typeface="+mn-ea"/>
            </a:endParaRPr>
          </a:p>
          <a:p>
            <a:pPr marL="857250" lvl="3" indent="0">
              <a:buNone/>
            </a:pPr>
            <a:r>
              <a:rPr lang="zh-CN" altLang="en-US" sz="1800" dirty="0" smtClean="0">
                <a:latin typeface="+mn-ea"/>
              </a:rPr>
              <a:t>太多的连接没必要地被打开和关闭</a:t>
            </a:r>
            <a:endParaRPr lang="en-US" altLang="zh-CN" sz="18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954" y="2980293"/>
            <a:ext cx="3600000" cy="22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87265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Long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Polling</a:t>
            </a:r>
            <a:endParaRPr lang="en-US" altLang="zh-CN" sz="2400" dirty="0" smtClean="0">
              <a:latin typeface="+mn-ea"/>
            </a:endParaRPr>
          </a:p>
          <a:p>
            <a:pPr marL="342900" lvl="1" indent="-342900"/>
            <a:endParaRPr lang="en-US" altLang="zh-CN" sz="2400" dirty="0" smtClean="0">
              <a:latin typeface="+mn-ea"/>
            </a:endParaRPr>
          </a:p>
          <a:p>
            <a:pPr marL="742950" lvl="2" indent="-342900"/>
            <a:r>
              <a:rPr lang="zh-CN" altLang="en-US" sz="2000" dirty="0" smtClean="0">
                <a:latin typeface="+mn-ea"/>
              </a:rPr>
              <a:t>特征</a:t>
            </a:r>
            <a:endParaRPr lang="en-US" altLang="zh-CN" sz="20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又称为异步 </a:t>
            </a:r>
            <a:r>
              <a:rPr lang="en-US" altLang="zh-CN" sz="1800" dirty="0" smtClean="0">
                <a:latin typeface="+mn-ea"/>
              </a:rPr>
              <a:t>Polling</a:t>
            </a: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浏览器发送请求到服务器，</a:t>
            </a:r>
            <a:endParaRPr lang="en-US" altLang="zh-CN" sz="1800" dirty="0" smtClean="0">
              <a:latin typeface="+mn-ea"/>
            </a:endParaRPr>
          </a:p>
          <a:p>
            <a:pPr marL="857250" lvl="3" indent="0">
              <a:buNone/>
            </a:pPr>
            <a:r>
              <a:rPr lang="zh-CN" altLang="en-US" sz="1800" dirty="0" smtClean="0">
                <a:latin typeface="+mn-ea"/>
              </a:rPr>
              <a:t>服务器保持请求开打一段时间</a:t>
            </a:r>
            <a:endParaRPr lang="en-US" altLang="zh-CN" sz="1800" dirty="0" smtClean="0">
              <a:latin typeface="+mn-ea"/>
            </a:endParaRPr>
          </a:p>
          <a:p>
            <a:pPr marL="742950" lvl="2" indent="-342900"/>
            <a:endParaRPr lang="en-US" altLang="zh-CN" sz="2000" dirty="0">
              <a:latin typeface="+mn-ea"/>
            </a:endParaRPr>
          </a:p>
          <a:p>
            <a:pPr marL="742950" lvl="2" indent="-342900"/>
            <a:r>
              <a:rPr lang="zh-CN" altLang="en-US" sz="2000" dirty="0" smtClean="0">
                <a:latin typeface="+mn-ea"/>
              </a:rPr>
              <a:t>不足</a:t>
            </a:r>
            <a:endParaRPr lang="en-US" altLang="zh-CN" sz="2000" dirty="0" smtClean="0">
              <a:latin typeface="+mn-ea"/>
            </a:endParaRPr>
          </a:p>
          <a:p>
            <a:pPr marL="1200150" lvl="3" indent="-342900"/>
            <a:r>
              <a:rPr lang="en-US" altLang="zh-CN" sz="1800" dirty="0" smtClean="0">
                <a:latin typeface="+mn-ea"/>
              </a:rPr>
              <a:t>HTTP</a:t>
            </a:r>
            <a:r>
              <a:rPr lang="zh-CN" altLang="en-US" sz="1800" dirty="0" smtClean="0">
                <a:latin typeface="+mn-ea"/>
              </a:rPr>
              <a:t> 头通常造成大量的网络堵塞</a:t>
            </a:r>
            <a:endParaRPr lang="en-US" altLang="zh-CN" sz="18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消息</a:t>
            </a:r>
            <a:r>
              <a:rPr lang="zh-CN" altLang="en-US" sz="1800" dirty="0" smtClean="0">
                <a:latin typeface="+mn-ea"/>
              </a:rPr>
              <a:t>高频情况，导致连续的拉循环</a:t>
            </a:r>
            <a:endParaRPr lang="en-US" altLang="zh-CN" sz="18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61" y="3018719"/>
            <a:ext cx="3600000" cy="22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87265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Stream</a:t>
            </a:r>
            <a:endParaRPr lang="en-US" altLang="zh-CN" sz="2400" dirty="0" smtClean="0">
              <a:latin typeface="+mn-ea"/>
            </a:endParaRPr>
          </a:p>
          <a:p>
            <a:pPr marL="342900" lvl="1" indent="-342900"/>
            <a:endParaRPr lang="en-US" altLang="zh-CN" sz="2400" dirty="0" smtClean="0">
              <a:latin typeface="+mn-ea"/>
            </a:endParaRPr>
          </a:p>
          <a:p>
            <a:pPr marL="742950" lvl="2" indent="-342900"/>
            <a:r>
              <a:rPr lang="zh-CN" altLang="en-US" sz="2000" dirty="0" smtClean="0">
                <a:latin typeface="+mn-ea"/>
              </a:rPr>
              <a:t>特征</a:t>
            </a:r>
            <a:endParaRPr lang="en-US" altLang="zh-CN" sz="20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效率更高</a:t>
            </a:r>
            <a:endParaRPr lang="en-US" altLang="zh-CN" sz="1800" dirty="0" smtClean="0">
              <a:latin typeface="+mn-ea"/>
            </a:endParaRPr>
          </a:p>
          <a:p>
            <a:pPr marL="400050" lvl="2" indent="0">
              <a:buNone/>
            </a:pPr>
            <a:endParaRPr lang="en-US" altLang="zh-CN" sz="2000" dirty="0">
              <a:latin typeface="+mn-ea"/>
            </a:endParaRPr>
          </a:p>
          <a:p>
            <a:pPr marL="742950" lvl="2" indent="-342900"/>
            <a:r>
              <a:rPr lang="zh-CN" altLang="en-US" sz="2000" dirty="0" smtClean="0">
                <a:latin typeface="+mn-ea"/>
              </a:rPr>
              <a:t>不足</a:t>
            </a:r>
            <a:endParaRPr lang="en-US" altLang="zh-CN" sz="20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时常问题频发</a:t>
            </a:r>
            <a:endParaRPr lang="en-US" altLang="zh-CN" sz="18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代理和防火墙可能引起的复杂性</a:t>
            </a: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响应必须周期性的构建和</a:t>
            </a:r>
            <a:r>
              <a:rPr lang="en-US" altLang="zh-CN" sz="1800" dirty="0" smtClean="0">
                <a:latin typeface="+mn-ea"/>
              </a:rPr>
              <a:t>flush</a:t>
            </a: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浏览器跨域连接限制</a:t>
            </a:r>
            <a:endParaRPr lang="en-US" altLang="zh-CN" sz="18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61" y="3018719"/>
            <a:ext cx="3600000" cy="22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87265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Comet</a:t>
            </a:r>
          </a:p>
          <a:p>
            <a:pPr marL="0" lvl="1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一种长期持有的 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 请求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应用模型，允许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服务器向浏览器推送数据。</a:t>
            </a:r>
            <a:endParaRPr lang="en-US" altLang="zh-CN" sz="2000" dirty="0" smtClean="0">
              <a:latin typeface="+mn-ea"/>
            </a:endParaRPr>
          </a:p>
          <a:p>
            <a:pPr marL="0" lvl="1" indent="0">
              <a:buNone/>
            </a:pPr>
            <a:endParaRPr lang="en-US" altLang="zh-CN" sz="2000" dirty="0" smtClean="0"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Comet</a:t>
            </a:r>
            <a:r>
              <a:rPr lang="zh-CN" altLang="en-US" sz="2000" dirty="0" smtClean="0">
                <a:latin typeface="+mn-ea"/>
              </a:rPr>
              <a:t> 是一个整体的术语（</a:t>
            </a:r>
            <a:r>
              <a:rPr lang="en-US" altLang="zh-CN" sz="2000" dirty="0">
                <a:latin typeface="+mn-ea"/>
              </a:rPr>
              <a:t>Umbrella </a:t>
            </a:r>
            <a:r>
              <a:rPr lang="en-US" altLang="zh-CN" sz="2000" dirty="0" smtClean="0">
                <a:latin typeface="+mn-ea"/>
              </a:rPr>
              <a:t>term</a:t>
            </a:r>
            <a:r>
              <a:rPr lang="zh-CN" altLang="en-US" sz="2000" dirty="0" smtClean="0">
                <a:latin typeface="+mn-ea"/>
              </a:rPr>
              <a:t>），包括多种技术完成交互。包括 </a:t>
            </a:r>
            <a:r>
              <a:rPr lang="en-US" altLang="zh-CN" sz="2000" dirty="0">
                <a:latin typeface="+mn-ea"/>
              </a:rPr>
              <a:t>Ajax </a:t>
            </a:r>
            <a:r>
              <a:rPr lang="en-US" altLang="zh-CN" sz="2000" dirty="0" smtClean="0">
                <a:latin typeface="+mn-ea"/>
              </a:rPr>
              <a:t>Push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Reverse Ajax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Two-way-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HTTP Streaming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and </a:t>
            </a:r>
            <a:r>
              <a:rPr lang="en-US" altLang="zh-CN" sz="2000" dirty="0">
                <a:latin typeface="+mn-ea"/>
              </a:rPr>
              <a:t>HTTP server </a:t>
            </a:r>
            <a:r>
              <a:rPr lang="en-US" altLang="zh-CN" sz="2000" dirty="0" smtClean="0">
                <a:latin typeface="+mn-ea"/>
              </a:rPr>
              <a:t>push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03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7500" b="1" dirty="0" smtClean="0">
                <a:solidFill>
                  <a:srgbClr val="FF6600"/>
                </a:solidFill>
              </a:rPr>
              <a:t>Comet</a:t>
            </a:r>
            <a:r>
              <a:rPr lang="zh-CN" altLang="en-US" sz="75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7500" b="1" dirty="0" smtClean="0">
                <a:solidFill>
                  <a:srgbClr val="FF6600"/>
                </a:solidFill>
              </a:rPr>
              <a:t>Demo</a:t>
            </a:r>
            <a:endParaRPr lang="en-US" altLang="zh-CN" sz="7500" b="1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2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7500" b="1" dirty="0" smtClean="0">
                <a:solidFill>
                  <a:srgbClr val="FF6600"/>
                </a:solidFill>
              </a:rPr>
              <a:t>Stream</a:t>
            </a:r>
            <a:r>
              <a:rPr lang="zh-CN" altLang="en-US" sz="75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7500" b="1" dirty="0" smtClean="0">
                <a:solidFill>
                  <a:srgbClr val="FF6600"/>
                </a:solidFill>
              </a:rPr>
              <a:t>Demo</a:t>
            </a:r>
            <a:endParaRPr lang="en-US" altLang="zh-CN" sz="7500" b="1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5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介绍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是一种通讯协议，通过单个</a:t>
            </a:r>
            <a:r>
              <a:rPr lang="en-US" altLang="zh-CN" sz="2000" dirty="0" smtClean="0">
                <a:latin typeface="+mn-ea"/>
              </a:rPr>
              <a:t>TCP</a:t>
            </a:r>
            <a:r>
              <a:rPr lang="zh-CN" altLang="en-US" sz="2000" dirty="0" smtClean="0">
                <a:latin typeface="+mn-ea"/>
              </a:rPr>
              <a:t>连接提供完全多工（</a:t>
            </a:r>
            <a:r>
              <a:rPr lang="en-US" altLang="zh-CN" sz="2000" dirty="0" smtClean="0">
                <a:latin typeface="+mn-ea"/>
              </a:rPr>
              <a:t>full-duplex</a:t>
            </a:r>
            <a:r>
              <a:rPr lang="zh-CN" altLang="en-US" sz="2000" dirty="0" smtClean="0">
                <a:latin typeface="+mn-ea"/>
              </a:rPr>
              <a:t>）通讯管道。</a:t>
            </a:r>
            <a:r>
              <a:rPr lang="en-US" altLang="zh-CN" sz="2000" dirty="0" err="1" smtClean="0">
                <a:latin typeface="+mn-ea"/>
              </a:rPr>
              <a:t>WebScoket</a:t>
            </a:r>
            <a:r>
              <a:rPr lang="zh-CN" altLang="en-US" sz="2000" dirty="0" smtClean="0">
                <a:latin typeface="+mn-ea"/>
              </a:rPr>
              <a:t> 协议于</a:t>
            </a:r>
            <a:r>
              <a:rPr lang="en-US" altLang="zh-CN" sz="2000" dirty="0" smtClean="0">
                <a:latin typeface="+mn-ea"/>
              </a:rPr>
              <a:t>2011</a:t>
            </a:r>
            <a:r>
              <a:rPr lang="zh-CN" altLang="en-US" sz="2000" dirty="0" smtClean="0">
                <a:latin typeface="+mn-ea"/>
              </a:rPr>
              <a:t>年被</a:t>
            </a:r>
            <a:r>
              <a:rPr lang="en-US" altLang="zh-CN" sz="2000" dirty="0" smtClean="0">
                <a:latin typeface="+mn-ea"/>
              </a:rPr>
              <a:t>IETF</a:t>
            </a:r>
            <a:r>
              <a:rPr lang="zh-CN" altLang="en-US" sz="2000" dirty="0" smtClean="0">
                <a:latin typeface="+mn-ea"/>
              </a:rPr>
              <a:t>标准化，作为 </a:t>
            </a:r>
            <a:r>
              <a:rPr lang="en-US" altLang="zh-CN" sz="2000" dirty="0" smtClean="0">
                <a:latin typeface="+mn-ea"/>
              </a:rPr>
              <a:t>RFC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6455</a:t>
            </a:r>
            <a:r>
              <a:rPr lang="zh-CN" altLang="en-US" sz="2000" dirty="0" smtClean="0">
                <a:latin typeface="+mn-ea"/>
              </a:rPr>
              <a:t>，同时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IDL</a:t>
            </a:r>
            <a:r>
              <a:rPr lang="zh-CN" altLang="en-US" sz="2000" dirty="0" smtClean="0">
                <a:latin typeface="+mn-ea"/>
              </a:rPr>
              <a:t>中的 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 正在被</a:t>
            </a:r>
            <a:r>
              <a:rPr lang="en-US" altLang="zh-CN" sz="2000" dirty="0" smtClean="0">
                <a:latin typeface="+mn-ea"/>
              </a:rPr>
              <a:t>W3C</a:t>
            </a:r>
            <a:r>
              <a:rPr lang="zh-CN" altLang="en-US" sz="2000" dirty="0" smtClean="0">
                <a:latin typeface="+mn-ea"/>
              </a:rPr>
              <a:t> 标准化。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zh-CN" altLang="en-US" sz="2000" dirty="0" smtClean="0">
                <a:latin typeface="+mn-ea"/>
              </a:rPr>
              <a:t> 被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浏览器与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服务器实现，然而它能用于任何客户端或服务器应用。</a:t>
            </a:r>
            <a:r>
              <a:rPr lang="en-US" altLang="zh-CN" sz="2000" dirty="0" err="1">
                <a:latin typeface="+mn-ea"/>
              </a:rPr>
              <a:t>WebSocket</a:t>
            </a: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协议是基于</a:t>
            </a:r>
            <a:r>
              <a:rPr lang="en-US" altLang="zh-CN" sz="2000" dirty="0" smtClean="0">
                <a:latin typeface="+mn-ea"/>
              </a:rPr>
              <a:t>TCP</a:t>
            </a:r>
            <a:r>
              <a:rPr lang="zh-CN" altLang="en-US" sz="2000" dirty="0" smtClean="0">
                <a:latin typeface="+mn-ea"/>
              </a:rPr>
              <a:t>的独立协议。</a:t>
            </a:r>
          </a:p>
        </p:txBody>
      </p:sp>
    </p:spTree>
    <p:extLst>
      <p:ext uri="{BB962C8B-B14F-4D97-AF65-F5344CB8AC3E}">
        <p14:creationId xmlns:p14="http://schemas.microsoft.com/office/powerpoint/2010/main" val="348125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zh-CN" altLang="en-US" sz="2400" dirty="0">
                <a:latin typeface="+mn-ea"/>
              </a:rPr>
              <a:t>	</a:t>
            </a:r>
            <a:r>
              <a:rPr lang="zh-CN" altLang="en-US" sz="2400" dirty="0" smtClean="0">
                <a:latin typeface="+mn-ea"/>
              </a:rPr>
              <a:t>历史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	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0">
              <a:buClr>
                <a:srgbClr val="90C226"/>
              </a:buClr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WebSocket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首次引述于 </a:t>
            </a:r>
            <a:r>
              <a:rPr lang="en-US" altLang="zh-CN" sz="2000" dirty="0" smtClean="0">
                <a:latin typeface="+mn-ea"/>
              </a:rPr>
              <a:t>HTML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 规范中的 </a:t>
            </a:r>
            <a:r>
              <a:rPr lang="en-US" altLang="zh-CN" sz="2000" dirty="0" err="1" smtClean="0">
                <a:latin typeface="+mn-ea"/>
              </a:rPr>
              <a:t>TCPConnection</a:t>
            </a:r>
            <a:r>
              <a:rPr lang="zh-CN" altLang="en-US" sz="2000" dirty="0" smtClean="0">
                <a:latin typeface="+mn-ea"/>
              </a:rPr>
              <a:t>，在</a:t>
            </a:r>
            <a:r>
              <a:rPr lang="en-US" altLang="zh-CN" sz="2000" dirty="0" smtClean="0">
                <a:latin typeface="+mn-ea"/>
              </a:rPr>
              <a:t>2008</a:t>
            </a:r>
            <a:r>
              <a:rPr lang="zh-CN" altLang="en-US" sz="2000" dirty="0" smtClean="0">
                <a:latin typeface="+mn-ea"/>
              </a:rPr>
              <a:t>年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月，由</a:t>
            </a:r>
            <a:r>
              <a:rPr lang="en-US" altLang="zh-CN" sz="2000" dirty="0" smtClean="0">
                <a:latin typeface="+mn-ea"/>
              </a:rPr>
              <a:t>Michael </a:t>
            </a:r>
            <a:r>
              <a:rPr lang="en-US" altLang="zh-CN" sz="2000" dirty="0">
                <a:latin typeface="+mn-ea"/>
              </a:rPr>
              <a:t>Carter </a:t>
            </a:r>
            <a:r>
              <a:rPr lang="zh-CN" altLang="en-US" sz="2000" dirty="0" smtClean="0">
                <a:latin typeface="+mn-ea"/>
              </a:rPr>
              <a:t>领导一系列的讨论，得出协议的第一个版本。</a:t>
            </a:r>
          </a:p>
          <a:p>
            <a:pPr marL="0" indent="0">
              <a:buNone/>
            </a:pPr>
            <a:endParaRPr lang="zh-CN" altLang="en-US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	在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zh-CN" altLang="en-US" sz="2000" dirty="0" smtClean="0">
                <a:latin typeface="+mn-ea"/>
              </a:rPr>
              <a:t>协议被多种浏览器默认激活并且投入使用后，于</a:t>
            </a:r>
            <a:r>
              <a:rPr lang="en-US" altLang="zh-CN" sz="2000" dirty="0" smtClean="0">
                <a:latin typeface="+mn-ea"/>
              </a:rPr>
              <a:t>2011</a:t>
            </a:r>
            <a:r>
              <a:rPr lang="zh-CN" altLang="en-US" sz="2000" dirty="0" smtClean="0">
                <a:latin typeface="+mn-ea"/>
              </a:rPr>
              <a:t>年</a:t>
            </a:r>
            <a:r>
              <a:rPr lang="zh-CN" altLang="zh-CN" sz="2000" dirty="0" smtClean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月，最终编入</a:t>
            </a:r>
            <a:r>
              <a:rPr lang="en-US" altLang="zh-CN" sz="2000" dirty="0" smtClean="0">
                <a:latin typeface="+mn-ea"/>
              </a:rPr>
              <a:t>RFC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zh-CN" altLang="en-US" sz="2400" dirty="0" smtClean="0">
                <a:latin typeface="+mn-ea"/>
              </a:rPr>
              <a:t>注：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IETF</a:t>
            </a:r>
            <a:r>
              <a:rPr lang="zh-CN" altLang="en-US" sz="1600" dirty="0" smtClean="0">
                <a:latin typeface="+mn-ea"/>
              </a:rPr>
              <a:t> ：</a:t>
            </a:r>
            <a:r>
              <a:rPr lang="en-US" altLang="zh-CN" sz="1600" dirty="0" smtClean="0">
                <a:latin typeface="+mn-ea"/>
              </a:rPr>
              <a:t>Internet Engineering Task Force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一个</a:t>
            </a:r>
            <a:r>
              <a:rPr lang="zh-CN" altLang="en-US" sz="1600" dirty="0" smtClean="0">
                <a:latin typeface="+mn-ea"/>
              </a:rPr>
              <a:t>开放</a:t>
            </a:r>
            <a:r>
              <a:rPr lang="zh-CN" altLang="en-US" sz="1600" dirty="0" smtClean="0">
                <a:latin typeface="+mn-ea"/>
              </a:rPr>
              <a:t>的组织</a:t>
            </a:r>
            <a:r>
              <a:rPr lang="zh-CN" altLang="en-US" sz="1600" dirty="0" smtClean="0">
                <a:latin typeface="+mn-ea"/>
              </a:rPr>
              <a:t>，致力于开发和提升因特网标准。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RFC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Request for Comments</a:t>
            </a:r>
            <a:r>
              <a:rPr lang="zh-CN" altLang="en-US" sz="1600" dirty="0" smtClean="0">
                <a:latin typeface="+mn-ea"/>
              </a:rPr>
              <a:t>，一种</a:t>
            </a:r>
            <a:r>
              <a:rPr lang="en-US" altLang="zh-CN" sz="1600" dirty="0" smtClean="0">
                <a:latin typeface="+mn-ea"/>
              </a:rPr>
              <a:t>IETF</a:t>
            </a:r>
            <a:r>
              <a:rPr lang="zh-CN" altLang="en-US" sz="1600" dirty="0" smtClean="0">
                <a:latin typeface="+mn-ea"/>
              </a:rPr>
              <a:t>发行类型。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759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WebSocket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实现浏览器</a:t>
            </a:r>
          </a:p>
          <a:p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IE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10</a:t>
            </a:r>
            <a:r>
              <a:rPr lang="en-US" altLang="zh-CN" sz="2000" dirty="0" smtClean="0">
                <a:latin typeface="+mn-ea"/>
              </a:rPr>
              <a:t>+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Firefox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PC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Android</a:t>
            </a:r>
            <a:r>
              <a:rPr lang="zh-CN" altLang="en-US" sz="2000" dirty="0">
                <a:latin typeface="+mn-ea"/>
              </a:rPr>
              <a:t>） </a:t>
            </a:r>
            <a:r>
              <a:rPr lang="en-US" altLang="zh-CN" sz="2000" dirty="0">
                <a:latin typeface="+mn-ea"/>
              </a:rPr>
              <a:t>11</a:t>
            </a:r>
            <a:r>
              <a:rPr lang="en-US" altLang="zh-CN" sz="2000" dirty="0" smtClean="0">
                <a:latin typeface="+mn-ea"/>
              </a:rPr>
              <a:t>+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Chrome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PC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Mobile</a:t>
            </a:r>
            <a:r>
              <a:rPr lang="zh-CN" altLang="en-US" sz="2000" dirty="0">
                <a:latin typeface="+mn-ea"/>
              </a:rPr>
              <a:t>） </a:t>
            </a:r>
            <a:r>
              <a:rPr lang="en-US" altLang="zh-CN" sz="2000" dirty="0">
                <a:latin typeface="+mn-ea"/>
              </a:rPr>
              <a:t>16</a:t>
            </a:r>
            <a:r>
              <a:rPr lang="en-US" altLang="zh-CN" sz="2000" dirty="0" smtClean="0">
                <a:latin typeface="+mn-ea"/>
              </a:rPr>
              <a:t>+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Safari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Mac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iOS</a:t>
            </a:r>
            <a:r>
              <a:rPr lang="zh-CN" altLang="en-US" sz="2000" dirty="0">
                <a:latin typeface="+mn-ea"/>
              </a:rPr>
              <a:t>） 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en-US" altLang="zh-CN" sz="2000" dirty="0" smtClean="0">
                <a:latin typeface="+mn-ea"/>
              </a:rPr>
              <a:t>+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Opera</a:t>
            </a:r>
            <a:r>
              <a:rPr lang="zh-CN" altLang="en-US" sz="2000" dirty="0">
                <a:latin typeface="+mn-ea"/>
              </a:rPr>
              <a:t> （</a:t>
            </a:r>
            <a:r>
              <a:rPr lang="en-US" altLang="zh-CN" sz="2000" dirty="0">
                <a:latin typeface="+mn-ea"/>
              </a:rPr>
              <a:t>PC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Mobile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12.10+</a:t>
            </a: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05791" y="54261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4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协议握手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为建立一个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WebSocket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连接，客户端发送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WebSocket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握手请求，服务器返回握手的响应。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573" y="3320836"/>
            <a:ext cx="4015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客户端请求：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GET /text HTTP/1.1Upgrade: </a:t>
            </a:r>
            <a:r>
              <a:rPr kumimoji="1" lang="en-US" altLang="zh-CN" dirty="0" err="1">
                <a:latin typeface="+mn-ea"/>
              </a:rPr>
              <a:t>WebSocketConnection</a:t>
            </a:r>
            <a:r>
              <a:rPr kumimoji="1" lang="en-US" altLang="zh-CN" dirty="0">
                <a:latin typeface="+mn-ea"/>
              </a:rPr>
              <a:t>: </a:t>
            </a:r>
            <a:r>
              <a:rPr kumimoji="1" lang="en-US" altLang="zh-CN" dirty="0" smtClean="0">
                <a:latin typeface="+mn-ea"/>
              </a:rPr>
              <a:t>Upgrade</a:t>
            </a:r>
          </a:p>
          <a:p>
            <a:r>
              <a:rPr kumimoji="1" lang="en-US" altLang="zh-CN" dirty="0" smtClean="0">
                <a:latin typeface="+mn-ea"/>
              </a:rPr>
              <a:t>Host</a:t>
            </a:r>
            <a:r>
              <a:rPr kumimoji="1" lang="en-US" altLang="zh-CN" dirty="0">
                <a:latin typeface="+mn-ea"/>
              </a:rPr>
              <a:t>: </a:t>
            </a:r>
            <a:r>
              <a:rPr kumimoji="1" lang="en-US" altLang="zh-CN" dirty="0" err="1">
                <a:latin typeface="+mn-ea"/>
              </a:rPr>
              <a:t>www.example.com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Origin: http://</a:t>
            </a:r>
            <a:r>
              <a:rPr kumimoji="1" lang="en-US" altLang="zh-CN" dirty="0" err="1">
                <a:latin typeface="+mn-ea"/>
              </a:rPr>
              <a:t>example.com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 err="1">
                <a:latin typeface="+mn-ea"/>
              </a:rPr>
              <a:t>WebSocket</a:t>
            </a:r>
            <a:r>
              <a:rPr kumimoji="1" lang="en-US" altLang="zh-CN" dirty="0">
                <a:latin typeface="+mn-ea"/>
              </a:rPr>
              <a:t>-Protocol: sample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3730" y="3320836"/>
            <a:ext cx="5671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服务端响应：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HTTP/1.1 101 </a:t>
            </a:r>
            <a:r>
              <a:rPr kumimoji="1" lang="en-US" altLang="zh-CN" dirty="0" err="1">
                <a:latin typeface="+mn-ea"/>
              </a:rPr>
              <a:t>WebSocket</a:t>
            </a:r>
            <a:r>
              <a:rPr kumimoji="1" lang="en-US" altLang="zh-CN" dirty="0">
                <a:latin typeface="+mn-ea"/>
              </a:rPr>
              <a:t> Protocol </a:t>
            </a:r>
            <a:r>
              <a:rPr kumimoji="1" lang="en-US" altLang="zh-CN" dirty="0" smtClean="0">
                <a:latin typeface="+mn-ea"/>
              </a:rPr>
              <a:t>Handshake</a:t>
            </a:r>
          </a:p>
          <a:p>
            <a:r>
              <a:rPr kumimoji="1" lang="en-US" altLang="zh-CN" dirty="0" smtClean="0">
                <a:latin typeface="+mn-ea"/>
              </a:rPr>
              <a:t>Upgrade</a:t>
            </a:r>
            <a:r>
              <a:rPr kumimoji="1" lang="en-US" altLang="zh-CN" dirty="0">
                <a:latin typeface="+mn-ea"/>
              </a:rPr>
              <a:t>: </a:t>
            </a:r>
            <a:r>
              <a:rPr kumimoji="1" lang="en-US" altLang="zh-CN" dirty="0" err="1" smtClean="0">
                <a:latin typeface="+mn-ea"/>
              </a:rPr>
              <a:t>WebSocket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 smtClean="0">
                <a:latin typeface="+mn-ea"/>
              </a:rPr>
              <a:t>Connection</a:t>
            </a:r>
            <a:r>
              <a:rPr kumimoji="1" lang="en-US" altLang="zh-CN" dirty="0">
                <a:latin typeface="+mn-ea"/>
              </a:rPr>
              <a:t>: Upgrade</a:t>
            </a:r>
          </a:p>
          <a:p>
            <a:r>
              <a:rPr kumimoji="1" lang="en-US" altLang="zh-CN" dirty="0" err="1">
                <a:latin typeface="+mn-ea"/>
              </a:rPr>
              <a:t>WebSocket</a:t>
            </a:r>
            <a:r>
              <a:rPr kumimoji="1" lang="en-US" altLang="zh-CN" dirty="0">
                <a:latin typeface="+mn-ea"/>
              </a:rPr>
              <a:t>-Origin: http://</a:t>
            </a:r>
            <a:r>
              <a:rPr kumimoji="1" lang="en-US" altLang="zh-CN" dirty="0" err="1">
                <a:latin typeface="+mn-ea"/>
              </a:rPr>
              <a:t>example.com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 err="1">
                <a:latin typeface="+mn-ea"/>
              </a:rPr>
              <a:t>WebSocket</a:t>
            </a:r>
            <a:r>
              <a:rPr kumimoji="1" lang="en-US" altLang="zh-CN" dirty="0">
                <a:latin typeface="+mn-ea"/>
              </a:rPr>
              <a:t>-Location: </a:t>
            </a:r>
            <a:r>
              <a:rPr kumimoji="1" lang="en-US" altLang="zh-CN" dirty="0" err="1">
                <a:latin typeface="+mn-ea"/>
              </a:rPr>
              <a:t>ws</a:t>
            </a:r>
            <a:r>
              <a:rPr kumimoji="1" lang="en-US" altLang="zh-CN" dirty="0">
                <a:latin typeface="+mn-ea"/>
              </a:rPr>
              <a:t>://</a:t>
            </a:r>
            <a:r>
              <a:rPr kumimoji="1" lang="en-US" altLang="zh-CN" dirty="0" err="1">
                <a:latin typeface="+mn-ea"/>
              </a:rPr>
              <a:t>example.com</a:t>
            </a:r>
            <a:r>
              <a:rPr kumimoji="1" lang="en-US" altLang="zh-CN" dirty="0">
                <a:latin typeface="+mn-ea"/>
              </a:rPr>
              <a:t>/demo</a:t>
            </a:r>
          </a:p>
          <a:p>
            <a:r>
              <a:rPr kumimoji="1" lang="en-US" altLang="zh-CN" dirty="0" err="1">
                <a:latin typeface="+mn-ea"/>
              </a:rPr>
              <a:t>WebSocket</a:t>
            </a:r>
            <a:r>
              <a:rPr kumimoji="1" lang="en-US" altLang="zh-CN" dirty="0">
                <a:latin typeface="+mn-ea"/>
              </a:rPr>
              <a:t>-Protocol: sample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38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JSR-356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介绍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开发 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zh-CN" altLang="en-US" sz="2000" dirty="0" smtClean="0">
                <a:latin typeface="+mn-ea"/>
              </a:rPr>
              <a:t> 的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 集合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版本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Java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WebSocket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 smtClean="0">
                <a:latin typeface="+mn-ea"/>
              </a:rPr>
              <a:t>JSR</a:t>
            </a:r>
            <a:r>
              <a:rPr lang="zh-CN" altLang="en-US" sz="2200" dirty="0" smtClean="0">
                <a:latin typeface="+mn-ea"/>
              </a:rPr>
              <a:t>-</a:t>
            </a:r>
            <a:r>
              <a:rPr lang="zh-CN" altLang="zh-CN" sz="2200" dirty="0" smtClean="0">
                <a:latin typeface="+mn-ea"/>
              </a:rPr>
              <a:t>3</a:t>
            </a:r>
            <a:r>
              <a:rPr lang="en-US" altLang="zh-CN" sz="2200" dirty="0" smtClean="0">
                <a:latin typeface="+mn-ea"/>
              </a:rPr>
              <a:t>56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endParaRPr lang="en-US" altLang="zh-CN" sz="22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术语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端点</a:t>
            </a:r>
            <a:r>
              <a:rPr lang="zh-CN" altLang="zh-CN" sz="2200" dirty="0" smtClean="0">
                <a:latin typeface="+mn-ea"/>
              </a:rPr>
              <a:t>（</a:t>
            </a:r>
            <a:r>
              <a:rPr lang="en-US" altLang="zh-CN" sz="2200" dirty="0" smtClean="0">
                <a:latin typeface="+mn-ea"/>
              </a:rPr>
              <a:t>Endpoint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连接（</a:t>
            </a:r>
            <a:r>
              <a:rPr lang="en-US" altLang="zh-CN" sz="2200" dirty="0" smtClean="0">
                <a:latin typeface="+mn-ea"/>
              </a:rPr>
              <a:t>Connection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对点（</a:t>
            </a:r>
            <a:r>
              <a:rPr lang="en-US" altLang="zh-CN" sz="2200" dirty="0" smtClean="0">
                <a:latin typeface="+mn-ea"/>
              </a:rPr>
              <a:t>Peer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会话（</a:t>
            </a:r>
            <a:r>
              <a:rPr lang="en-US" altLang="zh-CN" sz="2200" dirty="0" smtClean="0">
                <a:latin typeface="+mn-ea"/>
              </a:rPr>
              <a:t>Session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客户端</a:t>
            </a:r>
            <a:r>
              <a:rPr lang="zh-CN" altLang="en-US" sz="2200" dirty="0">
                <a:latin typeface="+mn-ea"/>
              </a:rPr>
              <a:t>端点</a:t>
            </a:r>
            <a:r>
              <a:rPr lang="zh-CN" altLang="en-US" sz="2200" dirty="0" smtClean="0">
                <a:latin typeface="+mn-ea"/>
              </a:rPr>
              <a:t>、服务器端点</a:t>
            </a:r>
            <a:endParaRPr lang="zh-CN" altLang="en-US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53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JSR-356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端点生命周期（</a:t>
            </a:r>
            <a:r>
              <a:rPr lang="en-US" altLang="zh-CN" sz="2400" dirty="0" smtClean="0">
                <a:latin typeface="+mn-ea"/>
              </a:rPr>
              <a:t>Endpoint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Lifecycle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打开连接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Endpoint</a:t>
            </a:r>
            <a:r>
              <a:rPr lang="en-US" altLang="zh-CN" sz="1800" dirty="0" err="1">
                <a:latin typeface="+mn-ea"/>
              </a:rPr>
              <a:t>#</a:t>
            </a:r>
            <a:r>
              <a:rPr lang="en-US" altLang="zh-CN" sz="1800" dirty="0" err="1" smtClean="0">
                <a:latin typeface="+mn-ea"/>
              </a:rPr>
              <a:t>onOpen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Session</a:t>
            </a:r>
            <a:r>
              <a:rPr lang="en-US" altLang="zh-CN" sz="1800" dirty="0" err="1" smtClean="0">
                <a:latin typeface="+mn-ea"/>
              </a:rPr>
              <a:t>,EndpointConfig</a:t>
            </a:r>
            <a:r>
              <a:rPr lang="en-US" altLang="zh-CN" sz="1800" dirty="0" smtClean="0">
                <a:latin typeface="+mn-ea"/>
              </a:rPr>
              <a:t>)</a:t>
            </a:r>
          </a:p>
          <a:p>
            <a:pPr lvl="2"/>
            <a:r>
              <a:rPr lang="zh-CN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OnOpen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关闭连接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err="1">
                <a:latin typeface="+mn-ea"/>
              </a:rPr>
              <a:t>Endpoint#</a:t>
            </a:r>
            <a:r>
              <a:rPr lang="en-US" altLang="zh-CN" sz="2000" dirty="0" err="1" smtClean="0">
                <a:latin typeface="+mn-ea"/>
              </a:rPr>
              <a:t>onClose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Session</a:t>
            </a:r>
            <a:r>
              <a:rPr lang="en-US" altLang="zh-CN" sz="2000" dirty="0" err="1" smtClean="0">
                <a:latin typeface="+mn-ea"/>
              </a:rPr>
              <a:t>,CloseReason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zh-CN" sz="2000" dirty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OnClose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错误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err="1">
                <a:latin typeface="+mn-ea"/>
              </a:rPr>
              <a:t>Endpoint#</a:t>
            </a:r>
            <a:r>
              <a:rPr lang="en-US" altLang="zh-CN" sz="2000" dirty="0" err="1" smtClean="0">
                <a:latin typeface="+mn-ea"/>
              </a:rPr>
              <a:t>onError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Session</a:t>
            </a:r>
            <a:r>
              <a:rPr lang="en-US" altLang="zh-CN" sz="2000" dirty="0" err="1" smtClean="0">
                <a:latin typeface="+mn-ea"/>
              </a:rPr>
              <a:t>,</a:t>
            </a:r>
            <a:r>
              <a:rPr lang="en-US" altLang="zh-CN" sz="2000" dirty="0" err="1" smtClean="0">
                <a:latin typeface="+mn-ea"/>
              </a:rPr>
              <a:t>Throwable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zh-CN" sz="2000" dirty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OnError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17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JSR-356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会话（</a:t>
            </a:r>
            <a:r>
              <a:rPr lang="en-US" altLang="zh-CN" sz="2400" dirty="0" smtClean="0">
                <a:latin typeface="+mn-ea"/>
              </a:rPr>
              <a:t>Sessions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zh-CN" sz="2000" dirty="0" smtClean="0">
                <a:latin typeface="+mn-ea"/>
              </a:rPr>
              <a:t>：</a:t>
            </a:r>
            <a:r>
              <a:rPr lang="en-US" altLang="zh-CN" sz="2000" dirty="0" err="1" smtClean="0">
                <a:latin typeface="+mn-ea"/>
              </a:rPr>
              <a:t>javax.websocket.Session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接受消息：</a:t>
            </a:r>
            <a:r>
              <a:rPr lang="en-US" altLang="zh-CN" sz="2000" dirty="0" err="1" smtClean="0">
                <a:latin typeface="+mn-ea"/>
              </a:rPr>
              <a:t>javax.websocket.MessageHandler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部分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整体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发送消息：</a:t>
            </a:r>
            <a:r>
              <a:rPr lang="en-US" altLang="zh-CN" sz="2000" dirty="0" err="1">
                <a:latin typeface="+mn-ea"/>
              </a:rPr>
              <a:t>javax.websocket.RemoteEndpoint.Basic</a:t>
            </a:r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90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JSR-356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配置（</a:t>
            </a:r>
            <a:r>
              <a:rPr lang="en-US" altLang="zh-CN" sz="2400" dirty="0" smtClean="0">
                <a:latin typeface="+mn-ea"/>
              </a:rPr>
              <a:t>Configuration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服务端配置（</a:t>
            </a:r>
            <a:r>
              <a:rPr lang="en-US" altLang="zh-CN" sz="2000" dirty="0" err="1" smtClean="0">
                <a:latin typeface="+mn-ea"/>
              </a:rPr>
              <a:t>javax.websocket.ServerEndpointConfig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URI</a:t>
            </a:r>
            <a:r>
              <a:rPr lang="zh-CN" altLang="en-US" sz="1800" dirty="0" smtClean="0">
                <a:latin typeface="+mn-ea"/>
              </a:rPr>
              <a:t> 映射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子协议协商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扩展点修改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Origin</a:t>
            </a:r>
            <a:r>
              <a:rPr lang="zh-CN" altLang="en-US" sz="1800" dirty="0" smtClean="0">
                <a:latin typeface="+mn-ea"/>
              </a:rPr>
              <a:t>检测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握手修改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自定义端点创建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客户端配置（</a:t>
            </a:r>
            <a:r>
              <a:rPr lang="en-US" altLang="zh-CN" sz="2000" dirty="0" err="1" smtClean="0">
                <a:latin typeface="+mn-ea"/>
              </a:rPr>
              <a:t>javax.websocket.ClientEndpointConfig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子协议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扩展点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客户端配置修改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57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JSR-356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7801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部署（</a:t>
            </a:r>
            <a:r>
              <a:rPr lang="en-US" altLang="zh-CN" sz="2400" dirty="0" smtClean="0">
                <a:latin typeface="+mn-ea"/>
              </a:rPr>
              <a:t>Deployment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应用部署到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容器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WEB-INF/classes</a:t>
            </a:r>
          </a:p>
          <a:p>
            <a:pPr lvl="2"/>
            <a:r>
              <a:rPr lang="en-US" altLang="zh-CN" sz="1800" dirty="0" smtClean="0">
                <a:latin typeface="+mn-ea"/>
              </a:rPr>
              <a:t>WEB-INF/lib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应用部署到独立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zh-CN" altLang="en-US" sz="2000" dirty="0" smtClean="0">
                <a:latin typeface="+mn-ea"/>
              </a:rPr>
              <a:t> 服务器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>
                <a:latin typeface="+mn-ea"/>
              </a:rPr>
              <a:t>javax.websocket.server.ServerApplicationConfig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编程方式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>
                <a:latin typeface="+mn-ea"/>
              </a:rPr>
              <a:t>javax.websocket.server.ServerContainer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80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JSR-356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9367476" cy="5189221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7500" b="1" dirty="0" err="1" smtClean="0">
                <a:solidFill>
                  <a:srgbClr val="FF6600"/>
                </a:solidFill>
              </a:rPr>
              <a:t>WebSocket</a:t>
            </a:r>
            <a:r>
              <a:rPr lang="zh-CN" altLang="en-US" sz="75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7500" b="1" dirty="0" smtClean="0">
                <a:solidFill>
                  <a:srgbClr val="FF6600"/>
                </a:solidFill>
              </a:rPr>
              <a:t>Demo</a:t>
            </a:r>
            <a:endParaRPr lang="en-US" altLang="zh-CN" sz="7500" b="1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7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9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JSR-356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抽象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 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整合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现实中的挑战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当今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应用要求可靠、近乎零延迟的实时通讯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不仅需要广播，还需要双向通讯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现实中的案例</a:t>
            </a:r>
          </a:p>
          <a:p>
            <a:pPr lvl="2"/>
            <a:r>
              <a:rPr lang="zh-CN" altLang="en-US" sz="1800" dirty="0" smtClean="0">
                <a:latin typeface="+mn-ea"/>
              </a:rPr>
              <a:t>股票交易系统</a:t>
            </a:r>
          </a:p>
          <a:p>
            <a:pPr lvl="2"/>
            <a:r>
              <a:rPr lang="zh-CN" altLang="en-US" sz="1800" dirty="0" smtClean="0">
                <a:latin typeface="+mn-ea"/>
              </a:rPr>
              <a:t>社交网络</a:t>
            </a:r>
          </a:p>
          <a:p>
            <a:pPr lvl="2"/>
            <a:r>
              <a:rPr lang="zh-CN" altLang="en-US" sz="1800" dirty="0" smtClean="0">
                <a:latin typeface="+mn-ea"/>
              </a:rPr>
              <a:t>线上游戏</a:t>
            </a:r>
          </a:p>
          <a:p>
            <a:pPr lvl="2"/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如何通过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实现企业级实时 </a:t>
            </a:r>
            <a:r>
              <a:rPr lang="en-US" altLang="zh-CN" sz="2000" dirty="0" smtClean="0">
                <a:latin typeface="+mn-ea"/>
              </a:rPr>
              <a:t>CS</a:t>
            </a:r>
            <a:r>
              <a:rPr lang="zh-CN" altLang="en-US" sz="2000" dirty="0" smtClean="0">
                <a:latin typeface="+mn-ea"/>
              </a:rPr>
              <a:t>应用呢？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87265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桌面系统中的全双工 </a:t>
            </a:r>
            <a:r>
              <a:rPr lang="en-US" altLang="zh-CN" sz="2400" dirty="0" smtClean="0">
                <a:latin typeface="+mn-ea"/>
              </a:rPr>
              <a:t>C/S</a:t>
            </a:r>
            <a:r>
              <a:rPr lang="zh-CN" altLang="en-US" sz="2400" dirty="0" smtClean="0">
                <a:latin typeface="+mn-ea"/>
              </a:rPr>
              <a:t> 架构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5" y="2422486"/>
            <a:ext cx="8747508" cy="30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6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87265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为什么不用</a:t>
            </a:r>
            <a:r>
              <a:rPr lang="en-US" altLang="zh-CN" sz="2400" dirty="0" smtClean="0">
                <a:latin typeface="+mn-ea"/>
              </a:rPr>
              <a:t>HTTP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 起初被设计为文本传输协议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 是半双工，一次单向通讯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的限制，实现实时、双向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通讯非常麻烦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 请求头和响应头信息造成不必要的通讯负载</a:t>
            </a:r>
          </a:p>
        </p:txBody>
      </p:sp>
    </p:spTree>
    <p:extLst>
      <p:ext uri="{BB962C8B-B14F-4D97-AF65-F5344CB8AC3E}">
        <p14:creationId xmlns:p14="http://schemas.microsoft.com/office/powerpoint/2010/main" val="12754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87265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HTTP</a:t>
            </a:r>
            <a:r>
              <a:rPr lang="zh-CN" altLang="en-US" sz="2400" dirty="0" smtClean="0">
                <a:latin typeface="+mn-ea"/>
              </a:rPr>
              <a:t> 曾付出的努力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AJAX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Asynchronous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JavaScript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Polling</a:t>
            </a:r>
            <a:endParaRPr lang="zh-CN" altLang="en-US" sz="20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Long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Polling</a:t>
            </a:r>
            <a:endParaRPr lang="zh-CN" altLang="en-US" sz="20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Stream</a:t>
            </a:r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97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协议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87265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AJAX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Asynchronous JavaScript and XML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342900" lvl="1" indent="-342900"/>
            <a:endParaRPr lang="en-US" altLang="zh-CN" sz="2400" dirty="0" smtClean="0">
              <a:latin typeface="+mn-ea"/>
            </a:endParaRPr>
          </a:p>
          <a:p>
            <a:pPr marL="742950" lvl="2" indent="-342900"/>
            <a:r>
              <a:rPr lang="zh-CN" altLang="en-US" sz="2000" dirty="0" smtClean="0">
                <a:latin typeface="+mn-ea"/>
              </a:rPr>
              <a:t>特征</a:t>
            </a:r>
            <a:endParaRPr lang="en-US" altLang="zh-CN" sz="20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页面修改无需整体刷新</a:t>
            </a:r>
            <a:endParaRPr lang="en-US" altLang="zh-CN" sz="18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用户体验上，感觉低延迟</a:t>
            </a:r>
            <a:endParaRPr lang="en-US" altLang="zh-CN" sz="1800" dirty="0" smtClean="0">
              <a:latin typeface="+mn-ea"/>
            </a:endParaRPr>
          </a:p>
          <a:p>
            <a:pPr marL="742950" lvl="2" indent="-342900"/>
            <a:endParaRPr lang="en-US" altLang="zh-CN" sz="2000" dirty="0">
              <a:latin typeface="+mn-ea"/>
            </a:endParaRPr>
          </a:p>
          <a:p>
            <a:pPr marL="742950" lvl="2" indent="-342900"/>
            <a:r>
              <a:rPr lang="zh-CN" altLang="en-US" sz="2000" dirty="0" smtClean="0">
                <a:latin typeface="+mn-ea"/>
              </a:rPr>
              <a:t>不足</a:t>
            </a:r>
            <a:endParaRPr lang="en-US" altLang="zh-CN" sz="20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仍采用拉的模式</a:t>
            </a:r>
            <a:endParaRPr lang="en-US" altLang="zh-CN" sz="1800" dirty="0" smtClean="0">
              <a:latin typeface="+mn-ea"/>
            </a:endParaRPr>
          </a:p>
          <a:p>
            <a:pPr marL="1200150" lvl="3" indent="-342900"/>
            <a:r>
              <a:rPr lang="zh-CN" altLang="en-US" sz="1800" dirty="0" smtClean="0">
                <a:latin typeface="+mn-ea"/>
              </a:rPr>
              <a:t>无法避免</a:t>
            </a:r>
            <a:r>
              <a:rPr lang="en-US" altLang="zh-CN" sz="1800" dirty="0" smtClean="0">
                <a:latin typeface="+mn-ea"/>
              </a:rPr>
              <a:t>HTTP</a:t>
            </a:r>
            <a:r>
              <a:rPr lang="zh-CN" altLang="en-US" sz="1800" dirty="0" smtClean="0">
                <a:latin typeface="+mn-ea"/>
              </a:rPr>
              <a:t>头负载的问题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04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9572</TotalTime>
  <Words>465</Words>
  <Application>Microsoft Macintosh PowerPoint</Application>
  <PresentationFormat>自定义</PresentationFormat>
  <Paragraphs>235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平面</vt:lpstr>
      <vt:lpstr>Java微服务实践  Spring Boot WebSocket</vt:lpstr>
      <vt:lpstr>Java 微服务实战系列课堂</vt:lpstr>
      <vt:lpstr>Java 微服务实战系列课堂</vt:lpstr>
      <vt:lpstr>议题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WebSocket 协议</vt:lpstr>
      <vt:lpstr>Java WebSocket API（JSR-356）</vt:lpstr>
      <vt:lpstr>Java WebSocket API（JSR-356）</vt:lpstr>
      <vt:lpstr>Java WebSocket API（JSR-356）</vt:lpstr>
      <vt:lpstr>Java WebSocket API（JSR-356）</vt:lpstr>
      <vt:lpstr>Java WebSocket API（JSR-356）</vt:lpstr>
      <vt:lpstr>Java WebSocket API（JSR-356）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1487</cp:revision>
  <cp:lastPrinted>2017-08-03T15:48:51Z</cp:lastPrinted>
  <dcterms:created xsi:type="dcterms:W3CDTF">2016-07-12T22:52:49Z</dcterms:created>
  <dcterms:modified xsi:type="dcterms:W3CDTF">2017-08-16T14:51:30Z</dcterms:modified>
</cp:coreProperties>
</file>