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317" r:id="rId3"/>
    <p:sldId id="366" r:id="rId4"/>
    <p:sldId id="257" r:id="rId5"/>
    <p:sldId id="389" r:id="rId6"/>
    <p:sldId id="390" r:id="rId7"/>
    <p:sldId id="386" r:id="rId8"/>
    <p:sldId id="391" r:id="rId9"/>
    <p:sldId id="392" r:id="rId10"/>
    <p:sldId id="393" r:id="rId11"/>
    <p:sldId id="3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414" autoAdjust="0"/>
  </p:normalViewPr>
  <p:slideViewPr>
    <p:cSldViewPr snapToGrid="0">
      <p:cViewPr varScale="1">
        <p:scale>
          <a:sx n="116" d="100"/>
          <a:sy n="116" d="100"/>
        </p:scale>
        <p:origin x="-1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6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17/9/13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blitz/segmentfault-lessons/" TargetMode="External"/><Relationship Id="rId4" Type="http://schemas.openxmlformats.org/officeDocument/2006/relationships/hyperlink" Target="https://github.com/mercyblitz/j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n/13300000098876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测试</a:t>
            </a:r>
            <a:endParaRPr kumimoji="1" lang="en-US" altLang="zh-CN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高端测试框架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latin typeface="+mn-ea"/>
              </a:rPr>
              <a:t>AssertJ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Mockito</a:t>
            </a:r>
            <a:endParaRPr lang="en-US" altLang="zh-CN" sz="24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7762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51" y="1464012"/>
            <a:ext cx="3664298" cy="5021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7" y="1438334"/>
            <a:ext cx="3805727" cy="520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https://segmentfault.com/n/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1330000009887617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课件资源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https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://github.com/mercyblitz/segmentfault-lessons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/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</a:t>
            </a:r>
            <a:r>
              <a:rPr lang="en-US" altLang="en-US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资源</a:t>
            </a:r>
            <a:endParaRPr lang="en-US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https://github.com/mercyblitz/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jsr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单元测试</a:t>
            </a:r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测试</a:t>
            </a:r>
            <a:endParaRPr 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测试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高端测试框架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zh-CN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问答互动</a:t>
            </a:r>
            <a:endParaRPr lang="zh-CN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测试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单元测试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模拟对象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Environment</a:t>
            </a:r>
          </a:p>
          <a:p>
            <a:pPr lvl="2"/>
            <a:r>
              <a:rPr lang="en-US" altLang="zh-CN" sz="1800" dirty="0" smtClean="0">
                <a:latin typeface="+mn-ea"/>
              </a:rPr>
              <a:t>JNDI</a:t>
            </a:r>
          </a:p>
          <a:p>
            <a:pPr lvl="2"/>
            <a:r>
              <a:rPr lang="en-US" altLang="zh-CN" sz="1800" dirty="0" smtClean="0">
                <a:latin typeface="+mn-ea"/>
              </a:rPr>
              <a:t>Servlet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API</a:t>
            </a:r>
          </a:p>
          <a:p>
            <a:pPr lvl="2"/>
            <a:r>
              <a:rPr lang="en-US" altLang="zh-CN" sz="1800" dirty="0" err="1" smtClean="0">
                <a:latin typeface="+mn-ea"/>
              </a:rPr>
              <a:t>Portlet</a:t>
            </a:r>
            <a:r>
              <a:rPr lang="zh-CN" altLang="en-US" sz="1800" dirty="0" smtClean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API</a:t>
            </a:r>
          </a:p>
          <a:p>
            <a:pPr lvl="1"/>
            <a:r>
              <a:rPr lang="zh-CN" altLang="en-US" sz="2000" dirty="0" smtClean="0">
                <a:latin typeface="+mn-ea"/>
              </a:rPr>
              <a:t>支持类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通用工具类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反射：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ReflectionTestUtils</a:t>
            </a:r>
            <a:endParaRPr lang="en-US" altLang="zh-CN" sz="1800" dirty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AOP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err="1" smtClean="0">
                <a:latin typeface="+mn-ea"/>
              </a:rPr>
              <a:t>AopTestUtils</a:t>
            </a:r>
            <a:r>
              <a:rPr lang="zh-CN" altLang="en-US" sz="1600" dirty="0" smtClean="0">
                <a:latin typeface="+mn-ea"/>
              </a:rPr>
              <a:t> 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Spring </a:t>
            </a:r>
            <a:r>
              <a:rPr lang="en-US" altLang="zh-CN" sz="1800" dirty="0" err="1" smtClean="0">
                <a:latin typeface="+mn-ea"/>
              </a:rPr>
              <a:t>WebMVC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700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测试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集成测试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Spring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TestContext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Framework</a:t>
            </a:r>
          </a:p>
          <a:p>
            <a:pPr lvl="2"/>
            <a:r>
              <a:rPr lang="zh-CN" altLang="en-US" sz="1800" dirty="0" smtClean="0">
                <a:latin typeface="+mn-ea"/>
              </a:rPr>
              <a:t>上下文管理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依赖注入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事务管理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JDBC</a:t>
            </a:r>
            <a:r>
              <a:rPr lang="zh-CN" altLang="en-US" sz="1800" dirty="0" smtClean="0">
                <a:latin typeface="+mn-ea"/>
              </a:rPr>
              <a:t> 测试支持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Spring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WebMVC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Test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Framework</a:t>
            </a:r>
          </a:p>
          <a:p>
            <a:pPr lvl="2"/>
            <a:r>
              <a:rPr lang="zh-CN" altLang="en-US" sz="1800" dirty="0" smtClean="0">
                <a:latin typeface="+mn-ea"/>
              </a:rPr>
              <a:t>服务端测试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err="1" smtClean="0">
                <a:latin typeface="+mn-ea"/>
              </a:rPr>
              <a:t>HtmlUnit</a:t>
            </a:r>
            <a:r>
              <a:rPr lang="zh-CN" altLang="en-US" sz="1800" dirty="0" smtClean="0">
                <a:latin typeface="+mn-ea"/>
              </a:rPr>
              <a:t> 集成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客户端测试</a:t>
            </a:r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071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测试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集成测试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注解（</a:t>
            </a:r>
            <a:r>
              <a:rPr lang="en-US" altLang="zh-CN" sz="2000" dirty="0" smtClean="0">
                <a:latin typeface="+mn-ea"/>
              </a:rPr>
              <a:t>Annotation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上下文管理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>
                <a:latin typeface="+mn-ea"/>
              </a:rPr>
              <a:t>@</a:t>
            </a:r>
            <a:r>
              <a:rPr lang="en-US" altLang="zh-CN" sz="1600" dirty="0" err="1">
                <a:latin typeface="+mn-ea"/>
              </a:rPr>
              <a:t>ContextConfiguration</a:t>
            </a:r>
            <a:endParaRPr lang="en-US" altLang="zh-CN" sz="1600" dirty="0">
              <a:latin typeface="+mn-ea"/>
            </a:endParaRPr>
          </a:p>
          <a:p>
            <a:pPr lvl="3"/>
            <a:r>
              <a:rPr lang="en-US" altLang="zh-CN" sz="1600" dirty="0">
                <a:latin typeface="+mn-ea"/>
              </a:rPr>
              <a:t>@</a:t>
            </a:r>
            <a:r>
              <a:rPr lang="en-US" altLang="zh-CN" sz="1600" dirty="0" err="1">
                <a:latin typeface="+mn-ea"/>
              </a:rPr>
              <a:t>ContextHierarchy</a:t>
            </a:r>
            <a:endParaRPr lang="en-US" altLang="zh-CN" sz="1600" dirty="0">
              <a:latin typeface="+mn-ea"/>
            </a:endParaRPr>
          </a:p>
          <a:p>
            <a:pPr lvl="3"/>
            <a:r>
              <a:rPr lang="en-US" altLang="zh-CN" sz="1600" dirty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WebAppConfiguration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>
                <a:latin typeface="+mn-ea"/>
              </a:rPr>
              <a:t>@</a:t>
            </a:r>
            <a:r>
              <a:rPr lang="en-US" altLang="zh-CN" sz="1600" dirty="0" err="1">
                <a:latin typeface="+mn-ea"/>
              </a:rPr>
              <a:t>DirtiesContext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事务管理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BeforeTransaction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AfterTransaction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zh-CN" altLang="zh-CN" sz="1600" dirty="0" smtClean="0">
                <a:latin typeface="+mn-ea"/>
              </a:rPr>
              <a:t>@</a:t>
            </a:r>
            <a:r>
              <a:rPr lang="en-US" altLang="zh-CN" sz="1600" dirty="0" smtClean="0">
                <a:latin typeface="+mn-ea"/>
              </a:rPr>
              <a:t>Commit</a:t>
            </a:r>
          </a:p>
          <a:p>
            <a:pPr lvl="3"/>
            <a:r>
              <a:rPr lang="zh-CN" altLang="zh-CN" sz="1600" dirty="0" smtClean="0">
                <a:latin typeface="+mn-ea"/>
              </a:rPr>
              <a:t>@</a:t>
            </a:r>
            <a:r>
              <a:rPr lang="en-US" altLang="zh-CN" sz="1600" dirty="0" smtClean="0">
                <a:latin typeface="+mn-ea"/>
              </a:rPr>
              <a:t>Rollback</a:t>
            </a:r>
            <a:endParaRPr lang="en-US" altLang="zh-CN" sz="1800" dirty="0" smtClean="0">
              <a:latin typeface="+mn-ea"/>
            </a:endParaRPr>
          </a:p>
          <a:p>
            <a:pPr lvl="3"/>
            <a:endParaRPr lang="en-US" altLang="zh-CN" sz="16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测试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集成测试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注解（</a:t>
            </a:r>
            <a:r>
              <a:rPr lang="en-US" altLang="zh-CN" sz="2000" dirty="0" smtClean="0">
                <a:latin typeface="+mn-ea"/>
              </a:rPr>
              <a:t>Annotation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1800" dirty="0">
                <a:latin typeface="+mn-ea"/>
              </a:rPr>
              <a:t>依赖注入</a:t>
            </a:r>
            <a:endParaRPr lang="en-US" altLang="zh-CN" sz="1800" dirty="0">
              <a:latin typeface="+mn-ea"/>
            </a:endParaRPr>
          </a:p>
          <a:p>
            <a:pPr lvl="3"/>
            <a:r>
              <a:rPr lang="en-US" altLang="zh-CN" sz="1600" dirty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TestExecutionListeners</a:t>
            </a:r>
            <a:endParaRPr lang="en-US" altLang="zh-CN" sz="1800" dirty="0" smtClean="0">
              <a:latin typeface="+mn-ea"/>
            </a:endParaRPr>
          </a:p>
          <a:p>
            <a:pPr lvl="2"/>
            <a:r>
              <a:rPr lang="en-US" altLang="zh-CN" sz="1800" dirty="0" smtClean="0">
                <a:latin typeface="+mn-ea"/>
              </a:rPr>
              <a:t>JDBC </a:t>
            </a:r>
            <a:r>
              <a:rPr lang="zh-CN" altLang="en-US" sz="1800" dirty="0" smtClean="0">
                <a:latin typeface="+mn-ea"/>
              </a:rPr>
              <a:t>测试支持</a:t>
            </a:r>
            <a:r>
              <a:rPr lang="en-US" altLang="zh-CN" sz="1800" dirty="0" smtClean="0">
                <a:latin typeface="+mn-ea"/>
              </a:rPr>
              <a:t> </a:t>
            </a:r>
          </a:p>
          <a:p>
            <a:pPr lvl="3"/>
            <a:r>
              <a:rPr lang="en-US" altLang="zh-CN" sz="1600" dirty="0">
                <a:latin typeface="+mn-ea"/>
              </a:rPr>
              <a:t>@</a:t>
            </a:r>
            <a:r>
              <a:rPr lang="en-US" altLang="zh-CN" sz="1600" dirty="0" err="1">
                <a:latin typeface="+mn-ea"/>
              </a:rPr>
              <a:t>Sql</a:t>
            </a:r>
            <a:endParaRPr lang="en-US" altLang="zh-CN" sz="1600" dirty="0">
              <a:latin typeface="+mn-ea"/>
            </a:endParaRPr>
          </a:p>
          <a:p>
            <a:pPr lvl="3"/>
            <a:r>
              <a:rPr lang="en-US" altLang="zh-CN" sz="1600" dirty="0">
                <a:latin typeface="+mn-ea"/>
              </a:rPr>
              <a:t>@</a:t>
            </a:r>
            <a:r>
              <a:rPr lang="en-US" altLang="zh-CN" sz="1600" dirty="0" err="1">
                <a:latin typeface="+mn-ea"/>
              </a:rPr>
              <a:t>SqlConfig</a:t>
            </a:r>
            <a:endParaRPr lang="en-US" altLang="zh-CN" sz="1600" dirty="0">
              <a:latin typeface="+mn-ea"/>
            </a:endParaRPr>
          </a:p>
          <a:p>
            <a:pPr lvl="3"/>
            <a:r>
              <a:rPr lang="en-US" altLang="zh-CN" sz="1600" dirty="0">
                <a:latin typeface="+mn-ea"/>
              </a:rPr>
              <a:t>@</a:t>
            </a:r>
            <a:r>
              <a:rPr lang="en-US" altLang="zh-CN" sz="1600" dirty="0" err="1">
                <a:latin typeface="+mn-ea"/>
              </a:rPr>
              <a:t>SqlGroup</a:t>
            </a:r>
            <a:endParaRPr lang="en-US" altLang="zh-CN" sz="1600" dirty="0" smtClean="0">
              <a:latin typeface="+mn-ea"/>
            </a:endParaRPr>
          </a:p>
          <a:p>
            <a:pPr lvl="2"/>
            <a:r>
              <a:rPr lang="zh-CN" altLang="en-US" sz="1800" dirty="0" smtClean="0">
                <a:latin typeface="+mn-ea"/>
              </a:rPr>
              <a:t>配置相关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en-US" altLang="zh-CN" sz="1600" dirty="0">
                <a:latin typeface="+mn-ea"/>
              </a:rPr>
              <a:t>@</a:t>
            </a:r>
            <a:r>
              <a:rPr lang="en-US" altLang="zh-CN" sz="1600" dirty="0" err="1" smtClean="0">
                <a:latin typeface="+mn-ea"/>
              </a:rPr>
              <a:t>ActiveProfiles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>
                <a:latin typeface="+mn-ea"/>
              </a:rPr>
              <a:t>@</a:t>
            </a:r>
            <a:r>
              <a:rPr lang="en-US" altLang="zh-CN" sz="1600" dirty="0" err="1">
                <a:latin typeface="+mn-ea"/>
              </a:rPr>
              <a:t>TestPropertySource</a:t>
            </a:r>
            <a:endParaRPr lang="en-US" altLang="zh-CN" sz="1600" dirty="0" smtClean="0">
              <a:latin typeface="+mn-ea"/>
            </a:endParaRPr>
          </a:p>
          <a:p>
            <a:pPr lvl="3"/>
            <a:endParaRPr lang="en-US" altLang="zh-CN" sz="1600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91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 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测试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51739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集成测试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注解（</a:t>
            </a:r>
            <a:r>
              <a:rPr lang="en-US" altLang="zh-CN" sz="2000" dirty="0" smtClean="0">
                <a:latin typeface="+mn-ea"/>
              </a:rPr>
              <a:t>Annotation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en-US" altLang="zh-CN" sz="1800" dirty="0">
                <a:latin typeface="+mn-ea"/>
              </a:rPr>
              <a:t> @</a:t>
            </a:r>
            <a:r>
              <a:rPr lang="en-US" altLang="zh-CN" sz="1800" dirty="0" err="1" smtClean="0">
                <a:latin typeface="+mn-ea"/>
              </a:rPr>
              <a:t>SpringBootTest</a:t>
            </a:r>
            <a:endParaRPr lang="en-US" altLang="zh-CN" sz="1800" dirty="0" smtClean="0">
              <a:latin typeface="+mn-ea"/>
            </a:endParaRPr>
          </a:p>
          <a:p>
            <a:pPr lvl="3"/>
            <a:r>
              <a:rPr lang="zh-CN" altLang="en-US" sz="1600" dirty="0" smtClean="0">
                <a:latin typeface="+mn-ea"/>
              </a:rPr>
              <a:t>配置属性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Spring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Bean</a:t>
            </a:r>
            <a:r>
              <a:rPr lang="zh-CN" altLang="en-US" sz="1600" dirty="0" smtClean="0">
                <a:latin typeface="+mn-ea"/>
              </a:rPr>
              <a:t>配置</a:t>
            </a:r>
            <a:endParaRPr lang="en-US" altLang="zh-CN" sz="1600" dirty="0" smtClean="0">
              <a:latin typeface="+mn-ea"/>
            </a:endParaRPr>
          </a:p>
          <a:p>
            <a:pPr lvl="3"/>
            <a:r>
              <a:rPr lang="en-US" altLang="zh-CN" sz="1600" dirty="0" smtClean="0">
                <a:latin typeface="+mn-ea"/>
              </a:rPr>
              <a:t>Web</a:t>
            </a:r>
            <a:r>
              <a:rPr lang="zh-CN" altLang="en-US" sz="1600" dirty="0" smtClean="0">
                <a:latin typeface="+mn-ea"/>
              </a:rPr>
              <a:t> 环境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自动</a:t>
            </a:r>
            <a:r>
              <a:rPr lang="zh-CN" altLang="en-US" sz="2000" dirty="0" smtClean="0">
                <a:latin typeface="+mn-ea"/>
              </a:rPr>
              <a:t>装配</a:t>
            </a:r>
            <a:r>
              <a:rPr lang="zh-CN" altLang="en-US" sz="2000" dirty="0" smtClean="0">
                <a:latin typeface="+mn-ea"/>
              </a:rPr>
              <a:t>测试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en-US" altLang="zh-CN" sz="1800" dirty="0">
                <a:latin typeface="+mn-ea"/>
              </a:rPr>
              <a:t>JSON</a:t>
            </a:r>
          </a:p>
          <a:p>
            <a:pPr lvl="2"/>
            <a:r>
              <a:rPr lang="en-US" altLang="zh-CN" sz="1800" dirty="0">
                <a:latin typeface="+mn-ea"/>
              </a:rPr>
              <a:t>Spring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WebMVC</a:t>
            </a:r>
            <a:endParaRPr lang="en-US" altLang="zh-CN" sz="1800" dirty="0">
              <a:latin typeface="+mn-ea"/>
            </a:endParaRPr>
          </a:p>
          <a:p>
            <a:pPr lvl="2"/>
            <a:r>
              <a:rPr lang="en-US" altLang="zh-CN" sz="1800" dirty="0">
                <a:latin typeface="+mn-ea"/>
              </a:rPr>
              <a:t>Data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JPA</a:t>
            </a:r>
          </a:p>
          <a:p>
            <a:pPr lvl="2"/>
            <a:r>
              <a:rPr lang="en-US" altLang="zh-CN" sz="1800" dirty="0">
                <a:latin typeface="+mn-ea"/>
              </a:rPr>
              <a:t>JDBC</a:t>
            </a:r>
          </a:p>
          <a:p>
            <a:pPr lvl="2"/>
            <a:r>
              <a:rPr lang="en-US" altLang="zh-CN" sz="1800" dirty="0" err="1" smtClean="0">
                <a:latin typeface="+mn-ea"/>
              </a:rPr>
              <a:t>RestClient</a:t>
            </a:r>
            <a:endParaRPr lang="en-US" altLang="zh-CN" sz="2000" dirty="0" smtClean="0">
              <a:latin typeface="+mn-ea"/>
            </a:endParaRPr>
          </a:p>
          <a:p>
            <a:pPr lvl="3"/>
            <a:endParaRPr lang="en-US" altLang="zh-CN" dirty="0" smtClean="0">
              <a:latin typeface="+mn-ea"/>
            </a:endParaRPr>
          </a:p>
          <a:p>
            <a:pPr lvl="2"/>
            <a:endParaRPr lang="en-US" altLang="zh-CN" sz="18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076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</TotalTime>
  <Words>180</Words>
  <Application>Microsoft Macintosh PowerPoint</Application>
  <PresentationFormat>自定义</PresentationFormat>
  <Paragraphs>102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平面</vt:lpstr>
      <vt:lpstr>Java微服务实践  Spring Boot 测试</vt:lpstr>
      <vt:lpstr>Java 微服务实战系列课堂</vt:lpstr>
      <vt:lpstr>Java 微服务实战系列课堂</vt:lpstr>
      <vt:lpstr>议题</vt:lpstr>
      <vt:lpstr>Spring 测试</vt:lpstr>
      <vt:lpstr>Spring 测试</vt:lpstr>
      <vt:lpstr>Spring 测试</vt:lpstr>
      <vt:lpstr>Spring 测试</vt:lpstr>
      <vt:lpstr>Spring Boot 测试</vt:lpstr>
      <vt:lpstr>高端测试框架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2338</cp:revision>
  <cp:lastPrinted>2017-08-03T15:48:00Z</cp:lastPrinted>
  <dcterms:created xsi:type="dcterms:W3CDTF">2016-07-12T22:52:00Z</dcterms:created>
  <dcterms:modified xsi:type="dcterms:W3CDTF">2017-09-13T14:20:05Z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