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317" r:id="rId3"/>
    <p:sldId id="334" r:id="rId4"/>
    <p:sldId id="257" r:id="rId5"/>
    <p:sldId id="259" r:id="rId6"/>
    <p:sldId id="308" r:id="rId7"/>
    <p:sldId id="319" r:id="rId8"/>
    <p:sldId id="320" r:id="rId9"/>
    <p:sldId id="325" r:id="rId10"/>
    <p:sldId id="321" r:id="rId11"/>
    <p:sldId id="322" r:id="rId12"/>
    <p:sldId id="323" r:id="rId13"/>
    <p:sldId id="324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5" r:id="rId22"/>
    <p:sldId id="336" r:id="rId23"/>
    <p:sldId id="337" r:id="rId24"/>
    <p:sldId id="338" r:id="rId25"/>
    <p:sldId id="341" r:id="rId26"/>
    <p:sldId id="342" r:id="rId27"/>
    <p:sldId id="343" r:id="rId28"/>
    <p:sldId id="344" r:id="rId29"/>
    <p:sldId id="345" r:id="rId30"/>
    <p:sldId id="346" r:id="rId31"/>
    <p:sldId id="340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414" autoAdjust="0"/>
  </p:normalViewPr>
  <p:slideViewPr>
    <p:cSldViewPr snapToGrid="0">
      <p:cViewPr varScale="1">
        <p:scale>
          <a:sx n="116" d="100"/>
          <a:sy n="116" d="100"/>
        </p:scale>
        <p:origin x="-1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t>17/7/14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5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8BCF-A98A-4F7D-9791-30BEF9B96E5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2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8BCF-A98A-4F7D-9791-30BEF9B96E5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26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8BCF-A98A-4F7D-9791-30BEF9B96E5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30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17/7/14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17/7/14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17/7/14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ybatis.org/dtd/mybatis-3-config.dt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/>
          <a:lstStyle/>
          <a:p>
            <a:r>
              <a:rPr lang="zh-CN" altLang="en-US" dirty="0" smtClean="0"/>
              <a:t>小马哥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0871" y="2045585"/>
            <a:ext cx="7766936" cy="2200604"/>
          </a:xfrm>
        </p:spPr>
        <p:txBody>
          <a:bodyPr/>
          <a:lstStyle/>
          <a:p>
            <a:r>
              <a:rPr kumimoji="1" lang="en-US" altLang="zh-CN" sz="6000" dirty="0" smtClean="0"/>
              <a:t>Java</a:t>
            </a:r>
            <a:r>
              <a:rPr kumimoji="1" lang="zh-CN" altLang="en-US" sz="6000" dirty="0" smtClean="0"/>
              <a:t>微服务实践</a:t>
            </a:r>
            <a:r>
              <a:rPr kumimoji="1" lang="en-US" altLang="zh-CN" sz="6000" dirty="0" smtClean="0"/>
              <a:t/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 </a:t>
            </a:r>
            <a:r>
              <a:rPr kumimoji="1" lang="en-US" altLang="zh-CN" sz="2400" dirty="0" smtClean="0"/>
              <a:t>Spring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Boot</a:t>
            </a:r>
            <a:r>
              <a:rPr kumimoji="1" lang="zh-CN" altLang="en-US" sz="2400" dirty="0" smtClean="0"/>
              <a:t> </a:t>
            </a:r>
            <a:r>
              <a:rPr lang="en-US" altLang="zh-CN" sz="2400" dirty="0" err="1"/>
              <a:t>MyBatis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92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配置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1198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全局</a:t>
            </a:r>
            <a:r>
              <a:rPr lang="en-US" altLang="zh-CN" sz="2400" dirty="0" smtClean="0">
                <a:latin typeface="+mn-ea"/>
              </a:rPr>
              <a:t>XML</a:t>
            </a:r>
            <a:r>
              <a:rPr lang="zh-CN" altLang="en-US" sz="2400" dirty="0" smtClean="0">
                <a:latin typeface="+mn-ea"/>
              </a:rPr>
              <a:t>配置文件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设置（</a:t>
            </a:r>
            <a:r>
              <a:rPr lang="en-US" altLang="zh-CN" sz="2000" dirty="0" smtClean="0">
                <a:latin typeface="+mn-ea"/>
              </a:rPr>
              <a:t>settings</a:t>
            </a:r>
            <a:r>
              <a:rPr lang="zh-CN" altLang="en-US" sz="2000" dirty="0" smtClean="0">
                <a:latin typeface="+mn-ea"/>
              </a:rPr>
              <a:t>）</a:t>
            </a:r>
          </a:p>
          <a:p>
            <a:pPr lvl="2"/>
            <a:r>
              <a:rPr lang="zh-CN" altLang="en-US" sz="1800" dirty="0" smtClean="0">
                <a:latin typeface="+mn-ea"/>
              </a:rPr>
              <a:t>用于修改</a:t>
            </a:r>
            <a:r>
              <a:rPr lang="en-US" altLang="zh-CN" sz="1800" dirty="0" err="1" smtClean="0">
                <a:latin typeface="+mn-ea"/>
              </a:rPr>
              <a:t>MyBatis</a:t>
            </a:r>
            <a:r>
              <a:rPr lang="zh-CN" altLang="en-US" sz="1800" dirty="0" smtClean="0">
                <a:latin typeface="+mn-ea"/>
              </a:rPr>
              <a:t>的运行时行为</a:t>
            </a:r>
          </a:p>
          <a:p>
            <a:pPr marL="457200" lvl="1" indent="0">
              <a:buNone/>
            </a:pP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59" y="2981606"/>
            <a:ext cx="6421796" cy="387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1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配置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1198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全局</a:t>
            </a:r>
            <a:r>
              <a:rPr lang="en-US" altLang="zh-CN" sz="2400" dirty="0" smtClean="0">
                <a:latin typeface="+mn-ea"/>
              </a:rPr>
              <a:t>XML</a:t>
            </a:r>
            <a:r>
              <a:rPr lang="zh-CN" altLang="en-US" sz="2400" dirty="0" smtClean="0">
                <a:latin typeface="+mn-ea"/>
              </a:rPr>
              <a:t>配置文件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类型别名（</a:t>
            </a:r>
            <a:r>
              <a:rPr lang="en-US" altLang="zh-CN" sz="2000" dirty="0" err="1">
                <a:latin typeface="+mn-ea"/>
              </a:rPr>
              <a:t>typeAliases</a:t>
            </a:r>
            <a:r>
              <a:rPr lang="zh-CN" altLang="zh-CN" sz="2000" dirty="0" smtClean="0">
                <a:latin typeface="+mn-ea"/>
              </a:rPr>
              <a:t>）</a:t>
            </a:r>
            <a:endParaRPr lang="zh-CN" altLang="en-US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为</a:t>
            </a:r>
            <a:r>
              <a:rPr lang="en-US" altLang="zh-CN" sz="1800" dirty="0" smtClean="0">
                <a:latin typeface="+mn-ea"/>
              </a:rPr>
              <a:t>Java</a:t>
            </a:r>
            <a:r>
              <a:rPr lang="zh-CN" altLang="en-US" sz="1800" dirty="0" smtClean="0">
                <a:latin typeface="+mn-ea"/>
              </a:rPr>
              <a:t>类型建立别名，一般使用更短的名称替代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838" y="3069126"/>
            <a:ext cx="62738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7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配置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1198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全局</a:t>
            </a:r>
            <a:r>
              <a:rPr lang="en-US" altLang="zh-CN" sz="2400" dirty="0" smtClean="0">
                <a:latin typeface="+mn-ea"/>
              </a:rPr>
              <a:t>XML</a:t>
            </a:r>
            <a:r>
              <a:rPr lang="zh-CN" altLang="en-US" sz="2400" dirty="0" smtClean="0">
                <a:latin typeface="+mn-ea"/>
              </a:rPr>
              <a:t>配置文件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类型处理器（</a:t>
            </a:r>
            <a:r>
              <a:rPr lang="en-US" altLang="zh-CN" sz="2000" dirty="0" err="1">
                <a:latin typeface="+mn-ea"/>
              </a:rPr>
              <a:t>typeHanders</a:t>
            </a:r>
            <a:r>
              <a:rPr lang="zh-CN" altLang="zh-CN" sz="2000" dirty="0" smtClean="0">
                <a:latin typeface="+mn-ea"/>
              </a:rPr>
              <a:t>）</a:t>
            </a:r>
            <a:endParaRPr lang="zh-CN" altLang="en-US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用于将预编译语句（</a:t>
            </a:r>
            <a:r>
              <a:rPr lang="en-US" altLang="zh-CN" sz="1800" dirty="0" err="1" smtClean="0">
                <a:latin typeface="+mn-ea"/>
              </a:rPr>
              <a:t>PreparedStatement</a:t>
            </a:r>
            <a:r>
              <a:rPr lang="zh-CN" altLang="en-US" sz="1800" dirty="0" smtClean="0">
                <a:latin typeface="+mn-ea"/>
              </a:rPr>
              <a:t>）或结果集（</a:t>
            </a:r>
            <a:r>
              <a:rPr lang="en-US" altLang="zh-CN" sz="1800" dirty="0" err="1" smtClean="0">
                <a:latin typeface="+mn-ea"/>
              </a:rPr>
              <a:t>ResultSet</a:t>
            </a:r>
            <a:r>
              <a:rPr lang="zh-CN" altLang="en-US" sz="1800" dirty="0" smtClean="0">
                <a:latin typeface="+mn-ea"/>
              </a:rPr>
              <a:t>）中的</a:t>
            </a:r>
            <a:r>
              <a:rPr lang="en-US" altLang="zh-CN" sz="1800" dirty="0" smtClean="0">
                <a:latin typeface="+mn-ea"/>
              </a:rPr>
              <a:t>JDBC</a:t>
            </a:r>
            <a:r>
              <a:rPr lang="zh-CN" altLang="en-US" sz="1800" dirty="0" smtClean="0">
                <a:latin typeface="+mn-ea"/>
              </a:rPr>
              <a:t>类型转化成</a:t>
            </a:r>
            <a:r>
              <a:rPr lang="en-US" altLang="zh-CN" sz="1800" dirty="0" smtClean="0">
                <a:latin typeface="+mn-ea"/>
              </a:rPr>
              <a:t>Java</a:t>
            </a:r>
            <a:r>
              <a:rPr lang="zh-CN" altLang="en-US" sz="1800" dirty="0" smtClean="0">
                <a:latin typeface="+mn-ea"/>
              </a:rPr>
              <a:t> 类型。</a:t>
            </a:r>
          </a:p>
          <a:p>
            <a:pPr lvl="3"/>
            <a:r>
              <a:rPr lang="zh-CN" altLang="en-US" sz="1600" dirty="0" smtClean="0">
                <a:latin typeface="+mn-ea"/>
              </a:rPr>
              <a:t>如：</a:t>
            </a:r>
            <a:r>
              <a:rPr lang="en-US" altLang="zh-CN" sz="1600" dirty="0" err="1" smtClean="0">
                <a:latin typeface="+mn-ea"/>
              </a:rPr>
              <a:t>BooleanTypeHandler</a:t>
            </a:r>
            <a:r>
              <a:rPr lang="zh-CN" altLang="en-US" sz="1600" dirty="0" smtClean="0">
                <a:latin typeface="+mn-ea"/>
              </a:rPr>
              <a:t>  将 </a:t>
            </a:r>
            <a:r>
              <a:rPr lang="en-US" altLang="zh-CN" sz="1600" dirty="0" smtClean="0">
                <a:latin typeface="+mn-ea"/>
              </a:rPr>
              <a:t>JDBC</a:t>
            </a:r>
            <a:r>
              <a:rPr lang="zh-CN" altLang="en-US" sz="1600" dirty="0" smtClean="0">
                <a:latin typeface="+mn-ea"/>
              </a:rPr>
              <a:t>类型中的</a:t>
            </a:r>
            <a:r>
              <a:rPr lang="en-US" altLang="zh-CN" sz="1600" dirty="0" smtClean="0">
                <a:latin typeface="+mn-ea"/>
              </a:rPr>
              <a:t>BOOLEAN</a:t>
            </a:r>
            <a:r>
              <a:rPr lang="zh-CN" altLang="en-US" sz="1600" dirty="0" smtClean="0">
                <a:latin typeface="+mn-ea"/>
              </a:rPr>
              <a:t>转化成</a:t>
            </a:r>
            <a:r>
              <a:rPr lang="en-US" altLang="zh-CN" sz="1600" dirty="0" smtClean="0">
                <a:latin typeface="+mn-ea"/>
              </a:rPr>
              <a:t>Java</a:t>
            </a:r>
            <a:r>
              <a:rPr lang="zh-CN" altLang="en-US" sz="1600" dirty="0" smtClean="0">
                <a:latin typeface="+mn-ea"/>
              </a:rPr>
              <a:t>类型中的</a:t>
            </a:r>
            <a:r>
              <a:rPr lang="en-US" altLang="zh-CN" sz="1600" dirty="0" err="1" smtClean="0">
                <a:latin typeface="+mn-ea"/>
              </a:rPr>
              <a:t>java.lang.Boolean</a:t>
            </a:r>
            <a:r>
              <a:rPr lang="zh-CN" altLang="en-US" sz="1600" dirty="0" smtClean="0">
                <a:latin typeface="+mn-ea"/>
              </a:rPr>
              <a:t> 或者 </a:t>
            </a:r>
            <a:r>
              <a:rPr lang="en-US" altLang="zh-CN" sz="1600" dirty="0" err="1" smtClean="0">
                <a:latin typeface="+mn-ea"/>
              </a:rPr>
              <a:t>boolean</a:t>
            </a:r>
            <a:r>
              <a:rPr lang="zh-CN" altLang="zh-CN" sz="1600" dirty="0" smtClean="0">
                <a:latin typeface="+mn-ea"/>
              </a:rPr>
              <a:t>。</a:t>
            </a:r>
            <a:endParaRPr lang="zh-CN" altLang="en-US" sz="1600" dirty="0" smtClean="0">
              <a:latin typeface="+mn-ea"/>
            </a:endParaRPr>
          </a:p>
          <a:p>
            <a:pPr lvl="3"/>
            <a:r>
              <a:rPr lang="zh-CN" altLang="en-US" sz="1600" dirty="0" smtClean="0">
                <a:latin typeface="+mn-ea"/>
              </a:rPr>
              <a:t>若需要转换 </a:t>
            </a:r>
            <a:r>
              <a:rPr lang="en-US" altLang="zh-CN" sz="1600" dirty="0" smtClean="0">
                <a:latin typeface="+mn-ea"/>
              </a:rPr>
              <a:t>Java</a:t>
            </a:r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8</a:t>
            </a:r>
            <a:r>
              <a:rPr lang="zh-CN" altLang="en-US" sz="1600" dirty="0" smtClean="0">
                <a:latin typeface="+mn-ea"/>
              </a:rPr>
              <a:t> 新增的</a:t>
            </a:r>
            <a:r>
              <a:rPr lang="en-US" altLang="zh-CN" sz="1600" dirty="0" smtClean="0">
                <a:latin typeface="+mn-ea"/>
              </a:rPr>
              <a:t>Date</a:t>
            </a:r>
            <a:r>
              <a:rPr lang="zh-CN" altLang="en-US" sz="1600" dirty="0" smtClean="0">
                <a:latin typeface="+mn-ea"/>
              </a:rPr>
              <a:t>与</a:t>
            </a:r>
            <a:r>
              <a:rPr lang="en-US" altLang="zh-CN" sz="1600" dirty="0" smtClean="0">
                <a:latin typeface="+mn-ea"/>
              </a:rPr>
              <a:t>Time</a:t>
            </a:r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API</a:t>
            </a:r>
            <a:r>
              <a:rPr lang="zh-CN" altLang="en-US" sz="1600" dirty="0" smtClean="0">
                <a:latin typeface="+mn-ea"/>
              </a:rPr>
              <a:t>，即</a:t>
            </a:r>
            <a:r>
              <a:rPr lang="en-US" altLang="zh-CN" sz="1600" dirty="0" smtClean="0">
                <a:latin typeface="+mn-ea"/>
              </a:rPr>
              <a:t>JSR</a:t>
            </a:r>
            <a:r>
              <a:rPr lang="zh-CN" altLang="en-US" sz="1600" dirty="0" smtClean="0">
                <a:latin typeface="+mn-ea"/>
              </a:rPr>
              <a:t>-</a:t>
            </a:r>
            <a:r>
              <a:rPr lang="en-US" altLang="zh-CN" sz="1600" dirty="0" smtClean="0">
                <a:latin typeface="+mn-ea"/>
              </a:rPr>
              <a:t>310</a:t>
            </a:r>
            <a:r>
              <a:rPr lang="zh-CN" altLang="en-US" sz="1600" dirty="0" smtClean="0">
                <a:latin typeface="+mn-ea"/>
              </a:rPr>
              <a:t>，需要再引入</a:t>
            </a:r>
            <a:r>
              <a:rPr lang="en-US" altLang="zh-CN" sz="1600" dirty="0">
                <a:latin typeface="+mn-ea"/>
              </a:rPr>
              <a:t>mybatis-typehandlers-</a:t>
            </a:r>
            <a:r>
              <a:rPr lang="en-US" altLang="zh-CN" sz="1600" dirty="0" smtClean="0">
                <a:latin typeface="+mn-ea"/>
              </a:rPr>
              <a:t>jsr310</a:t>
            </a:r>
            <a:r>
              <a:rPr lang="zh-CN" altLang="en-US" sz="1600" dirty="0" smtClean="0">
                <a:latin typeface="+mn-ea"/>
              </a:rPr>
              <a:t>：</a:t>
            </a:r>
          </a:p>
          <a:p>
            <a:pPr marL="1828800" lvl="4" indent="0">
              <a:buNone/>
            </a:pPr>
            <a:r>
              <a:rPr lang="en-US" altLang="zh-CN" sz="1600" dirty="0">
                <a:latin typeface="+mn-ea"/>
              </a:rPr>
              <a:t>&lt;dependency&gt;</a:t>
            </a:r>
          </a:p>
          <a:p>
            <a:pPr marL="1828800" lvl="4" indent="0">
              <a:buNone/>
            </a:pP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	&lt;</a:t>
            </a:r>
            <a:r>
              <a:rPr lang="en-US" altLang="zh-CN" sz="1600" dirty="0" err="1">
                <a:latin typeface="+mn-ea"/>
              </a:rPr>
              <a:t>groupId</a:t>
            </a:r>
            <a:r>
              <a:rPr lang="en-US" altLang="zh-CN" sz="1600" dirty="0">
                <a:latin typeface="+mn-ea"/>
              </a:rPr>
              <a:t>&gt;</a:t>
            </a:r>
            <a:r>
              <a:rPr lang="en-US" altLang="zh-CN" sz="1600" dirty="0" err="1">
                <a:latin typeface="+mn-ea"/>
              </a:rPr>
              <a:t>org.mybatis</a:t>
            </a:r>
            <a:r>
              <a:rPr lang="en-US" altLang="zh-CN" sz="1600" dirty="0">
                <a:latin typeface="+mn-ea"/>
              </a:rPr>
              <a:t>&lt;/</a:t>
            </a:r>
            <a:r>
              <a:rPr lang="en-US" altLang="zh-CN" sz="1600" dirty="0" err="1">
                <a:latin typeface="+mn-ea"/>
              </a:rPr>
              <a:t>groupId</a:t>
            </a:r>
            <a:r>
              <a:rPr lang="en-US" altLang="zh-CN" sz="1600" dirty="0">
                <a:latin typeface="+mn-ea"/>
              </a:rPr>
              <a:t>&gt;</a:t>
            </a:r>
          </a:p>
          <a:p>
            <a:pPr marL="1828800" lvl="4" indent="0">
              <a:buNone/>
            </a:pP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	&lt;</a:t>
            </a:r>
            <a:r>
              <a:rPr lang="en-US" altLang="zh-CN" sz="1600" dirty="0" err="1">
                <a:latin typeface="+mn-ea"/>
              </a:rPr>
              <a:t>artifactId</a:t>
            </a:r>
            <a:r>
              <a:rPr lang="en-US" altLang="zh-CN" sz="1600" dirty="0">
                <a:latin typeface="+mn-ea"/>
              </a:rPr>
              <a:t>&gt;mybatis-typehandlers-jsr310&lt;/</a:t>
            </a:r>
            <a:r>
              <a:rPr lang="en-US" altLang="zh-CN" sz="1600" dirty="0" err="1">
                <a:latin typeface="+mn-ea"/>
              </a:rPr>
              <a:t>artifactId</a:t>
            </a:r>
            <a:r>
              <a:rPr lang="en-US" altLang="zh-CN" sz="1600" dirty="0">
                <a:latin typeface="+mn-ea"/>
              </a:rPr>
              <a:t>&gt;</a:t>
            </a:r>
          </a:p>
          <a:p>
            <a:pPr marL="1828800" lvl="4" indent="0">
              <a:buNone/>
            </a:pPr>
            <a:r>
              <a:rPr lang="en-US" altLang="zh-CN" sz="1600" dirty="0" smtClean="0">
                <a:latin typeface="+mn-ea"/>
              </a:rPr>
              <a:t>	 </a:t>
            </a:r>
            <a:r>
              <a:rPr lang="en-US" altLang="zh-CN" sz="1600" dirty="0">
                <a:latin typeface="+mn-ea"/>
              </a:rPr>
              <a:t>&lt;version&gt;1.0.2&lt;/version&gt;</a:t>
            </a:r>
          </a:p>
          <a:p>
            <a:pPr marL="1828800" lvl="4" indent="0">
              <a:buNone/>
            </a:pPr>
            <a:r>
              <a:rPr lang="en-US" altLang="zh-CN" sz="1600" dirty="0">
                <a:latin typeface="+mn-ea"/>
              </a:rPr>
              <a:t>&lt;/</a:t>
            </a:r>
            <a:r>
              <a:rPr lang="en-US" altLang="zh-CN" sz="1600" dirty="0" smtClean="0">
                <a:latin typeface="+mn-ea"/>
              </a:rPr>
              <a:t>dependency&gt;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710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配置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1198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全局</a:t>
            </a:r>
            <a:r>
              <a:rPr lang="en-US" altLang="zh-CN" sz="2400" dirty="0" smtClean="0">
                <a:latin typeface="+mn-ea"/>
              </a:rPr>
              <a:t>XML</a:t>
            </a:r>
            <a:r>
              <a:rPr lang="zh-CN" altLang="en-US" sz="2400" dirty="0" smtClean="0">
                <a:latin typeface="+mn-ea"/>
              </a:rPr>
              <a:t>配置文件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对象工厂（</a:t>
            </a:r>
            <a:r>
              <a:rPr lang="en-US" altLang="zh-CN" sz="2000" dirty="0" err="1">
                <a:latin typeface="+mn-ea"/>
              </a:rPr>
              <a:t>objectFactory</a:t>
            </a:r>
            <a:r>
              <a:rPr lang="zh-CN" altLang="en-US" sz="2000" dirty="0" smtClean="0">
                <a:latin typeface="+mn-ea"/>
              </a:rPr>
              <a:t>）</a:t>
            </a:r>
          </a:p>
          <a:p>
            <a:pPr lvl="2"/>
            <a:r>
              <a:rPr lang="zh-CN" altLang="en-US" sz="1800" dirty="0" smtClean="0">
                <a:latin typeface="+mn-ea"/>
              </a:rPr>
              <a:t>用于创建结果对象实例，提供默认构造器或者执行构造参数初始化目标类型的对象。通常使用场景，不需要调整默认的实现。</a:t>
            </a:r>
            <a:endParaRPr lang="en-US" altLang="zh-CN" sz="16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733" y="3276467"/>
            <a:ext cx="6745444" cy="345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78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配置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1198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全局</a:t>
            </a:r>
            <a:r>
              <a:rPr lang="en-US" altLang="zh-CN" sz="2400" dirty="0" smtClean="0">
                <a:latin typeface="+mn-ea"/>
              </a:rPr>
              <a:t>XML</a:t>
            </a:r>
            <a:r>
              <a:rPr lang="zh-CN" altLang="en-US" sz="2400" dirty="0" smtClean="0">
                <a:latin typeface="+mn-ea"/>
              </a:rPr>
              <a:t>配置文件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插件（</a:t>
            </a:r>
            <a:r>
              <a:rPr lang="en-US" altLang="zh-CN" sz="2000" dirty="0" smtClean="0">
                <a:latin typeface="+mn-ea"/>
              </a:rPr>
              <a:t>plugins</a:t>
            </a:r>
            <a:r>
              <a:rPr lang="zh-CN" altLang="en-US" sz="2000" dirty="0" smtClean="0">
                <a:latin typeface="+mn-ea"/>
              </a:rPr>
              <a:t>）</a:t>
            </a:r>
          </a:p>
          <a:p>
            <a:pPr lvl="2"/>
            <a:r>
              <a:rPr lang="en-US" altLang="zh-CN" sz="1800" dirty="0" err="1" smtClean="0">
                <a:latin typeface="+mn-ea"/>
              </a:rPr>
              <a:t>Mybatis</a:t>
            </a:r>
            <a:r>
              <a:rPr lang="zh-CN" altLang="en-US" sz="1800" dirty="0" smtClean="0">
                <a:latin typeface="+mn-ea"/>
              </a:rPr>
              <a:t>提供插件的方式来拦截映射语句（</a:t>
            </a:r>
            <a:r>
              <a:rPr lang="en-US" altLang="zh-CN" sz="1800" dirty="0" smtClean="0">
                <a:latin typeface="+mn-ea"/>
              </a:rPr>
              <a:t>mapped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statement</a:t>
            </a:r>
            <a:r>
              <a:rPr lang="zh-CN" altLang="en-US" sz="1800" dirty="0" smtClean="0">
                <a:latin typeface="+mn-ea"/>
              </a:rPr>
              <a:t>）的执行，如以下方法：</a:t>
            </a:r>
          </a:p>
          <a:p>
            <a:pPr lvl="3"/>
            <a:r>
              <a:rPr lang="en-US" altLang="zh-CN" sz="1600" dirty="0">
                <a:latin typeface="+mn-ea"/>
              </a:rPr>
              <a:t>Executor (update, query, </a:t>
            </a:r>
            <a:r>
              <a:rPr lang="en-US" altLang="zh-CN" sz="1600" dirty="0" err="1">
                <a:latin typeface="+mn-ea"/>
              </a:rPr>
              <a:t>flushStatements</a:t>
            </a:r>
            <a:r>
              <a:rPr lang="en-US" altLang="zh-CN" sz="1600" dirty="0">
                <a:latin typeface="+mn-ea"/>
              </a:rPr>
              <a:t>, commit, rollback, </a:t>
            </a:r>
            <a:r>
              <a:rPr lang="en-US" altLang="zh-CN" sz="1600" dirty="0" err="1">
                <a:latin typeface="+mn-ea"/>
              </a:rPr>
              <a:t>getTransaction</a:t>
            </a:r>
            <a:r>
              <a:rPr lang="en-US" altLang="zh-CN" sz="1600" dirty="0">
                <a:latin typeface="+mn-ea"/>
              </a:rPr>
              <a:t>, close, </a:t>
            </a:r>
            <a:r>
              <a:rPr lang="en-US" altLang="zh-CN" sz="1600" dirty="0" err="1">
                <a:latin typeface="+mn-ea"/>
              </a:rPr>
              <a:t>isClosed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3"/>
            <a:r>
              <a:rPr lang="en-US" altLang="zh-CN" sz="1600" dirty="0" err="1">
                <a:latin typeface="+mn-ea"/>
              </a:rPr>
              <a:t>ParameterHandler</a:t>
            </a:r>
            <a:r>
              <a:rPr lang="en-US" altLang="zh-CN" sz="1600" dirty="0">
                <a:latin typeface="+mn-ea"/>
              </a:rPr>
              <a:t> (</a:t>
            </a:r>
            <a:r>
              <a:rPr lang="en-US" altLang="zh-CN" sz="1600" dirty="0" err="1">
                <a:latin typeface="+mn-ea"/>
              </a:rPr>
              <a:t>getParameterObject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dirty="0" err="1">
                <a:latin typeface="+mn-ea"/>
              </a:rPr>
              <a:t>setParameters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3"/>
            <a:r>
              <a:rPr lang="en-US" altLang="zh-CN" sz="1600" dirty="0" err="1">
                <a:latin typeface="+mn-ea"/>
              </a:rPr>
              <a:t>ResultSetHandler</a:t>
            </a:r>
            <a:r>
              <a:rPr lang="en-US" altLang="zh-CN" sz="1600" dirty="0">
                <a:latin typeface="+mn-ea"/>
              </a:rPr>
              <a:t> (</a:t>
            </a:r>
            <a:r>
              <a:rPr lang="en-US" altLang="zh-CN" sz="1600" dirty="0" err="1">
                <a:latin typeface="+mn-ea"/>
              </a:rPr>
              <a:t>handleResultSets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dirty="0" err="1">
                <a:latin typeface="+mn-ea"/>
              </a:rPr>
              <a:t>handleOutputParameters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3"/>
            <a:r>
              <a:rPr lang="en-US" altLang="zh-CN" sz="1600" dirty="0" err="1">
                <a:latin typeface="+mn-ea"/>
              </a:rPr>
              <a:t>StatementHandler</a:t>
            </a:r>
            <a:r>
              <a:rPr lang="en-US" altLang="zh-CN" sz="1600" dirty="0">
                <a:latin typeface="+mn-ea"/>
              </a:rPr>
              <a:t> (prepare, parameterize, batch, update, query)</a:t>
            </a:r>
          </a:p>
        </p:txBody>
      </p:sp>
    </p:spTree>
    <p:extLst>
      <p:ext uri="{BB962C8B-B14F-4D97-AF65-F5344CB8AC3E}">
        <p14:creationId xmlns:p14="http://schemas.microsoft.com/office/powerpoint/2010/main" val="2647243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配置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1198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全局</a:t>
            </a:r>
            <a:r>
              <a:rPr lang="en-US" altLang="zh-CN" sz="2400" dirty="0" smtClean="0">
                <a:latin typeface="+mn-ea"/>
              </a:rPr>
              <a:t>XML</a:t>
            </a:r>
            <a:r>
              <a:rPr lang="zh-CN" altLang="en-US" sz="2400" dirty="0" smtClean="0">
                <a:latin typeface="+mn-ea"/>
              </a:rPr>
              <a:t>配置文件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插件（</a:t>
            </a:r>
            <a:r>
              <a:rPr lang="en-US" altLang="zh-CN" sz="2000" dirty="0" smtClean="0">
                <a:latin typeface="+mn-ea"/>
              </a:rPr>
              <a:t>plugins</a:t>
            </a:r>
            <a:r>
              <a:rPr lang="zh-CN" altLang="en-US" sz="2000" dirty="0" smtClean="0">
                <a:latin typeface="+mn-ea"/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886" y="2600148"/>
            <a:ext cx="5695715" cy="425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2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配置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1198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全局</a:t>
            </a:r>
            <a:r>
              <a:rPr lang="en-US" altLang="zh-CN" sz="2400" dirty="0" smtClean="0">
                <a:latin typeface="+mn-ea"/>
              </a:rPr>
              <a:t>XML</a:t>
            </a:r>
            <a:r>
              <a:rPr lang="zh-CN" altLang="en-US" sz="2400" dirty="0" smtClean="0">
                <a:latin typeface="+mn-ea"/>
              </a:rPr>
              <a:t>配置文件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环境（</a:t>
            </a:r>
            <a:r>
              <a:rPr lang="en-US" altLang="zh-CN" sz="2000" dirty="0">
                <a:latin typeface="+mn-ea"/>
              </a:rPr>
              <a:t>environments</a:t>
            </a:r>
            <a:r>
              <a:rPr lang="zh-CN" altLang="en-US" sz="2000" dirty="0" smtClean="0">
                <a:latin typeface="+mn-ea"/>
              </a:rPr>
              <a:t>）</a:t>
            </a:r>
          </a:p>
          <a:p>
            <a:pPr lvl="2"/>
            <a:r>
              <a:rPr lang="en-US" altLang="zh-CN" sz="1800" dirty="0" err="1" smtClean="0">
                <a:latin typeface="+mn-ea"/>
              </a:rPr>
              <a:t>MyBatis</a:t>
            </a:r>
            <a:r>
              <a:rPr lang="zh-CN" altLang="en-US" sz="1800" dirty="0" smtClean="0">
                <a:latin typeface="+mn-ea"/>
              </a:rPr>
              <a:t> 允许配置多个环境，在运行时，通过传递环境信息，切换关联的</a:t>
            </a:r>
            <a:r>
              <a:rPr lang="en-US" altLang="zh-CN" sz="1800" dirty="0" err="1" smtClean="0">
                <a:latin typeface="+mn-ea"/>
              </a:rPr>
              <a:t>SqlSessionFactory</a:t>
            </a:r>
            <a:r>
              <a:rPr lang="zh-CN" altLang="en-US" sz="1800" dirty="0" smtClean="0">
                <a:latin typeface="+mn-ea"/>
              </a:rPr>
              <a:t> 实例。因此，</a:t>
            </a:r>
            <a:r>
              <a:rPr lang="en-US" altLang="zh-CN" sz="1800" dirty="0" err="1" smtClean="0">
                <a:latin typeface="+mn-ea"/>
              </a:rPr>
              <a:t>MyBatis</a:t>
            </a:r>
            <a:r>
              <a:rPr lang="zh-CN" altLang="en-US" sz="1800" dirty="0">
                <a:latin typeface="+mn-ea"/>
              </a:rPr>
              <a:t> 中的环境（</a:t>
            </a:r>
            <a:r>
              <a:rPr lang="en-US" altLang="zh-CN" sz="1800" dirty="0">
                <a:latin typeface="+mn-ea"/>
              </a:rPr>
              <a:t>environments</a:t>
            </a:r>
            <a:r>
              <a:rPr lang="zh-CN" altLang="en-US" sz="1800" dirty="0" smtClean="0">
                <a:latin typeface="+mn-ea"/>
              </a:rPr>
              <a:t>）类似于</a:t>
            </a:r>
            <a:r>
              <a:rPr lang="en-US" altLang="zh-CN" sz="1800" dirty="0" smtClean="0">
                <a:latin typeface="+mn-ea"/>
              </a:rPr>
              <a:t>Maven</a:t>
            </a:r>
            <a:r>
              <a:rPr lang="zh-CN" altLang="en-US" sz="1800" dirty="0" smtClean="0">
                <a:latin typeface="+mn-ea"/>
              </a:rPr>
              <a:t> 或者 </a:t>
            </a:r>
            <a:r>
              <a:rPr lang="en-US" altLang="zh-CN" sz="1800" dirty="0" smtClean="0">
                <a:latin typeface="+mn-ea"/>
              </a:rPr>
              <a:t>Spring</a:t>
            </a:r>
            <a:r>
              <a:rPr lang="zh-CN" altLang="en-US" sz="1800" dirty="0" smtClean="0">
                <a:latin typeface="+mn-ea"/>
              </a:rPr>
              <a:t> 中的</a:t>
            </a:r>
            <a:r>
              <a:rPr lang="en-US" altLang="zh-CN" sz="1800" dirty="0" smtClean="0">
                <a:latin typeface="+mn-ea"/>
              </a:rPr>
              <a:t>Profile</a:t>
            </a:r>
            <a:r>
              <a:rPr lang="zh-CN" altLang="en-US" sz="1800" dirty="0" smtClean="0">
                <a:latin typeface="+mn-ea"/>
              </a:rPr>
              <a:t>。</a:t>
            </a:r>
            <a:endParaRPr lang="zh-CN" altLang="en-US" sz="1800" dirty="0">
              <a:latin typeface="+mn-ea"/>
            </a:endParaRPr>
          </a:p>
          <a:p>
            <a:pPr lvl="2"/>
            <a:endParaRPr lang="zh-CN" altLang="en-US" sz="1800" dirty="0" smtClean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505" y="3580704"/>
            <a:ext cx="6529530" cy="306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7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配置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1198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全局</a:t>
            </a:r>
            <a:r>
              <a:rPr lang="en-US" altLang="zh-CN" sz="2400" dirty="0" smtClean="0">
                <a:latin typeface="+mn-ea"/>
              </a:rPr>
              <a:t>XML</a:t>
            </a:r>
            <a:r>
              <a:rPr lang="zh-CN" altLang="en-US" sz="2400" dirty="0" smtClean="0">
                <a:latin typeface="+mn-ea"/>
              </a:rPr>
              <a:t>配置文件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数据库标识供应器（</a:t>
            </a:r>
            <a:r>
              <a:rPr lang="en-US" altLang="zh-CN" sz="2000" dirty="0" err="1">
                <a:latin typeface="+mn-ea"/>
              </a:rPr>
              <a:t>databaseIdProvider</a:t>
            </a:r>
            <a:r>
              <a:rPr lang="zh-CN" altLang="en-US" sz="2000" dirty="0">
                <a:latin typeface="+mn-ea"/>
              </a:rPr>
              <a:t>）</a:t>
            </a:r>
          </a:p>
          <a:p>
            <a:pPr lvl="2"/>
            <a:r>
              <a:rPr lang="en-US" altLang="zh-CN" sz="1800" dirty="0" err="1" smtClean="0">
                <a:latin typeface="+mn-ea"/>
              </a:rPr>
              <a:t>MyBatis</a:t>
            </a:r>
            <a:r>
              <a:rPr lang="zh-CN" altLang="en-US" sz="1800" dirty="0" smtClean="0">
                <a:latin typeface="+mn-ea"/>
              </a:rPr>
              <a:t> 是面向</a:t>
            </a:r>
            <a:r>
              <a:rPr lang="en-US" altLang="zh-CN" sz="1800" dirty="0" smtClean="0">
                <a:latin typeface="+mn-ea"/>
              </a:rPr>
              <a:t>SQL</a:t>
            </a:r>
            <a:r>
              <a:rPr lang="zh-CN" altLang="en-US" sz="1800" dirty="0" smtClean="0">
                <a:latin typeface="+mn-ea"/>
              </a:rPr>
              <a:t>的映射框架，所执行</a:t>
            </a:r>
            <a:r>
              <a:rPr lang="en-US" altLang="zh-CN" sz="1800" dirty="0" smtClean="0">
                <a:latin typeface="+mn-ea"/>
              </a:rPr>
              <a:t>SQL</a:t>
            </a:r>
            <a:r>
              <a:rPr lang="zh-CN" altLang="en-US" sz="1800" dirty="0" smtClean="0">
                <a:latin typeface="+mn-ea"/>
              </a:rPr>
              <a:t>语句的语法依赖于数据库提供商的实现，比如：</a:t>
            </a:r>
            <a:r>
              <a:rPr lang="en-US" altLang="zh-CN" sz="1800" dirty="0" smtClean="0">
                <a:latin typeface="+mn-ea"/>
              </a:rPr>
              <a:t>MySQL</a:t>
            </a:r>
            <a:r>
              <a:rPr lang="zh-CN" altLang="en-US" sz="1800" dirty="0" smtClean="0">
                <a:latin typeface="+mn-ea"/>
              </a:rPr>
              <a:t>、</a:t>
            </a:r>
            <a:r>
              <a:rPr lang="en-US" altLang="zh-CN" sz="1800" dirty="0" smtClean="0">
                <a:latin typeface="+mn-ea"/>
              </a:rPr>
              <a:t>Oracle</a:t>
            </a:r>
            <a:r>
              <a:rPr lang="zh-CN" altLang="en-US" sz="1800" dirty="0" smtClean="0">
                <a:latin typeface="+mn-ea"/>
              </a:rPr>
              <a:t>、</a:t>
            </a:r>
            <a:r>
              <a:rPr lang="en-US" altLang="zh-CN" sz="1800" dirty="0" smtClean="0">
                <a:latin typeface="+mn-ea"/>
              </a:rPr>
              <a:t>SQL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Server</a:t>
            </a:r>
            <a:r>
              <a:rPr lang="zh-CN" altLang="en-US" sz="1800" dirty="0" smtClean="0">
                <a:latin typeface="+mn-ea"/>
              </a:rPr>
              <a:t>等。在配置映射</a:t>
            </a:r>
            <a:r>
              <a:rPr lang="en-US" altLang="zh-CN" sz="1800" dirty="0" smtClean="0">
                <a:latin typeface="+mn-ea"/>
              </a:rPr>
              <a:t>SQL</a:t>
            </a:r>
            <a:r>
              <a:rPr lang="zh-CN" altLang="en-US" sz="1800" dirty="0" smtClean="0">
                <a:latin typeface="+mn-ea"/>
              </a:rPr>
              <a:t>语句时，可为其指定具体的</a:t>
            </a:r>
            <a:r>
              <a:rPr lang="zh-CN" altLang="en-US" sz="1800" dirty="0">
                <a:latin typeface="+mn-ea"/>
              </a:rPr>
              <a:t>数据库提供</a:t>
            </a:r>
            <a:r>
              <a:rPr lang="zh-CN" altLang="en-US" sz="1800" dirty="0" smtClean="0">
                <a:latin typeface="+mn-ea"/>
              </a:rPr>
              <a:t>商的实现。因此，在全局</a:t>
            </a:r>
            <a:r>
              <a:rPr lang="en-US" altLang="zh-CN" sz="1800" dirty="0" smtClean="0">
                <a:latin typeface="+mn-ea"/>
              </a:rPr>
              <a:t>XML</a:t>
            </a:r>
            <a:r>
              <a:rPr lang="zh-CN" altLang="en-US" sz="1800" dirty="0" smtClean="0">
                <a:latin typeface="+mn-ea"/>
              </a:rPr>
              <a:t>配置文件中可以定义多个</a:t>
            </a:r>
            <a:r>
              <a:rPr lang="zh-CN" altLang="en-US" sz="1800" dirty="0">
                <a:latin typeface="+mn-ea"/>
              </a:rPr>
              <a:t>数据库标识供应器（</a:t>
            </a:r>
            <a:r>
              <a:rPr lang="en-US" altLang="zh-CN" sz="1800" dirty="0" err="1">
                <a:latin typeface="+mn-ea"/>
              </a:rPr>
              <a:t>databaseIdProvider</a:t>
            </a:r>
            <a:r>
              <a:rPr lang="zh-CN" altLang="en-US" sz="1800" dirty="0" smtClean="0">
                <a:latin typeface="+mn-ea"/>
              </a:rPr>
              <a:t>）</a:t>
            </a:r>
            <a:r>
              <a:rPr lang="zh-CN" altLang="en-US" sz="1800" dirty="0">
                <a:latin typeface="+mn-ea"/>
              </a:rPr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946" y="4055286"/>
            <a:ext cx="6911508" cy="186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9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配置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1198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全局</a:t>
            </a:r>
            <a:r>
              <a:rPr lang="en-US" altLang="zh-CN" sz="2400" dirty="0" smtClean="0">
                <a:latin typeface="+mn-ea"/>
              </a:rPr>
              <a:t>XML</a:t>
            </a:r>
            <a:r>
              <a:rPr lang="zh-CN" altLang="en-US" sz="2400" dirty="0" smtClean="0">
                <a:latin typeface="+mn-ea"/>
              </a:rPr>
              <a:t>配置文件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SQL</a:t>
            </a:r>
            <a:r>
              <a:rPr lang="zh-CN" altLang="en-US" sz="2000" dirty="0">
                <a:latin typeface="+mn-ea"/>
              </a:rPr>
              <a:t>映射文件（</a:t>
            </a:r>
            <a:r>
              <a:rPr lang="en-US" altLang="zh-CN" sz="2000" dirty="0">
                <a:latin typeface="+mn-ea"/>
              </a:rPr>
              <a:t>mappers</a:t>
            </a:r>
            <a:r>
              <a:rPr lang="zh-CN" altLang="en-US" sz="20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 lvl="2"/>
            <a:endParaRPr lang="zh-CN" altLang="en-US" sz="18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09" y="2785282"/>
            <a:ext cx="5364993" cy="3255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906" y="2820600"/>
            <a:ext cx="6067416" cy="332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8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/>
                <a:cs typeface="方正姚体"/>
              </a:rPr>
              <a:t>MyBatis</a:t>
            </a:r>
            <a:r>
              <a:rPr lang="zh-CN" altLang="en-US" dirty="0">
                <a:latin typeface="方正姚体"/>
                <a:cs typeface="方正姚体"/>
              </a:rPr>
              <a:t> 实例讲解</a:t>
            </a:r>
            <a:endParaRPr lang="en-US" altLang="zh-CN" dirty="0">
              <a:latin typeface="方正姚体"/>
              <a:cs typeface="方正姚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1198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+mn-ea"/>
              </a:rPr>
              <a:t>MyBatis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配置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XML</a:t>
            </a:r>
            <a:r>
              <a:rPr lang="zh-CN" altLang="en-US" sz="2000" dirty="0" smtClean="0">
                <a:latin typeface="+mn-ea"/>
              </a:rPr>
              <a:t>定义</a:t>
            </a:r>
          </a:p>
          <a:p>
            <a:pPr lvl="2"/>
            <a:r>
              <a:rPr lang="zh-CN" altLang="en-US" sz="1800" dirty="0" smtClean="0">
                <a:latin typeface="+mn-ea"/>
              </a:rPr>
              <a:t>文档类型约束方式</a:t>
            </a:r>
          </a:p>
          <a:p>
            <a:pPr lvl="3"/>
            <a:r>
              <a:rPr lang="en-US" altLang="zh-CN" sz="1600" dirty="0" smtClean="0">
                <a:latin typeface="+mn-ea"/>
              </a:rPr>
              <a:t>DTD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smtClean="0">
                <a:latin typeface="+mn-ea"/>
              </a:rPr>
              <a:t>Document</a:t>
            </a:r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Type</a:t>
            </a:r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Definition</a:t>
            </a:r>
            <a:endParaRPr lang="zh-CN" altLang="en-US" sz="1600" dirty="0" smtClean="0">
              <a:latin typeface="+mn-ea"/>
            </a:endParaRPr>
          </a:p>
          <a:p>
            <a:pPr lvl="3"/>
            <a:r>
              <a:rPr lang="en-US" altLang="zh-CN" sz="1600" dirty="0" smtClean="0">
                <a:latin typeface="+mn-ea"/>
                <a:hlinkClick r:id="rId2"/>
              </a:rPr>
              <a:t>http</a:t>
            </a:r>
            <a:r>
              <a:rPr lang="en-US" altLang="zh-CN" sz="1600" dirty="0">
                <a:latin typeface="+mn-ea"/>
                <a:hlinkClick r:id="rId2"/>
              </a:rPr>
              <a:t>://mybatis.org/dtd/mybatis-3-</a:t>
            </a:r>
            <a:r>
              <a:rPr lang="en-US" altLang="zh-CN" sz="1600" dirty="0" smtClean="0">
                <a:latin typeface="+mn-ea"/>
                <a:hlinkClick r:id="rId2"/>
              </a:rPr>
              <a:t>config.dtd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子元素</a:t>
            </a:r>
          </a:p>
          <a:p>
            <a:pPr lvl="3"/>
            <a:r>
              <a:rPr lang="en-US" altLang="zh-CN" sz="1600" dirty="0">
                <a:latin typeface="+mn-ea"/>
              </a:rPr>
              <a:t>properties, settings, </a:t>
            </a:r>
            <a:r>
              <a:rPr lang="en-US" altLang="zh-CN" sz="1600" dirty="0" err="1">
                <a:latin typeface="+mn-ea"/>
              </a:rPr>
              <a:t>typeAliases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dirty="0" err="1">
                <a:latin typeface="+mn-ea"/>
              </a:rPr>
              <a:t>typeHandlers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dirty="0" err="1">
                <a:latin typeface="+mn-ea"/>
              </a:rPr>
              <a:t>objectFactory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dirty="0" err="1">
                <a:latin typeface="+mn-ea"/>
              </a:rPr>
              <a:t>objectWrapperFactory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dirty="0" err="1">
                <a:latin typeface="+mn-ea"/>
              </a:rPr>
              <a:t>reflectorFactory</a:t>
            </a:r>
            <a:r>
              <a:rPr lang="en-US" altLang="zh-CN" sz="1600" dirty="0">
                <a:latin typeface="+mn-ea"/>
              </a:rPr>
              <a:t>, plugins, environments, </a:t>
            </a:r>
            <a:r>
              <a:rPr lang="en-US" altLang="zh-CN" sz="1600" dirty="0" err="1">
                <a:latin typeface="+mn-ea"/>
              </a:rPr>
              <a:t>databaseIdProvider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dirty="0" smtClean="0">
                <a:latin typeface="+mn-ea"/>
              </a:rPr>
              <a:t>mappers</a:t>
            </a:r>
          </a:p>
          <a:p>
            <a:pPr lvl="1"/>
            <a:r>
              <a:rPr lang="en-US" altLang="zh-CN" sz="2000" dirty="0" smtClean="0">
                <a:latin typeface="+mn-ea"/>
              </a:rPr>
              <a:t>API</a:t>
            </a:r>
            <a:r>
              <a:rPr lang="zh-CN" altLang="en-US" sz="2000" dirty="0" smtClean="0">
                <a:latin typeface="+mn-ea"/>
              </a:rPr>
              <a:t>接口</a:t>
            </a:r>
          </a:p>
          <a:p>
            <a:pPr lvl="2"/>
            <a:r>
              <a:rPr lang="en-US" altLang="zh-CN" sz="1800" dirty="0" err="1" smtClean="0">
                <a:latin typeface="+mn-ea"/>
              </a:rPr>
              <a:t>org.apache.ibatis.session.Configuration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298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991" y="1673137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</p:txBody>
      </p:sp>
      <p:pic>
        <p:nvPicPr>
          <p:cNvPr id="5" name="图片 4" descr="Java微服务实战系列课堂（二维码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66" y="1565005"/>
            <a:ext cx="4302433" cy="4302433"/>
          </a:xfrm>
          <a:prstGeom prst="rect">
            <a:avLst/>
          </a:prstGeom>
        </p:spPr>
      </p:pic>
      <p:pic>
        <p:nvPicPr>
          <p:cNvPr id="6" name="图片 5" descr="SF 小马哥交流群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765" y="1684300"/>
            <a:ext cx="2968553" cy="406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7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/>
                <a:cs typeface="方正姚体"/>
              </a:rPr>
              <a:t>MyBatis</a:t>
            </a:r>
            <a:r>
              <a:rPr lang="zh-CN" altLang="en-US" dirty="0">
                <a:latin typeface="方正姚体"/>
                <a:cs typeface="方正姚体"/>
              </a:rPr>
              <a:t> 实例讲解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849555" cy="501198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+mn-ea"/>
              </a:rPr>
              <a:t>MyBatis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配置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属性（</a:t>
            </a:r>
            <a:r>
              <a:rPr lang="en-US" altLang="zh-CN" sz="2000" dirty="0" smtClean="0">
                <a:latin typeface="+mn-ea"/>
              </a:rPr>
              <a:t>properties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配置内容</a:t>
            </a:r>
            <a:endParaRPr lang="en-US" altLang="zh-CN" sz="1800" dirty="0" smtClean="0">
              <a:latin typeface="+mn-ea"/>
            </a:endParaRPr>
          </a:p>
          <a:p>
            <a:pPr lvl="2"/>
            <a:endParaRPr lang="en-US" altLang="zh-CN" sz="1800" dirty="0">
              <a:latin typeface="+mn-ea"/>
            </a:endParaRPr>
          </a:p>
          <a:p>
            <a:pPr lvl="2"/>
            <a:endParaRPr lang="en-US" altLang="zh-CN" sz="1800" dirty="0" smtClean="0">
              <a:latin typeface="+mn-ea"/>
            </a:endParaRPr>
          </a:p>
          <a:p>
            <a:pPr marL="914400" lvl="2" indent="0">
              <a:buNone/>
            </a:pPr>
            <a:endParaRPr lang="en-US" altLang="zh-CN" sz="1800" dirty="0">
              <a:latin typeface="+mn-ea"/>
            </a:endParaRPr>
          </a:p>
          <a:p>
            <a:pPr marL="914400" lvl="2" indent="0">
              <a:buNone/>
            </a:pP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组装</a:t>
            </a:r>
            <a:r>
              <a:rPr lang="en-US" altLang="zh-CN" sz="1800" dirty="0">
                <a:latin typeface="+mn-ea"/>
              </a:rPr>
              <a:t>API</a:t>
            </a:r>
            <a:r>
              <a:rPr lang="zh-CN" altLang="en-US" sz="1800" dirty="0">
                <a:latin typeface="+mn-ea"/>
              </a:rPr>
              <a:t>接口</a:t>
            </a:r>
            <a:endParaRPr lang="en-US" altLang="zh-CN" sz="1800" dirty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org.apache.ibatis.session</a:t>
            </a:r>
            <a:r>
              <a:rPr lang="zh-CN" altLang="en-US" sz="1600" dirty="0" smtClean="0">
                <a:latin typeface="+mn-ea"/>
              </a:rPr>
              <a:t>.</a:t>
            </a:r>
            <a:r>
              <a:rPr lang="en-US" altLang="zh-CN" sz="1600" dirty="0" err="1" smtClean="0">
                <a:latin typeface="+mn-ea"/>
              </a:rPr>
              <a:t>Configuration</a:t>
            </a:r>
            <a:r>
              <a:rPr lang="en-US" altLang="zh-CN" sz="1600" dirty="0" err="1">
                <a:latin typeface="+mn-ea"/>
              </a:rPr>
              <a:t>#variables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填充配置</a:t>
            </a:r>
            <a:endParaRPr lang="en-US" altLang="zh-CN" sz="1800" dirty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org.apache.ibatis.builder.xml.XMLConfigBuilder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err="1" smtClean="0">
                <a:latin typeface="+mn-ea"/>
              </a:rPr>
              <a:t>XPathParser,String</a:t>
            </a:r>
            <a:r>
              <a:rPr lang="en-US" altLang="zh-CN" sz="1600" dirty="0">
                <a:latin typeface="+mn-ea"/>
              </a:rPr>
              <a:t>, Properties)</a:t>
            </a:r>
            <a:endParaRPr lang="en-US" altLang="zh-CN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217" y="2991704"/>
            <a:ext cx="6350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2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/>
                <a:cs typeface="方正姚体"/>
              </a:rPr>
              <a:t>MyBatis</a:t>
            </a:r>
            <a:r>
              <a:rPr lang="zh-CN" altLang="en-US" dirty="0">
                <a:latin typeface="方正姚体"/>
                <a:cs typeface="方正姚体"/>
              </a:rPr>
              <a:t> 实例讲解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1198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+mn-ea"/>
              </a:rPr>
              <a:t>MyBatis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配置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设置（</a:t>
            </a:r>
            <a:r>
              <a:rPr lang="en-US" altLang="zh-CN" sz="2000" dirty="0" smtClean="0">
                <a:latin typeface="+mn-ea"/>
              </a:rPr>
              <a:t>settings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2"/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24" y="2619110"/>
            <a:ext cx="6768055" cy="371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30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/>
                <a:cs typeface="方正姚体"/>
              </a:rPr>
              <a:t>MyBatis</a:t>
            </a:r>
            <a:r>
              <a:rPr lang="zh-CN" altLang="en-US" dirty="0">
                <a:latin typeface="方正姚体"/>
                <a:cs typeface="方正姚体"/>
              </a:rPr>
              <a:t> 实例讲解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9595555" cy="501198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+mn-ea"/>
              </a:rPr>
              <a:t>MyBatis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配置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设置（</a:t>
            </a:r>
            <a:r>
              <a:rPr lang="en-US" altLang="zh-CN" sz="2000" dirty="0" smtClean="0">
                <a:latin typeface="+mn-ea"/>
              </a:rPr>
              <a:t>settings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1800" dirty="0" smtClean="0">
                <a:latin typeface="+mn-ea"/>
              </a:rPr>
              <a:t>XML</a:t>
            </a:r>
            <a:r>
              <a:rPr lang="zh-CN" altLang="en-US" sz="1800" dirty="0" smtClean="0">
                <a:latin typeface="+mn-ea"/>
              </a:rPr>
              <a:t>声明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600" dirty="0" smtClean="0">
                <a:latin typeface="+mn-ea"/>
              </a:rPr>
              <a:t>&lt;settings&gt; </a:t>
            </a:r>
            <a:r>
              <a:rPr lang="zh-CN" altLang="en-US" sz="1600" dirty="0" smtClean="0">
                <a:latin typeface="+mn-ea"/>
              </a:rPr>
              <a:t>元素</a:t>
            </a:r>
            <a:endParaRPr lang="en-US" altLang="zh-CN" sz="1600" dirty="0" smtClean="0">
              <a:latin typeface="+mn-ea"/>
            </a:endParaRPr>
          </a:p>
          <a:p>
            <a:pPr lvl="4"/>
            <a:r>
              <a:rPr lang="en-US" altLang="zh-CN" sz="1600" dirty="0">
                <a:latin typeface="+mn-ea"/>
              </a:rPr>
              <a:t>&lt;</a:t>
            </a:r>
            <a:r>
              <a:rPr lang="en-US" altLang="zh-CN" sz="1600" dirty="0" smtClean="0">
                <a:latin typeface="+mn-ea"/>
              </a:rPr>
              <a:t>setting&gt; </a:t>
            </a:r>
            <a:r>
              <a:rPr lang="zh-CN" altLang="en-US" sz="1600" dirty="0" smtClean="0">
                <a:latin typeface="+mn-ea"/>
              </a:rPr>
              <a:t>元素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组装</a:t>
            </a:r>
            <a:r>
              <a:rPr lang="en-US" altLang="zh-CN" sz="1800" dirty="0" smtClean="0">
                <a:latin typeface="+mn-ea"/>
              </a:rPr>
              <a:t>API</a:t>
            </a:r>
            <a:r>
              <a:rPr lang="zh-CN" altLang="en-US" sz="1800" dirty="0" smtClean="0">
                <a:latin typeface="+mn-ea"/>
              </a:rPr>
              <a:t>接口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org.apache.ibatis.session</a:t>
            </a:r>
            <a:r>
              <a:rPr lang="zh-CN" altLang="en-US" sz="1600" dirty="0" smtClean="0">
                <a:latin typeface="+mn-ea"/>
              </a:rPr>
              <a:t>.</a:t>
            </a:r>
            <a:r>
              <a:rPr lang="en-US" altLang="zh-CN" sz="1600" dirty="0" err="1" smtClean="0">
                <a:latin typeface="+mn-ea"/>
              </a:rPr>
              <a:t>Configuration#setXXX</a:t>
            </a:r>
            <a:r>
              <a:rPr lang="en-US" altLang="zh-CN" sz="1600" dirty="0" smtClean="0">
                <a:latin typeface="+mn-ea"/>
              </a:rPr>
              <a:t>(</a:t>
            </a:r>
            <a:r>
              <a:rPr lang="zh-CN" altLang="en-US" sz="1600" dirty="0" smtClean="0">
                <a:latin typeface="+mn-ea"/>
              </a:rPr>
              <a:t>*</a:t>
            </a:r>
            <a:r>
              <a:rPr lang="en-US" altLang="zh-CN" sz="1600" dirty="0" smtClean="0">
                <a:latin typeface="+mn-ea"/>
              </a:rPr>
              <a:t>)</a:t>
            </a:r>
          </a:p>
          <a:p>
            <a:pPr lvl="2"/>
            <a:r>
              <a:rPr lang="zh-CN" altLang="en-US" sz="1800" dirty="0" smtClean="0">
                <a:latin typeface="+mn-ea"/>
              </a:rPr>
              <a:t>填充配置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org.apache.ibatis.builder.xml</a:t>
            </a:r>
            <a:r>
              <a:rPr lang="en-US" altLang="zh-CN" sz="1600" dirty="0" smtClean="0">
                <a:latin typeface="+mn-ea"/>
              </a:rPr>
              <a:t>.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XMLConfigBuilder</a:t>
            </a:r>
            <a:r>
              <a:rPr lang="en-US" altLang="zh-CN" sz="1600" dirty="0" err="1">
                <a:latin typeface="+mn-ea"/>
              </a:rPr>
              <a:t>#settingsElement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smtClean="0">
                <a:latin typeface="+mn-ea"/>
              </a:rPr>
              <a:t>Properties)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948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/>
                <a:cs typeface="方正姚体"/>
              </a:rPr>
              <a:t>MyBatis</a:t>
            </a:r>
            <a:r>
              <a:rPr lang="zh-CN" altLang="en-US" dirty="0">
                <a:latin typeface="方正姚体"/>
                <a:cs typeface="方正姚体"/>
              </a:rPr>
              <a:t> 实例讲解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1198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+mn-ea"/>
              </a:rPr>
              <a:t>MyBatis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配置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类型别名（</a:t>
            </a:r>
            <a:r>
              <a:rPr lang="en-US" altLang="zh-CN" sz="2000" dirty="0" err="1">
                <a:latin typeface="+mn-ea"/>
              </a:rPr>
              <a:t>typeAliases</a:t>
            </a:r>
            <a:r>
              <a:rPr lang="zh-CN" altLang="zh-CN" sz="20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 lvl="2"/>
            <a:r>
              <a:rPr lang="en-US" altLang="zh-CN" sz="1800" dirty="0" smtClean="0">
                <a:latin typeface="+mn-ea"/>
              </a:rPr>
              <a:t>XML</a:t>
            </a:r>
            <a:r>
              <a:rPr lang="zh-CN" altLang="en-US" sz="1800" dirty="0" smtClean="0">
                <a:latin typeface="+mn-ea"/>
              </a:rPr>
              <a:t>声明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600" dirty="0" smtClean="0">
                <a:latin typeface="+mn-ea"/>
              </a:rPr>
              <a:t>&lt;</a:t>
            </a:r>
            <a:r>
              <a:rPr lang="en-US" altLang="zh-CN" sz="1600" dirty="0" err="1" smtClean="0">
                <a:latin typeface="+mn-ea"/>
              </a:rPr>
              <a:t>typeAliases</a:t>
            </a:r>
            <a:r>
              <a:rPr lang="en-US" altLang="zh-CN" sz="1600" dirty="0" smtClean="0">
                <a:latin typeface="+mn-ea"/>
              </a:rPr>
              <a:t>&gt; </a:t>
            </a:r>
            <a:r>
              <a:rPr lang="zh-CN" altLang="en-US" sz="1600" dirty="0" smtClean="0">
                <a:latin typeface="+mn-ea"/>
              </a:rPr>
              <a:t>元素</a:t>
            </a:r>
            <a:endParaRPr lang="en-US" altLang="zh-CN" sz="1600" dirty="0" smtClean="0">
              <a:latin typeface="+mn-ea"/>
            </a:endParaRPr>
          </a:p>
          <a:p>
            <a:pPr lvl="4"/>
            <a:r>
              <a:rPr lang="en-US" altLang="zh-CN" sz="1600" dirty="0">
                <a:latin typeface="+mn-ea"/>
              </a:rPr>
              <a:t>&lt;</a:t>
            </a:r>
            <a:r>
              <a:rPr lang="en-US" altLang="zh-CN" sz="1600" dirty="0" err="1" smtClean="0">
                <a:latin typeface="+mn-ea"/>
              </a:rPr>
              <a:t>typeAliase</a:t>
            </a:r>
            <a:r>
              <a:rPr lang="en-US" altLang="zh-CN" sz="1600" dirty="0" smtClean="0">
                <a:latin typeface="+mn-ea"/>
              </a:rPr>
              <a:t>&gt; </a:t>
            </a:r>
            <a:r>
              <a:rPr lang="zh-CN" altLang="en-US" sz="1600" dirty="0" smtClean="0">
                <a:latin typeface="+mn-ea"/>
              </a:rPr>
              <a:t>元素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组装</a:t>
            </a:r>
            <a:r>
              <a:rPr lang="en-US" altLang="zh-CN" sz="1800" dirty="0">
                <a:latin typeface="+mn-ea"/>
              </a:rPr>
              <a:t>API</a:t>
            </a:r>
            <a:r>
              <a:rPr lang="zh-CN" altLang="en-US" sz="1800" dirty="0">
                <a:latin typeface="+mn-ea"/>
              </a:rPr>
              <a:t>接口</a:t>
            </a:r>
            <a:endParaRPr lang="en-US" altLang="zh-CN" sz="1800" dirty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org.apache.ibatis.session</a:t>
            </a:r>
            <a:r>
              <a:rPr lang="zh-CN" altLang="en-US" sz="1600" dirty="0" smtClean="0">
                <a:latin typeface="+mn-ea"/>
              </a:rPr>
              <a:t>.</a:t>
            </a:r>
            <a:r>
              <a:rPr lang="en-US" altLang="zh-CN" sz="1600" dirty="0" err="1" smtClean="0">
                <a:latin typeface="+mn-ea"/>
              </a:rPr>
              <a:t>Configuration</a:t>
            </a:r>
            <a:r>
              <a:rPr lang="en-US" altLang="zh-CN" sz="1600" dirty="0" err="1">
                <a:latin typeface="+mn-ea"/>
              </a:rPr>
              <a:t>#typeAliasRegistry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en-US" altLang="zh-CN" sz="1800" dirty="0" smtClean="0">
                <a:latin typeface="+mn-ea"/>
              </a:rPr>
              <a:t>API</a:t>
            </a:r>
            <a:r>
              <a:rPr lang="zh-CN" altLang="en-US" sz="1800" dirty="0">
                <a:latin typeface="+mn-ea"/>
              </a:rPr>
              <a:t>定义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org.apache.ibatis.type</a:t>
            </a:r>
            <a:r>
              <a:rPr lang="zh-CN" altLang="en-US" sz="1600" dirty="0" smtClean="0">
                <a:latin typeface="+mn-ea"/>
              </a:rPr>
              <a:t>.</a:t>
            </a:r>
            <a:r>
              <a:rPr lang="en-US" altLang="zh-CN" sz="1600" dirty="0" err="1" smtClean="0">
                <a:latin typeface="+mn-ea"/>
              </a:rPr>
              <a:t>TypeAliasRegistry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填充配置</a:t>
            </a:r>
            <a:endParaRPr lang="en-US" altLang="zh-CN" sz="1800" dirty="0">
              <a:latin typeface="+mn-ea"/>
            </a:endParaRPr>
          </a:p>
          <a:p>
            <a:pPr lvl="3"/>
            <a:r>
              <a:rPr lang="en-US" altLang="zh-CN" sz="1600" dirty="0" smtClean="0">
                <a:latin typeface="+mn-ea"/>
              </a:rPr>
              <a:t>org.apache.ibatis.builder.xml.XMLConfigBuilder</a:t>
            </a:r>
            <a:r>
              <a:rPr lang="en-US" altLang="zh-CN" sz="1600" dirty="0">
                <a:latin typeface="+mn-ea"/>
              </a:rPr>
              <a:t>#typeAliasesElement(</a:t>
            </a:r>
            <a:r>
              <a:rPr lang="en-US" altLang="zh-CN" sz="1600" dirty="0" err="1" smtClean="0">
                <a:latin typeface="+mn-ea"/>
              </a:rPr>
              <a:t>XNode</a:t>
            </a:r>
            <a:r>
              <a:rPr lang="en-US" altLang="zh-CN" sz="1600" dirty="0" smtClean="0">
                <a:latin typeface="+mn-ea"/>
              </a:rPr>
              <a:t>)</a:t>
            </a:r>
            <a:r>
              <a:rPr lang="en-US" altLang="zh-CN" sz="2000" dirty="0" smtClean="0">
                <a:latin typeface="+mn-ea"/>
              </a:rPr>
              <a:t>	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1247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/>
                <a:cs typeface="方正姚体"/>
              </a:rPr>
              <a:t>MyBatis</a:t>
            </a:r>
            <a:r>
              <a:rPr lang="zh-CN" altLang="en-US" dirty="0">
                <a:latin typeface="方正姚体"/>
                <a:cs typeface="方正姚体"/>
              </a:rPr>
              <a:t> 实例讲解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974666" cy="501198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+mn-ea"/>
              </a:rPr>
              <a:t>MyBatis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配置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类型处理器（</a:t>
            </a:r>
            <a:r>
              <a:rPr lang="en-US" altLang="zh-CN" sz="2000" dirty="0" err="1">
                <a:latin typeface="+mn-ea"/>
              </a:rPr>
              <a:t>typeHanders</a:t>
            </a:r>
            <a:r>
              <a:rPr lang="zh-CN" altLang="zh-CN" sz="20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 lvl="2"/>
            <a:r>
              <a:rPr lang="en-US" altLang="zh-CN" sz="1800" dirty="0" smtClean="0">
                <a:latin typeface="+mn-ea"/>
              </a:rPr>
              <a:t>XML</a:t>
            </a:r>
            <a:r>
              <a:rPr lang="zh-CN" altLang="en-US" sz="1800" dirty="0" smtClean="0">
                <a:latin typeface="+mn-ea"/>
              </a:rPr>
              <a:t>声明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600" dirty="0" smtClean="0">
                <a:latin typeface="+mn-ea"/>
              </a:rPr>
              <a:t>&lt;</a:t>
            </a:r>
            <a:r>
              <a:rPr lang="en-US" altLang="zh-CN" sz="1600" dirty="0" err="1">
                <a:latin typeface="+mn-ea"/>
              </a:rPr>
              <a:t>typeHanders</a:t>
            </a:r>
            <a:r>
              <a:rPr lang="en-US" altLang="zh-CN" sz="1600" dirty="0" smtClean="0">
                <a:latin typeface="+mn-ea"/>
              </a:rPr>
              <a:t>&gt; </a:t>
            </a:r>
            <a:r>
              <a:rPr lang="zh-CN" altLang="en-US" sz="1600" dirty="0" smtClean="0">
                <a:latin typeface="+mn-ea"/>
              </a:rPr>
              <a:t>元素</a:t>
            </a:r>
            <a:endParaRPr lang="en-US" altLang="zh-CN" sz="1600" dirty="0" smtClean="0">
              <a:latin typeface="+mn-ea"/>
            </a:endParaRPr>
          </a:p>
          <a:p>
            <a:pPr lvl="4"/>
            <a:r>
              <a:rPr lang="en-US" altLang="zh-CN" sz="1600" dirty="0" smtClean="0">
                <a:latin typeface="+mn-ea"/>
              </a:rPr>
              <a:t>&lt;</a:t>
            </a:r>
            <a:r>
              <a:rPr lang="en-US" altLang="zh-CN" sz="1600" dirty="0" err="1" smtClean="0">
                <a:latin typeface="+mn-ea"/>
              </a:rPr>
              <a:t>typeHander</a:t>
            </a:r>
            <a:r>
              <a:rPr lang="en-US" altLang="zh-CN" sz="1600" dirty="0" smtClean="0">
                <a:latin typeface="+mn-ea"/>
              </a:rPr>
              <a:t>&gt; </a:t>
            </a:r>
            <a:r>
              <a:rPr lang="zh-CN" altLang="en-US" sz="1600" dirty="0" smtClean="0">
                <a:latin typeface="+mn-ea"/>
              </a:rPr>
              <a:t>元素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组装</a:t>
            </a:r>
            <a:r>
              <a:rPr lang="en-US" altLang="zh-CN" sz="1800" dirty="0">
                <a:latin typeface="+mn-ea"/>
              </a:rPr>
              <a:t>API</a:t>
            </a:r>
            <a:r>
              <a:rPr lang="zh-CN" altLang="en-US" sz="1800" dirty="0">
                <a:latin typeface="+mn-ea"/>
              </a:rPr>
              <a:t>接口</a:t>
            </a:r>
            <a:endParaRPr lang="en-US" altLang="zh-CN" sz="1800" dirty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org.apache.ibatis.session</a:t>
            </a:r>
            <a:r>
              <a:rPr lang="zh-CN" altLang="en-US" sz="1600" dirty="0" smtClean="0">
                <a:latin typeface="+mn-ea"/>
              </a:rPr>
              <a:t>.</a:t>
            </a:r>
            <a:r>
              <a:rPr lang="en-US" altLang="zh-CN" sz="1600" dirty="0" err="1" smtClean="0">
                <a:latin typeface="+mn-ea"/>
              </a:rPr>
              <a:t>Configuration</a:t>
            </a:r>
            <a:r>
              <a:rPr lang="en-US" altLang="zh-CN" sz="1600" dirty="0" err="1">
                <a:latin typeface="+mn-ea"/>
              </a:rPr>
              <a:t>#typeHandlerRegistry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en-US" altLang="zh-CN" sz="1800" dirty="0" smtClean="0">
                <a:latin typeface="+mn-ea"/>
              </a:rPr>
              <a:t>API</a:t>
            </a:r>
            <a:r>
              <a:rPr lang="zh-CN" altLang="en-US" sz="1800" dirty="0">
                <a:latin typeface="+mn-ea"/>
              </a:rPr>
              <a:t>定义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600" dirty="0" err="1" smtClean="0">
                <a:latin typeface="+mn-ea"/>
              </a:rPr>
              <a:t>org.apache.ibatis.type</a:t>
            </a:r>
            <a:r>
              <a:rPr lang="zh-CN" altLang="en-US" sz="1600" dirty="0" smtClean="0">
                <a:latin typeface="+mn-ea"/>
              </a:rPr>
              <a:t>.</a:t>
            </a:r>
            <a:r>
              <a:rPr lang="en-US" altLang="zh-CN" sz="1600" dirty="0" err="1" smtClean="0">
                <a:latin typeface="+mn-ea"/>
              </a:rPr>
              <a:t>TypeHandlerRegistry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填充配置</a:t>
            </a:r>
            <a:endParaRPr lang="en-US" altLang="zh-CN" sz="1800" dirty="0">
              <a:latin typeface="+mn-ea"/>
            </a:endParaRPr>
          </a:p>
          <a:p>
            <a:pPr lvl="3"/>
            <a:r>
              <a:rPr lang="en-US" altLang="zh-CN" sz="1600" dirty="0" smtClean="0">
                <a:latin typeface="+mn-ea"/>
              </a:rPr>
              <a:t>org.apache.ibatis.builder.xml.XMLConfigBuilder</a:t>
            </a:r>
            <a:r>
              <a:rPr lang="en-US" altLang="zh-CN" sz="1600" dirty="0">
                <a:latin typeface="+mn-ea"/>
              </a:rPr>
              <a:t>#typeHandlerElement (</a:t>
            </a:r>
            <a:r>
              <a:rPr lang="en-US" altLang="zh-CN" sz="1600" dirty="0" err="1" smtClean="0">
                <a:latin typeface="+mn-ea"/>
              </a:rPr>
              <a:t>XNode</a:t>
            </a:r>
            <a:r>
              <a:rPr lang="en-US" altLang="zh-CN" sz="1600" dirty="0" smtClean="0">
                <a:latin typeface="+mn-ea"/>
              </a:rPr>
              <a:t>)</a:t>
            </a:r>
            <a:r>
              <a:rPr lang="en-US" altLang="zh-CN" sz="2000" dirty="0" smtClean="0">
                <a:latin typeface="+mn-ea"/>
              </a:rPr>
              <a:t>	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530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/>
                <a:cs typeface="方正姚体"/>
              </a:rPr>
              <a:t>MyBatis</a:t>
            </a:r>
            <a:r>
              <a:rPr lang="zh-CN" altLang="en-US" dirty="0">
                <a:latin typeface="方正姚体"/>
                <a:cs typeface="方正姚体"/>
              </a:rPr>
              <a:t> 实例讲解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974666" cy="501198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+mn-ea"/>
              </a:rPr>
              <a:t>MyBatis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配置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以此类推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对象工厂</a:t>
            </a:r>
            <a:r>
              <a:rPr lang="zh-CN" altLang="en-US" sz="1800" dirty="0">
                <a:latin typeface="+mn-ea"/>
              </a:rPr>
              <a:t>（</a:t>
            </a:r>
            <a:r>
              <a:rPr lang="en-US" altLang="zh-CN" sz="1800" dirty="0" err="1">
                <a:latin typeface="+mn-ea"/>
              </a:rPr>
              <a:t>objectFactory</a:t>
            </a:r>
            <a:r>
              <a:rPr lang="zh-CN" altLang="zh-CN" sz="1800" dirty="0">
                <a:latin typeface="+mn-ea"/>
              </a:rPr>
              <a:t>）</a:t>
            </a:r>
            <a:endParaRPr lang="en-US" altLang="zh-CN" sz="1800" dirty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插件（</a:t>
            </a:r>
            <a:r>
              <a:rPr lang="en-US" altLang="zh-CN" sz="1800" dirty="0">
                <a:latin typeface="+mn-ea"/>
              </a:rPr>
              <a:t>plugins</a:t>
            </a:r>
            <a:r>
              <a:rPr lang="zh-CN" altLang="en-US" sz="1800" dirty="0">
                <a:latin typeface="+mn-ea"/>
              </a:rPr>
              <a:t>）</a:t>
            </a:r>
            <a:endParaRPr lang="en-US" altLang="zh-CN" sz="1800" dirty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环境（</a:t>
            </a:r>
            <a:r>
              <a:rPr lang="en-US" altLang="zh-CN" sz="1800" dirty="0">
                <a:latin typeface="+mn-ea"/>
              </a:rPr>
              <a:t>environments</a:t>
            </a:r>
            <a:r>
              <a:rPr lang="zh-CN" altLang="en-US" sz="1800" dirty="0">
                <a:latin typeface="+mn-ea"/>
              </a:rPr>
              <a:t>）</a:t>
            </a:r>
            <a:endParaRPr lang="en-US" altLang="zh-CN" sz="1800" dirty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数据库标识提供商（</a:t>
            </a:r>
            <a:r>
              <a:rPr lang="en-US" altLang="zh-CN" sz="1800" dirty="0" err="1">
                <a:latin typeface="+mn-ea"/>
              </a:rPr>
              <a:t>databaseIdProvider</a:t>
            </a:r>
            <a:r>
              <a:rPr lang="zh-CN" altLang="zh-CN" sz="1800" dirty="0">
                <a:latin typeface="+mn-ea"/>
              </a:rPr>
              <a:t>）</a:t>
            </a:r>
            <a:endParaRPr lang="en-US" altLang="zh-CN" sz="1800" dirty="0">
              <a:latin typeface="+mn-ea"/>
            </a:endParaRPr>
          </a:p>
          <a:p>
            <a:pPr lvl="2"/>
            <a:r>
              <a:rPr lang="en-US" altLang="zh-CN" sz="1800" dirty="0">
                <a:latin typeface="+mn-ea"/>
              </a:rPr>
              <a:t>SQL</a:t>
            </a:r>
            <a:r>
              <a:rPr lang="zh-CN" altLang="en-US" sz="1800" dirty="0">
                <a:latin typeface="+mn-ea"/>
              </a:rPr>
              <a:t>映射文件（</a:t>
            </a:r>
            <a:r>
              <a:rPr lang="en-US" altLang="zh-CN" sz="1800" dirty="0">
                <a:latin typeface="+mn-ea"/>
              </a:rPr>
              <a:t>mappers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939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/>
                <a:cs typeface="方正姚体"/>
              </a:rPr>
              <a:t>MyBatis</a:t>
            </a:r>
            <a:r>
              <a:rPr lang="zh-CN" altLang="en-US" dirty="0">
                <a:latin typeface="方正姚体"/>
                <a:cs typeface="方正姚体"/>
              </a:rPr>
              <a:t> 实例讲解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10583333" cy="501198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+mn-ea"/>
              </a:rPr>
              <a:t>MyBatis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核心</a:t>
            </a:r>
            <a:r>
              <a:rPr lang="en-US" altLang="zh-CN" sz="2400" dirty="0" smtClean="0">
                <a:latin typeface="+mn-ea"/>
              </a:rPr>
              <a:t>API</a:t>
            </a:r>
          </a:p>
          <a:p>
            <a:pPr lvl="1"/>
            <a:r>
              <a:rPr lang="en-US" altLang="zh-CN" sz="2200" dirty="0" err="1" smtClean="0">
                <a:latin typeface="+mn-ea"/>
              </a:rPr>
              <a:t>org.apache.ibatis.session</a:t>
            </a:r>
            <a:r>
              <a:rPr lang="zh-CN" altLang="en-US" sz="2200" dirty="0" smtClean="0">
                <a:latin typeface="+mn-ea"/>
              </a:rPr>
              <a:t>.</a:t>
            </a:r>
            <a:r>
              <a:rPr lang="en-US" altLang="zh-CN" sz="2200" dirty="0" err="1" smtClean="0">
                <a:latin typeface="+mn-ea"/>
              </a:rPr>
              <a:t>SqlSessionFactoryBuilder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SqlSessionFactory</a:t>
            </a:r>
            <a:r>
              <a:rPr lang="zh-CN" altLang="en-US" sz="2000" dirty="0" smtClean="0">
                <a:latin typeface="+mn-ea"/>
              </a:rPr>
              <a:t> 构建器，创建 </a:t>
            </a:r>
            <a:r>
              <a:rPr lang="en-US" altLang="zh-CN" sz="2000" dirty="0" err="1" smtClean="0">
                <a:latin typeface="+mn-ea"/>
              </a:rPr>
              <a:t>SqlSessionFactory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实例。通过重载方法</a:t>
            </a:r>
            <a:r>
              <a:rPr lang="en-US" altLang="zh-CN" sz="2000" dirty="0" smtClean="0">
                <a:latin typeface="+mn-ea"/>
              </a:rPr>
              <a:t>build</a:t>
            </a:r>
            <a:r>
              <a:rPr lang="en-US" altLang="en-US" sz="2000" dirty="0">
                <a:latin typeface="+mn-ea"/>
              </a:rPr>
              <a:t>，</a:t>
            </a:r>
            <a:r>
              <a:rPr lang="zh-CN" altLang="en-US" sz="2000" dirty="0" smtClean="0">
                <a:latin typeface="+mn-ea"/>
              </a:rPr>
              <a:t>控制实例行为，其中方法参数如下：</a:t>
            </a:r>
            <a:endParaRPr lang="en-US" altLang="zh-CN" sz="2000" dirty="0" smtClean="0">
              <a:latin typeface="+mn-ea"/>
            </a:endParaRPr>
          </a:p>
          <a:p>
            <a:pPr lvl="3"/>
            <a:r>
              <a:rPr lang="en-US" altLang="zh-CN" sz="1800" dirty="0" err="1" smtClean="0">
                <a:latin typeface="+mn-ea"/>
              </a:rPr>
              <a:t>MyBatis</a:t>
            </a:r>
            <a:r>
              <a:rPr lang="zh-CN" altLang="en-US" sz="1800" dirty="0" smtClean="0">
                <a:latin typeface="+mn-ea"/>
              </a:rPr>
              <a:t>全局配置流（</a:t>
            </a:r>
            <a:r>
              <a:rPr lang="en-US" altLang="zh-CN" sz="1800" dirty="0" err="1" smtClean="0">
                <a:latin typeface="+mn-ea"/>
              </a:rPr>
              <a:t>java.io.InputStream</a:t>
            </a:r>
            <a:r>
              <a:rPr lang="zh-CN" altLang="en-US" sz="1800" dirty="0" smtClean="0">
                <a:latin typeface="+mn-ea"/>
              </a:rPr>
              <a:t>、</a:t>
            </a:r>
            <a:r>
              <a:rPr lang="en-US" altLang="zh-CN" sz="1800" dirty="0" err="1" smtClean="0">
                <a:latin typeface="+mn-ea"/>
              </a:rPr>
              <a:t>java.io.Reader</a:t>
            </a:r>
            <a:r>
              <a:rPr lang="zh-CN" altLang="zh-CN" sz="1800" dirty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800" dirty="0" err="1" smtClean="0">
                <a:latin typeface="+mn-ea"/>
              </a:rPr>
              <a:t>Mybatis</a:t>
            </a:r>
            <a:r>
              <a:rPr lang="zh-CN" altLang="en-US" sz="1800" dirty="0" smtClean="0">
                <a:latin typeface="+mn-ea"/>
              </a:rPr>
              <a:t>环境名称（</a:t>
            </a:r>
            <a:r>
              <a:rPr lang="en-US" altLang="zh-CN" sz="1800" dirty="0" smtClean="0">
                <a:latin typeface="+mn-ea"/>
              </a:rPr>
              <a:t>environment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800" dirty="0" err="1" smtClean="0">
                <a:latin typeface="+mn-ea"/>
              </a:rPr>
              <a:t>Mybatis</a:t>
            </a:r>
            <a:r>
              <a:rPr lang="zh-CN" altLang="en-US" sz="1800" dirty="0" smtClean="0">
                <a:latin typeface="+mn-ea"/>
              </a:rPr>
              <a:t>属性（</a:t>
            </a:r>
            <a:r>
              <a:rPr lang="en-US" altLang="zh-CN" sz="1800" dirty="0" err="1" smtClean="0">
                <a:latin typeface="+mn-ea"/>
              </a:rPr>
              <a:t>java.util.Properties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相关</a:t>
            </a:r>
            <a:r>
              <a:rPr lang="en-US" altLang="zh-CN" sz="2000" dirty="0" smtClean="0">
                <a:latin typeface="+mn-ea"/>
              </a:rPr>
              <a:t>API</a:t>
            </a:r>
          </a:p>
          <a:p>
            <a:pPr lvl="3"/>
            <a:r>
              <a:rPr lang="zh-CN" altLang="en-US" sz="1800" dirty="0" smtClean="0">
                <a:latin typeface="+mn-ea"/>
              </a:rPr>
              <a:t>配置构建器：</a:t>
            </a:r>
            <a:r>
              <a:rPr lang="en-US" altLang="zh-CN" sz="1800" dirty="0" err="1" smtClean="0">
                <a:latin typeface="+mn-ea"/>
              </a:rPr>
              <a:t>org.apache.ibatis.builder.xml.XMLConfigBuilder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800" dirty="0" err="1" smtClean="0">
                <a:latin typeface="+mn-ea"/>
              </a:rPr>
              <a:t>MyBatis</a:t>
            </a:r>
            <a:r>
              <a:rPr lang="zh-CN" altLang="en-US" sz="1800" dirty="0" smtClean="0">
                <a:latin typeface="+mn-ea"/>
              </a:rPr>
              <a:t>配置：</a:t>
            </a:r>
            <a:r>
              <a:rPr lang="en-US" altLang="zh-CN" sz="1800" dirty="0" err="1" smtClean="0">
                <a:latin typeface="+mn-ea"/>
              </a:rPr>
              <a:t>org.apache.ibatis.session.Configuration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800" dirty="0" err="1" smtClean="0">
                <a:latin typeface="+mn-ea"/>
              </a:rPr>
              <a:t>MyBatis</a:t>
            </a:r>
            <a:r>
              <a:rPr lang="zh-CN" altLang="en-US" sz="1800" dirty="0" smtClean="0">
                <a:latin typeface="+mn-ea"/>
              </a:rPr>
              <a:t>环境</a:t>
            </a:r>
            <a:r>
              <a:rPr lang="zh-CN" altLang="zh-CN" sz="1800" dirty="0" smtClean="0">
                <a:latin typeface="+mn-ea"/>
              </a:rPr>
              <a:t>：</a:t>
            </a:r>
            <a:r>
              <a:rPr lang="en-US" altLang="zh-CN" sz="1800" dirty="0" err="1" smtClean="0">
                <a:latin typeface="+mn-ea"/>
              </a:rPr>
              <a:t>org.apache.ibatis.mapping</a:t>
            </a:r>
            <a:r>
              <a:rPr lang="zh-CN" altLang="en-US" sz="1800" dirty="0">
                <a:latin typeface="+mn-ea"/>
              </a:rPr>
              <a:t>.</a:t>
            </a:r>
            <a:r>
              <a:rPr lang="en-US" altLang="zh-CN" sz="1800" dirty="0" smtClean="0">
                <a:latin typeface="+mn-ea"/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141674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/>
                <a:cs typeface="方正姚体"/>
              </a:rPr>
              <a:t>MyBatis</a:t>
            </a:r>
            <a:r>
              <a:rPr lang="zh-CN" altLang="en-US" dirty="0">
                <a:latin typeface="方正姚体"/>
                <a:cs typeface="方正姚体"/>
              </a:rPr>
              <a:t> 实例讲解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10583333" cy="501198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+mn-ea"/>
              </a:rPr>
              <a:t>MyBatis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核心</a:t>
            </a:r>
            <a:r>
              <a:rPr lang="en-US" altLang="zh-CN" sz="2400" dirty="0" smtClean="0">
                <a:latin typeface="+mn-ea"/>
              </a:rPr>
              <a:t>API</a:t>
            </a:r>
          </a:p>
          <a:p>
            <a:pPr lvl="1"/>
            <a:r>
              <a:rPr lang="en-US" altLang="zh-CN" sz="2200" dirty="0" err="1" smtClean="0">
                <a:latin typeface="+mn-ea"/>
              </a:rPr>
              <a:t>org.apache.ibatis.session</a:t>
            </a:r>
            <a:r>
              <a:rPr lang="zh-CN" altLang="en-US" sz="2200" dirty="0" smtClean="0">
                <a:latin typeface="+mn-ea"/>
              </a:rPr>
              <a:t>.</a:t>
            </a:r>
            <a:r>
              <a:rPr lang="en-US" altLang="zh-CN" sz="2200" dirty="0" err="1" smtClean="0">
                <a:latin typeface="+mn-ea"/>
              </a:rPr>
              <a:t>SqlSessionFactory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SqlSession</a:t>
            </a:r>
            <a:r>
              <a:rPr lang="zh-CN" altLang="en-US" sz="2000" dirty="0" smtClean="0">
                <a:latin typeface="+mn-ea"/>
              </a:rPr>
              <a:t> 工厂类，创建 </a:t>
            </a:r>
            <a:r>
              <a:rPr lang="en-US" altLang="zh-CN" sz="2000" dirty="0" err="1" smtClean="0">
                <a:latin typeface="+mn-ea"/>
              </a:rPr>
              <a:t>SqlSession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实例，通过重载方法</a:t>
            </a:r>
            <a:r>
              <a:rPr lang="en-US" altLang="zh-CN" sz="2000" dirty="0" err="1" smtClean="0">
                <a:latin typeface="+mn-ea"/>
              </a:rPr>
              <a:t>openSession</a:t>
            </a:r>
            <a:r>
              <a:rPr lang="en-US" altLang="en-US" sz="2000" dirty="0">
                <a:latin typeface="+mn-ea"/>
              </a:rPr>
              <a:t>，</a:t>
            </a:r>
            <a:r>
              <a:rPr lang="zh-CN" altLang="en-US" sz="2000" dirty="0" smtClean="0">
                <a:latin typeface="+mn-ea"/>
              </a:rPr>
              <a:t>控制实例特性，其中方法参数如下：</a:t>
            </a:r>
            <a:endParaRPr lang="en-US" altLang="zh-CN" sz="2000" dirty="0" smtClean="0">
              <a:latin typeface="+mn-ea"/>
            </a:endParaRPr>
          </a:p>
          <a:p>
            <a:pPr lvl="3"/>
            <a:r>
              <a:rPr lang="zh-CN" altLang="en-US" sz="1800" dirty="0" smtClean="0">
                <a:latin typeface="+mn-ea"/>
              </a:rPr>
              <a:t>是否需要自动提交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800" dirty="0" smtClean="0">
                <a:latin typeface="+mn-ea"/>
              </a:rPr>
              <a:t>JDBC</a:t>
            </a:r>
            <a:r>
              <a:rPr lang="zh-CN" altLang="en-US" sz="1800" dirty="0" smtClean="0">
                <a:latin typeface="+mn-ea"/>
              </a:rPr>
              <a:t> 数据库连接（</a:t>
            </a:r>
            <a:r>
              <a:rPr lang="en-US" altLang="zh-CN" sz="1800" dirty="0" err="1" smtClean="0">
                <a:latin typeface="+mn-ea"/>
              </a:rPr>
              <a:t>java.sql.Connection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800" dirty="0" err="1" smtClean="0">
                <a:latin typeface="+mn-ea"/>
              </a:rPr>
              <a:t>Mybatis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SQL</a:t>
            </a:r>
            <a:r>
              <a:rPr lang="zh-CN" altLang="en-US" sz="1800" dirty="0" smtClean="0">
                <a:latin typeface="+mn-ea"/>
              </a:rPr>
              <a:t>语句执行器类型（</a:t>
            </a:r>
            <a:r>
              <a:rPr lang="en-US" altLang="zh-CN" sz="1800" dirty="0" err="1" smtClean="0">
                <a:latin typeface="+mn-ea"/>
              </a:rPr>
              <a:t>org.apache.ibatis.session</a:t>
            </a:r>
            <a:r>
              <a:rPr lang="zh-CN" altLang="en-US" sz="1800" dirty="0">
                <a:latin typeface="+mn-ea"/>
              </a:rPr>
              <a:t>.</a:t>
            </a:r>
            <a:r>
              <a:rPr lang="en-US" altLang="zh-CN" sz="1800" dirty="0" err="1" smtClean="0">
                <a:latin typeface="+mn-ea"/>
              </a:rPr>
              <a:t>ExecutorType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800" dirty="0" err="1" smtClean="0">
                <a:latin typeface="+mn-ea"/>
              </a:rPr>
              <a:t>Mybatis</a:t>
            </a:r>
            <a:r>
              <a:rPr lang="zh-CN" altLang="en-US" sz="1800" dirty="0" smtClean="0">
                <a:latin typeface="+mn-ea"/>
              </a:rPr>
              <a:t> 事务隔离级别（</a:t>
            </a:r>
            <a:r>
              <a:rPr lang="en-US" altLang="zh-CN" sz="1800" smtClean="0">
                <a:latin typeface="+mn-ea"/>
              </a:rPr>
              <a:t>org.apache.ibatis.session.TransactionIsolationLevel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6358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/>
                <a:cs typeface="方正姚体"/>
              </a:rPr>
              <a:t>MyBatis</a:t>
            </a:r>
            <a:r>
              <a:rPr lang="zh-CN" altLang="en-US" dirty="0">
                <a:latin typeface="方正姚体"/>
                <a:cs typeface="方正姚体"/>
              </a:rPr>
              <a:t> 实例讲解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256" y="1846020"/>
            <a:ext cx="10583333" cy="501198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+mn-ea"/>
              </a:rPr>
              <a:t>MyBatis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核心</a:t>
            </a:r>
            <a:r>
              <a:rPr lang="en-US" altLang="zh-CN" sz="2400" dirty="0" smtClean="0">
                <a:latin typeface="+mn-ea"/>
              </a:rPr>
              <a:t>API</a:t>
            </a:r>
          </a:p>
          <a:p>
            <a:pPr lvl="1"/>
            <a:r>
              <a:rPr lang="en-US" altLang="zh-CN" sz="2200" dirty="0" err="1" smtClean="0">
                <a:latin typeface="+mn-ea"/>
              </a:rPr>
              <a:t>org.apache.ibatis.session</a:t>
            </a:r>
            <a:r>
              <a:rPr lang="zh-CN" altLang="en-US" sz="2200" dirty="0" smtClean="0">
                <a:latin typeface="+mn-ea"/>
              </a:rPr>
              <a:t>.</a:t>
            </a:r>
            <a:r>
              <a:rPr lang="en-US" altLang="zh-CN" sz="2200" dirty="0" err="1" smtClean="0">
                <a:latin typeface="+mn-ea"/>
              </a:rPr>
              <a:t>SqlSession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MyBatis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SQL</a:t>
            </a:r>
            <a:r>
              <a:rPr lang="zh-CN" altLang="en-US" sz="2000" dirty="0" smtClean="0">
                <a:latin typeface="+mn-ea"/>
              </a:rPr>
              <a:t> 会话对象，类似于</a:t>
            </a:r>
            <a:r>
              <a:rPr lang="en-US" altLang="zh-CN" sz="2000" dirty="0" smtClean="0">
                <a:latin typeface="+mn-ea"/>
              </a:rPr>
              <a:t>JDBC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Connection</a:t>
            </a:r>
            <a:endParaRPr lang="en-US" altLang="zh-CN" sz="2000" dirty="0">
              <a:latin typeface="+mn-ea"/>
            </a:endParaRPr>
          </a:p>
          <a:p>
            <a:pPr lvl="3"/>
            <a:r>
              <a:rPr lang="zh-CN" altLang="en-US" sz="1800" dirty="0" smtClean="0">
                <a:latin typeface="+mn-ea"/>
              </a:rPr>
              <a:t>职责</a:t>
            </a:r>
            <a:endParaRPr lang="en-US" altLang="zh-CN" sz="1800" dirty="0" smtClean="0">
              <a:latin typeface="+mn-ea"/>
            </a:endParaRPr>
          </a:p>
          <a:p>
            <a:pPr lvl="4"/>
            <a:r>
              <a:rPr lang="zh-CN" altLang="en-US" sz="1600" dirty="0" smtClean="0">
                <a:latin typeface="+mn-ea"/>
              </a:rPr>
              <a:t>封装</a:t>
            </a:r>
            <a:r>
              <a:rPr lang="en-US" altLang="zh-CN" sz="1600" dirty="0" err="1" smtClean="0">
                <a:latin typeface="+mn-ea"/>
              </a:rPr>
              <a:t>java.sql.Connection</a:t>
            </a:r>
            <a:endParaRPr lang="en-US" altLang="zh-CN" sz="1600" dirty="0" smtClean="0">
              <a:latin typeface="+mn-ea"/>
            </a:endParaRPr>
          </a:p>
          <a:p>
            <a:pPr lvl="4"/>
            <a:r>
              <a:rPr lang="zh-CN" altLang="en-US" sz="1600" dirty="0" smtClean="0">
                <a:latin typeface="+mn-ea"/>
              </a:rPr>
              <a:t>屏蔽</a:t>
            </a:r>
            <a:r>
              <a:rPr lang="en-US" altLang="zh-CN" sz="1600" dirty="0" err="1" smtClean="0">
                <a:latin typeface="+mn-ea"/>
              </a:rPr>
              <a:t>java.sql.Statement</a:t>
            </a:r>
            <a:r>
              <a:rPr lang="zh-CN" altLang="en-US" sz="1600" dirty="0" smtClean="0">
                <a:latin typeface="+mn-ea"/>
              </a:rPr>
              <a:t>（以及派生接口）的细节</a:t>
            </a:r>
            <a:endParaRPr lang="en-US" altLang="zh-CN" sz="1600" dirty="0" smtClean="0">
              <a:latin typeface="+mn-ea"/>
            </a:endParaRPr>
          </a:p>
          <a:p>
            <a:pPr lvl="4"/>
            <a:r>
              <a:rPr lang="zh-CN" altLang="en-US" sz="1600" dirty="0" smtClean="0">
                <a:latin typeface="+mn-ea"/>
              </a:rPr>
              <a:t>映射</a:t>
            </a:r>
            <a:r>
              <a:rPr lang="en-US" altLang="zh-CN" sz="1600" dirty="0" err="1" smtClean="0">
                <a:latin typeface="+mn-ea"/>
              </a:rPr>
              <a:t>java.sql.ResetSet</a:t>
            </a:r>
            <a:r>
              <a:rPr lang="zh-CN" altLang="en-US" sz="1600" dirty="0">
                <a:latin typeface="+mn-ea"/>
              </a:rPr>
              <a:t> </a:t>
            </a:r>
            <a:r>
              <a:rPr lang="zh-CN" altLang="en-US" sz="1600" dirty="0" smtClean="0">
                <a:latin typeface="+mn-ea"/>
              </a:rPr>
              <a:t>到</a:t>
            </a:r>
            <a:r>
              <a:rPr lang="en-US" altLang="zh-CN" sz="1600" dirty="0" smtClean="0">
                <a:latin typeface="+mn-ea"/>
              </a:rPr>
              <a:t>Java</a:t>
            </a:r>
            <a:r>
              <a:rPr lang="zh-CN" altLang="en-US" sz="1600" dirty="0" smtClean="0">
                <a:latin typeface="+mn-ea"/>
              </a:rPr>
              <a:t>类型</a:t>
            </a:r>
            <a:endParaRPr lang="en-US" altLang="zh-CN" sz="1600" dirty="0" smtClean="0">
              <a:latin typeface="+mn-ea"/>
            </a:endParaRPr>
          </a:p>
          <a:p>
            <a:pPr lvl="4"/>
            <a:endParaRPr lang="en-US" altLang="zh-CN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146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/>
                <a:cs typeface="方正姚体"/>
              </a:rPr>
              <a:t>MyBatis</a:t>
            </a:r>
            <a:r>
              <a:rPr lang="zh-CN" altLang="en-US" dirty="0">
                <a:latin typeface="方正姚体"/>
                <a:cs typeface="方正姚体"/>
              </a:rPr>
              <a:t> 实例讲解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10583333" cy="501198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+mn-ea"/>
              </a:rPr>
              <a:t>MyBatis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核心</a:t>
            </a:r>
            <a:r>
              <a:rPr lang="en-US" altLang="zh-CN" sz="2400" dirty="0" smtClean="0">
                <a:latin typeface="+mn-ea"/>
              </a:rPr>
              <a:t>API</a:t>
            </a:r>
          </a:p>
          <a:p>
            <a:pPr lvl="1"/>
            <a:r>
              <a:rPr lang="en-US" altLang="zh-CN" sz="2200" dirty="0" err="1" smtClean="0">
                <a:latin typeface="+mn-ea"/>
              </a:rPr>
              <a:t>org.apache.ibatis.session</a:t>
            </a:r>
            <a:r>
              <a:rPr lang="zh-CN" altLang="en-US" sz="2200" dirty="0" smtClean="0">
                <a:latin typeface="+mn-ea"/>
              </a:rPr>
              <a:t>.</a:t>
            </a:r>
            <a:r>
              <a:rPr lang="en-US" altLang="zh-CN" sz="2200" dirty="0" err="1" smtClean="0">
                <a:latin typeface="+mn-ea"/>
              </a:rPr>
              <a:t>SqlSession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MyBatis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SQL</a:t>
            </a:r>
            <a:r>
              <a:rPr lang="zh-CN" altLang="en-US" sz="2000" dirty="0" smtClean="0">
                <a:latin typeface="+mn-ea"/>
              </a:rPr>
              <a:t> 会话对象，类似于</a:t>
            </a:r>
            <a:r>
              <a:rPr lang="en-US" altLang="zh-CN" sz="2000" dirty="0" smtClean="0">
                <a:latin typeface="+mn-ea"/>
              </a:rPr>
              <a:t>JDBC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Connection</a:t>
            </a:r>
            <a:endParaRPr lang="en-US" altLang="zh-CN" sz="2000" dirty="0">
              <a:latin typeface="+mn-ea"/>
            </a:endParaRPr>
          </a:p>
          <a:p>
            <a:pPr lvl="3"/>
            <a:r>
              <a:rPr lang="zh-CN" altLang="en-US" sz="1800" dirty="0" smtClean="0">
                <a:latin typeface="+mn-ea"/>
              </a:rPr>
              <a:t>职责</a:t>
            </a:r>
            <a:endParaRPr lang="en-US" altLang="zh-CN" sz="1800" dirty="0" smtClean="0">
              <a:latin typeface="+mn-ea"/>
            </a:endParaRPr>
          </a:p>
          <a:p>
            <a:pPr lvl="4"/>
            <a:r>
              <a:rPr lang="zh-CN" altLang="en-US" sz="1600" dirty="0" smtClean="0">
                <a:latin typeface="+mn-ea"/>
              </a:rPr>
              <a:t>封装</a:t>
            </a:r>
            <a:r>
              <a:rPr lang="en-US" altLang="zh-CN" sz="1600" dirty="0" err="1" smtClean="0">
                <a:latin typeface="+mn-ea"/>
              </a:rPr>
              <a:t>java.sql.Connection</a:t>
            </a:r>
            <a:endParaRPr lang="en-US" altLang="zh-CN" sz="1600" dirty="0" smtClean="0">
              <a:latin typeface="+mn-ea"/>
            </a:endParaRPr>
          </a:p>
          <a:p>
            <a:pPr lvl="4"/>
            <a:r>
              <a:rPr lang="zh-CN" altLang="en-US" sz="1600" dirty="0" smtClean="0">
                <a:latin typeface="+mn-ea"/>
              </a:rPr>
              <a:t>屏蔽</a:t>
            </a:r>
            <a:r>
              <a:rPr lang="en-US" altLang="zh-CN" sz="1600" dirty="0" err="1" smtClean="0">
                <a:latin typeface="+mn-ea"/>
              </a:rPr>
              <a:t>java.sql.Statement</a:t>
            </a:r>
            <a:r>
              <a:rPr lang="zh-CN" altLang="en-US" sz="1600" dirty="0" smtClean="0">
                <a:latin typeface="+mn-ea"/>
              </a:rPr>
              <a:t>（以及派生接口）的细节</a:t>
            </a:r>
            <a:endParaRPr lang="en-US" altLang="zh-CN" sz="1600" dirty="0" smtClean="0">
              <a:latin typeface="+mn-ea"/>
            </a:endParaRPr>
          </a:p>
          <a:p>
            <a:pPr lvl="4"/>
            <a:r>
              <a:rPr lang="zh-CN" altLang="en-US" sz="1600" dirty="0" smtClean="0">
                <a:latin typeface="+mn-ea"/>
              </a:rPr>
              <a:t>映射</a:t>
            </a:r>
            <a:r>
              <a:rPr lang="en-US" altLang="zh-CN" sz="1600" dirty="0" err="1" smtClean="0">
                <a:latin typeface="+mn-ea"/>
              </a:rPr>
              <a:t>java.sql.ResetSet</a:t>
            </a:r>
            <a:r>
              <a:rPr lang="zh-CN" altLang="en-US" sz="1600" dirty="0">
                <a:latin typeface="+mn-ea"/>
              </a:rPr>
              <a:t> </a:t>
            </a:r>
            <a:r>
              <a:rPr lang="zh-CN" altLang="en-US" sz="1600" dirty="0" smtClean="0">
                <a:latin typeface="+mn-ea"/>
              </a:rPr>
              <a:t>到</a:t>
            </a:r>
            <a:r>
              <a:rPr lang="en-US" altLang="zh-CN" sz="1600" dirty="0" smtClean="0">
                <a:latin typeface="+mn-ea"/>
              </a:rPr>
              <a:t>Java</a:t>
            </a:r>
            <a:r>
              <a:rPr lang="zh-CN" altLang="en-US" sz="1600" dirty="0" smtClean="0">
                <a:latin typeface="+mn-ea"/>
              </a:rPr>
              <a:t>类型</a:t>
            </a:r>
            <a:endParaRPr lang="en-US" altLang="zh-CN" sz="1600" dirty="0" smtClean="0">
              <a:latin typeface="+mn-ea"/>
            </a:endParaRPr>
          </a:p>
          <a:p>
            <a:pPr lvl="4"/>
            <a:r>
              <a:rPr lang="zh-CN" altLang="en-US" sz="1600" dirty="0" smtClean="0">
                <a:latin typeface="+mn-ea"/>
              </a:rPr>
              <a:t>事务控制</a:t>
            </a:r>
            <a:endParaRPr lang="en-US" altLang="zh-CN" sz="1600" dirty="0" smtClean="0">
              <a:latin typeface="+mn-ea"/>
            </a:endParaRPr>
          </a:p>
          <a:p>
            <a:pPr lvl="4"/>
            <a:r>
              <a:rPr lang="zh-CN" altLang="en-US" sz="1600" dirty="0" smtClean="0">
                <a:latin typeface="+mn-ea"/>
              </a:rPr>
              <a:t>缓存</a:t>
            </a:r>
            <a:endParaRPr lang="en-US" altLang="zh-CN" sz="1600" dirty="0" smtClean="0">
              <a:latin typeface="+mn-ea"/>
            </a:endParaRPr>
          </a:p>
          <a:p>
            <a:pPr lvl="4"/>
            <a:r>
              <a:rPr lang="zh-CN" altLang="en-US" sz="1600" dirty="0" smtClean="0">
                <a:latin typeface="+mn-ea"/>
              </a:rPr>
              <a:t>代理映射</a:t>
            </a:r>
            <a:r>
              <a:rPr lang="zh-CN" altLang="zh-CN" sz="1600" dirty="0" smtClean="0">
                <a:latin typeface="+mn-ea"/>
              </a:rPr>
              <a:t>（</a:t>
            </a:r>
            <a:r>
              <a:rPr lang="en-US" altLang="zh-CN" sz="1600" dirty="0" smtClean="0">
                <a:latin typeface="+mn-ea"/>
              </a:rPr>
              <a:t>Mapper</a:t>
            </a:r>
            <a:r>
              <a:rPr lang="zh-CN" altLang="en-US" sz="1600" dirty="0" smtClean="0">
                <a:latin typeface="+mn-ea"/>
              </a:rPr>
              <a:t>）</a:t>
            </a:r>
            <a:endParaRPr lang="en-US" altLang="zh-CN" sz="1600" dirty="0" smtClean="0">
              <a:latin typeface="+mn-ea"/>
            </a:endParaRPr>
          </a:p>
          <a:p>
            <a:pPr lvl="4"/>
            <a:endParaRPr lang="en-US" altLang="zh-CN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59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 smtClean="0"/>
              <a:t>微服务书籍推荐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991" y="1673137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76" y="1283933"/>
            <a:ext cx="5190957" cy="51909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718" y="1855938"/>
            <a:ext cx="3912832" cy="369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85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/>
                <a:cs typeface="方正姚体"/>
              </a:rPr>
              <a:t>MyBatis</a:t>
            </a:r>
            <a:r>
              <a:rPr lang="zh-CN" altLang="en-US" dirty="0">
                <a:latin typeface="方正姚体"/>
                <a:cs typeface="方正姚体"/>
              </a:rPr>
              <a:t> 实例讲解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84071"/>
            <a:ext cx="10583333" cy="501198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+mn-ea"/>
              </a:rPr>
              <a:t>MyBatis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核心</a:t>
            </a:r>
            <a:r>
              <a:rPr lang="en-US" altLang="zh-CN" sz="2400" dirty="0" smtClean="0">
                <a:latin typeface="+mn-ea"/>
              </a:rPr>
              <a:t>API</a:t>
            </a:r>
          </a:p>
          <a:p>
            <a:pPr lvl="1"/>
            <a:r>
              <a:rPr lang="en-US" altLang="zh-CN" sz="2200" dirty="0" err="1" smtClean="0">
                <a:latin typeface="+mn-ea"/>
              </a:rPr>
              <a:t>org.apache.ibatis.session</a:t>
            </a:r>
            <a:r>
              <a:rPr lang="zh-CN" altLang="en-US" sz="2200" dirty="0" smtClean="0">
                <a:latin typeface="+mn-ea"/>
              </a:rPr>
              <a:t>.</a:t>
            </a:r>
            <a:r>
              <a:rPr lang="en-US" altLang="zh-CN" sz="2200" dirty="0" err="1" smtClean="0">
                <a:latin typeface="+mn-ea"/>
              </a:rPr>
              <a:t>SqlSession</a:t>
            </a:r>
            <a:endParaRPr lang="en-US" altLang="zh-CN" sz="2200" dirty="0" smtClean="0">
              <a:latin typeface="+mn-ea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MyBatis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SQL</a:t>
            </a:r>
            <a:r>
              <a:rPr lang="zh-CN" altLang="en-US" sz="2000" dirty="0" smtClean="0">
                <a:latin typeface="+mn-ea"/>
              </a:rPr>
              <a:t> 会话对象，类似于</a:t>
            </a:r>
            <a:r>
              <a:rPr lang="en-US" altLang="zh-CN" sz="2000" dirty="0" smtClean="0">
                <a:latin typeface="+mn-ea"/>
              </a:rPr>
              <a:t>JDBC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Connection</a:t>
            </a:r>
            <a:endParaRPr lang="en-US" altLang="zh-CN" sz="2000" dirty="0">
              <a:latin typeface="+mn-ea"/>
            </a:endParaRPr>
          </a:p>
          <a:p>
            <a:pPr lvl="3"/>
            <a:r>
              <a:rPr lang="zh-CN" altLang="en-US" sz="1800" dirty="0" smtClean="0">
                <a:latin typeface="+mn-ea"/>
              </a:rPr>
              <a:t>职责</a:t>
            </a:r>
            <a:endParaRPr lang="en-US" altLang="zh-CN" sz="1800" dirty="0" smtClean="0">
              <a:latin typeface="+mn-ea"/>
            </a:endParaRPr>
          </a:p>
          <a:p>
            <a:pPr lvl="4"/>
            <a:r>
              <a:rPr lang="zh-CN" altLang="en-US" sz="1600" dirty="0" smtClean="0">
                <a:latin typeface="+mn-ea"/>
              </a:rPr>
              <a:t>封装</a:t>
            </a:r>
            <a:r>
              <a:rPr lang="en-US" altLang="zh-CN" sz="1600" dirty="0" err="1" smtClean="0">
                <a:latin typeface="+mn-ea"/>
              </a:rPr>
              <a:t>java.sql.Connection</a:t>
            </a:r>
            <a:endParaRPr lang="en-US" altLang="zh-CN" sz="1600" dirty="0" smtClean="0">
              <a:latin typeface="+mn-ea"/>
            </a:endParaRPr>
          </a:p>
          <a:p>
            <a:pPr lvl="4"/>
            <a:r>
              <a:rPr lang="zh-CN" altLang="en-US" sz="1600" dirty="0" smtClean="0">
                <a:latin typeface="+mn-ea"/>
              </a:rPr>
              <a:t>屏蔽</a:t>
            </a:r>
            <a:r>
              <a:rPr lang="en-US" altLang="zh-CN" sz="1600" dirty="0" err="1" smtClean="0">
                <a:latin typeface="+mn-ea"/>
              </a:rPr>
              <a:t>java.sql.Statement</a:t>
            </a:r>
            <a:r>
              <a:rPr lang="zh-CN" altLang="en-US" sz="1600" dirty="0" smtClean="0">
                <a:latin typeface="+mn-ea"/>
              </a:rPr>
              <a:t>（以及派生接口）的细节</a:t>
            </a:r>
            <a:endParaRPr lang="en-US" altLang="zh-CN" sz="1600" dirty="0" smtClean="0">
              <a:latin typeface="+mn-ea"/>
            </a:endParaRPr>
          </a:p>
          <a:p>
            <a:pPr lvl="4"/>
            <a:r>
              <a:rPr lang="zh-CN" altLang="en-US" sz="1600" dirty="0" smtClean="0">
                <a:latin typeface="+mn-ea"/>
              </a:rPr>
              <a:t>映射</a:t>
            </a:r>
            <a:r>
              <a:rPr lang="en-US" altLang="zh-CN" sz="1600" dirty="0" err="1" smtClean="0">
                <a:latin typeface="+mn-ea"/>
              </a:rPr>
              <a:t>java.sql.ResetSet</a:t>
            </a:r>
            <a:r>
              <a:rPr lang="zh-CN" altLang="en-US" sz="1600" dirty="0">
                <a:latin typeface="+mn-ea"/>
              </a:rPr>
              <a:t> </a:t>
            </a:r>
            <a:r>
              <a:rPr lang="zh-CN" altLang="en-US" sz="1600" dirty="0" smtClean="0">
                <a:latin typeface="+mn-ea"/>
              </a:rPr>
              <a:t>到</a:t>
            </a:r>
            <a:r>
              <a:rPr lang="en-US" altLang="zh-CN" sz="1600" dirty="0" smtClean="0">
                <a:latin typeface="+mn-ea"/>
              </a:rPr>
              <a:t>Java</a:t>
            </a:r>
            <a:r>
              <a:rPr lang="zh-CN" altLang="en-US" sz="1600" dirty="0" smtClean="0">
                <a:latin typeface="+mn-ea"/>
              </a:rPr>
              <a:t>类型</a:t>
            </a:r>
            <a:endParaRPr lang="en-US" altLang="zh-CN" sz="1600" dirty="0" smtClean="0">
              <a:latin typeface="+mn-ea"/>
            </a:endParaRPr>
          </a:p>
          <a:p>
            <a:pPr lvl="4"/>
            <a:r>
              <a:rPr lang="zh-CN" altLang="en-US" sz="1600" dirty="0" smtClean="0">
                <a:latin typeface="+mn-ea"/>
              </a:rPr>
              <a:t>事务控制</a:t>
            </a:r>
            <a:endParaRPr lang="en-US" altLang="zh-CN" sz="1600" dirty="0" smtClean="0">
              <a:latin typeface="+mn-ea"/>
            </a:endParaRPr>
          </a:p>
          <a:p>
            <a:pPr lvl="4"/>
            <a:r>
              <a:rPr lang="zh-CN" altLang="en-US" sz="1600" dirty="0" smtClean="0">
                <a:latin typeface="+mn-ea"/>
              </a:rPr>
              <a:t>缓存</a:t>
            </a:r>
            <a:endParaRPr lang="en-US" altLang="zh-CN" sz="1600" dirty="0" smtClean="0">
              <a:latin typeface="+mn-ea"/>
            </a:endParaRPr>
          </a:p>
          <a:p>
            <a:pPr lvl="4"/>
            <a:r>
              <a:rPr lang="zh-CN" altLang="en-US" sz="1600" dirty="0" smtClean="0">
                <a:latin typeface="+mn-ea"/>
              </a:rPr>
              <a:t>代理映射</a:t>
            </a:r>
            <a:r>
              <a:rPr lang="zh-CN" altLang="zh-CN" sz="1600" dirty="0" smtClean="0">
                <a:latin typeface="+mn-ea"/>
              </a:rPr>
              <a:t>（</a:t>
            </a:r>
            <a:r>
              <a:rPr lang="en-US" altLang="zh-CN" sz="1600" dirty="0" smtClean="0">
                <a:latin typeface="+mn-ea"/>
              </a:rPr>
              <a:t>Mapper</a:t>
            </a:r>
            <a:r>
              <a:rPr lang="zh-CN" altLang="en-US" sz="1600" dirty="0" smtClean="0">
                <a:latin typeface="+mn-ea"/>
              </a:rPr>
              <a:t>）</a:t>
            </a:r>
            <a:endParaRPr lang="en-US" altLang="zh-CN" sz="1600" dirty="0" smtClean="0">
              <a:latin typeface="+mn-ea"/>
            </a:endParaRPr>
          </a:p>
          <a:p>
            <a:pPr lvl="4"/>
            <a:endParaRPr lang="en-US" altLang="zh-CN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0608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自动化工具</a:t>
            </a:r>
            <a:b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1198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+mn-ea"/>
              </a:rPr>
              <a:t>MyBatis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Generator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资源地址：</a:t>
            </a:r>
            <a:r>
              <a:rPr lang="en-US" altLang="zh-CN" sz="2000" dirty="0">
                <a:latin typeface="+mn-ea"/>
              </a:rPr>
              <a:t>http://</a:t>
            </a:r>
            <a:r>
              <a:rPr lang="en-US" altLang="zh-CN" sz="2000" dirty="0" err="1">
                <a:latin typeface="+mn-ea"/>
              </a:rPr>
              <a:t>www.mybatis.org</a:t>
            </a:r>
            <a:r>
              <a:rPr lang="en-US" altLang="zh-CN" sz="2000" dirty="0">
                <a:latin typeface="+mn-ea"/>
              </a:rPr>
              <a:t>/generator/</a:t>
            </a:r>
            <a:r>
              <a:rPr lang="en-US" altLang="zh-CN" sz="2000" dirty="0" err="1">
                <a:latin typeface="+mn-ea"/>
              </a:rPr>
              <a:t>index.html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5973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问答互动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00B0F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5510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6" y="1532437"/>
            <a:ext cx="8596668" cy="520131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简介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配置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实例讲解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自动化工具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Boot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整合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问答互动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91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简介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基本</a:t>
            </a:r>
            <a:r>
              <a:rPr lang="zh-CN" altLang="en-US" sz="2400" dirty="0" smtClean="0">
                <a:latin typeface="+mn-ea"/>
              </a:rPr>
              <a:t>概念</a:t>
            </a:r>
            <a:r>
              <a:rPr lang="en-US" altLang="zh-CN" dirty="0" smtClean="0">
                <a:latin typeface="+mn-ea"/>
              </a:rPr>
              <a:t>	</a:t>
            </a: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MyBatis</a:t>
            </a:r>
            <a:r>
              <a:rPr lang="en-US" altLang="zh-CN" dirty="0">
                <a:latin typeface="+mn-ea"/>
              </a:rPr>
              <a:t> is a first class persistence framework with support for custom SQL, stored procedures and advanced mappings. </a:t>
            </a:r>
            <a:r>
              <a:rPr lang="en-US" altLang="zh-CN" dirty="0" err="1">
                <a:latin typeface="+mn-ea"/>
              </a:rPr>
              <a:t>MyBatis</a:t>
            </a:r>
            <a:r>
              <a:rPr lang="en-US" altLang="zh-CN" dirty="0">
                <a:latin typeface="+mn-ea"/>
              </a:rPr>
              <a:t> eliminates almost all of the JDBC code and manual setting of parameters and retrieval of results. </a:t>
            </a:r>
            <a:r>
              <a:rPr lang="en-US" altLang="zh-CN" dirty="0" err="1">
                <a:latin typeface="+mn-ea"/>
              </a:rPr>
              <a:t>MyBatis</a:t>
            </a:r>
            <a:r>
              <a:rPr lang="en-US" altLang="zh-CN" dirty="0">
                <a:latin typeface="+mn-ea"/>
              </a:rPr>
              <a:t> can use simple XML or Annotations for configuration and map primitives, Map interfaces and Java POJOs (Plain Old Java Objects) to database records</a:t>
            </a:r>
            <a:r>
              <a:rPr lang="en-US" altLang="zh-CN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历史</a:t>
            </a:r>
            <a:endParaRPr lang="en-US" altLang="zh-CN" sz="2400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1800" dirty="0" err="1" smtClean="0">
                <a:latin typeface="+mn-ea"/>
              </a:rPr>
              <a:t>iBatis</a:t>
            </a:r>
            <a:r>
              <a:rPr lang="zh-CN" altLang="en-US" sz="1800" dirty="0" smtClean="0">
                <a:latin typeface="+mn-ea"/>
              </a:rPr>
              <a:t> 是 </a:t>
            </a:r>
            <a:r>
              <a:rPr lang="en-US" altLang="zh-CN" sz="1800" dirty="0" err="1" smtClean="0">
                <a:latin typeface="+mn-ea"/>
              </a:rPr>
              <a:t>MyBatis</a:t>
            </a:r>
            <a:r>
              <a:rPr lang="zh-CN" altLang="en-US" sz="1800" dirty="0" smtClean="0">
                <a:latin typeface="+mn-ea"/>
              </a:rPr>
              <a:t>的前生</a:t>
            </a: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354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配置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全局</a:t>
            </a:r>
            <a:r>
              <a:rPr lang="en-US" altLang="zh-CN" sz="2400" dirty="0" smtClean="0">
                <a:latin typeface="+mn-ea"/>
              </a:rPr>
              <a:t>XML</a:t>
            </a:r>
            <a:r>
              <a:rPr lang="zh-CN" altLang="en-US" sz="2400" dirty="0" smtClean="0">
                <a:latin typeface="+mn-ea"/>
              </a:rPr>
              <a:t>配置文件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en-US" altLang="zh-CN" sz="2000" dirty="0" err="1" smtClean="0">
                <a:latin typeface="+mn-ea"/>
              </a:rPr>
              <a:t>MyBatis</a:t>
            </a:r>
            <a:r>
              <a:rPr lang="zh-CN" altLang="en-US" sz="2000" dirty="0" smtClean="0">
                <a:latin typeface="+mn-ea"/>
              </a:rPr>
              <a:t> 全局</a:t>
            </a:r>
            <a:r>
              <a:rPr lang="en-US" altLang="zh-CN" sz="2000" dirty="0" smtClean="0">
                <a:latin typeface="+mn-ea"/>
              </a:rPr>
              <a:t>XML</a:t>
            </a:r>
            <a:r>
              <a:rPr lang="zh-CN" altLang="en-US" sz="2000" dirty="0" smtClean="0">
                <a:latin typeface="+mn-ea"/>
              </a:rPr>
              <a:t>配置文件包含影响</a:t>
            </a:r>
            <a:r>
              <a:rPr lang="en-US" altLang="zh-CN" sz="2000" dirty="0" err="1" smtClean="0">
                <a:latin typeface="+mn-ea"/>
              </a:rPr>
              <a:t>MyBatis</a:t>
            </a:r>
            <a:r>
              <a:rPr lang="zh-CN" altLang="en-US" sz="2000" dirty="0" smtClean="0">
                <a:latin typeface="+mn-ea"/>
              </a:rPr>
              <a:t>行为的设置和属性。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SQL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Mapper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XML</a:t>
            </a:r>
            <a:r>
              <a:rPr lang="zh-CN" altLang="en-US" sz="2400" dirty="0" smtClean="0">
                <a:latin typeface="+mn-ea"/>
              </a:rPr>
              <a:t>配置文件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	</a:t>
            </a:r>
            <a:r>
              <a:rPr lang="en-US" altLang="zh-CN" sz="2000" dirty="0" smtClean="0">
                <a:latin typeface="+mn-ea"/>
              </a:rPr>
              <a:t>SQL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Mapper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XML</a:t>
            </a:r>
            <a:r>
              <a:rPr lang="zh-CN" altLang="en-US" sz="2000" dirty="0" smtClean="0">
                <a:latin typeface="+mn-ea"/>
              </a:rPr>
              <a:t> 配置用于映射</a:t>
            </a:r>
            <a:r>
              <a:rPr lang="en-US" altLang="zh-CN" sz="2000" dirty="0" smtClean="0">
                <a:latin typeface="+mn-ea"/>
              </a:rPr>
              <a:t>SQL</a:t>
            </a:r>
            <a:r>
              <a:rPr lang="zh-CN" altLang="en-US" sz="2000" dirty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模板语句与</a:t>
            </a:r>
            <a:r>
              <a:rPr lang="en-US" altLang="zh-CN" sz="2000" dirty="0" smtClean="0">
                <a:latin typeface="+mn-ea"/>
              </a:rPr>
              <a:t>Java</a:t>
            </a:r>
            <a:r>
              <a:rPr lang="zh-CN" altLang="en-US" sz="2000" dirty="0" smtClean="0">
                <a:latin typeface="+mn-ea"/>
              </a:rPr>
              <a:t>类型的配置。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SQL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Mapper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Annotation</a:t>
            </a:r>
          </a:p>
          <a:p>
            <a:pPr marL="457200" lvl="1" indent="0">
              <a:buNone/>
            </a:pPr>
            <a:r>
              <a:rPr lang="en-US" altLang="zh-CN" sz="2000" dirty="0" smtClean="0">
                <a:latin typeface="+mn-ea"/>
              </a:rPr>
              <a:t>SQL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Mapper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Annotation</a:t>
            </a:r>
            <a:r>
              <a:rPr lang="zh-CN" altLang="en-US" sz="2000" dirty="0" smtClean="0">
                <a:latin typeface="+mn-ea"/>
              </a:rPr>
              <a:t>是</a:t>
            </a:r>
            <a:r>
              <a:rPr lang="en-US" altLang="zh-CN" sz="2000" dirty="0" smtClean="0">
                <a:latin typeface="+mn-ea"/>
              </a:rPr>
              <a:t>Java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Annotation</a:t>
            </a:r>
            <a:r>
              <a:rPr lang="zh-CN" altLang="en-US" sz="2000" dirty="0" smtClean="0">
                <a:latin typeface="+mn-ea"/>
              </a:rPr>
              <a:t>的方式替代</a:t>
            </a:r>
            <a:r>
              <a:rPr lang="en-US" altLang="zh-CN" sz="2000" dirty="0" smtClean="0">
                <a:latin typeface="+mn-ea"/>
              </a:rPr>
              <a:t>SQL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Mapper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XML</a:t>
            </a:r>
            <a:r>
              <a:rPr lang="zh-CN" altLang="en-US" sz="2000" dirty="0" smtClean="0">
                <a:latin typeface="+mn-ea"/>
              </a:rPr>
              <a:t>配置文件。</a:t>
            </a:r>
            <a:endParaRPr lang="zh-CN" altLang="en-US" sz="22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090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配置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1198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全局</a:t>
            </a:r>
            <a:r>
              <a:rPr lang="en-US" altLang="zh-CN" sz="2400" dirty="0" smtClean="0">
                <a:latin typeface="+mn-ea"/>
              </a:rPr>
              <a:t>XML</a:t>
            </a:r>
            <a:r>
              <a:rPr lang="zh-CN" altLang="en-US" sz="2400" dirty="0" smtClean="0">
                <a:latin typeface="+mn-ea"/>
              </a:rPr>
              <a:t>配置文件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属性（</a:t>
            </a:r>
            <a:r>
              <a:rPr lang="en-US" altLang="zh-CN" sz="2000" dirty="0" smtClean="0">
                <a:latin typeface="+mn-ea"/>
              </a:rPr>
              <a:t>properties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设置（</a:t>
            </a:r>
            <a:r>
              <a:rPr lang="en-US" altLang="zh-CN" sz="2000" dirty="0" smtClean="0">
                <a:latin typeface="+mn-ea"/>
              </a:rPr>
              <a:t>settings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类型别名（</a:t>
            </a:r>
            <a:r>
              <a:rPr lang="en-US" altLang="zh-CN" sz="2000" dirty="0" err="1" smtClean="0">
                <a:latin typeface="+mn-ea"/>
              </a:rPr>
              <a:t>typeAliases</a:t>
            </a:r>
            <a:r>
              <a:rPr lang="zh-CN" altLang="zh-CN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类型处理器（</a:t>
            </a:r>
            <a:r>
              <a:rPr lang="en-US" altLang="zh-CN" sz="2000" dirty="0" err="1" smtClean="0">
                <a:latin typeface="+mn-ea"/>
              </a:rPr>
              <a:t>typeHanders</a:t>
            </a:r>
            <a:r>
              <a:rPr lang="zh-CN" altLang="zh-CN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对象工厂（</a:t>
            </a:r>
            <a:r>
              <a:rPr lang="en-US" altLang="zh-CN" sz="2000" dirty="0" err="1" smtClean="0">
                <a:latin typeface="+mn-ea"/>
              </a:rPr>
              <a:t>objectFactory</a:t>
            </a:r>
            <a:r>
              <a:rPr lang="zh-CN" altLang="zh-CN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插件（</a:t>
            </a:r>
            <a:r>
              <a:rPr lang="en-US" altLang="zh-CN" sz="2000" dirty="0" smtClean="0">
                <a:latin typeface="+mn-ea"/>
              </a:rPr>
              <a:t>plugins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环境（</a:t>
            </a:r>
            <a:r>
              <a:rPr lang="en-US" altLang="zh-CN" sz="2000" dirty="0" smtClean="0">
                <a:latin typeface="+mn-ea"/>
              </a:rPr>
              <a:t>environments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数据库标识提供商（</a:t>
            </a:r>
            <a:r>
              <a:rPr lang="en-US" altLang="zh-CN" sz="2000" dirty="0" err="1" smtClean="0">
                <a:latin typeface="+mn-ea"/>
              </a:rPr>
              <a:t>databaseIdProvider</a:t>
            </a:r>
            <a:r>
              <a:rPr lang="zh-CN" altLang="zh-CN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SQL</a:t>
            </a:r>
            <a:r>
              <a:rPr lang="zh-CN" altLang="en-US" sz="2000" dirty="0" smtClean="0">
                <a:latin typeface="+mn-ea"/>
              </a:rPr>
              <a:t>映射文件（</a:t>
            </a:r>
            <a:r>
              <a:rPr lang="en-US" altLang="zh-CN" sz="2000" dirty="0" smtClean="0">
                <a:latin typeface="+mn-ea"/>
              </a:rPr>
              <a:t>mappers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7669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配置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1198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全局</a:t>
            </a:r>
            <a:r>
              <a:rPr lang="en-US" altLang="zh-CN" sz="2400" dirty="0" smtClean="0">
                <a:latin typeface="+mn-ea"/>
              </a:rPr>
              <a:t>XML</a:t>
            </a:r>
            <a:r>
              <a:rPr lang="zh-CN" altLang="en-US" sz="2400" dirty="0" smtClean="0">
                <a:latin typeface="+mn-ea"/>
              </a:rPr>
              <a:t>配置文件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属性（</a:t>
            </a:r>
            <a:r>
              <a:rPr lang="en-US" altLang="zh-CN" sz="2000" dirty="0" smtClean="0">
                <a:latin typeface="+mn-ea"/>
              </a:rPr>
              <a:t>properties</a:t>
            </a:r>
            <a:r>
              <a:rPr lang="zh-CN" altLang="en-US" sz="2000" dirty="0" smtClean="0">
                <a:latin typeface="+mn-ea"/>
              </a:rPr>
              <a:t>）</a:t>
            </a:r>
          </a:p>
          <a:p>
            <a:pPr lvl="2"/>
            <a:r>
              <a:rPr lang="zh-CN" altLang="en-US" sz="1800" dirty="0" smtClean="0">
                <a:latin typeface="+mn-ea"/>
              </a:rPr>
              <a:t>配置属性时作为占位符使用</a:t>
            </a:r>
          </a:p>
          <a:p>
            <a:pPr lvl="2"/>
            <a:r>
              <a:rPr lang="zh-CN" altLang="en-US" sz="1800" dirty="0" smtClean="0">
                <a:latin typeface="+mn-ea"/>
              </a:rPr>
              <a:t>配置方式</a:t>
            </a:r>
          </a:p>
          <a:p>
            <a:pPr lvl="2"/>
            <a:endParaRPr lang="en-US" altLang="zh-CN" sz="1800" dirty="0" smtClean="0">
              <a:latin typeface="+mn-ea"/>
            </a:endParaRPr>
          </a:p>
          <a:p>
            <a:pPr lvl="2"/>
            <a:endParaRPr lang="en-US" altLang="zh-CN" sz="1800" dirty="0">
              <a:latin typeface="+mn-ea"/>
            </a:endParaRPr>
          </a:p>
          <a:p>
            <a:pPr marL="914400" lvl="2" indent="0">
              <a:buNone/>
            </a:pPr>
            <a:endParaRPr lang="en-US" altLang="zh-CN" sz="180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95" y="3358550"/>
            <a:ext cx="6273800" cy="1295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039" y="4785228"/>
            <a:ext cx="70739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2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MyBatis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配置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01198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全局</a:t>
            </a:r>
            <a:r>
              <a:rPr lang="en-US" altLang="zh-CN" sz="2400" dirty="0" smtClean="0">
                <a:latin typeface="+mn-ea"/>
              </a:rPr>
              <a:t>XML</a:t>
            </a:r>
            <a:r>
              <a:rPr lang="zh-CN" altLang="en-US" sz="2400" dirty="0" smtClean="0">
                <a:latin typeface="+mn-ea"/>
              </a:rPr>
              <a:t>配置文件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属性（</a:t>
            </a:r>
            <a:r>
              <a:rPr lang="en-US" altLang="zh-CN" sz="2000" dirty="0" smtClean="0">
                <a:latin typeface="+mn-ea"/>
              </a:rPr>
              <a:t>properties</a:t>
            </a:r>
            <a:r>
              <a:rPr lang="zh-CN" altLang="en-US" sz="2000" dirty="0" smtClean="0">
                <a:latin typeface="+mn-ea"/>
              </a:rPr>
              <a:t>）</a:t>
            </a:r>
          </a:p>
          <a:p>
            <a:pPr lvl="2"/>
            <a:r>
              <a:rPr lang="en-US" altLang="zh-CN" sz="1800" dirty="0" smtClean="0">
                <a:latin typeface="+mn-ea"/>
              </a:rPr>
              <a:t>API</a:t>
            </a:r>
            <a:r>
              <a:rPr lang="zh-CN" altLang="en-US" sz="1800" dirty="0" smtClean="0">
                <a:latin typeface="+mn-ea"/>
              </a:rPr>
              <a:t>方式</a:t>
            </a:r>
          </a:p>
          <a:p>
            <a:pPr lvl="2"/>
            <a:endParaRPr lang="zh-CN" altLang="en-US" sz="1800" dirty="0">
              <a:latin typeface="+mn-ea"/>
            </a:endParaRPr>
          </a:p>
          <a:p>
            <a:pPr lvl="2"/>
            <a:endParaRPr lang="zh-CN" altLang="en-US" sz="1800" dirty="0" smtClean="0">
              <a:latin typeface="+mn-ea"/>
            </a:endParaRPr>
          </a:p>
          <a:p>
            <a:pPr lvl="2"/>
            <a:endParaRPr lang="zh-CN" altLang="en-US" sz="1800" dirty="0">
              <a:latin typeface="+mn-ea"/>
            </a:endParaRPr>
          </a:p>
          <a:p>
            <a:pPr lvl="2"/>
            <a:endParaRPr lang="zh-CN" altLang="en-US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顺序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zh-CN" sz="1600" dirty="0" smtClean="0">
                <a:latin typeface="+mn-ea"/>
              </a:rPr>
              <a:t>&lt;property&gt; </a:t>
            </a:r>
            <a:r>
              <a:rPr lang="zh-CN" altLang="en-US" sz="1600" dirty="0" smtClean="0">
                <a:latin typeface="+mn-ea"/>
              </a:rPr>
              <a:t>元素</a:t>
            </a:r>
          </a:p>
          <a:p>
            <a:pPr marL="1714500" lvl="3" indent="-342900">
              <a:buFont typeface="+mj-lt"/>
              <a:buAutoNum type="arabicPeriod"/>
            </a:pPr>
            <a:r>
              <a:rPr lang="zh-CN" altLang="zh-CN" sz="1600" dirty="0" smtClean="0">
                <a:latin typeface="+mn-ea"/>
              </a:rPr>
              <a:t>&lt;</a:t>
            </a:r>
            <a:r>
              <a:rPr lang="en-US" altLang="zh-CN" sz="1600" dirty="0" smtClean="0">
                <a:latin typeface="+mn-ea"/>
              </a:rPr>
              <a:t>properties&gt; </a:t>
            </a:r>
            <a:r>
              <a:rPr lang="zh-CN" altLang="en-US" sz="1600" dirty="0" smtClean="0">
                <a:latin typeface="+mn-ea"/>
              </a:rPr>
              <a:t>元素 </a:t>
            </a:r>
            <a:r>
              <a:rPr lang="en-US" altLang="zh-CN" sz="1600" dirty="0" smtClean="0">
                <a:latin typeface="+mn-ea"/>
              </a:rPr>
              <a:t>resource</a:t>
            </a:r>
            <a:r>
              <a:rPr lang="zh-CN" altLang="en-US" sz="1600" dirty="0" smtClean="0">
                <a:latin typeface="+mn-ea"/>
              </a:rPr>
              <a:t>属性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zh-CN" sz="1600" dirty="0" err="1">
                <a:latin typeface="+mn-ea"/>
              </a:rPr>
              <a:t>SqlSessionFactoryBuilder</a:t>
            </a:r>
            <a:r>
              <a:rPr lang="en-US" altLang="zh-CN" sz="1600" dirty="0">
                <a:latin typeface="+mn-ea"/>
              </a:rPr>
              <a:t>().build(reader, props)</a:t>
            </a:r>
            <a:endParaRPr lang="zh-CN" altLang="en-US" sz="1600" dirty="0" smtClean="0">
              <a:latin typeface="+mn-ea"/>
            </a:endParaRPr>
          </a:p>
          <a:p>
            <a:pPr marL="1714500" lvl="3" indent="-342900">
              <a:buFont typeface="+mj-lt"/>
              <a:buAutoNum type="arabicPeriod"/>
            </a:pPr>
            <a:endParaRPr lang="zh-CN" altLang="en-US" sz="1600" dirty="0" smtClean="0">
              <a:latin typeface="+mn-ea"/>
            </a:endParaRPr>
          </a:p>
          <a:p>
            <a:pPr lvl="2"/>
            <a:endParaRPr lang="en-US" altLang="zh-CN" sz="1800" dirty="0" smtClean="0">
              <a:latin typeface="+mn-ea"/>
            </a:endParaRPr>
          </a:p>
          <a:p>
            <a:pPr lvl="2"/>
            <a:endParaRPr lang="en-US" altLang="zh-CN" sz="1800" dirty="0">
              <a:latin typeface="+mn-ea"/>
            </a:endParaRPr>
          </a:p>
          <a:p>
            <a:pPr marL="914400" lvl="2" indent="0">
              <a:buNone/>
            </a:pPr>
            <a:endParaRPr lang="en-US" altLang="zh-CN" sz="1800" dirty="0" smtClean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330" y="2987180"/>
            <a:ext cx="8990179" cy="136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4499</TotalTime>
  <Words>941</Words>
  <Application>Microsoft Macintosh PowerPoint</Application>
  <PresentationFormat>自定义</PresentationFormat>
  <Paragraphs>250</Paragraphs>
  <Slides>32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平面</vt:lpstr>
      <vt:lpstr>Java微服务实践  Spring Boot MyBatis</vt:lpstr>
      <vt:lpstr>Java 微服务实战系列课堂</vt:lpstr>
      <vt:lpstr>Java 微服务书籍推荐</vt:lpstr>
      <vt:lpstr>议题</vt:lpstr>
      <vt:lpstr>MyBatis 简介</vt:lpstr>
      <vt:lpstr>MyBatis 配置</vt:lpstr>
      <vt:lpstr>MyBatis 配置</vt:lpstr>
      <vt:lpstr>MyBatis 配置</vt:lpstr>
      <vt:lpstr>MyBatis 配置</vt:lpstr>
      <vt:lpstr>MyBatis 配置</vt:lpstr>
      <vt:lpstr>MyBatis 配置</vt:lpstr>
      <vt:lpstr>MyBatis 配置</vt:lpstr>
      <vt:lpstr>MyBatis 配置</vt:lpstr>
      <vt:lpstr>MyBatis 配置</vt:lpstr>
      <vt:lpstr>MyBatis 配置</vt:lpstr>
      <vt:lpstr>MyBatis 配置</vt:lpstr>
      <vt:lpstr>MyBatis 配置</vt:lpstr>
      <vt:lpstr>MyBatis 配置</vt:lpstr>
      <vt:lpstr>MyBatis 实例讲解</vt:lpstr>
      <vt:lpstr>MyBatis 实例讲解</vt:lpstr>
      <vt:lpstr>MyBatis 实例讲解</vt:lpstr>
      <vt:lpstr>MyBatis 实例讲解</vt:lpstr>
      <vt:lpstr>MyBatis 实例讲解</vt:lpstr>
      <vt:lpstr>MyBatis 实例讲解</vt:lpstr>
      <vt:lpstr>MyBatis 实例讲解</vt:lpstr>
      <vt:lpstr>MyBatis 实例讲解</vt:lpstr>
      <vt:lpstr>MyBatis 实例讲解</vt:lpstr>
      <vt:lpstr>MyBatis 实例讲解</vt:lpstr>
      <vt:lpstr>MyBatis 实例讲解</vt:lpstr>
      <vt:lpstr>MyBatis 实例讲解</vt:lpstr>
      <vt:lpstr>MyBatis 自动化工具 </vt:lpstr>
      <vt:lpstr>问答互动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Mercy Ma</cp:lastModifiedBy>
  <cp:revision>562</cp:revision>
  <dcterms:created xsi:type="dcterms:W3CDTF">2016-07-12T22:52:49Z</dcterms:created>
  <dcterms:modified xsi:type="dcterms:W3CDTF">2017-07-14T13:31:09Z</dcterms:modified>
</cp:coreProperties>
</file>