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317" r:id="rId3"/>
    <p:sldId id="257" r:id="rId4"/>
    <p:sldId id="259" r:id="rId5"/>
    <p:sldId id="346" r:id="rId6"/>
    <p:sldId id="347" r:id="rId7"/>
    <p:sldId id="349" r:id="rId8"/>
    <p:sldId id="348" r:id="rId9"/>
    <p:sldId id="350" r:id="rId10"/>
    <p:sldId id="351" r:id="rId11"/>
    <p:sldId id="353" r:id="rId12"/>
    <p:sldId id="352" r:id="rId13"/>
    <p:sldId id="355" r:id="rId14"/>
    <p:sldId id="354" r:id="rId15"/>
    <p:sldId id="356" r:id="rId16"/>
    <p:sldId id="357" r:id="rId17"/>
    <p:sldId id="358" r:id="rId18"/>
    <p:sldId id="359" r:id="rId19"/>
    <p:sldId id="361" r:id="rId20"/>
    <p:sldId id="362" r:id="rId21"/>
    <p:sldId id="363" r:id="rId22"/>
    <p:sldId id="365" r:id="rId23"/>
    <p:sldId id="364" r:id="rId24"/>
    <p:sldId id="29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414" autoAdjust="0"/>
  </p:normalViewPr>
  <p:slideViewPr>
    <p:cSldViewPr snapToGrid="0">
      <p:cViewPr varScale="1">
        <p:scale>
          <a:sx n="116" d="100"/>
          <a:sy n="116" d="100"/>
        </p:scale>
        <p:origin x="-20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  <a:t>17/7/23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05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8BCF-A98A-4F7D-9791-30BEF9B96E5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2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17/7/23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17/7/23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17/7/23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/>
          <a:lstStyle/>
          <a:p>
            <a:r>
              <a:rPr lang="zh-CN" altLang="en-US" dirty="0" smtClean="0"/>
              <a:t>小马哥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0871" y="2045585"/>
            <a:ext cx="7766936" cy="2200604"/>
          </a:xfrm>
        </p:spPr>
        <p:txBody>
          <a:bodyPr/>
          <a:lstStyle/>
          <a:p>
            <a:r>
              <a:rPr kumimoji="1" lang="en-US" altLang="zh-CN" sz="6000" dirty="0" smtClean="0"/>
              <a:t>Java</a:t>
            </a:r>
            <a:r>
              <a:rPr kumimoji="1" lang="zh-CN" altLang="en-US" sz="6000" dirty="0" smtClean="0"/>
              <a:t>微服务实践</a:t>
            </a:r>
            <a:r>
              <a:rPr kumimoji="1" lang="en-US" altLang="zh-CN" sz="6000" dirty="0" smtClean="0"/>
              <a:t/>
            </a:r>
            <a:br>
              <a:rPr kumimoji="1" lang="en-US" altLang="zh-CN" sz="6000" dirty="0" smtClean="0"/>
            </a:br>
            <a:r>
              <a:rPr kumimoji="1" lang="zh-CN" altLang="en-US" sz="6000" dirty="0" smtClean="0"/>
              <a:t> </a:t>
            </a:r>
            <a:r>
              <a:rPr kumimoji="1" lang="en-US" altLang="zh-CN" sz="2400" dirty="0" smtClean="0"/>
              <a:t>Spring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Boot</a:t>
            </a:r>
            <a:r>
              <a:rPr kumimoji="1" lang="zh-CN" altLang="en-US" sz="2400" dirty="0" smtClean="0"/>
              <a:t> </a:t>
            </a:r>
            <a:r>
              <a:rPr lang="en-US" altLang="zh-CN" sz="2400" dirty="0"/>
              <a:t>Java Persistence 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92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 Persistence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9197789" cy="542164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实体双向关系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实体双向关系是指两实体之间不仅存在拥有方（</a:t>
            </a:r>
            <a:r>
              <a:rPr lang="en-US" altLang="zh-CN" dirty="0" smtClean="0">
                <a:latin typeface="+mn-ea"/>
              </a:rPr>
              <a:t>owning</a:t>
            </a:r>
            <a:r>
              <a:rPr lang="zh-CN" altLang="en-US" dirty="0" smtClean="0">
                <a:latin typeface="+mn-ea"/>
              </a:rPr>
              <a:t>），也存在倒转方（</a:t>
            </a:r>
            <a:r>
              <a:rPr lang="en-US" altLang="zh-CN" dirty="0" smtClean="0">
                <a:latin typeface="+mn-ea"/>
              </a:rPr>
              <a:t>inverse</a:t>
            </a:r>
            <a:r>
              <a:rPr lang="zh-CN" altLang="en-US" dirty="0" smtClean="0">
                <a:latin typeface="+mn-ea"/>
              </a:rPr>
              <a:t>）。主方决定了更新级联关系到数据库。</a:t>
            </a:r>
          </a:p>
          <a:p>
            <a:pPr lvl="1"/>
            <a:r>
              <a:rPr lang="zh-CN" altLang="en-US" sz="2200" dirty="0" smtClean="0">
                <a:latin typeface="+mn-ea"/>
              </a:rPr>
              <a:t>规则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倒转</a:t>
            </a:r>
            <a:r>
              <a:rPr lang="zh-CN" altLang="en-US" sz="1800" dirty="0" smtClean="0">
                <a:latin typeface="+mn-ea"/>
              </a:rPr>
              <a:t>必须通过</a:t>
            </a:r>
            <a:r>
              <a:rPr lang="en-US" altLang="zh-CN" sz="1800" dirty="0" smtClean="0">
                <a:latin typeface="+mn-ea"/>
              </a:rPr>
              <a:t>@</a:t>
            </a:r>
            <a:r>
              <a:rPr lang="en-US" altLang="zh-CN" sz="1800" dirty="0" err="1" smtClean="0">
                <a:latin typeface="+mn-ea"/>
              </a:rPr>
              <a:t>OneToOne</a:t>
            </a:r>
            <a:r>
              <a:rPr lang="zh-CN" altLang="zh-CN" sz="1800" dirty="0" smtClean="0">
                <a:latin typeface="+mn-ea"/>
              </a:rPr>
              <a:t>、</a:t>
            </a:r>
            <a:r>
              <a:rPr lang="en-US" altLang="zh-CN" sz="1800" dirty="0" smtClean="0">
                <a:latin typeface="+mn-ea"/>
              </a:rPr>
              <a:t>@</a:t>
            </a:r>
            <a:r>
              <a:rPr lang="en-US" altLang="zh-CN" sz="1800" dirty="0" err="1" smtClean="0">
                <a:latin typeface="+mn-ea"/>
              </a:rPr>
              <a:t>OneToMany</a:t>
            </a:r>
            <a:r>
              <a:rPr lang="zh-CN" altLang="en-US" sz="1800" dirty="0" smtClean="0">
                <a:latin typeface="+mn-ea"/>
              </a:rPr>
              <a:t>或者</a:t>
            </a:r>
            <a:r>
              <a:rPr lang="en-US" altLang="zh-CN" sz="1800" dirty="0" smtClean="0">
                <a:latin typeface="+mn-ea"/>
              </a:rPr>
              <a:t>@</a:t>
            </a:r>
            <a:r>
              <a:rPr lang="en-US" altLang="zh-CN" sz="1800" dirty="0" err="1" smtClean="0">
                <a:latin typeface="+mn-ea"/>
              </a:rPr>
              <a:t>ManyToMany</a:t>
            </a:r>
            <a:r>
              <a:rPr lang="zh-CN" altLang="en-US" sz="1800" dirty="0" smtClean="0">
                <a:latin typeface="+mn-ea"/>
              </a:rPr>
              <a:t>中的</a:t>
            </a:r>
            <a:r>
              <a:rPr lang="en-US" altLang="zh-CN" sz="1800" dirty="0" err="1" smtClean="0">
                <a:latin typeface="+mn-ea"/>
              </a:rPr>
              <a:t>mappedBy</a:t>
            </a:r>
            <a:r>
              <a:rPr lang="zh-CN" altLang="en-US" sz="1800" dirty="0" smtClean="0">
                <a:latin typeface="+mn-ea"/>
              </a:rPr>
              <a:t>属性方法关联到</a:t>
            </a:r>
            <a:r>
              <a:rPr lang="zh-CN" altLang="en-US" sz="1800" dirty="0">
                <a:latin typeface="+mn-ea"/>
              </a:rPr>
              <a:t>拥有方</a:t>
            </a:r>
            <a:r>
              <a:rPr lang="zh-CN" altLang="en-US" sz="1800" dirty="0" smtClean="0">
                <a:latin typeface="+mn-ea"/>
              </a:rPr>
              <a:t>的字段或者属性。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一对多、多对一双向关系中的多方必须是主方，因此</a:t>
            </a:r>
            <a:r>
              <a:rPr lang="en-US" altLang="zh-CN" sz="1800" dirty="0" smtClean="0">
                <a:latin typeface="+mn-ea"/>
              </a:rPr>
              <a:t>@</a:t>
            </a:r>
            <a:r>
              <a:rPr lang="en-US" altLang="zh-CN" sz="1800" dirty="0" err="1" smtClean="0">
                <a:latin typeface="+mn-ea"/>
              </a:rPr>
              <a:t>ManyToOne</a:t>
            </a:r>
            <a:r>
              <a:rPr lang="zh-CN" altLang="en-US" sz="1800" dirty="0" smtClean="0">
                <a:latin typeface="+mn-ea"/>
              </a:rPr>
              <a:t> 注解不能指定</a:t>
            </a:r>
            <a:r>
              <a:rPr lang="en-US" altLang="zh-CN" sz="1800" dirty="0" err="1" smtClean="0">
                <a:latin typeface="+mn-ea"/>
              </a:rPr>
              <a:t>mappedBy</a:t>
            </a:r>
            <a:r>
              <a:rPr lang="zh-CN" altLang="en-US" sz="1800" dirty="0" smtClean="0">
                <a:latin typeface="+mn-ea"/>
              </a:rPr>
              <a:t>属性方法。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双向一对一关系中，主方相当于包含外键的一方。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双向多对多关系中，任何一方可能是</a:t>
            </a:r>
            <a:r>
              <a:rPr lang="zh-CN" altLang="en-US" sz="1800" dirty="0">
                <a:latin typeface="+mn-ea"/>
              </a:rPr>
              <a:t>拥有方</a:t>
            </a:r>
            <a:r>
              <a:rPr lang="zh-CN" altLang="en-US" sz="1800" dirty="0" smtClean="0">
                <a:latin typeface="+mn-ea"/>
              </a:rPr>
              <a:t>。</a:t>
            </a:r>
            <a:endParaRPr lang="en-US" altLang="zh-CN" sz="1800" dirty="0" smtClean="0">
              <a:latin typeface="+mn-ea"/>
            </a:endParaRPr>
          </a:p>
          <a:p>
            <a:pPr lvl="2"/>
            <a:endParaRPr lang="en-US" altLang="zh-CN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300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 Persistence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9197789" cy="542164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实体双向</a:t>
            </a:r>
            <a:r>
              <a:rPr lang="zh-CN" altLang="en-US" sz="2400" dirty="0" smtClean="0">
                <a:latin typeface="+mn-ea"/>
              </a:rPr>
              <a:t>关系：</a:t>
            </a:r>
            <a:r>
              <a:rPr lang="zh-CN" altLang="en-US" sz="2400" dirty="0">
                <a:latin typeface="+mn-ea"/>
              </a:rPr>
              <a:t>一对一（</a:t>
            </a:r>
            <a:r>
              <a:rPr lang="en-US" altLang="zh-CN" sz="2400" dirty="0" err="1">
                <a:latin typeface="+mn-ea"/>
              </a:rPr>
              <a:t>OneToOne</a:t>
            </a:r>
            <a:r>
              <a:rPr lang="zh-CN" altLang="zh-CN" sz="2400" dirty="0">
                <a:latin typeface="+mn-ea"/>
              </a:rPr>
              <a:t>）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假设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引用单个实体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的实例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引用单个实体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的实例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在关系中处于拥有方</a:t>
            </a:r>
            <a:endParaRPr lang="zh-CN" altLang="en-US" sz="18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默认映射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被映射到数据表</a:t>
            </a:r>
            <a:r>
              <a:rPr lang="en-US" altLang="zh-CN" sz="1800" dirty="0" smtClean="0">
                <a:latin typeface="+mn-ea"/>
              </a:rPr>
              <a:t>A</a:t>
            </a: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被映射到数据表</a:t>
            </a:r>
            <a:r>
              <a:rPr lang="en-US" altLang="zh-CN" sz="1800" dirty="0" smtClean="0">
                <a:latin typeface="+mn-ea"/>
              </a:rPr>
              <a:t>B</a:t>
            </a:r>
          </a:p>
          <a:p>
            <a:pPr lvl="2"/>
            <a:r>
              <a:rPr lang="zh-CN" altLang="en-US" sz="1800" dirty="0" smtClean="0">
                <a:latin typeface="+mn-ea"/>
              </a:rPr>
              <a:t>表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包含一个外键关联</a:t>
            </a:r>
            <a:r>
              <a:rPr lang="en-US" altLang="zh-CN" sz="1800" dirty="0" smtClean="0">
                <a:latin typeface="+mn-ea"/>
              </a:rPr>
              <a:t>B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举例：客户（</a:t>
            </a:r>
            <a:r>
              <a:rPr lang="en-US" altLang="zh-CN" sz="2000" dirty="0" smtClean="0">
                <a:latin typeface="+mn-ea"/>
              </a:rPr>
              <a:t>Customer</a:t>
            </a:r>
            <a:r>
              <a:rPr lang="zh-CN" altLang="en-US" sz="2000" dirty="0" smtClean="0">
                <a:latin typeface="+mn-ea"/>
              </a:rPr>
              <a:t>）与信用卡（</a:t>
            </a:r>
            <a:r>
              <a:rPr lang="en-US" altLang="zh-CN" sz="2000" dirty="0" smtClean="0">
                <a:latin typeface="+mn-ea"/>
              </a:rPr>
              <a:t>Credit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Card</a:t>
            </a:r>
            <a:r>
              <a:rPr lang="zh-CN" altLang="en-US" sz="2000" dirty="0" smtClean="0">
                <a:latin typeface="+mn-ea"/>
              </a:rPr>
              <a:t>）的关系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2852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 Persistence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9197789" cy="542164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实体双向</a:t>
            </a:r>
            <a:r>
              <a:rPr lang="zh-CN" altLang="en-US" sz="2400" dirty="0" smtClean="0">
                <a:latin typeface="+mn-ea"/>
              </a:rPr>
              <a:t>关系：多对一</a:t>
            </a: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err="1" smtClean="0">
                <a:latin typeface="+mn-ea"/>
              </a:rPr>
              <a:t>Many</a:t>
            </a:r>
            <a:r>
              <a:rPr lang="en-US" altLang="zh-CN" sz="2400" dirty="0" err="1" smtClean="0">
                <a:latin typeface="+mn-ea"/>
              </a:rPr>
              <a:t>ToOne</a:t>
            </a:r>
            <a:r>
              <a:rPr lang="zh-CN" altLang="zh-CN" sz="2400" dirty="0" smtClean="0">
                <a:latin typeface="+mn-ea"/>
              </a:rPr>
              <a:t>）</a:t>
            </a:r>
            <a:r>
              <a:rPr lang="zh-CN" altLang="en-US" sz="2400" dirty="0" smtClean="0">
                <a:latin typeface="+mn-ea"/>
              </a:rPr>
              <a:t>/一对多（</a:t>
            </a:r>
            <a:r>
              <a:rPr lang="en-US" altLang="zh-CN" sz="2400" dirty="0" err="1" smtClean="0">
                <a:latin typeface="+mn-ea"/>
              </a:rPr>
              <a:t>OneToMany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假设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引用单个实体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的实例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引用多个实体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的实例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在关系中处于拥有方</a:t>
            </a:r>
            <a:endParaRPr lang="zh-CN" altLang="en-US" sz="18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默认映射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被映射到数据表</a:t>
            </a:r>
            <a:r>
              <a:rPr lang="en-US" altLang="zh-CN" sz="1800" dirty="0" smtClean="0">
                <a:latin typeface="+mn-ea"/>
              </a:rPr>
              <a:t>A</a:t>
            </a: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被映射到数据表</a:t>
            </a:r>
            <a:r>
              <a:rPr lang="en-US" altLang="zh-CN" sz="1800" dirty="0" smtClean="0">
                <a:latin typeface="+mn-ea"/>
              </a:rPr>
              <a:t>B</a:t>
            </a:r>
          </a:p>
          <a:p>
            <a:pPr lvl="2"/>
            <a:r>
              <a:rPr lang="zh-CN" altLang="en-US" sz="1800" dirty="0" smtClean="0">
                <a:latin typeface="+mn-ea"/>
              </a:rPr>
              <a:t>表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包含一个外键关联</a:t>
            </a:r>
            <a:r>
              <a:rPr lang="en-US" altLang="zh-CN" sz="1800" dirty="0" smtClean="0">
                <a:latin typeface="+mn-ea"/>
              </a:rPr>
              <a:t>B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举例：</a:t>
            </a:r>
            <a:r>
              <a:rPr lang="zh-CN" altLang="en-US" sz="2000" dirty="0" smtClean="0">
                <a:latin typeface="+mn-ea"/>
              </a:rPr>
              <a:t>店铺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Store</a:t>
            </a:r>
            <a:r>
              <a:rPr lang="zh-CN" altLang="en-US" sz="2000" dirty="0" smtClean="0">
                <a:latin typeface="+mn-ea"/>
              </a:rPr>
              <a:t>）</a:t>
            </a:r>
            <a:r>
              <a:rPr lang="zh-CN" altLang="en-US" sz="2000" dirty="0">
                <a:latin typeface="+mn-ea"/>
              </a:rPr>
              <a:t>与</a:t>
            </a:r>
            <a:r>
              <a:rPr lang="zh-CN" altLang="en-US" sz="2000" dirty="0" smtClean="0">
                <a:latin typeface="+mn-ea"/>
              </a:rPr>
              <a:t>客户（</a:t>
            </a:r>
            <a:r>
              <a:rPr lang="en-US" altLang="zh-CN" sz="2000" dirty="0" smtClean="0">
                <a:latin typeface="+mn-ea"/>
              </a:rPr>
              <a:t>Customer</a:t>
            </a:r>
            <a:r>
              <a:rPr lang="zh-CN" altLang="en-US" sz="2000" dirty="0" smtClean="0">
                <a:latin typeface="+mn-ea"/>
              </a:rPr>
              <a:t>）的关系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8575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 Persistence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9197789" cy="542164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实体双向</a:t>
            </a:r>
            <a:r>
              <a:rPr lang="zh-CN" altLang="en-US" sz="2400" dirty="0" smtClean="0">
                <a:latin typeface="+mn-ea"/>
              </a:rPr>
              <a:t>关系：多对多</a:t>
            </a: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err="1" smtClean="0">
                <a:latin typeface="+mn-ea"/>
              </a:rPr>
              <a:t>Many</a:t>
            </a:r>
            <a:r>
              <a:rPr lang="en-US" altLang="zh-CN" sz="2400" dirty="0" err="1" smtClean="0">
                <a:latin typeface="+mn-ea"/>
              </a:rPr>
              <a:t>To</a:t>
            </a:r>
            <a:r>
              <a:rPr lang="en-US" altLang="zh-CN" sz="2400" dirty="0" err="1" smtClean="0">
                <a:latin typeface="+mn-ea"/>
              </a:rPr>
              <a:t>Many</a:t>
            </a:r>
            <a:r>
              <a:rPr lang="zh-CN" altLang="zh-CN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假设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引用</a:t>
            </a:r>
            <a:r>
              <a:rPr lang="zh-CN" altLang="en-US" sz="1800" dirty="0">
                <a:latin typeface="+mn-ea"/>
              </a:rPr>
              <a:t>多个</a:t>
            </a:r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的实例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引用多个实体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的实例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在关系中处于拥有方</a:t>
            </a:r>
            <a:endParaRPr lang="zh-CN" altLang="en-US" sz="18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默认映射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被映射到数据表</a:t>
            </a:r>
            <a:r>
              <a:rPr lang="en-US" altLang="zh-CN" sz="1800" dirty="0" smtClean="0">
                <a:latin typeface="+mn-ea"/>
              </a:rPr>
              <a:t>A</a:t>
            </a: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被映射到数据表</a:t>
            </a:r>
            <a:r>
              <a:rPr lang="en-US" altLang="zh-CN" sz="1800" dirty="0" smtClean="0">
                <a:latin typeface="+mn-ea"/>
              </a:rPr>
              <a:t>B</a:t>
            </a:r>
          </a:p>
          <a:p>
            <a:pPr lvl="2"/>
            <a:r>
              <a:rPr lang="zh-CN" altLang="en-US" sz="1800" dirty="0" smtClean="0">
                <a:latin typeface="+mn-ea"/>
              </a:rPr>
              <a:t>存在一个</a:t>
            </a:r>
            <a:r>
              <a:rPr lang="zh-CN" altLang="en-US" sz="1800" dirty="0">
                <a:latin typeface="+mn-ea"/>
              </a:rPr>
              <a:t>名为</a:t>
            </a:r>
            <a:r>
              <a:rPr lang="en-US" altLang="zh-CN" sz="1800" dirty="0" smtClean="0">
                <a:latin typeface="+mn-ea"/>
              </a:rPr>
              <a:t>A_B</a:t>
            </a:r>
            <a:r>
              <a:rPr lang="zh-CN" altLang="en-US" sz="1800" dirty="0" smtClean="0">
                <a:latin typeface="+mn-ea"/>
              </a:rPr>
              <a:t>的关联表（拥有方表名为前缀），其中包含两个外键列，一列关联表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的主键，另外一列关联表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的主键。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举例：客户（</a:t>
            </a:r>
            <a:r>
              <a:rPr lang="en-US" altLang="zh-CN" sz="2000" dirty="0" smtClean="0">
                <a:latin typeface="+mn-ea"/>
              </a:rPr>
              <a:t>Customer</a:t>
            </a:r>
            <a:r>
              <a:rPr lang="zh-CN" altLang="en-US" sz="2000" dirty="0" smtClean="0">
                <a:latin typeface="+mn-ea"/>
              </a:rPr>
              <a:t>）与图书（图书）的关系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6541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 Persistence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9197789" cy="542164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实体</a:t>
            </a:r>
            <a:r>
              <a:rPr lang="zh-CN" altLang="en-US" sz="2400" dirty="0" smtClean="0">
                <a:latin typeface="+mn-ea"/>
              </a:rPr>
              <a:t>单</a:t>
            </a:r>
            <a:r>
              <a:rPr lang="zh-CN" altLang="en-US" sz="2400" dirty="0" smtClean="0">
                <a:latin typeface="+mn-ea"/>
              </a:rPr>
              <a:t>向</a:t>
            </a:r>
            <a:r>
              <a:rPr lang="zh-CN" altLang="en-US" sz="2400" dirty="0" smtClean="0">
                <a:latin typeface="+mn-ea"/>
              </a:rPr>
              <a:t>关系：</a:t>
            </a:r>
            <a:r>
              <a:rPr lang="zh-CN" altLang="en-US" sz="2400" dirty="0">
                <a:latin typeface="+mn-ea"/>
              </a:rPr>
              <a:t>一对一（</a:t>
            </a:r>
            <a:r>
              <a:rPr lang="en-US" altLang="zh-CN" sz="2400" dirty="0" err="1">
                <a:latin typeface="+mn-ea"/>
              </a:rPr>
              <a:t>OneToOne</a:t>
            </a:r>
            <a:r>
              <a:rPr lang="zh-CN" altLang="zh-CN" sz="2400" dirty="0">
                <a:latin typeface="+mn-ea"/>
              </a:rPr>
              <a:t>）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假设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引用单个实体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的实例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没有引用单个实体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的实例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在关系中处于拥有方</a:t>
            </a:r>
            <a:endParaRPr lang="zh-CN" altLang="en-US" sz="18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默认映射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被映射到数据表</a:t>
            </a:r>
            <a:r>
              <a:rPr lang="en-US" altLang="zh-CN" sz="1800" dirty="0" smtClean="0">
                <a:latin typeface="+mn-ea"/>
              </a:rPr>
              <a:t>A</a:t>
            </a: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被映射到数据表</a:t>
            </a:r>
            <a:r>
              <a:rPr lang="en-US" altLang="zh-CN" sz="1800" dirty="0" smtClean="0">
                <a:latin typeface="+mn-ea"/>
              </a:rPr>
              <a:t>B</a:t>
            </a:r>
          </a:p>
          <a:p>
            <a:pPr lvl="2"/>
            <a:r>
              <a:rPr lang="zh-CN" altLang="en-US" sz="1800" dirty="0" smtClean="0">
                <a:latin typeface="+mn-ea"/>
              </a:rPr>
              <a:t>表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包含一个外键关联</a:t>
            </a:r>
            <a:r>
              <a:rPr lang="en-US" altLang="zh-CN" sz="1800" dirty="0" smtClean="0">
                <a:latin typeface="+mn-ea"/>
              </a:rPr>
              <a:t>B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举例：客户（</a:t>
            </a:r>
            <a:r>
              <a:rPr lang="en-US" altLang="zh-CN" sz="2000" dirty="0" smtClean="0">
                <a:latin typeface="+mn-ea"/>
              </a:rPr>
              <a:t>Customer</a:t>
            </a:r>
            <a:r>
              <a:rPr lang="zh-CN" altLang="en-US" sz="2000" dirty="0" smtClean="0">
                <a:latin typeface="+mn-ea"/>
              </a:rPr>
              <a:t>）与信用卡（</a:t>
            </a:r>
            <a:r>
              <a:rPr lang="en-US" altLang="zh-CN" sz="2000" dirty="0" smtClean="0">
                <a:latin typeface="+mn-ea"/>
              </a:rPr>
              <a:t>Credit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Card</a:t>
            </a:r>
            <a:r>
              <a:rPr lang="zh-CN" altLang="en-US" sz="2000" dirty="0" smtClean="0">
                <a:latin typeface="+mn-ea"/>
              </a:rPr>
              <a:t>）的关系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7664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 Persistence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9197789" cy="542164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实体</a:t>
            </a:r>
            <a:r>
              <a:rPr lang="zh-CN" altLang="en-US" sz="2400" dirty="0" smtClean="0">
                <a:latin typeface="+mn-ea"/>
              </a:rPr>
              <a:t>单</a:t>
            </a:r>
            <a:r>
              <a:rPr lang="zh-CN" altLang="en-US" sz="2400" dirty="0" smtClean="0">
                <a:latin typeface="+mn-ea"/>
              </a:rPr>
              <a:t>向</a:t>
            </a:r>
            <a:r>
              <a:rPr lang="zh-CN" altLang="en-US" sz="2400" dirty="0" smtClean="0">
                <a:latin typeface="+mn-ea"/>
              </a:rPr>
              <a:t>关系：一对多</a:t>
            </a: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err="1" smtClean="0">
                <a:latin typeface="+mn-ea"/>
              </a:rPr>
              <a:t>One</a:t>
            </a:r>
            <a:r>
              <a:rPr lang="en-US" altLang="zh-CN" sz="2400" dirty="0" err="1" smtClean="0">
                <a:latin typeface="+mn-ea"/>
              </a:rPr>
              <a:t>To</a:t>
            </a:r>
            <a:r>
              <a:rPr lang="en-US" altLang="zh-CN" sz="2400" dirty="0" err="1" smtClean="0">
                <a:latin typeface="+mn-ea"/>
              </a:rPr>
              <a:t>Many</a:t>
            </a:r>
            <a:r>
              <a:rPr lang="zh-CN" altLang="zh-CN" sz="2400" dirty="0" smtClean="0">
                <a:latin typeface="+mn-ea"/>
              </a:rPr>
              <a:t>）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假设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引用多个实体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的实例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没有引用单个实体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的实例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在关系中处于拥有方</a:t>
            </a:r>
            <a:endParaRPr lang="zh-CN" altLang="en-US" sz="18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默认映射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被映射到数据表</a:t>
            </a:r>
            <a:r>
              <a:rPr lang="en-US" altLang="zh-CN" sz="1800" dirty="0" smtClean="0">
                <a:latin typeface="+mn-ea"/>
              </a:rPr>
              <a:t>A</a:t>
            </a: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被映射到数据表</a:t>
            </a:r>
            <a:r>
              <a:rPr lang="en-US" altLang="zh-CN" sz="1800" dirty="0" smtClean="0">
                <a:latin typeface="+mn-ea"/>
              </a:rPr>
              <a:t>B</a:t>
            </a:r>
          </a:p>
          <a:p>
            <a:pPr lvl="2"/>
            <a:r>
              <a:rPr lang="zh-CN" altLang="en-US" sz="1800" dirty="0">
                <a:latin typeface="+mn-ea"/>
              </a:rPr>
              <a:t>存在一个名为</a:t>
            </a:r>
            <a:r>
              <a:rPr lang="en-US" altLang="zh-CN" sz="1800" dirty="0">
                <a:latin typeface="+mn-ea"/>
              </a:rPr>
              <a:t>A_B</a:t>
            </a:r>
            <a:r>
              <a:rPr lang="zh-CN" altLang="en-US" sz="1800" dirty="0">
                <a:latin typeface="+mn-ea"/>
              </a:rPr>
              <a:t>的关联表（拥有方表名为前缀），其中包含两个外键列，一列关联表</a:t>
            </a:r>
            <a:r>
              <a:rPr lang="en-US" altLang="zh-CN" sz="1800" dirty="0">
                <a:latin typeface="+mn-ea"/>
              </a:rPr>
              <a:t>A</a:t>
            </a:r>
            <a:r>
              <a:rPr lang="zh-CN" altLang="en-US" sz="1800" dirty="0">
                <a:latin typeface="+mn-ea"/>
              </a:rPr>
              <a:t>的主键，另外一列关联表</a:t>
            </a:r>
            <a:r>
              <a:rPr lang="en-US" altLang="zh-CN" sz="1800" dirty="0">
                <a:latin typeface="+mn-ea"/>
              </a:rPr>
              <a:t>B</a:t>
            </a:r>
            <a:r>
              <a:rPr lang="zh-CN" altLang="en-US" sz="1800" dirty="0">
                <a:latin typeface="+mn-ea"/>
              </a:rPr>
              <a:t>的主键</a:t>
            </a:r>
            <a:r>
              <a:rPr lang="zh-CN" altLang="en-US" sz="1800" dirty="0" smtClean="0">
                <a:latin typeface="+mn-ea"/>
              </a:rPr>
              <a:t>。</a:t>
            </a: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11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 Persistence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9197789" cy="542164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实体</a:t>
            </a:r>
            <a:r>
              <a:rPr lang="zh-CN" altLang="en-US" sz="2400" dirty="0" smtClean="0">
                <a:latin typeface="+mn-ea"/>
              </a:rPr>
              <a:t>单</a:t>
            </a:r>
            <a:r>
              <a:rPr lang="zh-CN" altLang="en-US" sz="2400" dirty="0" smtClean="0">
                <a:latin typeface="+mn-ea"/>
              </a:rPr>
              <a:t>向</a:t>
            </a:r>
            <a:r>
              <a:rPr lang="zh-CN" altLang="en-US" sz="2400" dirty="0" smtClean="0">
                <a:latin typeface="+mn-ea"/>
              </a:rPr>
              <a:t>关系：多对多</a:t>
            </a: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err="1" smtClean="0">
                <a:latin typeface="+mn-ea"/>
              </a:rPr>
              <a:t>Many</a:t>
            </a:r>
            <a:r>
              <a:rPr lang="en-US" altLang="zh-CN" sz="2400" dirty="0" err="1" smtClean="0">
                <a:latin typeface="+mn-ea"/>
              </a:rPr>
              <a:t>To</a:t>
            </a:r>
            <a:r>
              <a:rPr lang="en-US" altLang="zh-CN" sz="2400" dirty="0" err="1" smtClean="0">
                <a:latin typeface="+mn-ea"/>
              </a:rPr>
              <a:t>Many</a:t>
            </a:r>
            <a:r>
              <a:rPr lang="zh-CN" altLang="zh-CN" sz="2400" dirty="0" smtClean="0">
                <a:latin typeface="+mn-ea"/>
              </a:rPr>
              <a:t>）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假设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引用多个实体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的实例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没有引用单个实体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的实例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在关系中处于拥有方</a:t>
            </a:r>
            <a:endParaRPr lang="zh-CN" altLang="en-US" sz="18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默认映射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A</a:t>
            </a:r>
            <a:r>
              <a:rPr lang="zh-CN" altLang="en-US" sz="1800" dirty="0" smtClean="0">
                <a:latin typeface="+mn-ea"/>
              </a:rPr>
              <a:t>被映射到数据表</a:t>
            </a:r>
            <a:r>
              <a:rPr lang="en-US" altLang="zh-CN" sz="1800" dirty="0" smtClean="0">
                <a:latin typeface="+mn-ea"/>
              </a:rPr>
              <a:t>A</a:t>
            </a:r>
          </a:p>
          <a:p>
            <a:pPr lvl="2"/>
            <a:r>
              <a:rPr lang="zh-CN" altLang="en-US" sz="1800" dirty="0" smtClean="0">
                <a:latin typeface="+mn-ea"/>
              </a:rPr>
              <a:t>实体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被映射到数据表</a:t>
            </a:r>
            <a:r>
              <a:rPr lang="en-US" altLang="zh-CN" sz="1800" dirty="0" smtClean="0">
                <a:latin typeface="+mn-ea"/>
              </a:rPr>
              <a:t>B</a:t>
            </a:r>
          </a:p>
          <a:p>
            <a:pPr lvl="2"/>
            <a:r>
              <a:rPr lang="zh-CN" altLang="en-US" sz="1800" dirty="0">
                <a:latin typeface="+mn-ea"/>
              </a:rPr>
              <a:t>存在一个名为</a:t>
            </a:r>
            <a:r>
              <a:rPr lang="en-US" altLang="zh-CN" sz="1800" dirty="0">
                <a:latin typeface="+mn-ea"/>
              </a:rPr>
              <a:t>A_B</a:t>
            </a:r>
            <a:r>
              <a:rPr lang="zh-CN" altLang="en-US" sz="1800" dirty="0">
                <a:latin typeface="+mn-ea"/>
              </a:rPr>
              <a:t>的关联表（拥有方表名为前缀），其中包含两个外键列，一列关联表</a:t>
            </a:r>
            <a:r>
              <a:rPr lang="en-US" altLang="zh-CN" sz="1800" dirty="0">
                <a:latin typeface="+mn-ea"/>
              </a:rPr>
              <a:t>A</a:t>
            </a:r>
            <a:r>
              <a:rPr lang="zh-CN" altLang="en-US" sz="1800" dirty="0">
                <a:latin typeface="+mn-ea"/>
              </a:rPr>
              <a:t>的主键，另外一列关联表</a:t>
            </a:r>
            <a:r>
              <a:rPr lang="en-US" altLang="zh-CN" sz="1800" dirty="0">
                <a:latin typeface="+mn-ea"/>
              </a:rPr>
              <a:t>B</a:t>
            </a:r>
            <a:r>
              <a:rPr lang="zh-CN" altLang="en-US" sz="1800" dirty="0">
                <a:latin typeface="+mn-ea"/>
              </a:rPr>
              <a:t>的主键</a:t>
            </a:r>
            <a:r>
              <a:rPr lang="zh-CN" altLang="en-US" sz="1800" dirty="0" smtClean="0">
                <a:latin typeface="+mn-ea"/>
              </a:rPr>
              <a:t>。</a:t>
            </a: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1246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 Persistence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9197789" cy="542164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实体</a:t>
            </a:r>
            <a:r>
              <a:rPr lang="zh-CN" altLang="en-US" sz="2400" dirty="0" smtClean="0">
                <a:latin typeface="+mn-ea"/>
              </a:rPr>
              <a:t>继承</a:t>
            </a:r>
            <a:r>
              <a:rPr lang="zh-CN" altLang="zh-CN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Inheritance</a:t>
            </a:r>
            <a:r>
              <a:rPr lang="zh-CN" altLang="zh-CN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	实体可继承其他实体。实体之间支持继承、多态关联、多态查询</a:t>
            </a:r>
          </a:p>
          <a:p>
            <a:pPr marL="0" indent="0">
              <a:buNone/>
            </a:pPr>
            <a:endParaRPr lang="zh-CN" altLang="en-US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继承方式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继承抽象实体类</a:t>
            </a:r>
          </a:p>
          <a:p>
            <a:pPr lvl="3"/>
            <a:r>
              <a:rPr lang="en-US" altLang="zh-CN" sz="1600" dirty="0" smtClean="0">
                <a:latin typeface="+mn-ea"/>
              </a:rPr>
              <a:t>@Inheritance</a:t>
            </a:r>
          </a:p>
          <a:p>
            <a:pPr lvl="3"/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继承</a:t>
            </a:r>
            <a:r>
              <a:rPr lang="zh-CN" altLang="en-US" sz="1800" dirty="0" smtClean="0">
                <a:latin typeface="+mn-ea"/>
              </a:rPr>
              <a:t>已映射父类型</a:t>
            </a:r>
          </a:p>
          <a:p>
            <a:pPr lvl="3"/>
            <a:r>
              <a:rPr lang="en-US" altLang="zh-CN" sz="1600" dirty="0" smtClean="0">
                <a:latin typeface="+mn-ea"/>
              </a:rPr>
              <a:t>@</a:t>
            </a:r>
            <a:r>
              <a:rPr lang="en-US" altLang="zh-CN" sz="1600" dirty="0" err="1" smtClean="0">
                <a:latin typeface="+mn-ea"/>
              </a:rPr>
              <a:t>MappedSuperclass</a:t>
            </a:r>
            <a:endParaRPr lang="en-US" altLang="zh-CN" sz="1600" dirty="0" smtClean="0">
              <a:latin typeface="+mn-ea"/>
            </a:endParaRPr>
          </a:p>
          <a:p>
            <a:pPr lvl="3"/>
            <a:r>
              <a:rPr lang="zh-CN" altLang="zh-CN" sz="1600" dirty="0" smtClean="0">
                <a:latin typeface="+mn-ea"/>
              </a:rPr>
              <a:t>@</a:t>
            </a:r>
            <a:r>
              <a:rPr lang="en-US" altLang="zh-CN" sz="1600" dirty="0" err="1" smtClean="0">
                <a:latin typeface="+mn-ea"/>
              </a:rPr>
              <a:t>AssociationOverride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继承非实体类型</a:t>
            </a:r>
            <a:endParaRPr lang="zh-CN" altLang="en-US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6484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 Persistence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9197789" cy="542164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实体</a:t>
            </a:r>
            <a:r>
              <a:rPr lang="zh-CN" altLang="en-US" sz="2400" dirty="0" smtClean="0">
                <a:latin typeface="+mn-ea"/>
              </a:rPr>
              <a:t>操作</a:t>
            </a:r>
            <a:r>
              <a:rPr lang="zh-CN" altLang="zh-CN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Operations</a:t>
            </a:r>
            <a:r>
              <a:rPr lang="zh-CN" altLang="zh-CN" sz="2400" dirty="0" smtClean="0">
                <a:latin typeface="+mn-ea"/>
              </a:rPr>
              <a:t>）</a:t>
            </a:r>
            <a:endParaRPr lang="zh-CN" altLang="en-US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实体管理器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en-US" altLang="zh-CN" sz="1800" dirty="0" err="1" smtClean="0">
                <a:latin typeface="+mn-ea"/>
              </a:rPr>
              <a:t>EntityManager</a:t>
            </a:r>
            <a:endParaRPr lang="zh-CN" altLang="en-US" sz="1800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307" y="3234595"/>
            <a:ext cx="5191469" cy="253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96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 Persistence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9197789" cy="542164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实体</a:t>
            </a:r>
            <a:r>
              <a:rPr lang="zh-CN" altLang="en-US" sz="2400" dirty="0" smtClean="0">
                <a:latin typeface="+mn-ea"/>
              </a:rPr>
              <a:t>实例生命周期</a:t>
            </a:r>
            <a:r>
              <a:rPr lang="zh-CN" altLang="zh-CN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Life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Cycle</a:t>
            </a:r>
            <a:r>
              <a:rPr lang="zh-CN" altLang="zh-CN" sz="2400" dirty="0" smtClean="0">
                <a:latin typeface="+mn-ea"/>
              </a:rPr>
              <a:t>）</a:t>
            </a:r>
            <a:endParaRPr lang="zh-CN" altLang="en-US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创建</a:t>
            </a:r>
          </a:p>
          <a:p>
            <a:pPr lvl="1"/>
            <a:r>
              <a:rPr lang="zh-CN" altLang="en-US" sz="2200" dirty="0" smtClean="0">
                <a:latin typeface="+mn-ea"/>
              </a:rPr>
              <a:t>持久化</a:t>
            </a:r>
          </a:p>
          <a:p>
            <a:pPr lvl="1"/>
            <a:r>
              <a:rPr lang="zh-CN" altLang="en-US" sz="2200" dirty="0" smtClean="0">
                <a:latin typeface="+mn-ea"/>
              </a:rPr>
              <a:t>移除</a:t>
            </a:r>
          </a:p>
          <a:p>
            <a:pPr lvl="1"/>
            <a:r>
              <a:rPr lang="zh-CN" altLang="en-US" sz="2200" dirty="0" smtClean="0">
                <a:latin typeface="+mn-ea"/>
              </a:rPr>
              <a:t>同步到数据库</a:t>
            </a:r>
          </a:p>
          <a:p>
            <a:pPr lvl="1"/>
            <a:r>
              <a:rPr lang="zh-CN" altLang="en-US" sz="2200" dirty="0" smtClean="0">
                <a:latin typeface="+mn-ea"/>
              </a:rPr>
              <a:t>刷新实例</a:t>
            </a:r>
          </a:p>
          <a:p>
            <a:pPr lvl="1"/>
            <a:r>
              <a:rPr lang="zh-CN" altLang="en-US" sz="2200" dirty="0" smtClean="0">
                <a:latin typeface="+mn-ea"/>
              </a:rPr>
              <a:t>淘汰</a:t>
            </a:r>
          </a:p>
          <a:p>
            <a:pPr lvl="1"/>
            <a:endParaRPr lang="en-US" altLang="zh-CN" dirty="0" smtClean="0">
              <a:latin typeface="+mn-ea"/>
            </a:endParaRPr>
          </a:p>
          <a:p>
            <a:pPr lvl="2"/>
            <a:endParaRPr lang="zh-CN" altLang="en-US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1640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微服务实战系列课堂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991" y="1673137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</p:txBody>
      </p:sp>
      <p:pic>
        <p:nvPicPr>
          <p:cNvPr id="5" name="图片 4" descr="Java微服务实战系列课堂（二维码）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66" y="1565005"/>
            <a:ext cx="4302433" cy="4302433"/>
          </a:xfrm>
          <a:prstGeom prst="rect">
            <a:avLst/>
          </a:prstGeom>
        </p:spPr>
      </p:pic>
      <p:pic>
        <p:nvPicPr>
          <p:cNvPr id="6" name="图片 5" descr="SF 小马哥交流群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765" y="1684300"/>
            <a:ext cx="2968553" cy="406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70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 Persistence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9197789" cy="542164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持久化上下文使用期限（</a:t>
            </a:r>
            <a:r>
              <a:rPr lang="en-US" altLang="zh-CN" sz="2400" dirty="0" smtClean="0">
                <a:latin typeface="+mn-ea"/>
              </a:rPr>
              <a:t>Persistence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Context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Lifetime</a:t>
            </a:r>
            <a:r>
              <a:rPr lang="zh-CN" altLang="en-US" sz="2400" dirty="0" smtClean="0">
                <a:latin typeface="+mn-ea"/>
              </a:rPr>
              <a:t>）</a:t>
            </a:r>
            <a:endParaRPr lang="zh-CN" altLang="en-US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类型</a:t>
            </a:r>
          </a:p>
          <a:p>
            <a:pPr lvl="2"/>
            <a:r>
              <a:rPr lang="zh-CN" altLang="en-US" sz="2000" dirty="0" smtClean="0">
                <a:latin typeface="+mn-ea"/>
              </a:rPr>
              <a:t>事务类型（默认）</a:t>
            </a:r>
          </a:p>
          <a:p>
            <a:pPr lvl="2"/>
            <a:r>
              <a:rPr lang="zh-CN" altLang="en-US" sz="2000" dirty="0" smtClean="0">
                <a:latin typeface="+mn-ea"/>
              </a:rPr>
              <a:t>扩展类型</a:t>
            </a:r>
          </a:p>
          <a:p>
            <a:pPr lvl="2"/>
            <a:endParaRPr lang="zh-CN" altLang="en-US" sz="20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阶段</a:t>
            </a:r>
          </a:p>
          <a:p>
            <a:pPr lvl="2"/>
            <a:r>
              <a:rPr lang="zh-CN" altLang="en-US" sz="2000" dirty="0" smtClean="0">
                <a:latin typeface="+mn-ea"/>
              </a:rPr>
              <a:t>事务提交阶段</a:t>
            </a:r>
          </a:p>
          <a:p>
            <a:pPr lvl="3"/>
            <a:r>
              <a:rPr lang="zh-CN" altLang="en-US" sz="1800" dirty="0" smtClean="0">
                <a:latin typeface="+mn-ea"/>
              </a:rPr>
              <a:t>事务类型：实体状态</a:t>
            </a:r>
            <a:r>
              <a:rPr lang="en-US" altLang="zh-CN" sz="1800" dirty="0" smtClean="0">
                <a:latin typeface="+mn-ea"/>
              </a:rPr>
              <a:t>-&gt;</a:t>
            </a:r>
            <a:r>
              <a:rPr lang="zh-CN" altLang="en-US" sz="1800" dirty="0" smtClean="0">
                <a:latin typeface="+mn-ea"/>
              </a:rPr>
              <a:t>脱管</a:t>
            </a:r>
          </a:p>
          <a:p>
            <a:pPr lvl="3"/>
            <a:r>
              <a:rPr lang="zh-CN" altLang="en-US" sz="1800" dirty="0" smtClean="0">
                <a:latin typeface="+mn-ea"/>
              </a:rPr>
              <a:t>扩展类型：实体状态</a:t>
            </a:r>
            <a:r>
              <a:rPr lang="en-US" altLang="zh-CN" sz="1800" dirty="0" smtClean="0">
                <a:latin typeface="+mn-ea"/>
              </a:rPr>
              <a:t>-&gt;</a:t>
            </a:r>
            <a:r>
              <a:rPr lang="zh-CN" altLang="en-US" sz="1800" dirty="0" smtClean="0">
                <a:latin typeface="+mn-ea"/>
              </a:rPr>
              <a:t>继续维持</a:t>
            </a:r>
          </a:p>
          <a:p>
            <a:pPr lvl="2"/>
            <a:r>
              <a:rPr lang="zh-CN" altLang="en-US" sz="2000" dirty="0" smtClean="0">
                <a:latin typeface="+mn-ea"/>
              </a:rPr>
              <a:t>事务回滚阶段</a:t>
            </a:r>
          </a:p>
          <a:p>
            <a:pPr lvl="3"/>
            <a:r>
              <a:rPr lang="zh-CN" altLang="en-US" sz="1800" dirty="0">
                <a:latin typeface="+mn-ea"/>
              </a:rPr>
              <a:t>实体状态</a:t>
            </a:r>
            <a:r>
              <a:rPr lang="en-US" altLang="zh-CN" sz="1800" dirty="0">
                <a:latin typeface="+mn-ea"/>
              </a:rPr>
              <a:t>-&gt;</a:t>
            </a:r>
            <a:r>
              <a:rPr lang="zh-CN" altLang="en-US" sz="1800" dirty="0" smtClean="0">
                <a:latin typeface="+mn-ea"/>
              </a:rPr>
              <a:t>脱管</a:t>
            </a:r>
          </a:p>
          <a:p>
            <a:pPr marL="1371600" lvl="3" indent="0">
              <a:buNone/>
            </a:pPr>
            <a:endParaRPr lang="zh-CN" altLang="en-US" sz="1800" dirty="0" smtClean="0">
              <a:latin typeface="+mn-ea"/>
            </a:endParaRPr>
          </a:p>
          <a:p>
            <a:pPr lvl="1"/>
            <a:endParaRPr lang="en-US" altLang="zh-CN" dirty="0" smtClean="0">
              <a:latin typeface="+mn-ea"/>
            </a:endParaRPr>
          </a:p>
          <a:p>
            <a:pPr lvl="2"/>
            <a:endParaRPr lang="zh-CN" altLang="en-US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4193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 Persistence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9197789" cy="542164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实体监听器和回调方法</a:t>
            </a:r>
            <a:endParaRPr lang="zh-CN" altLang="en-US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实体监听器</a:t>
            </a:r>
          </a:p>
          <a:p>
            <a:pPr lvl="2"/>
            <a:r>
              <a:rPr lang="zh-CN" altLang="en-US" sz="2000" dirty="0" smtClean="0">
                <a:latin typeface="+mn-ea"/>
              </a:rPr>
              <a:t>@</a:t>
            </a:r>
            <a:r>
              <a:rPr lang="en-US" altLang="zh-CN" sz="2000" dirty="0" err="1" smtClean="0">
                <a:latin typeface="+mn-ea"/>
              </a:rPr>
              <a:t>EntityListeners</a:t>
            </a:r>
            <a:endParaRPr lang="zh-CN" altLang="en-US" sz="20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回调方法</a:t>
            </a:r>
          </a:p>
          <a:p>
            <a:pPr lvl="2"/>
            <a:r>
              <a:rPr lang="zh-CN" altLang="en-US" sz="2000" dirty="0" smtClean="0">
                <a:latin typeface="+mn-ea"/>
              </a:rPr>
              <a:t>@</a:t>
            </a:r>
            <a:r>
              <a:rPr lang="en-US" altLang="zh-CN" sz="2000" dirty="0" err="1" smtClean="0">
                <a:latin typeface="+mn-ea"/>
              </a:rPr>
              <a:t>PrePersist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zh-CN" sz="2000" dirty="0" smtClean="0">
                <a:latin typeface="+mn-ea"/>
              </a:rPr>
              <a:t>@</a:t>
            </a:r>
            <a:r>
              <a:rPr lang="en-US" altLang="zh-CN" sz="2000" dirty="0" err="1" smtClean="0">
                <a:latin typeface="+mn-ea"/>
              </a:rPr>
              <a:t>PostPersist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zh-CN" sz="2000" dirty="0" smtClean="0">
                <a:latin typeface="+mn-ea"/>
              </a:rPr>
              <a:t>@</a:t>
            </a:r>
            <a:r>
              <a:rPr lang="en-US" altLang="zh-CN" sz="2000" dirty="0" err="1" smtClean="0">
                <a:latin typeface="+mn-ea"/>
              </a:rPr>
              <a:t>PreRemove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zh-CN" sz="2000" dirty="0" smtClean="0">
                <a:latin typeface="+mn-ea"/>
              </a:rPr>
              <a:t>@</a:t>
            </a:r>
            <a:r>
              <a:rPr lang="en-US" altLang="zh-CN" sz="2000" dirty="0" err="1" smtClean="0">
                <a:latin typeface="+mn-ea"/>
              </a:rPr>
              <a:t>PostRemove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zh-CN" sz="2000" dirty="0" smtClean="0">
                <a:latin typeface="+mn-ea"/>
              </a:rPr>
              <a:t>@</a:t>
            </a:r>
            <a:r>
              <a:rPr lang="en-US" altLang="zh-CN" sz="2000" dirty="0" err="1" smtClean="0">
                <a:latin typeface="+mn-ea"/>
              </a:rPr>
              <a:t>PreUpdate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zh-CN" sz="2000" dirty="0" smtClean="0">
                <a:latin typeface="+mn-ea"/>
              </a:rPr>
              <a:t>@</a:t>
            </a:r>
            <a:r>
              <a:rPr lang="en-US" altLang="zh-CN" sz="2000" dirty="0" err="1" smtClean="0">
                <a:latin typeface="+mn-ea"/>
              </a:rPr>
              <a:t>PostUpdate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zh-CN" sz="2000" dirty="0" smtClean="0">
                <a:latin typeface="+mn-ea"/>
              </a:rPr>
              <a:t>@</a:t>
            </a:r>
            <a:r>
              <a:rPr lang="en-US" altLang="zh-CN" sz="2000" dirty="0" err="1" smtClean="0">
                <a:latin typeface="+mn-ea"/>
              </a:rPr>
              <a:t>PostLoad</a:t>
            </a:r>
            <a:endParaRPr lang="zh-CN" altLang="en-US" sz="1800" dirty="0" smtClean="0">
              <a:latin typeface="+mn-ea"/>
            </a:endParaRPr>
          </a:p>
          <a:p>
            <a:pPr lvl="1"/>
            <a:endParaRPr lang="en-US" altLang="zh-CN" dirty="0" smtClean="0">
              <a:latin typeface="+mn-ea"/>
            </a:endParaRPr>
          </a:p>
          <a:p>
            <a:pPr lvl="2"/>
            <a:endParaRPr lang="zh-CN" altLang="en-US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216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</a:rPr>
              <a:t>Spring</a:t>
            </a:r>
            <a:r>
              <a:rPr lang="zh-CN" altLang="en-US" dirty="0" smtClean="0">
                <a:latin typeface="方正姚体" panose="02010601030101010101" pitchFamily="2" charset="-122"/>
              </a:rPr>
              <a:t> </a:t>
            </a:r>
            <a:r>
              <a:rPr lang="en-US" altLang="zh-CN" dirty="0" smtClean="0">
                <a:latin typeface="方正姚体" panose="02010601030101010101" pitchFamily="2" charset="-122"/>
              </a:rPr>
              <a:t>Data</a:t>
            </a:r>
            <a:r>
              <a:rPr lang="zh-CN" altLang="en-US" dirty="0" smtClean="0">
                <a:latin typeface="方正姚体" panose="02010601030101010101" pitchFamily="2" charset="-122"/>
              </a:rPr>
              <a:t> </a:t>
            </a:r>
            <a:r>
              <a:rPr lang="en-US" altLang="zh-CN" dirty="0" smtClean="0">
                <a:latin typeface="方正姚体" panose="02010601030101010101" pitchFamily="2" charset="-122"/>
              </a:rPr>
              <a:t>JPA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9197789" cy="542164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缓存（</a:t>
            </a:r>
            <a:r>
              <a:rPr lang="en-US" altLang="zh-CN" sz="2400" dirty="0" smtClean="0">
                <a:latin typeface="+mn-ea"/>
              </a:rPr>
              <a:t>Caching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查询</a:t>
            </a:r>
            <a:r>
              <a:rPr lang="en-US" altLang="zh-CN" sz="2400" dirty="0" smtClean="0">
                <a:latin typeface="+mn-ea"/>
              </a:rPr>
              <a:t>API</a:t>
            </a: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Query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API</a:t>
            </a:r>
            <a:r>
              <a:rPr lang="zh-CN" altLang="en-US" sz="2400" dirty="0" smtClean="0">
                <a:latin typeface="+mn-ea"/>
              </a:rPr>
              <a:t>）</a:t>
            </a:r>
            <a:endParaRPr lang="zh-CN" altLang="en-US" dirty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Criteria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API</a:t>
            </a:r>
          </a:p>
          <a:p>
            <a:r>
              <a:rPr lang="zh-CN" altLang="en-US" sz="2400" dirty="0" smtClean="0">
                <a:latin typeface="+mn-ea"/>
              </a:rPr>
              <a:t>元模型</a:t>
            </a:r>
            <a:r>
              <a:rPr lang="en-US" altLang="zh-CN" sz="2400" dirty="0" smtClean="0">
                <a:latin typeface="+mn-ea"/>
              </a:rPr>
              <a:t>API</a:t>
            </a: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err="1" smtClean="0">
                <a:latin typeface="+mn-ea"/>
              </a:rPr>
              <a:t>Metamodel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API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pPr lvl="2"/>
            <a:endParaRPr lang="zh-CN" altLang="en-US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0134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 Persistence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9197789" cy="5421644"/>
          </a:xfrm>
        </p:spPr>
        <p:txBody>
          <a:bodyPr>
            <a:normAutofit/>
          </a:bodyPr>
          <a:lstStyle/>
          <a:p>
            <a:r>
              <a:rPr lang="x-none" altLang="zh-CN" sz="2400" dirty="0" smtClean="0">
                <a:latin typeface="+mn-ea"/>
              </a:rPr>
              <a:t>Spring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Data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Repository</a:t>
            </a:r>
          </a:p>
          <a:p>
            <a:pPr lvl="1"/>
            <a:r>
              <a:rPr lang="zh-CN" altLang="en-US" sz="2200" dirty="0" smtClean="0">
                <a:latin typeface="+mn-ea"/>
              </a:rPr>
              <a:t>核心接口</a:t>
            </a:r>
          </a:p>
          <a:p>
            <a:pPr lvl="2"/>
            <a:r>
              <a:rPr lang="en-US" altLang="zh-CN" sz="2000" dirty="0" smtClean="0">
                <a:latin typeface="+mn-ea"/>
              </a:rPr>
              <a:t>Repository</a:t>
            </a:r>
            <a:endParaRPr lang="zh-CN" altLang="en-US" sz="2000" dirty="0" smtClean="0">
              <a:latin typeface="+mn-ea"/>
            </a:endParaRPr>
          </a:p>
          <a:p>
            <a:pPr lvl="2"/>
            <a:r>
              <a:rPr lang="en-US" altLang="zh-CN" sz="2000" dirty="0" err="1" smtClean="0">
                <a:latin typeface="+mn-ea"/>
              </a:rPr>
              <a:t>Crud</a:t>
            </a:r>
            <a:r>
              <a:rPr lang="en-US" altLang="zh-CN" sz="2000" dirty="0" err="1" smtClean="0">
                <a:latin typeface="+mn-ea"/>
              </a:rPr>
              <a:t>Repository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en-US" altLang="zh-CN" sz="2000" dirty="0" err="1" smtClean="0">
                <a:latin typeface="+mn-ea"/>
              </a:rPr>
              <a:t>JpaRepository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en-US" altLang="zh-CN" sz="2000" dirty="0" smtClean="0">
                <a:latin typeface="+mn-ea"/>
              </a:rPr>
              <a:t>@</a:t>
            </a:r>
            <a:r>
              <a:rPr lang="en-US" altLang="zh-CN" sz="2000" dirty="0" err="1" smtClean="0">
                <a:latin typeface="+mn-ea"/>
              </a:rPr>
              <a:t>NoRepositoryBean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激活</a:t>
            </a:r>
            <a:r>
              <a:rPr lang="en-US" altLang="zh-CN" sz="2000" dirty="0" smtClean="0">
                <a:latin typeface="+mn-ea"/>
              </a:rPr>
              <a:t>JPA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Repository</a:t>
            </a:r>
          </a:p>
          <a:p>
            <a:pPr lvl="2"/>
            <a:r>
              <a:rPr lang="zh-CN" altLang="zh-CN" sz="1800" dirty="0" smtClean="0">
                <a:latin typeface="+mn-ea"/>
              </a:rPr>
              <a:t>@</a:t>
            </a:r>
            <a:r>
              <a:rPr lang="en-US" altLang="zh-CN" sz="1800" dirty="0" err="1" smtClean="0">
                <a:latin typeface="+mn-ea"/>
              </a:rPr>
              <a:t>EnableJpaRepositories</a:t>
            </a:r>
            <a:endParaRPr lang="zh-CN" altLang="en-US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309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问答互动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6830"/>
            <a:ext cx="8596668" cy="5100033"/>
          </a:xfrm>
        </p:spPr>
        <p:txBody>
          <a:bodyPr>
            <a:normAutofit/>
          </a:bodyPr>
          <a:lstStyle/>
          <a:p>
            <a:pPr marL="0" indent="0">
              <a:buClr>
                <a:srgbClr val="90C226"/>
              </a:buClr>
              <a:buNone/>
            </a:pPr>
            <a:endParaRPr lang="en-US" altLang="zh-CN" sz="2000" dirty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r>
              <a:rPr lang="en-US" altLang="zh-CN" sz="8000" b="1" dirty="0" smtClean="0">
                <a:solidFill>
                  <a:srgbClr val="00B0F0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5510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3506" y="1532437"/>
            <a:ext cx="8596668" cy="5201311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Java Persistence API</a:t>
            </a:r>
          </a:p>
          <a:p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 </a:t>
            </a:r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Data JPA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JPA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Boot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整合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问答互动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918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 Persistence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介绍</a:t>
            </a:r>
            <a:r>
              <a:rPr lang="en-US" altLang="zh-CN" dirty="0" smtClean="0">
                <a:latin typeface="+mn-ea"/>
              </a:rPr>
              <a:t>	</a:t>
            </a: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sz="2000" dirty="0" smtClean="0">
                <a:latin typeface="+mn-ea"/>
              </a:rPr>
              <a:t>JPA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1.0</a:t>
            </a:r>
            <a:r>
              <a:rPr lang="zh-CN" altLang="en-US" sz="2000" dirty="0" smtClean="0">
                <a:latin typeface="+mn-ea"/>
              </a:rPr>
              <a:t>  整合查询语言（</a:t>
            </a:r>
            <a:r>
              <a:rPr lang="en-US" altLang="zh-CN" sz="2000" dirty="0" smtClean="0">
                <a:latin typeface="+mn-ea"/>
              </a:rPr>
              <a:t>Query</a:t>
            </a:r>
            <a:r>
              <a:rPr lang="zh-CN" altLang="en-US" sz="2000" dirty="0" smtClean="0">
                <a:latin typeface="+mn-ea"/>
              </a:rPr>
              <a:t>）和对象关系映射（</a:t>
            </a:r>
            <a:r>
              <a:rPr lang="en-US" altLang="zh-CN" sz="2000" dirty="0" smtClean="0">
                <a:latin typeface="+mn-ea"/>
              </a:rPr>
              <a:t>ORM</a:t>
            </a:r>
            <a:r>
              <a:rPr lang="zh-CN" altLang="en-US" sz="2000" dirty="0" smtClean="0">
                <a:latin typeface="+mn-ea"/>
              </a:rPr>
              <a:t>）元数据定义。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	</a:t>
            </a:r>
            <a:r>
              <a:rPr lang="en-US" altLang="zh-CN" sz="2000" dirty="0" smtClean="0">
                <a:latin typeface="+mn-ea"/>
              </a:rPr>
              <a:t>JPA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2.0</a:t>
            </a:r>
            <a:r>
              <a:rPr lang="zh-CN" altLang="en-US" sz="2000" dirty="0" smtClean="0">
                <a:latin typeface="+mn-ea"/>
              </a:rPr>
              <a:t> 在 </a:t>
            </a:r>
            <a:r>
              <a:rPr lang="en-US" altLang="zh-CN" sz="2000" dirty="0" smtClean="0">
                <a:latin typeface="+mn-ea"/>
              </a:rPr>
              <a:t>1.0</a:t>
            </a:r>
            <a:r>
              <a:rPr lang="zh-CN" altLang="en-US" sz="2000" dirty="0" smtClean="0">
                <a:latin typeface="+mn-ea"/>
              </a:rPr>
              <a:t> 的基础上，增加 </a:t>
            </a:r>
            <a:r>
              <a:rPr lang="en-US" altLang="zh-CN" sz="2000" dirty="0" smtClean="0">
                <a:latin typeface="+mn-ea"/>
              </a:rPr>
              <a:t>Criteria</a:t>
            </a:r>
            <a:r>
              <a:rPr lang="zh-CN" altLang="en-US" sz="2000" dirty="0" smtClean="0">
                <a:latin typeface="+mn-ea"/>
              </a:rPr>
              <a:t> 查询、元数据</a:t>
            </a:r>
            <a:r>
              <a:rPr lang="en-US" altLang="zh-CN" sz="2000" dirty="0" smtClean="0">
                <a:latin typeface="+mn-ea"/>
              </a:rPr>
              <a:t>API</a:t>
            </a:r>
            <a:r>
              <a:rPr lang="zh-CN" altLang="en-US" sz="2000" dirty="0" smtClean="0">
                <a:latin typeface="+mn-ea"/>
              </a:rPr>
              <a:t>以及校验支持。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历史</a:t>
            </a:r>
          </a:p>
          <a:p>
            <a:pPr lvl="1"/>
            <a:r>
              <a:rPr lang="zh-CN" altLang="zh-CN" sz="2000" dirty="0" smtClean="0">
                <a:latin typeface="+mn-ea"/>
              </a:rPr>
              <a:t>2</a:t>
            </a:r>
            <a:r>
              <a:rPr lang="en-US" altLang="zh-CN" sz="2000" dirty="0" smtClean="0">
                <a:latin typeface="+mn-ea"/>
              </a:rPr>
              <a:t>009</a:t>
            </a:r>
            <a:r>
              <a:rPr lang="zh-CN" altLang="en-US" sz="2000" dirty="0" smtClean="0">
                <a:latin typeface="+mn-ea"/>
              </a:rPr>
              <a:t> 年 </a:t>
            </a:r>
            <a:r>
              <a:rPr lang="en-US" altLang="zh-CN" sz="2000" dirty="0" smtClean="0">
                <a:latin typeface="+mn-ea"/>
              </a:rPr>
              <a:t>JPA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2.0</a:t>
            </a:r>
            <a:r>
              <a:rPr lang="zh-CN" altLang="en-US" sz="2000" dirty="0" smtClean="0">
                <a:latin typeface="+mn-ea"/>
              </a:rPr>
              <a:t> 最终规范发布（</a:t>
            </a:r>
            <a:r>
              <a:rPr lang="en-US" altLang="zh-CN" sz="2000" dirty="0" smtClean="0">
                <a:latin typeface="+mn-ea"/>
              </a:rPr>
              <a:t>JSR-317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zh-CN" sz="2000" dirty="0" smtClean="0">
                <a:latin typeface="+mn-ea"/>
              </a:rPr>
              <a:t>2</a:t>
            </a:r>
            <a:r>
              <a:rPr lang="en-US" altLang="zh-CN" sz="2000" dirty="0" smtClean="0">
                <a:latin typeface="+mn-ea"/>
              </a:rPr>
              <a:t>006</a:t>
            </a:r>
            <a:r>
              <a:rPr lang="zh-CN" altLang="en-US" sz="2000" dirty="0" smtClean="0">
                <a:latin typeface="+mn-ea"/>
              </a:rPr>
              <a:t> 年 </a:t>
            </a:r>
            <a:r>
              <a:rPr lang="en-US" altLang="zh-CN" sz="2000" dirty="0" smtClean="0">
                <a:latin typeface="+mn-ea"/>
              </a:rPr>
              <a:t>JPA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1.0</a:t>
            </a:r>
            <a:r>
              <a:rPr lang="zh-CN" altLang="en-US" sz="2000" dirty="0" smtClean="0">
                <a:latin typeface="+mn-ea"/>
              </a:rPr>
              <a:t> 最终规范发布（</a:t>
            </a:r>
            <a:r>
              <a:rPr lang="en-US" altLang="zh-CN" sz="2000" dirty="0" smtClean="0">
                <a:latin typeface="+mn-ea"/>
              </a:rPr>
              <a:t>JSR-220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EJB</a:t>
            </a:r>
            <a:r>
              <a:rPr lang="zh-CN" altLang="en-US" sz="1800" dirty="0" smtClean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3.0</a:t>
            </a:r>
            <a:r>
              <a:rPr lang="zh-CN" altLang="en-US" sz="1800" dirty="0" smtClean="0">
                <a:latin typeface="+mn-ea"/>
              </a:rPr>
              <a:t> 的子规范</a:t>
            </a:r>
            <a:endParaRPr lang="en-US" altLang="zh-CN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354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 Persistence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060336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实体（</a:t>
            </a:r>
            <a:r>
              <a:rPr lang="en-US" altLang="zh-CN" sz="2400" dirty="0" smtClean="0">
                <a:latin typeface="+mn-ea"/>
              </a:rPr>
              <a:t>Entities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en-US" altLang="zh-CN" sz="2400" dirty="0" smtClean="0">
                <a:latin typeface="+mn-ea"/>
              </a:rPr>
              <a:t>	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轻量级持久化域（</a:t>
            </a:r>
            <a:r>
              <a:rPr lang="en-US" altLang="zh-CN" dirty="0" smtClean="0">
                <a:latin typeface="+mn-ea"/>
              </a:rPr>
              <a:t>Domain</a:t>
            </a:r>
            <a:r>
              <a:rPr lang="zh-CN" altLang="en-US" dirty="0" smtClean="0">
                <a:latin typeface="+mn-ea"/>
              </a:rPr>
              <a:t>）对象。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实体类（</a:t>
            </a:r>
            <a:r>
              <a:rPr lang="en-US" altLang="zh-CN" sz="2400" dirty="0" smtClean="0">
                <a:latin typeface="+mn-ea"/>
              </a:rPr>
              <a:t>Entity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Class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实体类可能利用辅助类或者用于表示状态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约束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zh-CN" altLang="en-US" sz="1600" dirty="0" smtClean="0">
                <a:latin typeface="+mn-ea"/>
              </a:rPr>
              <a:t>实体类必须使用</a:t>
            </a:r>
            <a:r>
              <a:rPr lang="en-US" altLang="zh-CN" sz="1600" dirty="0" smtClean="0">
                <a:latin typeface="+mn-ea"/>
              </a:rPr>
              <a:t>@Entity</a:t>
            </a:r>
            <a:r>
              <a:rPr lang="zh-CN" altLang="en-US" sz="1600" dirty="0" smtClean="0">
                <a:latin typeface="+mn-ea"/>
              </a:rPr>
              <a:t>标注或者</a:t>
            </a:r>
            <a:r>
              <a:rPr lang="en-US" altLang="zh-CN" sz="1600" dirty="0" smtClean="0">
                <a:latin typeface="+mn-ea"/>
              </a:rPr>
              <a:t>XML</a:t>
            </a:r>
            <a:r>
              <a:rPr lang="zh-CN" altLang="en-US" sz="1600" dirty="0" smtClean="0">
                <a:latin typeface="+mn-ea"/>
              </a:rPr>
              <a:t>描述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600" dirty="0">
                <a:latin typeface="+mn-ea"/>
              </a:rPr>
              <a:t>实体类</a:t>
            </a:r>
            <a:r>
              <a:rPr lang="zh-CN" altLang="en-US" sz="1600" dirty="0" smtClean="0">
                <a:latin typeface="+mn-ea"/>
              </a:rPr>
              <a:t>至少包含一个默认构造器，并且构造器必须是</a:t>
            </a:r>
            <a:r>
              <a:rPr lang="en-US" altLang="zh-CN" sz="1600" dirty="0" smtClean="0">
                <a:latin typeface="+mn-ea"/>
              </a:rPr>
              <a:t>public</a:t>
            </a:r>
            <a:r>
              <a:rPr lang="zh-CN" altLang="en-US" sz="1600" dirty="0">
                <a:latin typeface="+mn-ea"/>
              </a:rPr>
              <a:t> </a:t>
            </a:r>
            <a:r>
              <a:rPr lang="zh-CN" altLang="en-US" sz="1600" dirty="0" smtClean="0">
                <a:latin typeface="+mn-ea"/>
              </a:rPr>
              <a:t>或者</a:t>
            </a:r>
            <a:r>
              <a:rPr lang="zh-CN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protected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zh-CN" altLang="en-US" sz="1600" dirty="0" smtClean="0">
                <a:latin typeface="+mn-ea"/>
              </a:rPr>
              <a:t>实体类必须是顶级类，不能是枚举或者接口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600" dirty="0" smtClean="0">
                <a:latin typeface="+mn-ea"/>
              </a:rPr>
              <a:t>实体类禁止是</a:t>
            </a:r>
            <a:r>
              <a:rPr lang="en-US" altLang="zh-CN" sz="1600" dirty="0" smtClean="0">
                <a:latin typeface="+mn-ea"/>
              </a:rPr>
              <a:t>final</a:t>
            </a:r>
            <a:r>
              <a:rPr lang="zh-CN" altLang="en-US" sz="1600" dirty="0" smtClean="0">
                <a:latin typeface="+mn-ea"/>
              </a:rPr>
              <a:t>类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600" dirty="0" smtClean="0">
                <a:latin typeface="+mn-ea"/>
              </a:rPr>
              <a:t>实体支持继承、多态关联以及多态查询</a:t>
            </a:r>
            <a:endParaRPr lang="en-US" altLang="zh-CN" sz="1600" dirty="0" smtClean="0">
              <a:latin typeface="+mn-ea"/>
            </a:endParaRPr>
          </a:p>
          <a:p>
            <a:pPr marL="400050" lvl="1" indent="0">
              <a:buNone/>
            </a:pPr>
            <a:r>
              <a:rPr lang="en-US" altLang="zh-CN" dirty="0">
                <a:latin typeface="+mn-ea"/>
              </a:rPr>
              <a:t>	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4575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 Persistence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060336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实体持久字段和属性</a:t>
            </a:r>
            <a:r>
              <a:rPr lang="en-US" altLang="zh-CN" sz="2400" dirty="0" smtClean="0">
                <a:latin typeface="+mn-ea"/>
              </a:rPr>
              <a:t>	</a:t>
            </a: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实体持久状态由字段（</a:t>
            </a:r>
            <a:r>
              <a:rPr lang="en-US" altLang="zh-CN" dirty="0" smtClean="0">
                <a:latin typeface="+mn-ea"/>
              </a:rPr>
              <a:t>Fields</a:t>
            </a:r>
            <a:r>
              <a:rPr lang="zh-CN" altLang="en-US" dirty="0" smtClean="0">
                <a:latin typeface="+mn-ea"/>
              </a:rPr>
              <a:t>）或者属性（</a:t>
            </a:r>
            <a:r>
              <a:rPr lang="en-US" altLang="zh-CN" dirty="0" smtClean="0">
                <a:latin typeface="+mn-ea"/>
              </a:rPr>
              <a:t>Properties</a:t>
            </a:r>
            <a:r>
              <a:rPr lang="zh-CN" altLang="en-US" dirty="0" smtClean="0">
                <a:latin typeface="+mn-ea"/>
              </a:rPr>
              <a:t>），字段即实例的属性或变量，属性则是</a:t>
            </a:r>
            <a:r>
              <a:rPr lang="en-US" altLang="zh-CN" dirty="0" smtClean="0">
                <a:latin typeface="+mn-ea"/>
              </a:rPr>
              <a:t>JavaBeans</a:t>
            </a:r>
            <a:r>
              <a:rPr lang="zh-CN" altLang="en-US" dirty="0" smtClean="0">
                <a:latin typeface="+mn-ea"/>
              </a:rPr>
              <a:t>实例的</a:t>
            </a:r>
            <a:r>
              <a:rPr lang="en-US" altLang="zh-CN" dirty="0" smtClean="0">
                <a:latin typeface="+mn-ea"/>
              </a:rPr>
              <a:t>setter</a:t>
            </a:r>
            <a:r>
              <a:rPr lang="zh-CN" altLang="en-US" dirty="0" smtClean="0">
                <a:latin typeface="+mn-ea"/>
              </a:rPr>
              <a:t>或</a:t>
            </a:r>
            <a:r>
              <a:rPr lang="en-US" altLang="zh-CN" dirty="0" smtClean="0">
                <a:latin typeface="+mn-ea"/>
              </a:rPr>
              <a:t>getter</a:t>
            </a:r>
            <a:r>
              <a:rPr lang="zh-CN" altLang="en-US" dirty="0" smtClean="0">
                <a:latin typeface="+mn-ea"/>
              </a:rPr>
              <a:t>方法。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实例属性的访问性必须是</a:t>
            </a:r>
            <a:r>
              <a:rPr lang="en-US" altLang="zh-CN" dirty="0" smtClean="0">
                <a:latin typeface="+mn-ea"/>
              </a:rPr>
              <a:t>private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protected</a:t>
            </a:r>
            <a:r>
              <a:rPr lang="zh-CN" altLang="en-US" dirty="0" smtClean="0">
                <a:latin typeface="+mn-ea"/>
              </a:rPr>
              <a:t>或者包可见，属性的可见性必须是</a:t>
            </a:r>
            <a:r>
              <a:rPr lang="en-US" altLang="zh-CN" dirty="0" smtClean="0">
                <a:latin typeface="+mn-ea"/>
              </a:rPr>
              <a:t>public</a:t>
            </a:r>
            <a:r>
              <a:rPr lang="zh-CN" altLang="en-US" dirty="0" smtClean="0">
                <a:latin typeface="+mn-ea"/>
              </a:rPr>
              <a:t>或者</a:t>
            </a:r>
            <a:r>
              <a:rPr lang="en-US" altLang="zh-CN" dirty="0" smtClean="0">
                <a:latin typeface="+mn-ea"/>
              </a:rPr>
              <a:t>protected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字段和属性可能是单一类型值或集合类型值。</a:t>
            </a:r>
            <a:endParaRPr lang="en-US" altLang="zh-CN" dirty="0" smtClean="0">
              <a:latin typeface="+mn-ea"/>
            </a:endParaRPr>
          </a:p>
          <a:p>
            <a:pPr lvl="0">
              <a:buClr>
                <a:srgbClr val="90C226"/>
              </a:buClr>
            </a:pPr>
            <a:r>
              <a:rPr lang="en-US" altLang="zh-CN" dirty="0">
                <a:latin typeface="+mn-ea"/>
              </a:rPr>
              <a:t>	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持久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字段和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属性类型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华文新魏"/>
            </a:endParaRPr>
          </a:p>
          <a:p>
            <a:pPr lvl="1">
              <a:buClr>
                <a:srgbClr val="90C226"/>
              </a:buClr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原生类型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华文新魏"/>
            </a:endParaRPr>
          </a:p>
          <a:p>
            <a:pPr lvl="1">
              <a:buClr>
                <a:srgbClr val="90C226"/>
              </a:buClr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Java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Serializable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类型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华文新魏"/>
            </a:endParaRPr>
          </a:p>
          <a:p>
            <a:pPr lvl="1">
              <a:buClr>
                <a:srgbClr val="90C226"/>
              </a:buClr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自定义类型（实现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Serializable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接口）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华文新魏"/>
            </a:endParaRPr>
          </a:p>
          <a:p>
            <a:pPr lvl="1">
              <a:buClr>
                <a:srgbClr val="90C226"/>
              </a:buClr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枚举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华文新魏"/>
            </a:endParaRPr>
          </a:p>
          <a:p>
            <a:pPr lvl="1">
              <a:buClr>
                <a:srgbClr val="90C226"/>
              </a:buClr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实体类型（包括集合实体类型）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华文新魏"/>
            </a:endParaRPr>
          </a:p>
          <a:p>
            <a:pPr lvl="1">
              <a:buClr>
                <a:srgbClr val="90C226"/>
              </a:buClr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嵌入类型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华文新魏"/>
            </a:endParaRPr>
          </a:p>
          <a:p>
            <a:pPr lvl="1">
              <a:buClr>
                <a:srgbClr val="90C226"/>
              </a:buClr>
            </a:pPr>
            <a:endParaRPr lang="en-US" altLang="zh-CN" sz="1800" dirty="0">
              <a:solidFill>
                <a:prstClr val="black">
                  <a:lumMod val="75000"/>
                  <a:lumOff val="25000"/>
                </a:prstClr>
              </a:solidFill>
              <a:latin typeface="华文新魏"/>
            </a:endParaRPr>
          </a:p>
          <a:p>
            <a:pPr marL="400050" lvl="1" indent="0">
              <a:buNone/>
            </a:pP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9546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 Persistence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42164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字段和属性访问类型（</a:t>
            </a:r>
            <a:r>
              <a:rPr lang="en-US" altLang="zh-CN" sz="2400" dirty="0" smtClean="0">
                <a:latin typeface="+mn-ea"/>
              </a:rPr>
              <a:t>Access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Type</a:t>
            </a:r>
            <a:r>
              <a:rPr lang="zh-CN" altLang="zh-CN" sz="24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默认访问类型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非</a:t>
            </a:r>
            <a:r>
              <a:rPr lang="en-US" altLang="zh-CN" sz="1800" dirty="0" smtClean="0">
                <a:latin typeface="+mn-ea"/>
              </a:rPr>
              <a:t>transient</a:t>
            </a:r>
            <a:r>
              <a:rPr lang="zh-CN" altLang="en-US" sz="1800" dirty="0" smtClean="0">
                <a:latin typeface="+mn-ea"/>
              </a:rPr>
              <a:t> 或者</a:t>
            </a:r>
            <a:r>
              <a:rPr lang="en-US" altLang="zh-CN" sz="1800" dirty="0">
                <a:latin typeface="+mn-ea"/>
              </a:rPr>
              <a:t>@Transient</a:t>
            </a:r>
            <a:r>
              <a:rPr lang="zh-CN" altLang="en-US" sz="1800" dirty="0" smtClean="0">
                <a:latin typeface="+mn-ea"/>
              </a:rPr>
              <a:t>字段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非</a:t>
            </a:r>
            <a:r>
              <a:rPr lang="en-US" altLang="zh-CN" sz="1800" dirty="0">
                <a:latin typeface="+mn-ea"/>
              </a:rPr>
              <a:t>@</a:t>
            </a:r>
            <a:r>
              <a:rPr lang="en-US" altLang="zh-CN" sz="1800" dirty="0" smtClean="0">
                <a:latin typeface="+mn-ea"/>
              </a:rPr>
              <a:t>Transient</a:t>
            </a:r>
            <a:r>
              <a:rPr lang="zh-CN" altLang="en-US" sz="1800" dirty="0" smtClean="0">
                <a:latin typeface="+mn-ea"/>
              </a:rPr>
              <a:t> 属性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显示访问类型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注解类型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zh-CN" altLang="en-US" sz="1600" dirty="0" smtClean="0">
                <a:latin typeface="+mn-ea"/>
              </a:rPr>
              <a:t>实体类</a:t>
            </a:r>
            <a:endParaRPr lang="en-US" altLang="zh-CN" sz="1600" dirty="0" smtClean="0">
              <a:latin typeface="+mn-ea"/>
            </a:endParaRPr>
          </a:p>
          <a:p>
            <a:pPr lvl="3"/>
            <a:r>
              <a:rPr lang="zh-CN" altLang="en-US" sz="1600" dirty="0" smtClean="0">
                <a:latin typeface="+mn-ea"/>
              </a:rPr>
              <a:t>映射超类</a:t>
            </a:r>
            <a:endParaRPr lang="en-US" altLang="zh-CN" sz="1600" dirty="0" smtClean="0">
              <a:latin typeface="+mn-ea"/>
            </a:endParaRPr>
          </a:p>
          <a:p>
            <a:pPr lvl="3"/>
            <a:r>
              <a:rPr lang="zh-CN" altLang="en-US" sz="1600" dirty="0" smtClean="0">
                <a:latin typeface="+mn-ea"/>
              </a:rPr>
              <a:t>嵌套类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注解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en-US" altLang="zh-CN" sz="1600" dirty="0" smtClean="0">
                <a:latin typeface="+mn-ea"/>
              </a:rPr>
              <a:t>@Access</a:t>
            </a:r>
            <a:r>
              <a:rPr lang="zh-CN" altLang="en-US" sz="1600" dirty="0" smtClean="0">
                <a:latin typeface="+mn-ea"/>
              </a:rPr>
              <a:t>(</a:t>
            </a:r>
            <a:r>
              <a:rPr lang="en-US" altLang="zh-CN" sz="1600" dirty="0" err="1" smtClean="0">
                <a:latin typeface="+mn-ea"/>
              </a:rPr>
              <a:t>AccessType.FIELD</a:t>
            </a:r>
            <a:r>
              <a:rPr lang="en-US" altLang="zh-CN" sz="1600" dirty="0" smtClean="0">
                <a:latin typeface="+mn-ea"/>
              </a:rPr>
              <a:t>)</a:t>
            </a:r>
            <a:r>
              <a:rPr lang="zh-CN" altLang="en-US" sz="1600" dirty="0" smtClean="0">
                <a:latin typeface="+mn-ea"/>
              </a:rPr>
              <a:t> 字段</a:t>
            </a:r>
            <a:endParaRPr lang="en-US" altLang="zh-CN" sz="1600" dirty="0" smtClean="0">
              <a:latin typeface="+mn-ea"/>
            </a:endParaRPr>
          </a:p>
          <a:p>
            <a:pPr lvl="3"/>
            <a:r>
              <a:rPr lang="zh-CN" altLang="zh-CN" sz="1600" dirty="0" smtClean="0">
                <a:latin typeface="+mn-ea"/>
              </a:rPr>
              <a:t>@</a:t>
            </a:r>
            <a:r>
              <a:rPr lang="en-US" altLang="zh-CN" sz="1600" dirty="0" smtClean="0">
                <a:latin typeface="+mn-ea"/>
              </a:rPr>
              <a:t>Access</a:t>
            </a:r>
            <a:r>
              <a:rPr lang="zh-CN" altLang="en-US" sz="1600" dirty="0" smtClean="0">
                <a:latin typeface="+mn-ea"/>
              </a:rPr>
              <a:t>(</a:t>
            </a:r>
            <a:r>
              <a:rPr lang="en-US" altLang="zh-CN" sz="1600" dirty="0" err="1" smtClean="0">
                <a:latin typeface="+mn-ea"/>
              </a:rPr>
              <a:t>AccessType.PROPERTY</a:t>
            </a:r>
            <a:r>
              <a:rPr lang="en-US" altLang="zh-CN" sz="1600" dirty="0" smtClean="0">
                <a:latin typeface="+mn-ea"/>
              </a:rPr>
              <a:t>)</a:t>
            </a:r>
            <a:r>
              <a:rPr lang="zh-CN" altLang="en-US" sz="1600" dirty="0" smtClean="0">
                <a:latin typeface="+mn-ea"/>
              </a:rPr>
              <a:t> 属性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华文新魏"/>
            </a:endParaRPr>
          </a:p>
          <a:p>
            <a:pPr marL="400050" lvl="1" indent="0">
              <a:buNone/>
            </a:pP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0582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 Persistence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42164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实体主键（</a:t>
            </a:r>
            <a:r>
              <a:rPr lang="en-US" altLang="zh-CN" sz="2400" dirty="0" smtClean="0">
                <a:latin typeface="+mn-ea"/>
              </a:rPr>
              <a:t>Primary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Key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每个实体必须存在主键</a:t>
            </a:r>
            <a:r>
              <a:rPr lang="zh-CN" altLang="en-US" dirty="0">
                <a:latin typeface="+mn-ea"/>
              </a:rPr>
              <a:t>，主键必须定义在实体类。</a:t>
            </a:r>
          </a:p>
          <a:p>
            <a:pPr lvl="1"/>
            <a:r>
              <a:rPr lang="zh-CN" altLang="en-US" sz="2200" dirty="0" smtClean="0">
                <a:latin typeface="+mn-ea"/>
              </a:rPr>
              <a:t>简单主键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zh-CN" altLang="zh-CN" sz="2000" dirty="0" smtClean="0">
                <a:latin typeface="+mn-ea"/>
              </a:rPr>
              <a:t>@</a:t>
            </a:r>
            <a:r>
              <a:rPr lang="en-US" altLang="zh-CN" sz="2000" dirty="0" smtClean="0">
                <a:latin typeface="+mn-ea"/>
              </a:rPr>
              <a:t>Id</a:t>
            </a:r>
          </a:p>
          <a:p>
            <a:pPr lvl="1"/>
            <a:r>
              <a:rPr lang="zh-CN" altLang="en-US" sz="2200" dirty="0" smtClean="0">
                <a:latin typeface="+mn-ea"/>
              </a:rPr>
              <a:t>复合主键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en-US" altLang="zh-CN" sz="2000" dirty="0" smtClean="0">
                <a:latin typeface="+mn-ea"/>
              </a:rPr>
              <a:t>@</a:t>
            </a:r>
            <a:r>
              <a:rPr lang="en-US" altLang="zh-CN" sz="2000" dirty="0" err="1" smtClean="0">
                <a:latin typeface="+mn-ea"/>
              </a:rPr>
              <a:t>EmbeddedId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zh-CN" sz="2000" dirty="0" smtClean="0">
                <a:latin typeface="+mn-ea"/>
              </a:rPr>
              <a:t>@</a:t>
            </a:r>
            <a:r>
              <a:rPr lang="en-US" altLang="zh-CN" sz="2000" dirty="0" err="1" smtClean="0">
                <a:latin typeface="+mn-ea"/>
              </a:rPr>
              <a:t>IdClass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8821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 Persistence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42164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实体关系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实体关系可能一对一、一对多、多对一或多对多，这些关系是多态性的，可以是单向或者双向。</a:t>
            </a:r>
          </a:p>
          <a:p>
            <a:pPr lvl="1"/>
            <a:r>
              <a:rPr lang="zh-CN" altLang="en-US" sz="2200" dirty="0" smtClean="0">
                <a:latin typeface="+mn-ea"/>
              </a:rPr>
              <a:t>注解表述方式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zh-CN" altLang="zh-CN" sz="2000" dirty="0" smtClean="0">
                <a:latin typeface="+mn-ea"/>
              </a:rPr>
              <a:t>@</a:t>
            </a:r>
            <a:r>
              <a:rPr lang="en-US" altLang="zh-CN" sz="2000" dirty="0" err="1" smtClean="0">
                <a:latin typeface="+mn-ea"/>
              </a:rPr>
              <a:t>OneToOne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zh-CN" sz="2000" dirty="0" smtClean="0">
                <a:latin typeface="+mn-ea"/>
              </a:rPr>
              <a:t>@</a:t>
            </a:r>
            <a:r>
              <a:rPr lang="en-US" altLang="zh-CN" sz="2000" dirty="0" err="1" smtClean="0">
                <a:latin typeface="+mn-ea"/>
              </a:rPr>
              <a:t>OneToMany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zh-CN" sz="2000" dirty="0" smtClean="0">
                <a:latin typeface="+mn-ea"/>
              </a:rPr>
              <a:t>@</a:t>
            </a:r>
            <a:r>
              <a:rPr lang="en-US" altLang="zh-CN" sz="2000" dirty="0" err="1" smtClean="0">
                <a:latin typeface="+mn-ea"/>
              </a:rPr>
              <a:t>ManyToOne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zh-CN" sz="2000" dirty="0" smtClean="0">
                <a:latin typeface="+mn-ea"/>
              </a:rPr>
              <a:t>@</a:t>
            </a:r>
            <a:r>
              <a:rPr lang="en-US" altLang="zh-CN" sz="2000" dirty="0" err="1" smtClean="0">
                <a:latin typeface="+mn-ea"/>
              </a:rPr>
              <a:t>ManyToMany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2200" dirty="0" smtClean="0">
                <a:latin typeface="+mn-ea"/>
              </a:rPr>
              <a:t>XML</a:t>
            </a:r>
            <a:r>
              <a:rPr lang="zh-CN" altLang="en-US" sz="2200" dirty="0">
                <a:latin typeface="+mn-ea"/>
              </a:rPr>
              <a:t>表述</a:t>
            </a:r>
            <a:r>
              <a:rPr lang="zh-CN" altLang="en-US" sz="2200" dirty="0" smtClean="0">
                <a:latin typeface="+mn-ea"/>
              </a:rPr>
              <a:t>方式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en-US" altLang="zh-CN" sz="2000" dirty="0" smtClean="0">
                <a:latin typeface="+mn-ea"/>
              </a:rPr>
              <a:t>@</a:t>
            </a:r>
            <a:r>
              <a:rPr lang="en-US" altLang="zh-CN" sz="2000" dirty="0" err="1" smtClean="0">
                <a:latin typeface="+mn-ea"/>
              </a:rPr>
              <a:t>EmbeddedId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zh-CN" sz="2000" dirty="0" smtClean="0">
                <a:latin typeface="+mn-ea"/>
              </a:rPr>
              <a:t>@</a:t>
            </a:r>
            <a:r>
              <a:rPr lang="en-US" altLang="zh-CN" sz="2000" dirty="0" err="1" smtClean="0">
                <a:latin typeface="+mn-ea"/>
              </a:rPr>
              <a:t>IdClass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8670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4937</TotalTime>
  <Words>583</Words>
  <Application>Microsoft Macintosh PowerPoint</Application>
  <PresentationFormat>自定义</PresentationFormat>
  <Paragraphs>225</Paragraphs>
  <Slides>24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平面</vt:lpstr>
      <vt:lpstr>Java微服务实践  Spring Boot Java Persistence API</vt:lpstr>
      <vt:lpstr>Java 微服务实战系列课堂</vt:lpstr>
      <vt:lpstr>议题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Spring Data JPA</vt:lpstr>
      <vt:lpstr>Java Persistence API</vt:lpstr>
      <vt:lpstr>问答互动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Mercy Ma</cp:lastModifiedBy>
  <cp:revision>689</cp:revision>
  <dcterms:created xsi:type="dcterms:W3CDTF">2016-07-12T22:52:49Z</dcterms:created>
  <dcterms:modified xsi:type="dcterms:W3CDTF">2017-07-23T12:27:42Z</dcterms:modified>
</cp:coreProperties>
</file>