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317" r:id="rId3"/>
    <p:sldId id="366" r:id="rId4"/>
    <p:sldId id="257" r:id="rId5"/>
    <p:sldId id="259" r:id="rId6"/>
    <p:sldId id="438" r:id="rId7"/>
    <p:sldId id="439" r:id="rId8"/>
    <p:sldId id="440" r:id="rId9"/>
    <p:sldId id="441" r:id="rId10"/>
    <p:sldId id="442" r:id="rId11"/>
    <p:sldId id="428" r:id="rId12"/>
    <p:sldId id="2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414" autoAdjust="0"/>
  </p:normalViewPr>
  <p:slideViewPr>
    <p:cSldViewPr snapToGrid="0">
      <p:cViewPr varScale="1">
        <p:scale>
          <a:sx n="116" d="100"/>
          <a:sy n="116" d="100"/>
        </p:scale>
        <p:origin x="-1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6D4C-56BE-4E10-AEE3-52A98C7525F6}" type="datetimeFigureOut">
              <a:rPr lang="zh-CN" altLang="en-US" smtClean="0"/>
              <a:t>17/8/19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8BCF-A98A-4F7D-9791-30BEF9B96E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5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8BCF-A98A-4F7D-9791-30BEF9B96E5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2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17/8/19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17/8/19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cyblitz/segmentfault-lessons/" TargetMode="External"/><Relationship Id="rId4" Type="http://schemas.openxmlformats.org/officeDocument/2006/relationships/hyperlink" Target="https://github.com/mercyblitz/js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gmentfault.com/n/13300000098876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2724" y="4685280"/>
            <a:ext cx="7766936" cy="1096899"/>
          </a:xfrm>
        </p:spPr>
        <p:txBody>
          <a:bodyPr/>
          <a:lstStyle/>
          <a:p>
            <a:r>
              <a:rPr lang="zh-CN" altLang="en-US" dirty="0" smtClean="0"/>
              <a:t>小马哥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0871" y="2045585"/>
            <a:ext cx="7766936" cy="2200604"/>
          </a:xfrm>
        </p:spPr>
        <p:txBody>
          <a:bodyPr/>
          <a:lstStyle/>
          <a:p>
            <a:r>
              <a:rPr kumimoji="1" lang="en-US" altLang="zh-CN" sz="6000" dirty="0" smtClean="0"/>
              <a:t>Java</a:t>
            </a:r>
            <a:r>
              <a:rPr kumimoji="1" lang="zh-CN" altLang="en-US" sz="6000" dirty="0" smtClean="0"/>
              <a:t>微服务实践</a:t>
            </a:r>
            <a:r>
              <a:rPr kumimoji="1" lang="en-US" altLang="zh-CN" sz="6000" dirty="0" smtClean="0"/>
              <a:t/>
            </a:r>
            <a:br>
              <a:rPr kumimoji="1" lang="en-US" altLang="zh-CN" sz="6000" dirty="0" smtClean="0"/>
            </a:br>
            <a:r>
              <a:rPr kumimoji="1" lang="zh-CN" altLang="en-US" sz="6000" dirty="0" smtClean="0"/>
              <a:t> </a:t>
            </a:r>
            <a:r>
              <a:rPr kumimoji="1" lang="en-US" altLang="zh-CN" sz="2400" dirty="0" smtClean="0"/>
              <a:t>Spring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Boot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Services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9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Services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3914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WSDL</a:t>
            </a:r>
          </a:p>
          <a:p>
            <a:pPr marL="0" indent="0">
              <a:buNone/>
            </a:pPr>
            <a:r>
              <a:rPr lang="en-US" altLang="zh-CN" smtClean="0">
                <a:latin typeface="+mn-ea"/>
              </a:rPr>
              <a:t>	WSDL </a:t>
            </a:r>
            <a:r>
              <a:rPr lang="zh-CN" altLang="en-US" dirty="0">
                <a:latin typeface="+mn-ea"/>
              </a:rPr>
              <a:t>指网络服务描述语言 </a:t>
            </a:r>
            <a:r>
              <a:rPr lang="en-US" altLang="zh-CN" dirty="0">
                <a:latin typeface="+mn-ea"/>
              </a:rPr>
              <a:t>(Web Services Description Language)</a:t>
            </a:r>
            <a:r>
              <a:rPr lang="zh-CN" altLang="en-US" dirty="0" smtClean="0">
                <a:latin typeface="+mn-ea"/>
              </a:rPr>
              <a:t>。</a:t>
            </a:r>
            <a:r>
              <a:rPr lang="en-US" altLang="zh-CN" dirty="0" smtClean="0">
                <a:latin typeface="+mn-ea"/>
              </a:rPr>
              <a:t>WSDL </a:t>
            </a:r>
            <a:r>
              <a:rPr lang="zh-CN" altLang="en-US" dirty="0">
                <a:latin typeface="+mn-ea"/>
              </a:rPr>
              <a:t>是一种使用 </a:t>
            </a:r>
            <a:r>
              <a:rPr lang="en-US" altLang="zh-CN" dirty="0">
                <a:latin typeface="+mn-ea"/>
              </a:rPr>
              <a:t>XML </a:t>
            </a:r>
            <a:r>
              <a:rPr lang="zh-CN" altLang="en-US" dirty="0">
                <a:latin typeface="+mn-ea"/>
              </a:rPr>
              <a:t>编写的文档。这种文档可描述某个 </a:t>
            </a:r>
            <a:r>
              <a:rPr lang="en-US" altLang="zh-CN" dirty="0">
                <a:latin typeface="+mn-ea"/>
              </a:rPr>
              <a:t>Web service</a:t>
            </a:r>
            <a:r>
              <a:rPr lang="zh-CN" altLang="en-US" dirty="0">
                <a:latin typeface="+mn-ea"/>
              </a:rPr>
              <a:t>。它可规定服务的位置，以及此服务提供的操作（或方法）。</a:t>
            </a: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169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Java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WebSocket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API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dirty="0">
                <a:latin typeface="方正姚体" panose="02010601030101010101" pitchFamily="2" charset="-122"/>
                <a:ea typeface="方正姚体" panose="02010601030101010101" pitchFamily="2" charset="-122"/>
              </a:rPr>
              <a:t>JSR-356</a:t>
            </a:r>
            <a:r>
              <a: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9367476" cy="5189221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7500" b="1" dirty="0" smtClean="0">
                <a:solidFill>
                  <a:srgbClr val="FF6600"/>
                </a:solidFill>
              </a:rPr>
              <a:t>Web</a:t>
            </a:r>
            <a:r>
              <a:rPr lang="zh-CN" altLang="en-US" sz="7500" b="1" dirty="0" smtClean="0">
                <a:solidFill>
                  <a:srgbClr val="FF6600"/>
                </a:solidFill>
              </a:rPr>
              <a:t> </a:t>
            </a:r>
            <a:r>
              <a:rPr lang="en-US" altLang="zh-CN" sz="7500" b="1" dirty="0" smtClean="0">
                <a:solidFill>
                  <a:srgbClr val="FF6600"/>
                </a:solidFill>
              </a:rPr>
              <a:t>Services</a:t>
            </a:r>
            <a:r>
              <a:rPr lang="zh-CN" altLang="en-US" sz="7500" b="1" dirty="0" smtClean="0">
                <a:solidFill>
                  <a:srgbClr val="FF6600"/>
                </a:solidFill>
              </a:rPr>
              <a:t> </a:t>
            </a:r>
            <a:r>
              <a:rPr lang="en-US" altLang="zh-CN" sz="7500" b="1" dirty="0" smtClean="0">
                <a:solidFill>
                  <a:srgbClr val="FF66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15771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问答互动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6830"/>
            <a:ext cx="8596668" cy="5100033"/>
          </a:xfrm>
        </p:spPr>
        <p:txBody>
          <a:bodyPr>
            <a:normAutofit/>
          </a:bodyPr>
          <a:lstStyle/>
          <a:p>
            <a:pPr marL="0" indent="0">
              <a:buClr>
                <a:srgbClr val="90C226"/>
              </a:buClr>
              <a:buNone/>
            </a:pPr>
            <a:endParaRPr lang="en-US" altLang="zh-CN" sz="2000" dirty="0">
              <a:latin typeface="+mn-ea"/>
            </a:endParaRPr>
          </a:p>
          <a:p>
            <a:pPr lvl="1">
              <a:buClr>
                <a:srgbClr val="90C226"/>
              </a:buClr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endParaRPr lang="en-US" altLang="zh-CN" sz="22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57200" lvl="1" indent="0" algn="ctr">
              <a:buClr>
                <a:srgbClr val="90C226"/>
              </a:buClr>
              <a:buNone/>
            </a:pPr>
            <a:r>
              <a:rPr lang="en-US" altLang="zh-CN" sz="8000" b="1" dirty="0" smtClean="0">
                <a:solidFill>
                  <a:srgbClr val="00B0F0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5510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991" y="167313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</p:txBody>
      </p:sp>
      <p:pic>
        <p:nvPicPr>
          <p:cNvPr id="6" name="图片 5" descr="SF 小马哥交流群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251" y="1464012"/>
            <a:ext cx="3664298" cy="50214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27" y="1438334"/>
            <a:ext cx="3805727" cy="52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7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微服务实战系列课堂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课堂资源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https://segmentfault.com/n/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2"/>
              </a:rPr>
              <a:t>1330000009887617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lvl="1"/>
            <a:endParaRPr lang="en-US" altLang="zh-CN" sz="2400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课件资源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https</a:t>
            </a: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://github.com/mercyblitz/segmentfault-lessons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3"/>
              </a:rPr>
              <a:t>/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JSR</a:t>
            </a:r>
            <a:r>
              <a:rPr lang="en-US" altLang="en-US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资源</a:t>
            </a:r>
            <a:endParaRPr lang="en-US" altLang="en-US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https://github.com/mercyblitz/</a:t>
            </a:r>
            <a:r>
              <a:rPr lang="en-US" altLang="zh-CN" sz="2400" dirty="0" smtClean="0">
                <a:latin typeface="方正姚体" panose="02010601030101010101" pitchFamily="2" charset="-122"/>
                <a:ea typeface="方正姚体" panose="02010601030101010101" pitchFamily="2" charset="-122"/>
                <a:hlinkClick r:id="rId4"/>
              </a:rPr>
              <a:t>jsr</a:t>
            </a: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98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3506" y="1532437"/>
            <a:ext cx="8596668" cy="5201311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Web Services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JAX-RS</a:t>
            </a:r>
            <a:r>
              <a:rPr lang="zh-CN" altLang="en-US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JSR-224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Web </a:t>
            </a:r>
            <a:r>
              <a:rPr lang="en-US" altLang="zh-CN" sz="2600" dirty="0" err="1">
                <a:latin typeface="方正姚体" panose="02010601030101010101" pitchFamily="2" charset="-122"/>
                <a:ea typeface="方正姚体" panose="02010601030101010101" pitchFamily="2" charset="-122"/>
              </a:rPr>
              <a:t>Serices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 Metadata</a:t>
            </a:r>
            <a:r>
              <a:rPr lang="zh-CN" altLang="en-US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（</a:t>
            </a:r>
            <a:r>
              <a:rPr lang="en-US" altLang="zh-CN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JSR-181</a:t>
            </a:r>
            <a:r>
              <a:rPr lang="zh-CN" altLang="en-US" sz="2600" dirty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2600" dirty="0" err="1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WebServices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Spring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Boot </a:t>
            </a:r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整合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indent="0">
              <a:buNone/>
            </a:pPr>
            <a:endParaRPr lang="en-US" altLang="zh-CN" sz="20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60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问答互动</a:t>
            </a:r>
            <a:endParaRPr lang="en-US" altLang="zh-CN" sz="2600" dirty="0" smtClean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91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Services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3914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Web</a:t>
            </a:r>
            <a:r>
              <a:rPr lang="zh-CN" altLang="en-US" sz="2400" dirty="0" smtClean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Services</a:t>
            </a:r>
            <a:r>
              <a:rPr lang="en-US" altLang="zh-CN" dirty="0" smtClean="0"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又称之为 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Service</a:t>
            </a:r>
            <a:r>
              <a:rPr lang="zh-CN" altLang="en-US" sz="2000" dirty="0" smtClean="0">
                <a:latin typeface="+mn-ea"/>
              </a:rPr>
              <a:t>，是一种设计</a:t>
            </a:r>
            <a:r>
              <a:rPr lang="zh-CN" altLang="en-US" sz="2000" dirty="0">
                <a:latin typeface="+mn-ea"/>
              </a:rPr>
              <a:t>通过网络</a:t>
            </a:r>
            <a:r>
              <a:rPr lang="zh-CN" altLang="en-US" sz="2000" dirty="0" smtClean="0">
                <a:latin typeface="+mn-ea"/>
              </a:rPr>
              <a:t>来支持相互协作的机器间交互的软件系统。它拥有被机器可处理的格式所描述的接口（如：</a:t>
            </a:r>
            <a:r>
              <a:rPr lang="en-US" altLang="zh-CN" sz="2000" dirty="0" smtClean="0">
                <a:latin typeface="+mn-ea"/>
              </a:rPr>
              <a:t>WSDL</a:t>
            </a:r>
            <a:r>
              <a:rPr lang="zh-CN" altLang="en-US" sz="2000" dirty="0" smtClean="0">
                <a:latin typeface="+mn-ea"/>
              </a:rPr>
              <a:t>），规定使用 </a:t>
            </a:r>
            <a:r>
              <a:rPr lang="en-US" altLang="zh-CN" sz="2000" dirty="0" smtClean="0">
                <a:latin typeface="+mn-ea"/>
              </a:rPr>
              <a:t>SOAP</a:t>
            </a:r>
            <a:r>
              <a:rPr lang="zh-CN" altLang="en-US" sz="2000" dirty="0" smtClean="0">
                <a:latin typeface="+mn-ea"/>
              </a:rPr>
              <a:t>消息的方式与其他系统交互，典型地以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传输、</a:t>
            </a:r>
            <a:r>
              <a:rPr lang="en-US" altLang="zh-CN" sz="2000" dirty="0" smtClean="0">
                <a:latin typeface="+mn-ea"/>
              </a:rPr>
              <a:t>XML</a:t>
            </a:r>
            <a:r>
              <a:rPr lang="zh-CN" altLang="en-US" sz="2000" dirty="0" smtClean="0">
                <a:latin typeface="+mn-ea"/>
              </a:rPr>
              <a:t>序列化以及联合其他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 相关标准。</a:t>
            </a:r>
            <a:endParaRPr lang="en-US" altLang="zh-CN" sz="2000" dirty="0" smtClean="0">
              <a:latin typeface="+mn-ea"/>
            </a:endParaRPr>
          </a:p>
          <a:p>
            <a:pPr marL="0" indent="0" algn="r">
              <a:buNone/>
            </a:pPr>
            <a:r>
              <a:rPr lang="en-US" altLang="zh-CN" sz="2000" dirty="0" smtClean="0">
                <a:latin typeface="+mn-ea"/>
              </a:rPr>
              <a:t>—</a:t>
            </a:r>
            <a:r>
              <a:rPr lang="en-US" altLang="zh-CN" sz="2000" dirty="0">
                <a:latin typeface="+mn-ea"/>
              </a:rPr>
              <a:t> W3C, Web Services </a:t>
            </a:r>
            <a:r>
              <a:rPr lang="en-US" altLang="zh-CN" sz="2000" dirty="0" smtClean="0">
                <a:latin typeface="+mn-ea"/>
              </a:rPr>
              <a:t>Glossary</a:t>
            </a: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  <a:p>
            <a:r>
              <a:rPr lang="zh-CN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标准整合方式</a:t>
            </a:r>
            <a:endParaRPr lang="en-US" altLang="zh-C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lvl="1"/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XML</a:t>
            </a:r>
          </a:p>
          <a:p>
            <a:pPr lvl="1"/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SOAP</a:t>
            </a:r>
          </a:p>
          <a:p>
            <a:pPr lvl="1"/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WSDL</a:t>
            </a:r>
          </a:p>
          <a:p>
            <a:pPr lvl="1"/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UDDI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3549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Services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3914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SOAP</a:t>
            </a:r>
            <a:r>
              <a:rPr lang="en-US" altLang="zh-CN" dirty="0" smtClean="0">
                <a:latin typeface="+mn-ea"/>
              </a:rPr>
              <a:t>	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sz="2000" dirty="0">
                <a:latin typeface="+mn-ea"/>
              </a:rPr>
              <a:t>Simple Object Access </a:t>
            </a:r>
            <a:r>
              <a:rPr lang="en-US" altLang="zh-CN" sz="2000" dirty="0" smtClean="0">
                <a:latin typeface="+mn-ea"/>
              </a:rPr>
              <a:t>Protocol</a:t>
            </a:r>
            <a:r>
              <a:rPr lang="zh-CN" altLang="en-US" sz="2000" dirty="0" smtClean="0">
                <a:latin typeface="+mn-ea"/>
              </a:rPr>
              <a:t>，一种在计算机网络中实现 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Services</a:t>
            </a:r>
            <a:r>
              <a:rPr lang="zh-CN" altLang="en-US" sz="2000" dirty="0" smtClean="0">
                <a:latin typeface="+mn-ea"/>
              </a:rPr>
              <a:t>的交换结构化信息的协议规范，它的目的在于促使可扩展性、中立性以及独立性。</a:t>
            </a:r>
            <a:r>
              <a:rPr lang="en-US" altLang="zh-CN" sz="2000" dirty="0" smtClean="0">
                <a:latin typeface="+mn-ea"/>
              </a:rPr>
              <a:t>SOAP</a:t>
            </a:r>
            <a:r>
              <a:rPr lang="zh-CN" altLang="en-US" sz="2000" dirty="0" smtClean="0">
                <a:latin typeface="+mn-ea"/>
              </a:rPr>
              <a:t>使用</a:t>
            </a:r>
            <a:r>
              <a:rPr lang="en-US" altLang="zh-CN" sz="2000" dirty="0" smtClean="0">
                <a:latin typeface="+mn-ea"/>
              </a:rPr>
              <a:t>XML</a:t>
            </a:r>
            <a:r>
              <a:rPr lang="zh-CN" altLang="en-US" sz="2000" dirty="0" smtClean="0">
                <a:latin typeface="+mn-ea"/>
              </a:rPr>
              <a:t> 信息集合作为它的消息格式，并且依赖于应用层协议，最常见的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或者</a:t>
            </a:r>
            <a:r>
              <a:rPr lang="en-US" altLang="zh-CN" sz="2000" dirty="0" smtClean="0">
                <a:latin typeface="+mn-ea"/>
              </a:rPr>
              <a:t>SMTP</a:t>
            </a:r>
            <a:r>
              <a:rPr lang="zh-CN" altLang="en-US" sz="2000" dirty="0" smtClean="0">
                <a:latin typeface="+mn-ea"/>
              </a:rPr>
              <a:t>，用于消息协商和传输。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主要特性</a:t>
            </a:r>
            <a:endParaRPr lang="en-US" altLang="zh-CN" sz="24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可扩张性：安全和</a:t>
            </a:r>
            <a:r>
              <a:rPr lang="en-US" altLang="zh-CN" sz="2000" dirty="0" smtClean="0">
                <a:latin typeface="+mn-ea"/>
              </a:rPr>
              <a:t>Web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Services</a:t>
            </a:r>
            <a:r>
              <a:rPr lang="zh-CN" altLang="en-US" sz="2000" dirty="0" smtClean="0">
                <a:latin typeface="+mn-ea"/>
              </a:rPr>
              <a:t>寻址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中立性：可操作在任何通讯协议上，如：</a:t>
            </a:r>
            <a:r>
              <a:rPr lang="en-US" altLang="zh-CN" sz="2000" dirty="0" smtClean="0">
                <a:latin typeface="+mn-ea"/>
              </a:rPr>
              <a:t>HTTP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SMTP</a:t>
            </a:r>
            <a:r>
              <a:rPr lang="zh-CN" altLang="en-US" sz="2000" dirty="0" smtClean="0">
                <a:latin typeface="+mn-ea"/>
              </a:rPr>
              <a:t>、</a:t>
            </a:r>
            <a:r>
              <a:rPr lang="en-US" altLang="zh-CN" sz="2000" dirty="0" smtClean="0">
                <a:latin typeface="+mn-ea"/>
              </a:rPr>
              <a:t>TCP</a:t>
            </a:r>
            <a:r>
              <a:rPr lang="zh-CN" altLang="en-US" sz="2000" dirty="0" smtClean="0">
                <a:latin typeface="+mn-ea"/>
              </a:rPr>
              <a:t>等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独立性：允许使用任何编程模型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793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Services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3914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SOAP</a:t>
            </a:r>
            <a:r>
              <a:rPr lang="zh-CN" altLang="en-US" sz="2400" dirty="0" smtClean="0">
                <a:latin typeface="+mn-ea"/>
              </a:rPr>
              <a:t> 数据封装</a:t>
            </a:r>
            <a:r>
              <a:rPr lang="en-US" altLang="zh-CN" dirty="0" smtClean="0">
                <a:latin typeface="+mn-ea"/>
              </a:rPr>
              <a:t>	</a:t>
            </a:r>
          </a:p>
          <a:p>
            <a:pPr lvl="1"/>
            <a:r>
              <a:rPr lang="en-US" altLang="zh-CN" sz="2000" dirty="0" smtClean="0">
                <a:latin typeface="+mn-ea"/>
              </a:rPr>
              <a:t>SOAP</a:t>
            </a:r>
            <a:r>
              <a:rPr lang="zh-CN" altLang="en-US" sz="2000" dirty="0" smtClean="0">
                <a:latin typeface="+mn-ea"/>
              </a:rPr>
              <a:t> 消息：在</a:t>
            </a:r>
            <a:r>
              <a:rPr lang="en-US" altLang="zh-CN" sz="2000" dirty="0" smtClean="0">
                <a:latin typeface="+mn-ea"/>
              </a:rPr>
              <a:t>SOAP</a:t>
            </a:r>
            <a:r>
              <a:rPr lang="zh-CN" altLang="en-US" sz="2000" dirty="0" smtClean="0">
                <a:latin typeface="+mn-ea"/>
              </a:rPr>
              <a:t>节点之间表达交换的信息</a:t>
            </a:r>
            <a:endParaRPr lang="en-US" altLang="zh-CN" sz="2000" dirty="0" smtClean="0">
              <a:latin typeface="+mn-ea"/>
            </a:endParaRPr>
          </a:p>
          <a:p>
            <a:pPr marL="457200" lvl="1" indent="0">
              <a:buNone/>
            </a:pP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SOAP</a:t>
            </a:r>
            <a:r>
              <a:rPr lang="zh-CN" altLang="en-US" sz="2000" dirty="0" smtClean="0">
                <a:latin typeface="+mn-ea"/>
              </a:rPr>
              <a:t> 信封</a:t>
            </a:r>
            <a:r>
              <a:rPr lang="zh-CN" altLang="zh-CN" sz="2000" dirty="0" smtClean="0">
                <a:latin typeface="+mn-ea"/>
              </a:rPr>
              <a:t>：</a:t>
            </a:r>
            <a:r>
              <a:rPr lang="zh-CN" altLang="en-US" sz="2000" dirty="0" smtClean="0">
                <a:latin typeface="+mn-ea"/>
              </a:rPr>
              <a:t>鉴定</a:t>
            </a:r>
            <a:r>
              <a:rPr lang="en-US" altLang="zh-CN" sz="2000" dirty="0" smtClean="0">
                <a:latin typeface="+mn-ea"/>
              </a:rPr>
              <a:t>SOAP</a:t>
            </a:r>
            <a:r>
              <a:rPr lang="zh-CN" altLang="en-US" sz="2000" dirty="0" smtClean="0">
                <a:latin typeface="+mn-ea"/>
              </a:rPr>
              <a:t> 消息的</a:t>
            </a:r>
            <a:r>
              <a:rPr lang="en-US" altLang="zh-CN" sz="2000" dirty="0" smtClean="0">
                <a:latin typeface="+mn-ea"/>
              </a:rPr>
              <a:t>XML</a:t>
            </a:r>
            <a:r>
              <a:rPr lang="zh-CN" altLang="en-US" sz="2000" dirty="0" smtClean="0">
                <a:latin typeface="+mn-ea"/>
              </a:rPr>
              <a:t>封装元素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SOAP</a:t>
            </a:r>
            <a:r>
              <a:rPr lang="zh-CN" altLang="en-US" sz="2000" dirty="0" smtClean="0">
                <a:latin typeface="+mn-ea"/>
              </a:rPr>
              <a:t> 头块：</a:t>
            </a:r>
            <a:r>
              <a:rPr lang="en-US" altLang="zh-CN" sz="2000" dirty="0" smtClean="0">
                <a:latin typeface="+mn-ea"/>
              </a:rPr>
              <a:t>SOAP</a:t>
            </a:r>
            <a:r>
              <a:rPr lang="zh-CN" altLang="en-US" sz="2000" dirty="0" smtClean="0">
                <a:latin typeface="+mn-ea"/>
              </a:rPr>
              <a:t> 头的基本单元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SOAP</a:t>
            </a:r>
            <a:r>
              <a:rPr lang="zh-CN" altLang="en-US" sz="2000" dirty="0" smtClean="0">
                <a:latin typeface="+mn-ea"/>
              </a:rPr>
              <a:t> 头：一个或多个</a:t>
            </a:r>
            <a:r>
              <a:rPr lang="en-US" altLang="zh-CN" sz="2000" dirty="0" smtClean="0">
                <a:latin typeface="+mn-ea"/>
              </a:rPr>
              <a:t>SOAP</a:t>
            </a:r>
            <a:r>
              <a:rPr lang="zh-CN" altLang="en-US" sz="2000" dirty="0" smtClean="0">
                <a:latin typeface="+mn-ea"/>
              </a:rPr>
              <a:t> 头块集合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SOAP</a:t>
            </a:r>
            <a:r>
              <a:rPr lang="zh-CN" altLang="en-US" sz="2000" dirty="0" smtClean="0">
                <a:latin typeface="+mn-ea"/>
              </a:rPr>
              <a:t> 主体：</a:t>
            </a:r>
            <a:r>
              <a:rPr lang="zh-CN" altLang="en-US" sz="2000" dirty="0">
                <a:latin typeface="+mn-ea"/>
              </a:rPr>
              <a:t>交给接收端</a:t>
            </a:r>
            <a:r>
              <a:rPr lang="zh-CN" altLang="en-US" sz="2000" dirty="0" smtClean="0">
                <a:latin typeface="+mn-ea"/>
              </a:rPr>
              <a:t>包含消息的主体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 smtClean="0">
                <a:latin typeface="+mn-ea"/>
              </a:rPr>
              <a:t>SOAP</a:t>
            </a:r>
            <a:r>
              <a:rPr lang="zh-CN" altLang="en-US" sz="2000" dirty="0" smtClean="0">
                <a:latin typeface="+mn-ea"/>
              </a:rPr>
              <a:t> 故障：</a:t>
            </a:r>
            <a:r>
              <a:rPr lang="en-US" altLang="zh-CN" sz="2000" dirty="0" smtClean="0">
                <a:latin typeface="+mn-ea"/>
              </a:rPr>
              <a:t>SOAP</a:t>
            </a:r>
            <a:r>
              <a:rPr lang="zh-CN" altLang="en-US" sz="2000" dirty="0" smtClean="0">
                <a:latin typeface="+mn-ea"/>
              </a:rPr>
              <a:t> 节点故障时</a:t>
            </a:r>
            <a:r>
              <a:rPr lang="zh-CN" altLang="en-US" sz="2000" dirty="0">
                <a:latin typeface="+mn-ea"/>
              </a:rPr>
              <a:t>处</a:t>
            </a:r>
            <a:r>
              <a:rPr lang="zh-CN" altLang="en-US" sz="2000" dirty="0" smtClean="0">
                <a:latin typeface="+mn-ea"/>
              </a:rPr>
              <a:t>理消息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685" y="2817587"/>
            <a:ext cx="23114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31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Services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3914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SOAP</a:t>
            </a:r>
            <a:r>
              <a:rPr lang="zh-CN" altLang="en-US" sz="2400" dirty="0" smtClean="0">
                <a:latin typeface="+mn-ea"/>
              </a:rPr>
              <a:t> 请求示例</a:t>
            </a:r>
            <a:r>
              <a:rPr lang="en-US" altLang="zh-CN" dirty="0" smtClean="0">
                <a:latin typeface="+mn-ea"/>
              </a:rPr>
              <a:t>	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33" y="2212030"/>
            <a:ext cx="69723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3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Web</a:t>
            </a:r>
            <a:r>
              <a:rPr lang="zh-CN" altLang="en-US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en-US" altLang="zh-CN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Services</a:t>
            </a:r>
            <a:endParaRPr lang="en-US" altLang="zh-CN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4070"/>
            <a:ext cx="8596668" cy="533914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SOAP</a:t>
            </a:r>
            <a:r>
              <a:rPr lang="zh-CN" altLang="en-US" sz="2400" dirty="0" smtClean="0">
                <a:latin typeface="+mn-ea"/>
              </a:rPr>
              <a:t> 响应示例</a:t>
            </a:r>
            <a:r>
              <a:rPr lang="en-US" altLang="zh-CN" dirty="0" smtClean="0">
                <a:latin typeface="+mn-ea"/>
              </a:rPr>
              <a:t>	</a:t>
            </a: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00" y="2241802"/>
            <a:ext cx="6743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46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9743</TotalTime>
  <Words>103</Words>
  <Application>Microsoft Macintosh PowerPoint</Application>
  <PresentationFormat>自定义</PresentationFormat>
  <Paragraphs>74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平面</vt:lpstr>
      <vt:lpstr>Java微服务实践  Spring Boot Web Services</vt:lpstr>
      <vt:lpstr>Java 微服务实战系列课堂</vt:lpstr>
      <vt:lpstr>Java 微服务实战系列课堂</vt:lpstr>
      <vt:lpstr>议题</vt:lpstr>
      <vt:lpstr>Web Services</vt:lpstr>
      <vt:lpstr>Web Services</vt:lpstr>
      <vt:lpstr>Web Services</vt:lpstr>
      <vt:lpstr>Web Services</vt:lpstr>
      <vt:lpstr>Web Services</vt:lpstr>
      <vt:lpstr>Web Services</vt:lpstr>
      <vt:lpstr>Java WebSocket API（JSR-356）</vt:lpstr>
      <vt:lpstr>问答互动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Java微服务实践之路</dc:title>
  <dc:creator>Mercy Ma</dc:creator>
  <cp:lastModifiedBy>Mercy Ma</cp:lastModifiedBy>
  <cp:revision>1561</cp:revision>
  <cp:lastPrinted>2017-08-03T15:48:51Z</cp:lastPrinted>
  <dcterms:created xsi:type="dcterms:W3CDTF">2016-07-12T22:52:49Z</dcterms:created>
  <dcterms:modified xsi:type="dcterms:W3CDTF">2017-08-19T12:10:17Z</dcterms:modified>
</cp:coreProperties>
</file>