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317" r:id="rId3"/>
    <p:sldId id="366" r:id="rId4"/>
    <p:sldId id="257" r:id="rId5"/>
    <p:sldId id="259" r:id="rId6"/>
    <p:sldId id="438" r:id="rId7"/>
    <p:sldId id="446" r:id="rId8"/>
    <p:sldId id="448" r:id="rId9"/>
    <p:sldId id="451" r:id="rId10"/>
    <p:sldId id="450" r:id="rId11"/>
    <p:sldId id="449" r:id="rId12"/>
    <p:sldId id="452" r:id="rId13"/>
    <p:sldId id="453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14" autoAdjust="0"/>
  </p:normalViewPr>
  <p:slideViewPr>
    <p:cSldViewPr snapToGrid="0">
      <p:cViewPr varScale="1">
        <p:scale>
          <a:sx n="116" d="100"/>
          <a:sy n="116" d="100"/>
        </p:scale>
        <p:origin x="-1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安全</a:t>
            </a:r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客户端安全</a:t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0"/>
            <a:ext cx="9175893" cy="53391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6000" dirty="0" smtClean="0">
                <a:solidFill>
                  <a:srgbClr val="FF0000"/>
                </a:solidFill>
                <a:latin typeface="+mn-ea"/>
              </a:rPr>
              <a:t>-Frames-Options</a:t>
            </a:r>
            <a:r>
              <a:rPr lang="en-US" altLang="zh-CN" sz="6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6000" dirty="0">
                <a:solidFill>
                  <a:srgbClr val="FF0000"/>
                </a:solidFill>
                <a:latin typeface="+mn-e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962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客户端安全</a:t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XSS</a:t>
            </a:r>
          </a:p>
          <a:p>
            <a:pPr marL="0" indent="0">
              <a:buNone/>
            </a:pPr>
            <a:r>
              <a:rPr lang="en-US" altLang="zh-TW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	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跨站脚本（英语：</a:t>
            </a:r>
            <a:r>
              <a:rPr lang="en-US" altLang="zh-TW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Cross-site scripting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，通常简称为：</a:t>
            </a:r>
            <a:r>
              <a:rPr lang="en-US" altLang="zh-TW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XSS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）是一种网站应用程序的安全 漏洞攻击，是代码注入的一种。它允许恶意用户将代码注入到网页上，其他用户在观看网页时就 会受到影响。这类攻击通常包含了</a:t>
            </a:r>
            <a:r>
              <a:rPr lang="en-US" altLang="zh-TW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HTML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以及用户端脚本语言。</a:t>
            </a:r>
            <a:endParaRPr lang="zh-TW" altLang="en-US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	XSS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攻击通常指的是通过利用网页开发时留下的漏洞，通过巧妙的方法注入恶意指令代码到网页， 使用户加载并执行攻击者恶意制造的网页程序。这些恶意网页程序通常是</a:t>
            </a:r>
            <a:r>
              <a:rPr lang="en-US" altLang="zh-TW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JavaScript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 但实际上也可以包括</a:t>
            </a:r>
            <a:r>
              <a:rPr lang="en-US" altLang="zh-TW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Java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</a:t>
            </a:r>
            <a:r>
              <a:rPr lang="en-US" altLang="zh-TW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VBScript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</a:t>
            </a:r>
            <a:r>
              <a:rPr lang="en-US" altLang="zh-TW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ActiveX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</a:t>
            </a:r>
            <a:r>
              <a:rPr lang="en-US" altLang="zh-TW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Flash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或者甚至是普通的</a:t>
            </a:r>
            <a:r>
              <a:rPr lang="en-US" altLang="zh-TW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HTML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。攻击成功后， 攻击者可能得到更高的权限（如执行一些操作）、私密网页内容、会话和</a:t>
            </a:r>
            <a:r>
              <a:rPr lang="en-US" altLang="zh-TW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cookie</a:t>
            </a:r>
            <a:r>
              <a:rPr lang="zh-TW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等各种内容</a:t>
            </a:r>
            <a:r>
              <a:rPr lang="zh-TW" altLang="en-US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。</a:t>
            </a: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客户端安全</a:t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0"/>
            <a:ext cx="9175893" cy="53391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6000" dirty="0" smtClean="0">
                <a:solidFill>
                  <a:srgbClr val="FF0000"/>
                </a:solidFill>
                <a:latin typeface="+mn-ea"/>
              </a:rPr>
              <a:t>SS</a:t>
            </a:r>
            <a:r>
              <a:rPr lang="en-US" altLang="zh-CN" sz="6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6000" dirty="0">
                <a:solidFill>
                  <a:srgbClr val="FF0000"/>
                </a:solidFill>
                <a:latin typeface="+mn-e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248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服务端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安全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/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0"/>
            <a:ext cx="9175893" cy="53391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latin typeface="+mn-ea"/>
              </a:rPr>
              <a:t>DEMO</a:t>
            </a:r>
            <a:endParaRPr lang="en-US" altLang="zh-CN" sz="6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45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客户端安全</a:t>
            </a: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服务端安全</a:t>
            </a: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 Security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整合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</a:p>
          <a:p>
            <a:endParaRPr lang="zh-CN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下期预告</a:t>
            </a: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客户端安全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CSRF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TW" altLang="en-US" sz="20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跨站请求伪造</a:t>
            </a:r>
            <a:r>
              <a:rPr lang="zh-TW" altLang="en-US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（英语：</a:t>
            </a:r>
            <a:r>
              <a:rPr lang="en-US" altLang="zh-TW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Cross-site request forgery</a:t>
            </a:r>
            <a:r>
              <a:rPr lang="zh-TW" altLang="en-US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），也被称为</a:t>
            </a:r>
            <a:r>
              <a:rPr lang="en-US" altLang="zh-TW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one-click attack</a:t>
            </a:r>
            <a:r>
              <a:rPr lang="zh-TW" altLang="en-US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或者</a:t>
            </a:r>
            <a:r>
              <a:rPr lang="en-US" altLang="zh-TW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session riding</a:t>
            </a:r>
            <a:r>
              <a:rPr lang="zh-TW" altLang="en-US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，通常缩写为</a:t>
            </a:r>
            <a:r>
              <a:rPr lang="en-US" altLang="zh-TW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CSRF </a:t>
            </a:r>
            <a:r>
              <a:rPr lang="zh-TW" altLang="en-US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或者</a:t>
            </a:r>
            <a:r>
              <a:rPr lang="en-US" altLang="zh-TW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XSRF</a:t>
            </a:r>
            <a:r>
              <a:rPr lang="zh-TW" altLang="en-US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 是一种挟制用户在当前已登录的</a:t>
            </a:r>
            <a:r>
              <a:rPr lang="en-US" altLang="zh-TW" sz="20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Web</a:t>
            </a:r>
            <a:r>
              <a:rPr lang="zh-TW" altLang="en-US" sz="20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应用程序上执</a:t>
            </a:r>
            <a:r>
              <a:rPr lang="zh-TW" altLang="en-US" sz="20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行非本意的操作的攻击方法</a:t>
            </a:r>
            <a:r>
              <a:rPr lang="zh-TW" altLang="en-US" sz="20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。</a:t>
            </a:r>
            <a:endParaRPr lang="zh-TW" altLang="en-US" sz="2000" dirty="0" smtClean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 dirty="0" smtClean="0">
                <a:latin typeface="+mn-ea"/>
                <a:sym typeface="+mn-ea"/>
              </a:rPr>
              <a:t>术语解释</a:t>
            </a:r>
          </a:p>
          <a:p>
            <a:pPr lvl="1"/>
            <a:r>
              <a:rPr lang="en-US" altLang="zh-CN" sz="1800" dirty="0" smtClean="0">
                <a:latin typeface="+mn-ea"/>
                <a:sym typeface="+mn-ea"/>
              </a:rPr>
              <a:t>CSRF</a:t>
            </a:r>
            <a:r>
              <a:rPr lang="zh-CN" altLang="en-US" sz="1800" dirty="0" smtClean="0">
                <a:latin typeface="+mn-ea"/>
                <a:sym typeface="+mn-ea"/>
              </a:rPr>
              <a:t> </a:t>
            </a:r>
            <a:r>
              <a:rPr lang="en-US" altLang="zh-CN" sz="1800" dirty="0" smtClean="0">
                <a:latin typeface="+mn-ea"/>
                <a:sym typeface="+mn-ea"/>
              </a:rPr>
              <a:t>Token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  <a:sym typeface="+mn-ea"/>
              </a:rPr>
              <a:t>	服务端为客户端生成令牌，该令牌将用于请求合法性校验，一般通过请求头或请求参数传递到服务端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  <a:sym typeface="+mn-ea"/>
              </a:rPr>
              <a:t>CSRF</a:t>
            </a:r>
            <a:r>
              <a:rPr lang="zh-CN" altLang="en-US" sz="1800" dirty="0" smtClean="0">
                <a:latin typeface="+mn-ea"/>
                <a:sym typeface="+mn-ea"/>
              </a:rPr>
              <a:t> </a:t>
            </a:r>
            <a:r>
              <a:rPr lang="en-US" altLang="zh-CN" sz="1800" dirty="0" smtClean="0">
                <a:latin typeface="+mn-ea"/>
                <a:sym typeface="+mn-ea"/>
              </a:rPr>
              <a:t>Token</a:t>
            </a:r>
            <a:r>
              <a:rPr lang="zh-CN" altLang="en-US" sz="1800" dirty="0" smtClean="0">
                <a:latin typeface="+mn-ea"/>
                <a:sym typeface="+mn-ea"/>
              </a:rPr>
              <a:t> 仓库</a:t>
            </a:r>
            <a:endParaRPr lang="zh-CN" altLang="en-US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sym typeface="+mn-ea"/>
              </a:rPr>
              <a:t>	</a:t>
            </a:r>
            <a:r>
              <a:rPr lang="zh-CN" altLang="en-US" sz="1800" dirty="0" smtClean="0">
                <a:latin typeface="+mn-ea"/>
                <a:sym typeface="+mn-ea"/>
              </a:rPr>
              <a:t>服务端组件，用于从请求加载或生成 </a:t>
            </a:r>
            <a:r>
              <a:rPr lang="en-US" altLang="zh-CN" sz="1800" dirty="0" smtClean="0">
                <a:latin typeface="+mn-ea"/>
                <a:sym typeface="+mn-ea"/>
              </a:rPr>
              <a:t>CSRF</a:t>
            </a:r>
            <a:r>
              <a:rPr lang="zh-CN" altLang="en-US" sz="1800" dirty="0" smtClean="0">
                <a:latin typeface="+mn-ea"/>
                <a:sym typeface="+mn-ea"/>
              </a:rPr>
              <a:t> </a:t>
            </a:r>
            <a:r>
              <a:rPr lang="en-US" altLang="zh-CN" sz="1800" dirty="0" smtClean="0">
                <a:latin typeface="+mn-ea"/>
                <a:sym typeface="+mn-ea"/>
              </a:rPr>
              <a:t>Token</a:t>
            </a:r>
            <a:r>
              <a:rPr lang="zh-CN" altLang="en-US" sz="1800" dirty="0">
                <a:latin typeface="+mn-ea"/>
                <a:sym typeface="+mn-ea"/>
              </a:rPr>
              <a:t>。</a:t>
            </a:r>
            <a:r>
              <a:rPr lang="en-US" altLang="zh-CN" sz="1800" dirty="0" smtClean="0">
                <a:latin typeface="+mn-ea"/>
                <a:sym typeface="+mn-ea"/>
              </a:rPr>
              <a:t>Spring</a:t>
            </a:r>
            <a:r>
              <a:rPr lang="zh-CN" altLang="en-US" sz="1800" dirty="0" smtClean="0">
                <a:latin typeface="+mn-ea"/>
                <a:sym typeface="+mn-ea"/>
              </a:rPr>
              <a:t> </a:t>
            </a:r>
            <a:r>
              <a:rPr lang="en-US" altLang="zh-CN" sz="1800" dirty="0" smtClean="0">
                <a:latin typeface="+mn-ea"/>
                <a:sym typeface="+mn-ea"/>
              </a:rPr>
              <a:t>Security</a:t>
            </a:r>
            <a:r>
              <a:rPr lang="zh-CN" altLang="en-US" sz="1800" dirty="0" smtClean="0">
                <a:latin typeface="+mn-ea"/>
                <a:sym typeface="+mn-ea"/>
              </a:rPr>
              <a:t> 提供了</a:t>
            </a:r>
            <a:r>
              <a:rPr lang="en-US" altLang="zh-CN" sz="1800" dirty="0" smtClean="0">
                <a:latin typeface="+mn-ea"/>
                <a:sym typeface="+mn-ea"/>
              </a:rPr>
              <a:t>Cookie</a:t>
            </a:r>
            <a:r>
              <a:rPr lang="zh-CN" altLang="en-US" sz="1800" dirty="0" smtClean="0">
                <a:latin typeface="+mn-ea"/>
                <a:sym typeface="+mn-ea"/>
              </a:rPr>
              <a:t> 和 </a:t>
            </a:r>
            <a:r>
              <a:rPr lang="en-US" altLang="zh-CN" sz="1800" dirty="0" err="1" smtClean="0">
                <a:latin typeface="+mn-ea"/>
                <a:sym typeface="+mn-ea"/>
              </a:rPr>
              <a:t>HttpSession</a:t>
            </a:r>
            <a:r>
              <a:rPr lang="zh-CN" altLang="en-US" sz="1800" dirty="0" smtClean="0">
                <a:latin typeface="+mn-ea"/>
                <a:sym typeface="+mn-ea"/>
              </a:rPr>
              <a:t> 两种实现。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1800" dirty="0" smtClean="0">
                <a:latin typeface="+mn-ea"/>
                <a:sym typeface="+mn-ea"/>
              </a:rPr>
              <a:t>CSRF</a:t>
            </a:r>
            <a:r>
              <a:rPr lang="zh-CN" altLang="en-US" sz="1800" dirty="0" smtClean="0">
                <a:latin typeface="+mn-ea"/>
                <a:sym typeface="+mn-ea"/>
              </a:rPr>
              <a:t> 请求校验匹配器</a:t>
            </a:r>
            <a:endParaRPr lang="zh-CN" altLang="en-US" sz="18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latin typeface="+mn-ea"/>
                <a:sym typeface="+mn-ea"/>
              </a:rPr>
              <a:t>服务端组件，用于判断请求是否需要</a:t>
            </a:r>
            <a:r>
              <a:rPr lang="en-US" altLang="zh-CN" sz="1800" dirty="0">
                <a:latin typeface="+mn-ea"/>
                <a:sym typeface="+mn-ea"/>
              </a:rPr>
              <a:t>CSRF</a:t>
            </a:r>
            <a:r>
              <a:rPr lang="zh-CN" altLang="en-US" sz="1800" dirty="0" smtClean="0">
                <a:latin typeface="+mn-ea"/>
                <a:sym typeface="+mn-ea"/>
              </a:rPr>
              <a:t>校验</a:t>
            </a:r>
            <a:endParaRPr lang="zh-CN" altLang="en-US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客户端安全</a:t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  <a:sym typeface="+mn-ea"/>
              </a:rPr>
              <a:t>防攻逻辑</a:t>
            </a:r>
            <a:endParaRPr lang="zh-CN" altLang="en-US" sz="2400" dirty="0" smtClean="0">
              <a:latin typeface="+mn-ea"/>
            </a:endParaRPr>
          </a:p>
          <a:p>
            <a:pPr marL="857250" lvl="1" indent="-342900">
              <a:buFont typeface="+mj-lt"/>
              <a:buAutoNum type="arabicPeriod"/>
            </a:pPr>
            <a:r>
              <a:rPr lang="zh-CN" altLang="en-US" sz="1800" dirty="0" smtClean="0">
                <a:latin typeface="+mn-ea"/>
                <a:sym typeface="+mn-ea"/>
              </a:rPr>
              <a:t>利用 </a:t>
            </a:r>
            <a:r>
              <a:rPr lang="en-US" altLang="zh-CN" sz="1800" dirty="0">
                <a:latin typeface="+mn-ea"/>
                <a:sym typeface="+mn-ea"/>
              </a:rPr>
              <a:t>CSRF Token </a:t>
            </a:r>
            <a:r>
              <a:rPr lang="zh-CN" altLang="en-US" sz="1800" dirty="0">
                <a:latin typeface="+mn-ea"/>
                <a:sym typeface="+mn-ea"/>
              </a:rPr>
              <a:t>仓库 将 </a:t>
            </a:r>
            <a:r>
              <a:rPr lang="en-US" altLang="zh-CN" sz="1800" dirty="0">
                <a:latin typeface="+mn-ea"/>
                <a:sym typeface="+mn-ea"/>
              </a:rPr>
              <a:t>HTTP </a:t>
            </a:r>
            <a:r>
              <a:rPr lang="zh-CN" altLang="en-US" sz="1800" dirty="0">
                <a:latin typeface="+mn-ea"/>
                <a:sym typeface="+mn-ea"/>
              </a:rPr>
              <a:t>请求获取 </a:t>
            </a:r>
            <a:r>
              <a:rPr lang="en-US" altLang="zh-CN" sz="1800" dirty="0">
                <a:latin typeface="+mn-ea"/>
                <a:sym typeface="+mn-ea"/>
              </a:rPr>
              <a:t>CSRF Token</a:t>
            </a:r>
            <a:r>
              <a:rPr lang="zh-CN" altLang="en-US" sz="1800" dirty="0">
                <a:latin typeface="+mn-ea"/>
                <a:sym typeface="+mn-ea"/>
              </a:rPr>
              <a:t>（该过程 可以理解为 </a:t>
            </a:r>
            <a:r>
              <a:rPr lang="en-US" altLang="zh-CN" sz="1800" dirty="0">
                <a:latin typeface="+mn-ea"/>
                <a:sym typeface="+mn-ea"/>
              </a:rPr>
              <a:t>Web </a:t>
            </a:r>
            <a:r>
              <a:rPr lang="zh-CN" altLang="en-US" sz="1800" dirty="0">
                <a:latin typeface="+mn-ea"/>
                <a:sym typeface="+mn-ea"/>
              </a:rPr>
              <a:t>服务端针对当前请求获取 </a:t>
            </a:r>
            <a:r>
              <a:rPr lang="en-US" altLang="zh-CN" sz="1800" dirty="0">
                <a:latin typeface="+mn-ea"/>
                <a:sym typeface="+mn-ea"/>
              </a:rPr>
              <a:t>CSRF Token</a:t>
            </a:r>
            <a:r>
              <a:rPr lang="zh-CN" altLang="en-US" sz="1800" dirty="0">
                <a:latin typeface="+mn-ea"/>
                <a:sym typeface="+mn-ea"/>
              </a:rPr>
              <a:t>）。</a:t>
            </a:r>
            <a:endParaRPr lang="zh-CN" altLang="en-US" sz="1800" dirty="0">
              <a:latin typeface="+mn-ea"/>
            </a:endParaRPr>
          </a:p>
          <a:p>
            <a:pPr marL="857250" lvl="1" indent="-342900">
              <a:buFont typeface="+mj-lt"/>
              <a:buAutoNum type="arabicPeriod"/>
            </a:pPr>
            <a:r>
              <a:rPr lang="zh-CN" altLang="en-US" sz="1800" dirty="0" smtClean="0">
                <a:latin typeface="+mn-ea"/>
                <a:sym typeface="+mn-ea"/>
              </a:rPr>
              <a:t>通过 </a:t>
            </a:r>
            <a:r>
              <a:rPr lang="en-US" altLang="zh-CN" sz="1800" dirty="0">
                <a:latin typeface="+mn-ea"/>
                <a:sym typeface="+mn-ea"/>
              </a:rPr>
              <a:t>CSRF Token </a:t>
            </a:r>
            <a:r>
              <a:rPr lang="zh-CN" altLang="en-US" sz="1800" dirty="0">
                <a:latin typeface="+mn-ea"/>
                <a:sym typeface="+mn-ea"/>
              </a:rPr>
              <a:t>校验请求匹配器 来判断当前请求是否需要 </a:t>
            </a:r>
            <a:r>
              <a:rPr lang="en-US" altLang="zh-CN" sz="1800" dirty="0">
                <a:latin typeface="+mn-ea"/>
                <a:sym typeface="+mn-ea"/>
              </a:rPr>
              <a:t>CSRF Token </a:t>
            </a:r>
            <a:r>
              <a:rPr lang="zh-CN" altLang="en-US" sz="1800" dirty="0">
                <a:latin typeface="+mn-ea"/>
                <a:sym typeface="+mn-ea"/>
              </a:rPr>
              <a:t>校验。如果需要的话，执行第</a:t>
            </a:r>
            <a:r>
              <a:rPr lang="en-US" altLang="zh-CN" sz="1800" dirty="0">
                <a:latin typeface="+mn-ea"/>
                <a:sym typeface="+mn-ea"/>
              </a:rPr>
              <a:t>3</a:t>
            </a:r>
            <a:r>
              <a:rPr lang="zh-CN" altLang="en-US" sz="1800" dirty="0">
                <a:latin typeface="+mn-ea"/>
                <a:sym typeface="+mn-ea"/>
              </a:rPr>
              <a:t>步，否则，跳过校验。</a:t>
            </a:r>
            <a:endParaRPr lang="zh-CN" altLang="en-US" sz="1800" dirty="0">
              <a:latin typeface="+mn-ea"/>
            </a:endParaRPr>
          </a:p>
          <a:p>
            <a:pPr marL="857250" lvl="1" indent="-342900">
              <a:buFont typeface="+mj-lt"/>
              <a:buAutoNum type="arabicPeriod"/>
            </a:pPr>
            <a:r>
              <a:rPr lang="zh-CN" altLang="en-US" sz="1800" dirty="0" smtClean="0">
                <a:latin typeface="+mn-ea"/>
                <a:sym typeface="+mn-ea"/>
              </a:rPr>
              <a:t>先从请求头中获</a:t>
            </a:r>
            <a:r>
              <a:rPr lang="zh-CN" altLang="en-US" sz="1800" dirty="0">
                <a:latin typeface="+mn-ea"/>
                <a:sym typeface="+mn-ea"/>
              </a:rPr>
              <a:t>取 </a:t>
            </a:r>
            <a:r>
              <a:rPr lang="en-US" altLang="zh-CN" sz="1800" dirty="0">
                <a:latin typeface="+mn-ea"/>
                <a:sym typeface="+mn-ea"/>
              </a:rPr>
              <a:t>CSRF Token </a:t>
            </a:r>
            <a:r>
              <a:rPr lang="zh-CN" altLang="en-US" sz="1800" dirty="0">
                <a:latin typeface="+mn-ea"/>
                <a:sym typeface="+mn-ea"/>
              </a:rPr>
              <a:t>值，如果不存在的话，再向请求参数中 获取。（该过程可以理解为 获取 </a:t>
            </a:r>
            <a:r>
              <a:rPr lang="en-US" altLang="zh-CN" sz="1800" dirty="0">
                <a:latin typeface="+mn-ea"/>
                <a:sym typeface="+mn-ea"/>
              </a:rPr>
              <a:t>Web </a:t>
            </a:r>
            <a:r>
              <a:rPr lang="zh-CN" altLang="en-US" sz="1800" dirty="0">
                <a:latin typeface="+mn-ea"/>
                <a:sym typeface="+mn-ea"/>
              </a:rPr>
              <a:t>客户端请求中的 </a:t>
            </a:r>
            <a:r>
              <a:rPr lang="en-US" altLang="zh-CN" sz="1800" dirty="0">
                <a:latin typeface="+mn-ea"/>
                <a:sym typeface="+mn-ea"/>
              </a:rPr>
              <a:t>CSRF Token</a:t>
            </a:r>
            <a:r>
              <a:rPr lang="zh-CN" altLang="en-US" sz="1800" dirty="0">
                <a:latin typeface="+mn-ea"/>
                <a:sym typeface="+mn-ea"/>
              </a:rPr>
              <a:t>）。</a:t>
            </a:r>
            <a:endParaRPr lang="zh-CN" altLang="en-US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  <a:sym typeface="+mn-ea"/>
              </a:rPr>
              <a:t>如果均未获取的话，将会转向错误页面，并且相应头状态码为：</a:t>
            </a:r>
            <a:r>
              <a:rPr lang="en-US" altLang="zh-CN" sz="1800" dirty="0">
                <a:latin typeface="+mn-ea"/>
                <a:sym typeface="+mn-ea"/>
              </a:rPr>
              <a:t>403</a:t>
            </a:r>
            <a:r>
              <a:rPr lang="zh-CN" altLang="en-US" sz="1800" dirty="0">
                <a:latin typeface="+mn-ea"/>
                <a:sym typeface="+mn-ea"/>
              </a:rPr>
              <a:t>。</a:t>
            </a:r>
            <a:endParaRPr lang="zh-CN" altLang="en-US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  <a:sym typeface="+mn-ea"/>
              </a:rPr>
              <a:t>如果 </a:t>
            </a:r>
            <a:r>
              <a:rPr lang="en-US" altLang="zh-CN" sz="1800" dirty="0">
                <a:latin typeface="+mn-ea"/>
                <a:sym typeface="+mn-ea"/>
              </a:rPr>
              <a:t>CSRF Token </a:t>
            </a:r>
            <a:r>
              <a:rPr lang="zh-CN" altLang="en-US" sz="1800" dirty="0">
                <a:latin typeface="+mn-ea"/>
                <a:sym typeface="+mn-ea"/>
              </a:rPr>
              <a:t>值 获取到的话，执行第</a:t>
            </a:r>
            <a:r>
              <a:rPr lang="en-US" altLang="zh-CN" sz="1800" dirty="0">
                <a:latin typeface="+mn-ea"/>
                <a:sym typeface="+mn-ea"/>
              </a:rPr>
              <a:t>4</a:t>
            </a:r>
            <a:r>
              <a:rPr lang="zh-CN" altLang="en-US" sz="1800" dirty="0">
                <a:latin typeface="+mn-ea"/>
                <a:sym typeface="+mn-ea"/>
              </a:rPr>
              <a:t>步。</a:t>
            </a:r>
            <a:endParaRPr lang="zh-CN" altLang="en-US" sz="1800" dirty="0">
              <a:latin typeface="+mn-ea"/>
            </a:endParaRPr>
          </a:p>
          <a:p>
            <a:pPr marL="514350" lvl="1" indent="0">
              <a:buFont typeface="+mj-lt"/>
              <a:buNone/>
            </a:pPr>
            <a:r>
              <a:rPr lang="en-US" altLang="zh-CN" sz="1800" dirty="0" smtClean="0">
                <a:latin typeface="+mn-ea"/>
                <a:sym typeface="+mn-ea"/>
              </a:rPr>
              <a:t>	</a:t>
            </a:r>
            <a:r>
              <a:rPr lang="zh-CN" altLang="en-US" sz="1800" dirty="0" smtClean="0">
                <a:latin typeface="+mn-ea"/>
                <a:sym typeface="+mn-ea"/>
              </a:rPr>
              <a:t>将</a:t>
            </a:r>
            <a:r>
              <a:rPr lang="zh-CN" altLang="en-US" sz="1800" dirty="0">
                <a:latin typeface="+mn-ea"/>
                <a:sym typeface="+mn-ea"/>
              </a:rPr>
              <a:t>第</a:t>
            </a:r>
            <a:r>
              <a:rPr lang="en-US" altLang="zh-CN" sz="1800" dirty="0">
                <a:latin typeface="+mn-ea"/>
                <a:sym typeface="+mn-ea"/>
              </a:rPr>
              <a:t>1</a:t>
            </a:r>
            <a:r>
              <a:rPr lang="zh-CN" altLang="en-US" sz="1800" dirty="0">
                <a:latin typeface="+mn-ea"/>
                <a:sym typeface="+mn-ea"/>
              </a:rPr>
              <a:t>步</a:t>
            </a:r>
            <a:r>
              <a:rPr lang="en-US" altLang="zh-CN" sz="1800" dirty="0">
                <a:latin typeface="+mn-ea"/>
                <a:sym typeface="+mn-ea"/>
              </a:rPr>
              <a:t>CSRF Token </a:t>
            </a:r>
            <a:r>
              <a:rPr lang="zh-CN" altLang="en-US" sz="1800" dirty="0">
                <a:latin typeface="+mn-ea"/>
                <a:sym typeface="+mn-ea"/>
              </a:rPr>
              <a:t>仓库 获取的 </a:t>
            </a:r>
            <a:r>
              <a:rPr lang="en-US" altLang="zh-CN" sz="1800" dirty="0">
                <a:latin typeface="+mn-ea"/>
                <a:sym typeface="+mn-ea"/>
              </a:rPr>
              <a:t>CSRF Token </a:t>
            </a:r>
            <a:r>
              <a:rPr lang="zh-CN" altLang="en-US" sz="1800" dirty="0">
                <a:latin typeface="+mn-ea"/>
                <a:sym typeface="+mn-ea"/>
              </a:rPr>
              <a:t>与 客户端请求中的 </a:t>
            </a:r>
            <a:r>
              <a:rPr lang="en-US" altLang="zh-CN" sz="1800" dirty="0">
                <a:latin typeface="+mn-ea"/>
                <a:sym typeface="+mn-ea"/>
              </a:rPr>
              <a:t>CSRF Token </a:t>
            </a:r>
            <a:r>
              <a:rPr lang="zh-CN" altLang="en-US" sz="1800" dirty="0">
                <a:latin typeface="+mn-ea"/>
                <a:sym typeface="+mn-ea"/>
              </a:rPr>
              <a:t>进行比较。</a:t>
            </a:r>
            <a:endParaRPr lang="zh-CN" altLang="en-US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  <a:sym typeface="+mn-ea"/>
              </a:rPr>
              <a:t>如果两值相同的话，说明 </a:t>
            </a:r>
            <a:r>
              <a:rPr lang="en-US" altLang="zh-CN" sz="1800" dirty="0">
                <a:latin typeface="+mn-ea"/>
                <a:sym typeface="+mn-ea"/>
              </a:rPr>
              <a:t>CSRF Token </a:t>
            </a:r>
            <a:r>
              <a:rPr lang="zh-CN" altLang="en-US" sz="1800" dirty="0">
                <a:latin typeface="+mn-ea"/>
                <a:sym typeface="+mn-ea"/>
              </a:rPr>
              <a:t>校验通过</a:t>
            </a:r>
            <a:endParaRPr lang="zh-CN" altLang="en-US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  <a:sym typeface="+mn-ea"/>
              </a:rPr>
              <a:t>否则，</a:t>
            </a:r>
            <a:r>
              <a:rPr lang="en-US" altLang="zh-CN" sz="1800" dirty="0">
                <a:latin typeface="+mn-ea"/>
                <a:sym typeface="+mn-ea"/>
              </a:rPr>
              <a:t>CSRF Token </a:t>
            </a:r>
            <a:r>
              <a:rPr lang="zh-CN" altLang="en-US" sz="1800" dirty="0">
                <a:latin typeface="+mn-ea"/>
                <a:sym typeface="+mn-ea"/>
              </a:rPr>
              <a:t>检验失败，将会转向错误页面，并且相应头状态码为：</a:t>
            </a:r>
            <a:r>
              <a:rPr lang="en-US" altLang="zh-CN" sz="1800" dirty="0">
                <a:latin typeface="+mn-ea"/>
                <a:sym typeface="+mn-ea"/>
              </a:rPr>
              <a:t>403</a:t>
            </a:r>
            <a:r>
              <a:rPr lang="zh-CN" altLang="en-US" sz="1800" dirty="0">
                <a:latin typeface="+mn-ea"/>
                <a:sym typeface="+mn-ea"/>
              </a:rPr>
              <a:t>。</a:t>
            </a:r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客户端安全</a:t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latin typeface="+mn-ea"/>
              </a:rPr>
              <a:t>CSRF Token </a:t>
            </a:r>
            <a:r>
              <a:rPr lang="zh-CN" altLang="en-US" sz="2400" dirty="0" smtClean="0">
                <a:latin typeface="+mn-ea"/>
              </a:rPr>
              <a:t>仓库</a:t>
            </a:r>
          </a:p>
          <a:p>
            <a:pPr lvl="1"/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框架接口：</a:t>
            </a:r>
            <a:r>
              <a:rPr lang="en-US" altLang="zh-CN" sz="1800" dirty="0" err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org.springframework.security.web.csrf.CsrfTokenRepository</a:t>
            </a:r>
            <a:endParaRPr lang="en-US" altLang="zh-TW" sz="1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1"/>
            <a:r>
              <a:rPr lang="en-US" altLang="zh-TW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Cookie </a:t>
            </a:r>
            <a:r>
              <a:rPr lang="zh-TW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类型（默认）</a:t>
            </a:r>
            <a:endParaRPr lang="en-US" altLang="zh-CN" sz="1800" dirty="0" smtClean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2"/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实现类：</a:t>
            </a:r>
            <a:r>
              <a:rPr lang="en-US" altLang="zh-CN" sz="1800" dirty="0" err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org.springframework.security.web.csrf.CookieCsrfTokenRepository</a:t>
            </a:r>
            <a:endParaRPr lang="en-US" altLang="zh-CN" sz="1800" dirty="0" smtClean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2"/>
            <a:r>
              <a:rPr lang="en-US" altLang="zh-CN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CSRF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lang="en-US" altLang="zh-CN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Token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存储：客户端，</a:t>
            </a:r>
            <a:r>
              <a:rPr lang="en-US" altLang="zh-CN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Web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浏览器 </a:t>
            </a:r>
            <a:r>
              <a:rPr lang="en-US" altLang="zh-CN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Cookie</a:t>
            </a:r>
            <a:endParaRPr lang="en-US" altLang="zh-CN" sz="1800" dirty="0" smtClean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2"/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有效时间：</a:t>
            </a:r>
            <a:r>
              <a:rPr lang="en-US" altLang="zh-CN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Web</a:t>
            </a:r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浏览器 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会话期间</a:t>
            </a:r>
            <a:endParaRPr lang="en-US" altLang="zh-CN" sz="1800" dirty="0" smtClean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2"/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特别注意</a:t>
            </a:r>
            <a:r>
              <a:rPr lang="zh-CN" altLang="zh-CN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：</a:t>
            </a:r>
            <a:r>
              <a:rPr lang="en-US" altLang="zh-CN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Cookie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方式安全系数相对较低</a:t>
            </a:r>
          </a:p>
          <a:p>
            <a:pPr lvl="2"/>
            <a:endParaRPr lang="en-US" altLang="zh-TW" sz="1800" dirty="0" smtClean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1"/>
            <a:r>
              <a:rPr lang="en-US" altLang="zh-TW" sz="1800" dirty="0" err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HttpSession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lang="zh-TW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类型</a:t>
            </a:r>
            <a:endParaRPr lang="en-US" altLang="zh-CN" sz="1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2"/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实现类</a:t>
            </a:r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：</a:t>
            </a:r>
            <a:r>
              <a:rPr lang="en-US" altLang="zh-CN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org.springframework.security.web.csrf.HttpSessionCsrfTokenRepository</a:t>
            </a:r>
            <a:endParaRPr lang="en-US" altLang="zh-CN" sz="1800" dirty="0" smtClean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2"/>
            <a:r>
              <a:rPr lang="en-US" altLang="zh-CN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CSRF</a:t>
            </a:r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lang="en-US" altLang="zh-CN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Token</a:t>
            </a:r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存储：服务端，</a:t>
            </a:r>
            <a:r>
              <a:rPr lang="en-US" altLang="zh-CN" sz="1800" dirty="0" err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HttpSession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（</a:t>
            </a:r>
            <a:r>
              <a:rPr lang="en-US" altLang="zh-CN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Servlet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容器）</a:t>
            </a:r>
            <a:endParaRPr lang="en-US" altLang="zh-CN" sz="1800" dirty="0" smtClean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2"/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有效时间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：</a:t>
            </a:r>
            <a:r>
              <a:rPr lang="en-US" altLang="zh-CN" sz="1800" dirty="0" err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HttpSession</a:t>
            </a:r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最大不活动时间间隔（</a:t>
            </a:r>
            <a:r>
              <a:rPr lang="en-US" altLang="zh-CN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#</a:t>
            </a:r>
            <a:r>
              <a:rPr lang="en-US" altLang="zh-CN" sz="1800" dirty="0" err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setMaxInactiveInterval</a:t>
            </a:r>
            <a:r>
              <a:rPr lang="en-US" altLang="zh-CN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</a:t>
            </a:r>
            <a:r>
              <a:rPr lang="en-US" altLang="zh-CN" sz="1800" dirty="0" err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int</a:t>
            </a:r>
            <a:r>
              <a:rPr lang="en-US" altLang="zh-CN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)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）</a:t>
            </a:r>
            <a:endParaRPr lang="en-US" altLang="zh-CN" sz="1800" dirty="0" smtClean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2"/>
            <a:r>
              <a:rPr lang="en-US" altLang="en-US" sz="1800" dirty="0" err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特别注意：</a:t>
            </a:r>
            <a:r>
              <a:rPr lang="en-US" altLang="zh-CN" sz="1800" dirty="0" err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Servlet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容器需要支持</a:t>
            </a:r>
            <a:r>
              <a:rPr lang="en-US" altLang="zh-CN" sz="1800" dirty="0" err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HttpSession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复制（分布式</a:t>
            </a:r>
            <a:r>
              <a:rPr lang="en-US" altLang="zh-CN" sz="1800" dirty="0" err="1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HttpSession</a:t>
            </a:r>
            <a:r>
              <a:rPr lang="zh-CN" altLang="en-US" sz="1800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</a:t>
            </a:r>
            <a:endParaRPr lang="en-US" altLang="zh-TW" sz="1800" dirty="0" smtClean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客户端安全</a:t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 algn="ctr">
              <a:buNone/>
            </a:pPr>
            <a:r>
              <a:rPr lang="en-US" altLang="zh-CN" sz="6000" dirty="0">
                <a:solidFill>
                  <a:srgbClr val="FF0000"/>
                </a:solidFill>
                <a:latin typeface="+mn-ea"/>
              </a:rPr>
              <a:t>CSRF DEMO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客户端安全</a:t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0"/>
            <a:ext cx="9175893" cy="53391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latin typeface="+mn-ea"/>
              </a:rPr>
              <a:t>CSP</a:t>
            </a:r>
            <a:r>
              <a:rPr lang="en-US" altLang="zh-CN" sz="6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6000" dirty="0">
                <a:solidFill>
                  <a:srgbClr val="FF0000"/>
                </a:solidFill>
                <a:latin typeface="+mn-e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4114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264</Words>
  <Application>Microsoft Macintosh PowerPoint</Application>
  <PresentationFormat>自定义</PresentationFormat>
  <Paragraphs>99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平面</vt:lpstr>
      <vt:lpstr>Java微服务实践  Spring Boot 安全</vt:lpstr>
      <vt:lpstr>Java 微服务实战系列课堂</vt:lpstr>
      <vt:lpstr>Java 微服务实战系列课堂</vt:lpstr>
      <vt:lpstr>议题</vt:lpstr>
      <vt:lpstr>客户端安全</vt:lpstr>
      <vt:lpstr>客户端安全 </vt:lpstr>
      <vt:lpstr>客户端安全 </vt:lpstr>
      <vt:lpstr>客户端安全 </vt:lpstr>
      <vt:lpstr>客户端安全 </vt:lpstr>
      <vt:lpstr>客户端安全 </vt:lpstr>
      <vt:lpstr>客户端安全 </vt:lpstr>
      <vt:lpstr>客户端安全 </vt:lpstr>
      <vt:lpstr>服务端安全 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1595</cp:revision>
  <cp:lastPrinted>2017-08-03T15:48:00Z</cp:lastPrinted>
  <dcterms:created xsi:type="dcterms:W3CDTF">2016-07-12T22:52:00Z</dcterms:created>
  <dcterms:modified xsi:type="dcterms:W3CDTF">2017-08-23T12:21:07Z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