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317" r:id="rId3"/>
    <p:sldId id="366" r:id="rId4"/>
    <p:sldId id="257" r:id="rId5"/>
    <p:sldId id="389" r:id="rId6"/>
    <p:sldId id="393" r:id="rId7"/>
    <p:sldId id="394" r:id="rId8"/>
    <p:sldId id="395" r:id="rId9"/>
    <p:sldId id="396" r:id="rId10"/>
    <p:sldId id="397" r:id="rId11"/>
    <p:sldId id="399" r:id="rId12"/>
    <p:sldId id="400" r:id="rId13"/>
    <p:sldId id="407" r:id="rId14"/>
    <p:sldId id="401" r:id="rId15"/>
    <p:sldId id="390" r:id="rId16"/>
    <p:sldId id="391" r:id="rId17"/>
    <p:sldId id="402" r:id="rId18"/>
    <p:sldId id="404" r:id="rId19"/>
    <p:sldId id="405" r:id="rId20"/>
    <p:sldId id="403" r:id="rId21"/>
    <p:sldId id="411" r:id="rId22"/>
    <p:sldId id="409" r:id="rId23"/>
    <p:sldId id="410" r:id="rId24"/>
    <p:sldId id="3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414" autoAdjust="0"/>
  </p:normalViewPr>
  <p:slideViewPr>
    <p:cSldViewPr snapToGrid="0">
      <p:cViewPr varScale="1">
        <p:scale>
          <a:sx n="116" d="100"/>
          <a:sy n="116" d="100"/>
        </p:scale>
        <p:origin x="-1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6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yblitz/segmentfault-lessons/" TargetMode="External"/><Relationship Id="rId4" Type="http://schemas.openxmlformats.org/officeDocument/2006/relationships/hyperlink" Target="https://github.com/mercyblitz/js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n/13300000098876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 smtClean="0"/>
              <a:t>小马哥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0871" y="2045585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</a:t>
            </a:r>
            <a:r>
              <a:rPr kumimoji="1" lang="zh-CN" altLang="en-US" sz="2400" dirty="0" smtClean="0"/>
              <a:t>自定义启动器</a:t>
            </a:r>
            <a:endParaRPr kumimoji="1" lang="en-US" altLang="zh-CN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Starter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自动装配模块（</a:t>
            </a:r>
            <a:r>
              <a:rPr lang="en-US" altLang="zh-CN" sz="2400" dirty="0" err="1" smtClean="0">
                <a:latin typeface="+mn-ea"/>
              </a:rPr>
              <a:t>Autoconfigure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Module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Spring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Boot</a:t>
            </a:r>
            <a:r>
              <a:rPr lang="zh-CN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派生前置条件注解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类条件</a:t>
            </a:r>
            <a:endParaRPr lang="en-US" altLang="zh-CN" sz="1800" dirty="0" smtClean="0">
              <a:latin typeface="+mn-ea"/>
            </a:endParaRPr>
          </a:p>
          <a:p>
            <a:pPr marL="914400" lvl="2" indent="0">
              <a:buNone/>
            </a:pPr>
            <a:r>
              <a:rPr lang="zh-CN" altLang="en-US" sz="1800" dirty="0" smtClean="0">
                <a:latin typeface="+mn-ea"/>
              </a:rPr>
              <a:t>用于判断指定的</a:t>
            </a:r>
            <a:r>
              <a:rPr lang="en-US" altLang="zh-CN" sz="1800" dirty="0" smtClean="0">
                <a:latin typeface="+mn-ea"/>
              </a:rPr>
              <a:t>Class</a:t>
            </a:r>
            <a:r>
              <a:rPr lang="zh-CN" altLang="en-US" sz="1800" dirty="0" smtClean="0">
                <a:latin typeface="+mn-ea"/>
              </a:rPr>
              <a:t>对象或者其全名称存在与否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存在判断：</a:t>
            </a:r>
            <a:r>
              <a:rPr lang="zh-CN" altLang="zh-CN" sz="1600" dirty="0" smtClean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ConditionalOnClass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缺失判断：</a:t>
            </a:r>
            <a:r>
              <a:rPr lang="zh-CN" altLang="zh-CN" sz="1600" dirty="0" smtClean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ConditonalOnMissingClass</a:t>
            </a:r>
            <a:endParaRPr lang="en-US" altLang="zh-CN" sz="1600" dirty="0" smtClean="0">
              <a:latin typeface="+mn-ea"/>
            </a:endParaRPr>
          </a:p>
          <a:p>
            <a:pPr marL="1371600" lvl="3" indent="0">
              <a:buNone/>
            </a:pPr>
            <a:endParaRPr lang="en-US" altLang="zh-CN" sz="16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Bean</a:t>
            </a:r>
            <a:r>
              <a:rPr lang="zh-CN" altLang="en-US" sz="1800" dirty="0" smtClean="0">
                <a:latin typeface="+mn-ea"/>
              </a:rPr>
              <a:t> 条件</a:t>
            </a:r>
            <a:endParaRPr lang="en-US" altLang="zh-CN" sz="1800" dirty="0" smtClean="0">
              <a:latin typeface="+mn-ea"/>
            </a:endParaRPr>
          </a:p>
          <a:p>
            <a:pPr marL="914400" lvl="2" indent="0">
              <a:buNone/>
            </a:pPr>
            <a:r>
              <a:rPr lang="zh-CN" altLang="en-US" sz="1800" dirty="0">
                <a:latin typeface="+mn-ea"/>
              </a:rPr>
              <a:t>用于判断</a:t>
            </a:r>
            <a:r>
              <a:rPr lang="zh-CN" altLang="en-US" sz="1800" dirty="0" smtClean="0">
                <a:latin typeface="+mn-ea"/>
              </a:rPr>
              <a:t>指定的</a:t>
            </a:r>
            <a:r>
              <a:rPr lang="en-US" altLang="zh-CN" sz="1800" dirty="0" smtClean="0">
                <a:latin typeface="+mn-ea"/>
              </a:rPr>
              <a:t>Spring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Bean</a:t>
            </a:r>
            <a:r>
              <a:rPr lang="zh-CN" altLang="en-US" sz="1800" dirty="0" smtClean="0">
                <a:latin typeface="+mn-ea"/>
              </a:rPr>
              <a:t> 是否在指定的</a:t>
            </a:r>
            <a:r>
              <a:rPr lang="en-US" altLang="zh-CN" sz="1800" dirty="0" smtClean="0">
                <a:latin typeface="+mn-ea"/>
              </a:rPr>
              <a:t>Spring</a:t>
            </a:r>
            <a:r>
              <a:rPr lang="zh-CN" altLang="en-US" sz="1800" dirty="0" smtClean="0">
                <a:latin typeface="+mn-ea"/>
              </a:rPr>
              <a:t> 应用上下文中存在与否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存在判断：</a:t>
            </a:r>
            <a:r>
              <a:rPr lang="zh-CN" altLang="zh-CN" sz="1600" dirty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ConditionalOn</a:t>
            </a:r>
            <a:r>
              <a:rPr lang="en-US" altLang="zh-CN" sz="1600" dirty="0" err="1" smtClean="0">
                <a:latin typeface="+mn-ea"/>
              </a:rPr>
              <a:t>Bean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缺失判断：</a:t>
            </a:r>
            <a:r>
              <a:rPr lang="zh-CN" altLang="zh-CN" sz="1600" dirty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ConditonalOnMissing</a:t>
            </a:r>
            <a:r>
              <a:rPr lang="en-US" altLang="zh-CN" sz="1600" dirty="0" err="1" smtClean="0">
                <a:latin typeface="+mn-ea"/>
              </a:rPr>
              <a:t>Bean</a:t>
            </a:r>
            <a:endParaRPr lang="en-US" altLang="zh-CN" sz="16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163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Starter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自动装配模块（</a:t>
            </a:r>
            <a:r>
              <a:rPr lang="en-US" altLang="zh-CN" sz="2400" dirty="0" err="1" smtClean="0">
                <a:latin typeface="+mn-ea"/>
              </a:rPr>
              <a:t>Autoconfigure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Module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Spring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Boot</a:t>
            </a:r>
            <a:r>
              <a:rPr lang="zh-CN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派生前置条件注解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配置属性条件</a:t>
            </a:r>
            <a:endParaRPr lang="en-US" altLang="zh-CN" sz="1800" dirty="0" smtClean="0">
              <a:latin typeface="+mn-ea"/>
            </a:endParaRPr>
          </a:p>
          <a:p>
            <a:pPr marL="914400" lvl="2" indent="0">
              <a:buNone/>
            </a:pPr>
            <a:r>
              <a:rPr lang="zh-CN" altLang="en-US" sz="1800" dirty="0" smtClean="0">
                <a:latin typeface="+mn-ea"/>
              </a:rPr>
              <a:t>用于判断指定的配置属性存在与否、默认是否匹配等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zh-CN" sz="1600" dirty="0" smtClean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ConditionalOnProperty</a:t>
            </a:r>
            <a:endParaRPr lang="en-US" altLang="zh-CN" sz="1600" dirty="0" smtClean="0">
              <a:latin typeface="+mn-ea"/>
            </a:endParaRPr>
          </a:p>
          <a:p>
            <a:pPr marL="1371600" lvl="3" indent="0">
              <a:buNone/>
            </a:pP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资源条件</a:t>
            </a:r>
            <a:endParaRPr lang="en-US" altLang="zh-CN" sz="1800" dirty="0" smtClean="0">
              <a:latin typeface="+mn-ea"/>
            </a:endParaRPr>
          </a:p>
          <a:p>
            <a:pPr marL="914400" lvl="2" indent="0">
              <a:buNone/>
            </a:pPr>
            <a:r>
              <a:rPr lang="zh-CN" altLang="en-US" sz="1800" dirty="0">
                <a:latin typeface="+mn-ea"/>
              </a:rPr>
              <a:t>用于判断</a:t>
            </a:r>
            <a:r>
              <a:rPr lang="zh-CN" altLang="en-US" sz="1800" dirty="0" smtClean="0">
                <a:latin typeface="+mn-ea"/>
              </a:rPr>
              <a:t>指定的</a:t>
            </a:r>
            <a:r>
              <a:rPr lang="zh-CN" altLang="en-US" sz="1800" dirty="0" smtClean="0">
                <a:latin typeface="+mn-ea"/>
              </a:rPr>
              <a:t>资源是否存在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zh-CN" sz="1600" dirty="0" smtClean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ConditionalOn</a:t>
            </a:r>
            <a:r>
              <a:rPr lang="en-US" altLang="zh-CN" sz="1600" dirty="0" err="1" smtClean="0">
                <a:latin typeface="+mn-ea"/>
              </a:rPr>
              <a:t>Resource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参考</a:t>
            </a:r>
            <a:r>
              <a:rPr lang="en-US" altLang="zh-CN" sz="1600" dirty="0" smtClean="0">
                <a:latin typeface="+mn-ea"/>
              </a:rPr>
              <a:t>Spring</a:t>
            </a:r>
            <a:r>
              <a:rPr lang="zh-CN" altLang="en-US" sz="1600" dirty="0" smtClean="0">
                <a:latin typeface="+mn-ea"/>
              </a:rPr>
              <a:t> 章节：</a:t>
            </a:r>
            <a:r>
              <a:rPr lang="en-US" altLang="zh-CN" sz="1600" dirty="0" smtClean="0">
                <a:latin typeface="+mn-ea"/>
              </a:rPr>
              <a:t>Resources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335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Starter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自动装配模块（</a:t>
            </a:r>
            <a:r>
              <a:rPr lang="en-US" altLang="zh-CN" sz="2400" dirty="0" err="1" smtClean="0">
                <a:latin typeface="+mn-ea"/>
              </a:rPr>
              <a:t>Autoconfigure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Module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Spring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Boot</a:t>
            </a:r>
            <a:r>
              <a:rPr lang="zh-CN" altLang="zh-CN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派生</a:t>
            </a:r>
            <a:r>
              <a:rPr lang="zh-CN" altLang="en-US" sz="2000" dirty="0">
                <a:latin typeface="+mn-ea"/>
              </a:rPr>
              <a:t>前置条件</a:t>
            </a:r>
            <a:r>
              <a:rPr lang="zh-CN" altLang="en-US" sz="2000" dirty="0" smtClean="0">
                <a:latin typeface="+mn-ea"/>
              </a:rPr>
              <a:t>注解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Web</a:t>
            </a:r>
            <a:r>
              <a:rPr lang="zh-CN" altLang="en-US" sz="1800" dirty="0" smtClean="0">
                <a:latin typeface="+mn-ea"/>
              </a:rPr>
              <a:t>应用条件</a:t>
            </a:r>
            <a:endParaRPr lang="en-US" altLang="zh-CN" sz="1800" dirty="0" smtClean="0">
              <a:latin typeface="+mn-ea"/>
            </a:endParaRPr>
          </a:p>
          <a:p>
            <a:pPr marL="914400" lvl="2" indent="0">
              <a:buNone/>
            </a:pPr>
            <a:r>
              <a:rPr lang="zh-CN" altLang="en-US" sz="1800" dirty="0" smtClean="0">
                <a:latin typeface="+mn-ea"/>
              </a:rPr>
              <a:t>用于判断当前</a:t>
            </a:r>
            <a:r>
              <a:rPr lang="en-US" altLang="zh-CN" sz="1800" dirty="0" smtClean="0">
                <a:latin typeface="+mn-ea"/>
              </a:rPr>
              <a:t>Spring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Boot</a:t>
            </a:r>
            <a:r>
              <a:rPr lang="zh-CN" altLang="en-US" sz="1800" dirty="0" smtClean="0">
                <a:latin typeface="+mn-ea"/>
              </a:rPr>
              <a:t> 应用是否为</a:t>
            </a:r>
            <a:r>
              <a:rPr lang="en-US" altLang="zh-CN" sz="1800" dirty="0" smtClean="0">
                <a:latin typeface="+mn-ea"/>
              </a:rPr>
              <a:t>Web</a:t>
            </a:r>
            <a:r>
              <a:rPr lang="zh-CN" altLang="en-US" sz="1800" dirty="0" smtClean="0">
                <a:latin typeface="+mn-ea"/>
              </a:rPr>
              <a:t>应用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zh-CN" sz="1600" dirty="0" smtClean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ConditionalOnWebApplication</a:t>
            </a:r>
            <a:endParaRPr lang="en-US" altLang="zh-CN" sz="1600" dirty="0" smtClean="0">
              <a:latin typeface="+mn-ea"/>
            </a:endParaRPr>
          </a:p>
          <a:p>
            <a:pPr marL="1371600" lvl="3" indent="0">
              <a:buNone/>
            </a:pPr>
            <a:endParaRPr lang="en-US" altLang="zh-CN" sz="16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Spring</a:t>
            </a:r>
            <a:r>
              <a:rPr lang="zh-CN" altLang="en-US" sz="1800" dirty="0" smtClean="0">
                <a:latin typeface="+mn-ea"/>
              </a:rPr>
              <a:t> 表达式条件</a:t>
            </a:r>
            <a:endParaRPr lang="en-US" altLang="zh-CN" sz="1800" dirty="0" smtClean="0">
              <a:latin typeface="+mn-ea"/>
            </a:endParaRPr>
          </a:p>
          <a:p>
            <a:pPr marL="914400" lvl="2" indent="0">
              <a:buNone/>
            </a:pPr>
            <a:r>
              <a:rPr lang="zh-CN" altLang="en-US" sz="1800" dirty="0" smtClean="0">
                <a:latin typeface="+mn-ea"/>
              </a:rPr>
              <a:t>用于</a:t>
            </a:r>
            <a:r>
              <a:rPr lang="en-US" altLang="zh-CN" sz="1800" dirty="0" smtClean="0">
                <a:latin typeface="+mn-ea"/>
              </a:rPr>
              <a:t>Spring</a:t>
            </a:r>
            <a:r>
              <a:rPr lang="zh-CN" altLang="en-US" sz="1800" dirty="0" smtClean="0">
                <a:latin typeface="+mn-ea"/>
              </a:rPr>
              <a:t> 表达式评估结果是否成立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zh-CN" sz="1600" dirty="0" smtClean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ConditionalOn</a:t>
            </a:r>
            <a:r>
              <a:rPr lang="en-US" altLang="zh-CN" sz="1600" dirty="0" err="1" smtClean="0">
                <a:latin typeface="+mn-ea"/>
              </a:rPr>
              <a:t>Expression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参考</a:t>
            </a:r>
            <a:r>
              <a:rPr lang="en-US" altLang="zh-CN" sz="1600" dirty="0" smtClean="0">
                <a:latin typeface="+mn-ea"/>
              </a:rPr>
              <a:t>Spring</a:t>
            </a:r>
            <a:r>
              <a:rPr lang="zh-CN" altLang="en-US" sz="1600" dirty="0" smtClean="0">
                <a:latin typeface="+mn-ea"/>
              </a:rPr>
              <a:t> 章节：</a:t>
            </a:r>
            <a:r>
              <a:rPr lang="en-US" altLang="zh-CN" sz="1600" dirty="0">
                <a:latin typeface="+mn-ea"/>
              </a:rPr>
              <a:t>Spring Expression Language (</a:t>
            </a:r>
            <a:r>
              <a:rPr lang="en-US" altLang="zh-CN" sz="1600" dirty="0" err="1">
                <a:latin typeface="+mn-ea"/>
              </a:rPr>
              <a:t>SpEL</a:t>
            </a:r>
            <a:r>
              <a:rPr lang="en-US" altLang="zh-CN" sz="1600" dirty="0">
                <a:latin typeface="+mn-ea"/>
              </a:rPr>
              <a:t>)</a:t>
            </a:r>
            <a:endParaRPr lang="en-US" altLang="zh-CN" sz="16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445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Starter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自动装配模块（</a:t>
            </a:r>
            <a:r>
              <a:rPr lang="en-US" altLang="zh-CN" sz="2400" dirty="0" err="1" smtClean="0">
                <a:latin typeface="+mn-ea"/>
              </a:rPr>
              <a:t>Autoconfigure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Module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自动装配顺序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在特定自动装配</a:t>
            </a:r>
            <a:r>
              <a:rPr lang="en-US" altLang="zh-CN" sz="1800" dirty="0" smtClean="0">
                <a:latin typeface="+mn-ea"/>
              </a:rPr>
              <a:t>Class</a:t>
            </a:r>
            <a:r>
              <a:rPr lang="zh-CN" altLang="en-US" sz="1800" dirty="0" smtClean="0">
                <a:latin typeface="+mn-ea"/>
              </a:rPr>
              <a:t>之前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zh-CN" sz="1600" dirty="0" smtClean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AutoConfigureBefore</a:t>
            </a:r>
            <a:endParaRPr lang="en-US" altLang="zh-CN" sz="1600" dirty="0" smtClean="0">
              <a:latin typeface="+mn-ea"/>
            </a:endParaRPr>
          </a:p>
          <a:p>
            <a:pPr lvl="3"/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在特定自动装配</a:t>
            </a:r>
            <a:r>
              <a:rPr lang="en-US" altLang="zh-CN" sz="1800" dirty="0">
                <a:latin typeface="+mn-ea"/>
              </a:rPr>
              <a:t>Class</a:t>
            </a:r>
            <a:r>
              <a:rPr lang="zh-CN" altLang="en-US" sz="1800" dirty="0" smtClean="0">
                <a:latin typeface="+mn-ea"/>
              </a:rPr>
              <a:t>之</a:t>
            </a:r>
            <a:r>
              <a:rPr lang="zh-CN" altLang="en-US" sz="1800" dirty="0" smtClean="0">
                <a:latin typeface="+mn-ea"/>
              </a:rPr>
              <a:t>后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zh-CN" sz="1600" dirty="0" smtClean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AutoConfigureAfter</a:t>
            </a:r>
            <a:endParaRPr lang="en-US" altLang="zh-CN" sz="1600" dirty="0">
              <a:latin typeface="+mn-ea"/>
            </a:endParaRPr>
          </a:p>
          <a:p>
            <a:pPr lvl="3"/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指定顺序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zh-CN" sz="1600" dirty="0" smtClean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AutoConfigureOrder</a:t>
            </a:r>
            <a:endParaRPr lang="en-US" altLang="zh-CN" sz="16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883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Starter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启动器模块（</a:t>
            </a:r>
            <a:r>
              <a:rPr lang="en-US" altLang="zh-CN" sz="2400" dirty="0" smtClean="0">
                <a:latin typeface="+mn-ea"/>
              </a:rPr>
              <a:t>Starter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Module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0" lvl="2" indent="0">
              <a:buNone/>
            </a:pPr>
            <a:r>
              <a:rPr lang="zh-CN" altLang="zh-CN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      启动器模块</a:t>
            </a:r>
            <a:r>
              <a:rPr lang="zh-CN" altLang="en-US" sz="2000" dirty="0">
                <a:latin typeface="+mn-ea"/>
              </a:rPr>
              <a:t>是一个空 </a:t>
            </a:r>
            <a:r>
              <a:rPr lang="en-US" altLang="zh-CN" sz="2000" dirty="0">
                <a:latin typeface="+mn-ea"/>
              </a:rPr>
              <a:t>JAR</a:t>
            </a:r>
            <a:r>
              <a:rPr lang="zh-CN" altLang="en-US" sz="2000" dirty="0">
                <a:latin typeface="+mn-ea"/>
              </a:rPr>
              <a:t> 文</a:t>
            </a:r>
            <a:r>
              <a:rPr lang="zh-CN" altLang="en-US" sz="2000" dirty="0" smtClean="0">
                <a:latin typeface="+mn-ea"/>
              </a:rPr>
              <a:t>件</a:t>
            </a:r>
            <a:r>
              <a:rPr lang="zh-CN" altLang="en-US" sz="2000" dirty="0" smtClean="0">
                <a:latin typeface="+mn-ea"/>
              </a:rPr>
              <a:t>，仅</a:t>
            </a:r>
            <a:r>
              <a:rPr lang="zh-CN" altLang="en-US" sz="2000" dirty="0" smtClean="0">
                <a:latin typeface="+mn-ea"/>
              </a:rPr>
              <a:t>提供辅</a:t>
            </a:r>
            <a:r>
              <a:rPr lang="zh-CN" altLang="en-US" sz="2000" dirty="0">
                <a:latin typeface="+mn-ea"/>
              </a:rPr>
              <a:t>助性依赖管理，这些依赖可能用于自动装配或者</a:t>
            </a:r>
            <a:r>
              <a:rPr lang="zh-CN" altLang="en-US" sz="2000" dirty="0" smtClean="0">
                <a:latin typeface="+mn-ea"/>
              </a:rPr>
              <a:t>其他类库</a:t>
            </a:r>
            <a:endParaRPr lang="en-US" altLang="zh-CN" sz="2000" dirty="0" smtClean="0">
              <a:latin typeface="+mn-ea"/>
            </a:endParaRPr>
          </a:p>
          <a:p>
            <a:pPr marL="0" lvl="2" indent="0">
              <a:buNone/>
            </a:pPr>
            <a:r>
              <a:rPr lang="en-US" altLang="zh-CN" sz="2000" dirty="0">
                <a:latin typeface="+mn-ea"/>
              </a:rPr>
              <a:t>	</a:t>
            </a:r>
          </a:p>
          <a:p>
            <a:pPr marL="800100" lvl="3" indent="-342900"/>
            <a:r>
              <a:rPr lang="zh-CN" altLang="en-US" sz="2000" dirty="0" smtClean="0">
                <a:latin typeface="+mn-ea"/>
              </a:rPr>
              <a:t>特别注意</a:t>
            </a:r>
            <a:endParaRPr lang="en-US" altLang="zh-CN" sz="2000" dirty="0" smtClean="0">
              <a:latin typeface="+mn-ea"/>
            </a:endParaRPr>
          </a:p>
          <a:p>
            <a:pPr marL="0" lvl="2" indent="0">
              <a:buNone/>
            </a:pPr>
            <a:r>
              <a:rPr lang="en-US" altLang="zh-CN" sz="2000" dirty="0">
                <a:latin typeface="+mn-ea"/>
              </a:rPr>
              <a:t>	</a:t>
            </a:r>
            <a:r>
              <a:rPr lang="zh-CN" altLang="en-US" sz="1800" dirty="0" smtClean="0">
                <a:latin typeface="+mn-ea"/>
              </a:rPr>
              <a:t>如果自动装配的类库需要其他启动器</a:t>
            </a:r>
            <a:r>
              <a:rPr lang="zh-CN" altLang="zh-CN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starters</a:t>
            </a:r>
            <a:r>
              <a:rPr lang="zh-CN" altLang="en-US" sz="1800" dirty="0" smtClean="0">
                <a:latin typeface="+mn-ea"/>
              </a:rPr>
              <a:t>），管理依赖时，需要将它们一并引入，最好不用使用单一启动器来间接依赖。提供一种合适依赖管理集合可能非常困难，如果其中类库存在非必须依赖时</a:t>
            </a:r>
            <a:endParaRPr lang="en-US" altLang="zh-CN" sz="1800" dirty="0" smtClean="0">
              <a:latin typeface="+mn-ea"/>
            </a:endParaRPr>
          </a:p>
          <a:p>
            <a:pPr marL="457200" lvl="3" indent="0">
              <a:buNone/>
            </a:pPr>
            <a:endParaRPr lang="en-US" altLang="zh-CN" sz="2000" dirty="0" smtClean="0">
              <a:latin typeface="+mn-ea"/>
            </a:endParaRPr>
          </a:p>
          <a:p>
            <a:pPr marL="800100" lvl="3" indent="-342900"/>
            <a:r>
              <a:rPr lang="zh-CN" altLang="en-US" sz="2000" dirty="0" smtClean="0">
                <a:latin typeface="+mn-ea"/>
              </a:rPr>
              <a:t>举例说明</a:t>
            </a:r>
            <a:endParaRPr lang="en-US" altLang="zh-CN" sz="2000" dirty="0" smtClean="0">
              <a:latin typeface="+mn-ea"/>
            </a:endParaRPr>
          </a:p>
          <a:p>
            <a:pPr marL="1257300" lvl="4" indent="-342900"/>
            <a:r>
              <a:rPr lang="en-US" altLang="zh-CN" sz="1800" dirty="0" smtClean="0">
                <a:latin typeface="+mn-ea"/>
              </a:rPr>
              <a:t>Spring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Boot</a:t>
            </a:r>
            <a:r>
              <a:rPr lang="zh-CN" altLang="en-US" sz="1800" dirty="0" smtClean="0">
                <a:latin typeface="+mn-ea"/>
              </a:rPr>
              <a:t> 官方启动模块：</a:t>
            </a:r>
            <a:r>
              <a:rPr lang="en-US" altLang="zh-CN" sz="1800" dirty="0" smtClean="0">
                <a:latin typeface="+mn-ea"/>
              </a:rPr>
              <a:t>spring-boot-starter:${version}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58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Starter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命名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Spring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Boot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Starter</a:t>
            </a:r>
            <a:r>
              <a:rPr lang="zh-CN" altLang="en-US" sz="2000" dirty="0" smtClean="0">
                <a:latin typeface="+mn-ea"/>
              </a:rPr>
              <a:t> 名称也称之为 </a:t>
            </a:r>
            <a:r>
              <a:rPr lang="en-US" altLang="zh-CN" sz="2000" dirty="0" smtClean="0">
                <a:latin typeface="+mn-ea"/>
              </a:rPr>
              <a:t>Spring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Boot</a:t>
            </a:r>
            <a:r>
              <a:rPr lang="zh-CN" altLang="en-US" sz="2000" dirty="0" smtClean="0">
                <a:latin typeface="+mn-ea"/>
              </a:rPr>
              <a:t> 命名空间，通常用于</a:t>
            </a:r>
            <a:r>
              <a:rPr lang="en-US" altLang="zh-CN" sz="2000" dirty="0" smtClean="0">
                <a:latin typeface="+mn-ea"/>
              </a:rPr>
              <a:t>Maven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artifactId</a:t>
            </a:r>
            <a:r>
              <a:rPr lang="zh-CN" altLang="en-US" sz="2000" dirty="0" smtClean="0">
                <a:latin typeface="+mn-ea"/>
              </a:rPr>
              <a:t>，并且能够传达</a:t>
            </a:r>
            <a:r>
              <a:rPr lang="en-US" altLang="zh-CN" sz="2000" dirty="0" smtClean="0">
                <a:latin typeface="+mn-ea"/>
              </a:rPr>
              <a:t>starter</a:t>
            </a:r>
            <a:r>
              <a:rPr lang="zh-CN" altLang="en-US" sz="2000" dirty="0" smtClean="0">
                <a:latin typeface="+mn-ea"/>
              </a:rPr>
              <a:t> 模块的功能职责。</a:t>
            </a:r>
            <a:r>
              <a:rPr lang="en-US" altLang="zh-CN" sz="2000" dirty="0" smtClean="0">
                <a:latin typeface="+mn-ea"/>
              </a:rPr>
              <a:t>Starter</a:t>
            </a:r>
            <a:r>
              <a:rPr lang="zh-CN" altLang="en-US" sz="2000" dirty="0" smtClean="0">
                <a:latin typeface="+mn-ea"/>
              </a:rPr>
              <a:t> 命名空间可简单地分类为：“官方命名空间”和“自定义命名空间”。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	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框架层面，</a:t>
            </a:r>
            <a:r>
              <a:rPr lang="en-US" altLang="zh-CN" sz="2000" dirty="0" smtClean="0">
                <a:latin typeface="+mn-ea"/>
              </a:rPr>
              <a:t>Spring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Boot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Starter</a:t>
            </a:r>
            <a:r>
              <a:rPr lang="zh-CN" altLang="en-US" sz="2000" dirty="0" smtClean="0">
                <a:latin typeface="+mn-ea"/>
              </a:rPr>
              <a:t> 的命名并未做强制的约束，而是采用推荐规约的形式。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030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Starter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命名规约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官方命名空间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前缀：</a:t>
            </a:r>
            <a:r>
              <a:rPr lang="zh-CN" altLang="zh-CN" sz="1600" dirty="0" smtClean="0">
                <a:latin typeface="+mn-ea"/>
              </a:rPr>
              <a:t>“</a:t>
            </a:r>
            <a:r>
              <a:rPr lang="en-US" altLang="zh-CN" sz="1600" dirty="0" smtClean="0">
                <a:latin typeface="+mn-ea"/>
              </a:rPr>
              <a:t>spring-boot-starter</a:t>
            </a:r>
            <a:r>
              <a:rPr lang="en-US" altLang="zh-CN" sz="1600" dirty="0" smtClean="0">
                <a:latin typeface="+mn-ea"/>
              </a:rPr>
              <a:t>-</a:t>
            </a:r>
            <a:r>
              <a:rPr lang="zh-CN" altLang="en-US" sz="1600" dirty="0" smtClean="0">
                <a:latin typeface="+mn-ea"/>
              </a:rPr>
              <a:t>” 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模式</a:t>
            </a:r>
            <a:r>
              <a:rPr lang="zh-CN" altLang="zh-CN" sz="1600" dirty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spring-boot-starter-</a:t>
            </a:r>
            <a:r>
              <a:rPr lang="en-US" altLang="zh-CN" sz="1600" dirty="0">
                <a:latin typeface="+mn-ea"/>
              </a:rPr>
              <a:t>{</a:t>
            </a:r>
            <a:r>
              <a:rPr lang="en-US" altLang="zh-CN" sz="1600" dirty="0" err="1">
                <a:latin typeface="+mn-ea"/>
              </a:rPr>
              <a:t>module.name</a:t>
            </a:r>
            <a:r>
              <a:rPr lang="en-US" altLang="zh-CN" sz="1600" dirty="0">
                <a:latin typeface="+mn-ea"/>
              </a:rPr>
              <a:t>}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举例：</a:t>
            </a:r>
            <a:r>
              <a:rPr lang="en-US" altLang="zh-CN" sz="1600" dirty="0" smtClean="0">
                <a:latin typeface="+mn-ea"/>
              </a:rPr>
              <a:t>spring-boot-starter-web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spring-boot-starter-actuator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spring-boot-starter-</a:t>
            </a:r>
            <a:r>
              <a:rPr lang="en-US" altLang="zh-CN" sz="1600" dirty="0" err="1" smtClean="0">
                <a:latin typeface="+mn-ea"/>
              </a:rPr>
              <a:t>jdbc</a:t>
            </a:r>
            <a:endParaRPr lang="en-US" altLang="zh-CN" sz="1600" dirty="0" smtClean="0">
              <a:latin typeface="+mn-ea"/>
            </a:endParaRPr>
          </a:p>
          <a:p>
            <a:pPr lvl="2"/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自定义命名空间（非官方）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后缀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zh-CN" altLang="zh-CN" sz="1600" dirty="0" smtClean="0">
                <a:latin typeface="+mn-ea"/>
              </a:rPr>
              <a:t>“</a:t>
            </a:r>
            <a:r>
              <a:rPr lang="en-US" altLang="zh-CN" sz="1600" dirty="0" smtClean="0">
                <a:latin typeface="+mn-ea"/>
              </a:rPr>
              <a:t>-</a:t>
            </a:r>
            <a:r>
              <a:rPr lang="en-US" altLang="zh-CN" sz="1600" dirty="0" smtClean="0">
                <a:latin typeface="+mn-ea"/>
              </a:rPr>
              <a:t>spring</a:t>
            </a:r>
            <a:r>
              <a:rPr lang="en-US" altLang="zh-CN" sz="1600" dirty="0">
                <a:latin typeface="+mn-ea"/>
              </a:rPr>
              <a:t>-boot-</a:t>
            </a:r>
            <a:r>
              <a:rPr lang="en-US" altLang="zh-CN" sz="1600" dirty="0" smtClean="0">
                <a:latin typeface="+mn-ea"/>
              </a:rPr>
              <a:t>starter</a:t>
            </a:r>
            <a:r>
              <a:rPr lang="zh-CN" altLang="en-US" sz="1600" dirty="0" smtClean="0">
                <a:latin typeface="+mn-ea"/>
              </a:rPr>
              <a:t>” 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zh-CN" altLang="en-US" sz="1600" dirty="0">
                <a:latin typeface="+mn-ea"/>
              </a:rPr>
              <a:t>模式</a:t>
            </a:r>
            <a:r>
              <a:rPr lang="zh-CN" altLang="zh-CN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{</a:t>
            </a:r>
            <a:r>
              <a:rPr lang="en-US" altLang="zh-CN" sz="1600" dirty="0" err="1" smtClean="0">
                <a:latin typeface="+mn-ea"/>
              </a:rPr>
              <a:t>module.</a:t>
            </a:r>
            <a:r>
              <a:rPr lang="en-US" altLang="zh-CN" sz="1600" dirty="0" err="1" smtClean="0">
                <a:latin typeface="+mn-ea"/>
              </a:rPr>
              <a:t>name</a:t>
            </a:r>
            <a:r>
              <a:rPr lang="en-US" altLang="zh-CN" sz="1600" dirty="0" smtClean="0">
                <a:latin typeface="+mn-ea"/>
              </a:rPr>
              <a:t>}</a:t>
            </a:r>
            <a:r>
              <a:rPr lang="en-US" altLang="zh-CN" sz="1600" dirty="0" smtClean="0">
                <a:latin typeface="+mn-ea"/>
              </a:rPr>
              <a:t>-</a:t>
            </a:r>
            <a:r>
              <a:rPr lang="en-US" altLang="zh-CN" sz="1600" dirty="0" smtClean="0">
                <a:latin typeface="+mn-ea"/>
              </a:rPr>
              <a:t>spring</a:t>
            </a:r>
            <a:r>
              <a:rPr lang="en-US" altLang="zh-CN" sz="1600" dirty="0">
                <a:latin typeface="+mn-ea"/>
              </a:rPr>
              <a:t>-boot-</a:t>
            </a:r>
            <a:r>
              <a:rPr lang="en-US" altLang="zh-CN" sz="1600" dirty="0" smtClean="0">
                <a:latin typeface="+mn-ea"/>
              </a:rPr>
              <a:t>starter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举例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acme</a:t>
            </a:r>
            <a:r>
              <a:rPr lang="en-US" altLang="zh-CN" sz="1600" dirty="0" smtClean="0">
                <a:latin typeface="+mn-ea"/>
              </a:rPr>
              <a:t>-spring-boot-starter</a:t>
            </a:r>
            <a:endParaRPr lang="en-US" altLang="zh-CN" sz="1600" dirty="0">
              <a:latin typeface="+mn-ea"/>
            </a:endParaRPr>
          </a:p>
          <a:p>
            <a:pPr lvl="1"/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247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Starter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FF0000"/>
                </a:solidFill>
              </a:rPr>
              <a:t>DEMO</a:t>
            </a:r>
            <a:endParaRPr lang="en-US" altLang="zh-CN" sz="8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1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开发经验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命名经验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启动器名称一般由组件名 </a:t>
            </a:r>
            <a:r>
              <a:rPr lang="en-US" altLang="zh-CN" sz="2000" dirty="0" smtClean="0">
                <a:latin typeface="+mn-ea"/>
              </a:rPr>
              <a:t>+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zh-CN" altLang="zh-CN" sz="2000" dirty="0" smtClean="0">
                <a:latin typeface="+mn-ea"/>
              </a:rPr>
              <a:t>“-</a:t>
            </a:r>
            <a:r>
              <a:rPr lang="en-US" altLang="zh-CN" sz="2000" dirty="0" smtClean="0">
                <a:latin typeface="+mn-ea"/>
              </a:rPr>
              <a:t>spring-boot-starter</a:t>
            </a:r>
            <a:r>
              <a:rPr lang="zh-CN" altLang="en-US" sz="2000" dirty="0" smtClean="0">
                <a:latin typeface="+mn-ea"/>
              </a:rPr>
              <a:t>”后缀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组件名使用名词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比如，</a:t>
            </a:r>
            <a:r>
              <a:rPr lang="en-US" altLang="zh-CN" sz="1600" dirty="0" smtClean="0">
                <a:latin typeface="+mn-ea"/>
              </a:rPr>
              <a:t>payment</a:t>
            </a:r>
          </a:p>
          <a:p>
            <a:pPr lvl="1"/>
            <a:r>
              <a:rPr lang="zh-CN" altLang="en-US" sz="2000" dirty="0">
                <a:latin typeface="+mn-ea"/>
              </a:rPr>
              <a:t>启动器</a:t>
            </a:r>
            <a:r>
              <a:rPr lang="zh-CN" altLang="en-US" sz="2000" dirty="0" smtClean="0">
                <a:latin typeface="+mn-ea"/>
              </a:rPr>
              <a:t>名称尽可能言简意赅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正例：</a:t>
            </a:r>
            <a:r>
              <a:rPr lang="en-US" altLang="zh-CN" sz="1800" dirty="0" smtClean="0">
                <a:latin typeface="+mn-ea"/>
              </a:rPr>
              <a:t>payment-spring-boot-starter</a:t>
            </a:r>
          </a:p>
          <a:p>
            <a:pPr lvl="1"/>
            <a:r>
              <a:rPr lang="zh-CN" altLang="en-US" sz="2000" dirty="0" smtClean="0">
                <a:latin typeface="+mn-ea"/>
              </a:rPr>
              <a:t>启动器</a:t>
            </a:r>
            <a:r>
              <a:rPr lang="zh-CN" altLang="en-US" sz="2000" dirty="0" smtClean="0">
                <a:latin typeface="+mn-ea"/>
              </a:rPr>
              <a:t>名称尽可能避免歧义或者模糊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反例：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shopping-spring-boot-starter</a:t>
            </a:r>
          </a:p>
          <a:p>
            <a:pPr lvl="1"/>
            <a:r>
              <a:rPr lang="zh-CN" altLang="en-US" sz="2000" dirty="0">
                <a:latin typeface="+mn-ea"/>
              </a:rPr>
              <a:t>启动器</a:t>
            </a:r>
            <a:r>
              <a:rPr lang="zh-CN" altLang="en-US" sz="2000" dirty="0" smtClean="0">
                <a:latin typeface="+mn-ea"/>
              </a:rPr>
              <a:t>名称尽可能</a:t>
            </a:r>
            <a:r>
              <a:rPr lang="zh-CN" altLang="en-US" sz="2000" dirty="0" smtClean="0">
                <a:latin typeface="+mn-ea"/>
              </a:rPr>
              <a:t>避免与官方冲突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反例：</a:t>
            </a:r>
            <a:r>
              <a:rPr lang="en-US" altLang="zh-CN" sz="1800" dirty="0" smtClean="0">
                <a:latin typeface="+mn-ea"/>
              </a:rPr>
              <a:t>spring-boot-starter-web</a:t>
            </a:r>
            <a:r>
              <a:rPr lang="zh-CN" altLang="en-US" sz="1800" dirty="0">
                <a:latin typeface="+mn-ea"/>
              </a:rPr>
              <a:t> </a:t>
            </a:r>
            <a:r>
              <a:rPr lang="zh-CN" altLang="en-US" sz="1800" dirty="0" smtClean="0">
                <a:latin typeface="+mn-ea"/>
              </a:rPr>
              <a:t>或 </a:t>
            </a:r>
            <a:r>
              <a:rPr lang="en-US" altLang="zh-CN" sz="1800" dirty="0" smtClean="0">
                <a:latin typeface="+mn-ea"/>
              </a:rPr>
              <a:t>web-spring-boot-starter</a:t>
            </a:r>
            <a:endParaRPr lang="en-US" altLang="zh-CN" sz="1800" dirty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472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开发经验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自动装配实现经验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自动装配</a:t>
            </a:r>
            <a:r>
              <a:rPr lang="zh-CN" altLang="en-US" sz="2000" dirty="0" smtClean="0">
                <a:latin typeface="+mn-ea"/>
              </a:rPr>
              <a:t>实现类名以</a:t>
            </a:r>
            <a:r>
              <a:rPr lang="zh-CN" altLang="zh-CN" sz="2000" dirty="0" smtClean="0">
                <a:latin typeface="+mn-ea"/>
              </a:rPr>
              <a:t>“</a:t>
            </a:r>
            <a:r>
              <a:rPr lang="en-US" altLang="zh-CN" sz="2000" dirty="0" err="1" smtClean="0">
                <a:latin typeface="+mn-ea"/>
              </a:rPr>
              <a:t>AutoConfiguration</a:t>
            </a:r>
            <a:r>
              <a:rPr lang="zh-CN" altLang="en-US" sz="2000" dirty="0" smtClean="0">
                <a:latin typeface="+mn-ea"/>
              </a:rPr>
              <a:t>”为后缀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正例：</a:t>
            </a:r>
            <a:r>
              <a:rPr lang="en-US" altLang="zh-CN" sz="1800" dirty="0" err="1" smtClean="0">
                <a:latin typeface="+mn-ea"/>
              </a:rPr>
              <a:t>PaymentAutoConfiguration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反例：</a:t>
            </a:r>
            <a:r>
              <a:rPr lang="en-US" altLang="zh-CN" sz="1800" dirty="0" err="1" smtClean="0">
                <a:solidFill>
                  <a:srgbClr val="FF0000"/>
                </a:solidFill>
                <a:latin typeface="+mn-ea"/>
              </a:rPr>
              <a:t>Payment</a:t>
            </a:r>
            <a:r>
              <a:rPr lang="en-US" altLang="zh-CN" sz="1800" dirty="0" err="1" smtClean="0">
                <a:solidFill>
                  <a:srgbClr val="FF0000"/>
                </a:solidFill>
                <a:latin typeface="+mn-ea"/>
              </a:rPr>
              <a:t>Config</a:t>
            </a:r>
            <a:endParaRPr lang="en-US" altLang="zh-CN" sz="1800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组合前置条件尽可能地严谨（多条件）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例如 </a:t>
            </a:r>
            <a:r>
              <a:rPr lang="en-US" altLang="zh-CN" sz="1800" dirty="0" smtClean="0">
                <a:latin typeface="+mn-ea"/>
              </a:rPr>
              <a:t>Spring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Boot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Web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MVC</a:t>
            </a:r>
            <a:r>
              <a:rPr lang="zh-CN" altLang="en-US" sz="1800" dirty="0" smtClean="0">
                <a:latin typeface="+mn-ea"/>
              </a:rPr>
              <a:t>应用的判断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正例：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en-US" altLang="zh-CN" sz="1600" dirty="0" smtClean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ConditionalOnWebApplication</a:t>
            </a:r>
            <a:endParaRPr lang="en-US" altLang="zh-CN" sz="1600" dirty="0">
              <a:latin typeface="+mn-ea"/>
            </a:endParaRPr>
          </a:p>
          <a:p>
            <a:pPr lvl="4"/>
            <a:r>
              <a:rPr lang="en-US" altLang="zh-CN" sz="1600" dirty="0" smtClean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ConditionalOnClass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Servlet.class</a:t>
            </a:r>
            <a:r>
              <a:rPr lang="zh-CN" altLang="zh-CN" sz="1600" dirty="0" smtClean="0">
                <a:latin typeface="+mn-ea"/>
              </a:rPr>
              <a:t>）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en-US" altLang="zh-CN" sz="1600" dirty="0" smtClean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ConditionalOn</a:t>
            </a:r>
            <a:r>
              <a:rPr lang="en-US" altLang="zh-CN" sz="1600" dirty="0" err="1" smtClean="0">
                <a:latin typeface="+mn-ea"/>
              </a:rPr>
              <a:t>Class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DispatcherServlet</a:t>
            </a:r>
            <a:r>
              <a:rPr lang="en-US" altLang="zh-CN" sz="1600" dirty="0" err="1" smtClean="0">
                <a:latin typeface="+mn-ea"/>
              </a:rPr>
              <a:t>.class</a:t>
            </a:r>
            <a:r>
              <a:rPr lang="zh-CN" altLang="zh-CN" sz="1600" dirty="0" smtClean="0">
                <a:latin typeface="+mn-ea"/>
              </a:rPr>
              <a:t>）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反例：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en-US" altLang="zh-CN" sz="1600" dirty="0" smtClean="0">
                <a:latin typeface="+mn-ea"/>
              </a:rPr>
              <a:t>@</a:t>
            </a:r>
            <a:r>
              <a:rPr lang="en-US" altLang="zh-CN" sz="1600" dirty="0" err="1">
                <a:latin typeface="+mn-ea"/>
              </a:rPr>
              <a:t>ConditionalOnWebApplication</a:t>
            </a:r>
            <a:endParaRPr lang="en-US" altLang="zh-CN" sz="16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55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51" y="1464012"/>
            <a:ext cx="3664298" cy="5021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7" y="1438334"/>
            <a:ext cx="3805727" cy="520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开发经验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自动装配实现经验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组合前置条件判断成本由低到高</a:t>
            </a:r>
            <a:r>
              <a:rPr lang="zh-CN" altLang="en-US" sz="2000" dirty="0">
                <a:latin typeface="+mn-ea"/>
              </a:rPr>
              <a:t>（多条件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假设当</a:t>
            </a:r>
            <a:r>
              <a:rPr lang="en-US" altLang="zh-CN" sz="1800" dirty="0" smtClean="0">
                <a:latin typeface="+mn-ea"/>
              </a:rPr>
              <a:t>@</a:t>
            </a:r>
            <a:r>
              <a:rPr lang="en-US" altLang="zh-CN" sz="1800" dirty="0" err="1" smtClean="0">
                <a:latin typeface="+mn-ea"/>
              </a:rPr>
              <a:t>ConditionalOnClass</a:t>
            </a:r>
            <a:r>
              <a:rPr lang="zh-CN" altLang="en-US" sz="1800" dirty="0" smtClean="0">
                <a:latin typeface="+mn-ea"/>
              </a:rPr>
              <a:t> 和 </a:t>
            </a:r>
            <a:r>
              <a:rPr lang="en-US" altLang="zh-CN" sz="1800" dirty="0" smtClean="0">
                <a:latin typeface="+mn-ea"/>
              </a:rPr>
              <a:t>@</a:t>
            </a:r>
            <a:r>
              <a:rPr lang="en-US" altLang="zh-CN" sz="1800" dirty="0" err="1" smtClean="0">
                <a:latin typeface="+mn-ea"/>
              </a:rPr>
              <a:t>ConditionalOnBean</a:t>
            </a:r>
            <a:r>
              <a:rPr lang="zh-CN" altLang="en-US" sz="1800" dirty="0" smtClean="0">
                <a:latin typeface="+mn-ea"/>
              </a:rPr>
              <a:t> 同时存在时，</a:t>
            </a:r>
            <a:r>
              <a:rPr lang="en-US" altLang="zh-CN" sz="1800" dirty="0">
                <a:latin typeface="+mn-ea"/>
              </a:rPr>
              <a:t>@</a:t>
            </a:r>
            <a:r>
              <a:rPr lang="en-US" altLang="zh-CN" sz="1800" dirty="0" err="1">
                <a:latin typeface="+mn-ea"/>
              </a:rPr>
              <a:t>ConditionalOnClass</a:t>
            </a: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 smtClean="0">
                <a:latin typeface="+mn-ea"/>
              </a:rPr>
              <a:t>的判断成本较低，因此放置的位置优先。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例如：</a:t>
            </a:r>
            <a:endParaRPr lang="en-US" altLang="zh-CN" sz="1800" dirty="0" smtClean="0">
              <a:latin typeface="+mn-ea"/>
            </a:endParaRPr>
          </a:p>
          <a:p>
            <a:pPr marL="1371600" lvl="3" indent="0">
              <a:buNone/>
            </a:pPr>
            <a:r>
              <a:rPr lang="en-US" altLang="zh-CN" sz="1600" dirty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ConditionalOnClass</a:t>
            </a:r>
            <a:r>
              <a:rPr lang="zh-CN" altLang="zh-CN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Car.class</a:t>
            </a:r>
            <a:r>
              <a:rPr lang="en-US" altLang="zh-CN" sz="1600" dirty="0" smtClean="0">
                <a:latin typeface="+mn-ea"/>
              </a:rPr>
              <a:t>)</a:t>
            </a:r>
          </a:p>
          <a:p>
            <a:pPr marL="1371600" lvl="3" indent="0">
              <a:buNone/>
            </a:pPr>
            <a:r>
              <a:rPr lang="en-US" altLang="zh-CN" sz="1600" dirty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ConditionalOnBean</a:t>
            </a:r>
            <a:r>
              <a:rPr lang="zh-CN" altLang="zh-CN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JpaRepository.class</a:t>
            </a:r>
            <a:r>
              <a:rPr lang="en-US" altLang="zh-CN" sz="1600" dirty="0" smtClean="0">
                <a:latin typeface="+mn-ea"/>
              </a:rPr>
              <a:t>)</a:t>
            </a:r>
          </a:p>
          <a:p>
            <a:pPr marL="1371600" lvl="3" indent="0">
              <a:buNone/>
            </a:pPr>
            <a:r>
              <a:rPr lang="en-US" altLang="zh-CN" sz="1600" dirty="0" smtClean="0">
                <a:latin typeface="+mn-ea"/>
              </a:rPr>
              <a:t>public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class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VehicleAutoConfiguration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{}</a:t>
            </a:r>
          </a:p>
          <a:p>
            <a:pPr marL="1371600" lvl="3" indent="0">
              <a:buNone/>
            </a:pPr>
            <a:endParaRPr lang="en-US" altLang="zh-CN" sz="16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自动装配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Class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 组件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依赖与顺序尽可能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明确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1">
              <a:buClr>
                <a:srgbClr val="90C226"/>
              </a:buClr>
            </a:pP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1">
              <a:buClr>
                <a:srgbClr val="90C226"/>
              </a:buClr>
            </a:pPr>
            <a:r>
              <a:rPr lang="en-US" altLang="zh-CN" sz="2000" smtClean="0">
                <a:latin typeface="+mn-ea"/>
              </a:rPr>
              <a:t>@ConfiguraionProperties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Class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应</a:t>
            </a:r>
            <a:r>
              <a:rPr lang="zh-CN" altLang="en-US" sz="2000" dirty="0">
                <a:latin typeface="+mn-ea"/>
              </a:rPr>
              <a:t>生成原信</a:t>
            </a:r>
            <a:r>
              <a:rPr lang="zh-CN" altLang="en-US" sz="2000" dirty="0" smtClean="0">
                <a:latin typeface="+mn-ea"/>
              </a:rPr>
              <a:t>息</a:t>
            </a:r>
            <a:endParaRPr lang="en-US" altLang="zh-CN" sz="2000" dirty="0" smtClean="0">
              <a:latin typeface="+mn-ea"/>
            </a:endParaRPr>
          </a:p>
          <a:p>
            <a:pPr lvl="2">
              <a:buClr>
                <a:srgbClr val="90C226"/>
              </a:buClr>
            </a:pPr>
            <a:r>
              <a:rPr lang="en-US" altLang="zh-CN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s</a:t>
            </a:r>
            <a:r>
              <a:rPr lang="en-US" altLang="zh-CN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pring</a:t>
            </a:r>
            <a:r>
              <a:rPr lang="en-US" altLang="zh-CN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-boot-configuration-processor</a:t>
            </a:r>
            <a:endParaRPr lang="en-US" altLang="zh-CN" sz="1800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marL="1371600" lvl="3" indent="0">
              <a:buNone/>
            </a:pP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980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开发经验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类库依赖经验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明确知晓第三方类库依赖范围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类库依赖应做到最小化原则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通用工具类尽可能使用 </a:t>
            </a:r>
            <a:r>
              <a:rPr lang="en-US" altLang="zh-CN" sz="2000" dirty="0" smtClean="0">
                <a:latin typeface="+mn-ea"/>
              </a:rPr>
              <a:t>Spring</a:t>
            </a:r>
            <a:r>
              <a:rPr lang="zh-CN" altLang="en-US" sz="2000" dirty="0" smtClean="0">
                <a:latin typeface="+mn-ea"/>
              </a:rPr>
              <a:t> 内部，而非 </a:t>
            </a:r>
            <a:r>
              <a:rPr lang="en-US" altLang="zh-CN" sz="2000" dirty="0" smtClean="0">
                <a:latin typeface="+mn-ea"/>
              </a:rPr>
              <a:t>Apache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Commons</a:t>
            </a: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Spring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Boot</a:t>
            </a:r>
            <a:r>
              <a:rPr lang="zh-CN" altLang="en-US" sz="2000" dirty="0" smtClean="0">
                <a:latin typeface="+mn-ea"/>
              </a:rPr>
              <a:t> 依赖管理尽量保持</a:t>
            </a:r>
            <a:r>
              <a:rPr lang="en-US" altLang="zh-CN" sz="2000" dirty="0" smtClean="0">
                <a:latin typeface="+mn-ea"/>
              </a:rPr>
              <a:t>&lt;optional&gt;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=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true</a:t>
            </a:r>
          </a:p>
          <a:p>
            <a:pPr lvl="1"/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marL="1371600" lvl="3" indent="0">
              <a:buNone/>
            </a:pP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438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Boot </a:t>
            </a:r>
            <a:r>
              <a:rPr lang="zh-CN" altLang="en-US" dirty="0" smtClean="0"/>
              <a:t>系列总结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28" y="1278261"/>
            <a:ext cx="7801478" cy="557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38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系列预告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6" y="1636990"/>
            <a:ext cx="9004848" cy="417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3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https://segmentfault.com/n/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1330000009887617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课件资源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https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://github.com/mercyblitz/segmentfault-lessons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/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JSR</a:t>
            </a:r>
            <a:r>
              <a:rPr lang="en-US" altLang="en-US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资源</a:t>
            </a:r>
            <a:endParaRPr lang="en-US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https://github.com/mercyblitz/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jsr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Starter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开发经验</a:t>
            </a:r>
            <a:endParaRPr 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系列总结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Cloud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系列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预告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问答互动</a:t>
            </a:r>
            <a:endParaRPr lang="zh-CN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Starter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说明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Spring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Boot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Starter</a:t>
            </a:r>
            <a:r>
              <a:rPr lang="zh-CN" altLang="en-US" sz="2000" dirty="0" smtClean="0">
                <a:latin typeface="+mn-ea"/>
              </a:rPr>
              <a:t> 又称作为</a:t>
            </a:r>
            <a:r>
              <a:rPr lang="en-US" altLang="zh-CN" sz="2000" dirty="0" smtClean="0">
                <a:latin typeface="+mn-ea"/>
              </a:rPr>
              <a:t>Spring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Boot</a:t>
            </a:r>
            <a:r>
              <a:rPr lang="zh-CN" altLang="en-US" sz="2000" dirty="0" smtClean="0">
                <a:latin typeface="+mn-ea"/>
              </a:rPr>
              <a:t> 启动器，是 </a:t>
            </a:r>
            <a:r>
              <a:rPr lang="en-US" altLang="zh-CN" sz="2000" dirty="0" smtClean="0">
                <a:latin typeface="+mn-ea"/>
              </a:rPr>
              <a:t>Spring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Boot</a:t>
            </a:r>
            <a:r>
              <a:rPr lang="zh-CN" altLang="en-US" sz="2000" dirty="0" smtClean="0">
                <a:latin typeface="+mn-ea"/>
              </a:rPr>
              <a:t> 框架中最核心的组件，其中可能包含以下组件：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自动装配模块（</a:t>
            </a:r>
            <a:r>
              <a:rPr lang="en-US" altLang="zh-CN" sz="1800" dirty="0" err="1" smtClean="0">
                <a:latin typeface="+mn-ea"/>
              </a:rPr>
              <a:t>Autoconfigure</a:t>
            </a:r>
            <a:r>
              <a:rPr lang="en-US" altLang="zh-CN" sz="1800" dirty="0" smtClean="0">
                <a:latin typeface="+mn-ea"/>
              </a:rPr>
              <a:t> Module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600" dirty="0" smtClean="0">
              <a:latin typeface="+mn-ea"/>
            </a:endParaRPr>
          </a:p>
          <a:p>
            <a:pPr marL="914400" lvl="2" indent="0">
              <a:buNone/>
            </a:pP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启动器模块（</a:t>
            </a:r>
            <a:r>
              <a:rPr lang="en-US" altLang="zh-CN" sz="1800" dirty="0" smtClean="0">
                <a:latin typeface="+mn-ea"/>
              </a:rPr>
              <a:t>Starter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Module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700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Starter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自动装配模块（</a:t>
            </a:r>
            <a:r>
              <a:rPr lang="en-US" altLang="zh-CN" sz="2400" dirty="0" err="1" smtClean="0">
                <a:latin typeface="+mn-ea"/>
              </a:rPr>
              <a:t>Autoconfigure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Module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自动装配模块包含</a:t>
            </a:r>
            <a:r>
              <a:rPr lang="zh-CN" altLang="en-US" sz="2000" dirty="0" smtClean="0">
                <a:latin typeface="+mn-ea"/>
              </a:rPr>
              <a:t>类库</a:t>
            </a:r>
            <a:r>
              <a:rPr lang="zh-CN" altLang="en-US" sz="2000" dirty="0" smtClean="0">
                <a:latin typeface="+mn-ea"/>
              </a:rPr>
              <a:t>中的每种必要启动单元，它可能也包含配置键的定义，也可能包含任意用于未来自定义已初始化组件的回调接口。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举例说明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配置键的定义</a:t>
            </a:r>
            <a:endParaRPr lang="en-US" altLang="zh-CN" sz="1800" dirty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ConfigurationProperties</a:t>
            </a:r>
            <a:endParaRPr lang="en-US" altLang="zh-CN" sz="1600" dirty="0" smtClean="0">
              <a:latin typeface="+mn-ea"/>
            </a:endParaRPr>
          </a:p>
          <a:p>
            <a:pPr lvl="3"/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自定义已初始化组件的回调接</a:t>
            </a:r>
            <a:r>
              <a:rPr lang="zh-CN" altLang="en-US" sz="1800" dirty="0" smtClean="0">
                <a:latin typeface="+mn-ea"/>
              </a:rPr>
              <a:t>口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EmbeddedServletContainerCustomizer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984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Starter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自动装配模块（</a:t>
            </a:r>
            <a:r>
              <a:rPr lang="en-US" altLang="zh-CN" sz="2400" dirty="0" err="1" smtClean="0">
                <a:latin typeface="+mn-ea"/>
              </a:rPr>
              <a:t>Autoconfigure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Module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自动装配类型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自动装配 </a:t>
            </a:r>
            <a:r>
              <a:rPr lang="en-US" altLang="zh-CN" sz="1800" dirty="0" smtClean="0">
                <a:latin typeface="+mn-ea"/>
              </a:rPr>
              <a:t>Bean</a:t>
            </a: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Auto-Configuration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Beans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Spring</a:t>
            </a:r>
            <a:r>
              <a:rPr lang="zh-CN" altLang="en-US" sz="1600" dirty="0" smtClean="0">
                <a:latin typeface="+mn-ea"/>
              </a:rPr>
              <a:t> 配置（</a:t>
            </a:r>
            <a:r>
              <a:rPr lang="en-US" altLang="zh-CN" sz="1600" dirty="0" smtClean="0">
                <a:latin typeface="+mn-ea"/>
              </a:rPr>
              <a:t>@Configuration</a:t>
            </a:r>
            <a:r>
              <a:rPr lang="zh-CN" altLang="en-US" sz="1600" dirty="0" smtClean="0">
                <a:latin typeface="+mn-ea"/>
              </a:rPr>
              <a:t>）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Spring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Boot</a:t>
            </a:r>
            <a:r>
              <a:rPr lang="zh-CN" altLang="en-US" sz="1600" dirty="0" smtClean="0">
                <a:latin typeface="+mn-ea"/>
              </a:rPr>
              <a:t>管理上下文配置（</a:t>
            </a:r>
            <a:r>
              <a:rPr lang="en-US" altLang="zh-CN" sz="1600" dirty="0" smtClean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ManagementContextConfiguration</a:t>
            </a:r>
            <a:r>
              <a:rPr lang="zh-CN" altLang="en-US" sz="1600" dirty="0" smtClean="0">
                <a:latin typeface="+mn-ea"/>
              </a:rPr>
              <a:t>）</a:t>
            </a:r>
            <a:endParaRPr lang="en-US" altLang="zh-CN" sz="1600" dirty="0" smtClean="0">
              <a:latin typeface="+mn-ea"/>
            </a:endParaRPr>
          </a:p>
          <a:p>
            <a:pPr marL="1371600" lvl="3" indent="0">
              <a:buNone/>
            </a:pPr>
            <a:endParaRPr lang="en-US" altLang="zh-CN" sz="16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Spring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Boot</a:t>
            </a:r>
            <a:r>
              <a:rPr lang="zh-CN" altLang="en-US" sz="1800" dirty="0" smtClean="0">
                <a:latin typeface="+mn-ea"/>
              </a:rPr>
              <a:t> 组件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FailureAnalysisReporter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SpringApplicationRunListener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AutoConfigurationImportListener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072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Starter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自动装配模块（</a:t>
            </a:r>
            <a:r>
              <a:rPr lang="en-US" altLang="zh-CN" sz="2400" dirty="0" err="1" smtClean="0">
                <a:latin typeface="+mn-ea"/>
              </a:rPr>
              <a:t>Autoconfigure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Module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理解自动装配 </a:t>
            </a:r>
            <a:r>
              <a:rPr lang="en-US" altLang="zh-CN" sz="2000" dirty="0" smtClean="0">
                <a:latin typeface="+mn-ea"/>
              </a:rPr>
              <a:t>Bean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Auto-Configuration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Beans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自动装配是由标准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@Configuration</a:t>
            </a:r>
            <a:r>
              <a:rPr lang="zh-CN" altLang="en-US" dirty="0" smtClean="0">
                <a:latin typeface="+mn-ea"/>
              </a:rPr>
              <a:t> 实现，结合 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 的新特性条件判断注解 </a:t>
            </a:r>
            <a:r>
              <a:rPr lang="en-US" altLang="zh-CN" dirty="0" smtClean="0">
                <a:latin typeface="+mn-ea"/>
              </a:rPr>
              <a:t>@Conditional</a:t>
            </a:r>
            <a:r>
              <a:rPr lang="zh-CN" altLang="en-US" dirty="0" smtClean="0">
                <a:latin typeface="+mn-ea"/>
              </a:rPr>
              <a:t> 以及其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Boot</a:t>
            </a:r>
            <a:r>
              <a:rPr lang="zh-CN" altLang="zh-CN" dirty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派生注解，如：</a:t>
            </a:r>
            <a:r>
              <a:rPr lang="en-US" altLang="zh-CN" dirty="0" smtClean="0">
                <a:latin typeface="+mn-ea"/>
              </a:rPr>
              <a:t>@</a:t>
            </a:r>
            <a:r>
              <a:rPr lang="en-US" altLang="zh-CN" dirty="0" err="1" smtClean="0">
                <a:latin typeface="+mn-ea"/>
              </a:rPr>
              <a:t>ConditionalOnClass</a:t>
            </a:r>
            <a:r>
              <a:rPr lang="zh-CN" altLang="en-US" dirty="0" smtClean="0">
                <a:latin typeface="+mn-ea"/>
              </a:rPr>
              <a:t>等。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放置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自动装配 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Bean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（</a:t>
            </a:r>
            <a:r>
              <a:rPr lang="en-US" altLang="zh-CN" sz="2000" dirty="0">
                <a:latin typeface="+mn-ea"/>
              </a:rPr>
              <a:t>META-INF/</a:t>
            </a:r>
            <a:r>
              <a:rPr lang="en-US" altLang="zh-CN" sz="2000" dirty="0" err="1">
                <a:latin typeface="+mn-ea"/>
              </a:rPr>
              <a:t>spring.factories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）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marL="0" indent="0">
              <a:buClr>
                <a:srgbClr val="90C226"/>
              </a:buClr>
              <a:buNone/>
            </a:pP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将标记 </a:t>
            </a:r>
            <a:r>
              <a:rPr lang="en-US" altLang="zh-CN" dirty="0" smtClean="0">
                <a:latin typeface="+mn-ea"/>
              </a:rPr>
              <a:t>@</a:t>
            </a:r>
            <a:r>
              <a:rPr lang="en-US" altLang="zh-CN" dirty="0">
                <a:latin typeface="+mn-ea"/>
              </a:rPr>
              <a:t>Configuration</a:t>
            </a:r>
            <a:r>
              <a:rPr lang="zh-CN" altLang="en-US" dirty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Configuration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Class</a:t>
            </a:r>
            <a:r>
              <a:rPr lang="zh-CN" altLang="en-US" dirty="0" smtClean="0">
                <a:latin typeface="+mn-ea"/>
              </a:rPr>
              <a:t> 放置在相对于</a:t>
            </a:r>
            <a:r>
              <a:rPr lang="en-US" altLang="zh-CN" dirty="0" smtClean="0">
                <a:latin typeface="+mn-ea"/>
              </a:rPr>
              <a:t>class</a:t>
            </a:r>
            <a:r>
              <a:rPr lang="zh-CN" altLang="en-US" dirty="0">
                <a:latin typeface="+mn-ea"/>
              </a:rPr>
              <a:t>-</a:t>
            </a:r>
            <a:r>
              <a:rPr lang="en-US" altLang="zh-CN" dirty="0" smtClean="0">
                <a:latin typeface="+mn-ea"/>
              </a:rPr>
              <a:t>path</a:t>
            </a:r>
            <a:r>
              <a:rPr lang="zh-CN" altLang="en-US" dirty="0" smtClean="0">
                <a:latin typeface="+mn-ea"/>
              </a:rPr>
              <a:t>下的 </a:t>
            </a:r>
            <a:r>
              <a:rPr lang="en-US" altLang="zh-CN" dirty="0" smtClean="0">
                <a:latin typeface="+mn-ea"/>
              </a:rPr>
              <a:t>META-INF/</a:t>
            </a:r>
            <a:r>
              <a:rPr lang="en-US" altLang="zh-CN" dirty="0" err="1" smtClean="0">
                <a:latin typeface="+mn-ea"/>
              </a:rPr>
              <a:t>spring.factories</a:t>
            </a:r>
            <a:r>
              <a:rPr lang="zh-CN" altLang="en-US" dirty="0" smtClean="0">
                <a:latin typeface="+mn-ea"/>
              </a:rPr>
              <a:t> 文件中</a:t>
            </a:r>
            <a:r>
              <a:rPr lang="zh-CN" altLang="zh-CN" dirty="0" smtClean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如下所示：</a:t>
            </a:r>
            <a:endParaRPr lang="en-US" altLang="zh-CN" dirty="0" smtClean="0">
              <a:latin typeface="+mn-ea"/>
            </a:endParaRPr>
          </a:p>
          <a:p>
            <a:pPr marL="400050" lvl="1" indent="0">
              <a:buClr>
                <a:srgbClr val="90C226"/>
              </a:buClr>
              <a:buNone/>
            </a:pP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org.springframework.boot.autoconfigure.EnableAutoConfiguration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=\</a:t>
            </a:r>
          </a:p>
          <a:p>
            <a:pPr marL="400050" lvl="1" indent="0">
              <a:buClr>
                <a:srgbClr val="90C226"/>
              </a:buClr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org.springframework.boot.autoconfigure.jdbc.DataSourceAutoConfiguration,\</a:t>
            </a:r>
            <a:b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</a:b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org.springframework.boot.autoconfigure.jdbc.JdbcTemplateAutoConfiguration,\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9294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Starter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自动装配模块（</a:t>
            </a:r>
            <a:r>
              <a:rPr lang="en-US" altLang="zh-CN" sz="2400" dirty="0" err="1" smtClean="0">
                <a:latin typeface="+mn-ea"/>
              </a:rPr>
              <a:t>Autoconfigure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Module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前置条件 （</a:t>
            </a:r>
            <a:r>
              <a:rPr lang="en-US" altLang="zh-CN" sz="2000" dirty="0" smtClean="0">
                <a:latin typeface="+mn-ea"/>
              </a:rPr>
              <a:t>@Conditional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Bean</a:t>
            </a:r>
            <a:r>
              <a:rPr lang="zh-CN" altLang="en-US" dirty="0">
                <a:latin typeface="+mn-ea"/>
              </a:rPr>
              <a:t> 装配前的前置</a:t>
            </a:r>
            <a:r>
              <a:rPr lang="zh-CN" altLang="en-US" dirty="0" smtClean="0">
                <a:latin typeface="+mn-ea"/>
              </a:rPr>
              <a:t>条件</a:t>
            </a:r>
            <a:r>
              <a:rPr lang="zh-CN" altLang="en-US" dirty="0" smtClean="0">
                <a:latin typeface="+mn-ea"/>
              </a:rPr>
              <a:t>，基于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 </a:t>
            </a:r>
            <a:r>
              <a:rPr lang="zh-CN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 </a:t>
            </a:r>
            <a:r>
              <a:rPr lang="zh-CN" altLang="zh-CN" dirty="0" smtClean="0">
                <a:latin typeface="+mn-ea"/>
              </a:rPr>
              <a:t>@</a:t>
            </a:r>
            <a:r>
              <a:rPr lang="en-US" altLang="zh-CN" dirty="0" smtClean="0">
                <a:latin typeface="+mn-ea"/>
              </a:rPr>
              <a:t>Conditional</a:t>
            </a:r>
            <a:r>
              <a:rPr lang="zh-CN" altLang="en-US" dirty="0" smtClean="0">
                <a:latin typeface="+mn-ea"/>
              </a:rPr>
              <a:t>，判断当前</a:t>
            </a:r>
            <a:r>
              <a:rPr lang="en-US" altLang="zh-CN" dirty="0" smtClean="0">
                <a:latin typeface="+mn-ea"/>
              </a:rPr>
              <a:t>Bean</a:t>
            </a:r>
            <a:r>
              <a:rPr lang="zh-CN" altLang="en-US" dirty="0" smtClean="0">
                <a:latin typeface="+mn-ea"/>
              </a:rPr>
              <a:t> 是否适合或者需要装配。在 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Boot</a:t>
            </a:r>
            <a:r>
              <a:rPr lang="zh-CN" altLang="en-US" dirty="0" smtClean="0">
                <a:latin typeface="+mn-ea"/>
              </a:rPr>
              <a:t> 场景下，时常使用其派生注解。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Spring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Boot</a:t>
            </a:r>
            <a:r>
              <a:rPr lang="zh-CN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派生前置条件注解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类条件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Bean</a:t>
            </a:r>
            <a:r>
              <a:rPr lang="zh-CN" altLang="en-US" sz="1800" dirty="0" smtClean="0">
                <a:latin typeface="+mn-ea"/>
              </a:rPr>
              <a:t> 条件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配置属性条件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资源条件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Web</a:t>
            </a:r>
            <a:r>
              <a:rPr lang="zh-CN" altLang="en-US" sz="1800" dirty="0" smtClean="0">
                <a:latin typeface="+mn-ea"/>
              </a:rPr>
              <a:t>应用条件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Spring</a:t>
            </a:r>
            <a:r>
              <a:rPr lang="zh-CN" altLang="en-US" sz="1800" dirty="0" smtClean="0">
                <a:latin typeface="+mn-ea"/>
              </a:rPr>
              <a:t> 表达式条件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081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758</TotalTime>
  <Words>638</Words>
  <Application>Microsoft Macintosh PowerPoint</Application>
  <PresentationFormat>自定义</PresentationFormat>
  <Paragraphs>210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平面</vt:lpstr>
      <vt:lpstr>Java微服务实践  Spring Boot 自定义启动器</vt:lpstr>
      <vt:lpstr>Java 微服务实战系列课堂</vt:lpstr>
      <vt:lpstr>Java 微服务实战系列课堂</vt:lpstr>
      <vt:lpstr>议题</vt:lpstr>
      <vt:lpstr>Spring Boot Starter</vt:lpstr>
      <vt:lpstr>Spring Boot Starter</vt:lpstr>
      <vt:lpstr>Spring Boot Starter</vt:lpstr>
      <vt:lpstr>Spring Boot Starter</vt:lpstr>
      <vt:lpstr>Spring Boot Starter</vt:lpstr>
      <vt:lpstr>Spring Boot Starter</vt:lpstr>
      <vt:lpstr>Spring Boot Starter</vt:lpstr>
      <vt:lpstr>Spring Boot Starter</vt:lpstr>
      <vt:lpstr>Spring Boot Starter</vt:lpstr>
      <vt:lpstr>Spring Boot Starter</vt:lpstr>
      <vt:lpstr>Spring Boot Starter</vt:lpstr>
      <vt:lpstr>Spring Boot Starter</vt:lpstr>
      <vt:lpstr>Spring Boot Starter</vt:lpstr>
      <vt:lpstr>开发经验</vt:lpstr>
      <vt:lpstr>开发经验</vt:lpstr>
      <vt:lpstr>开发经验</vt:lpstr>
      <vt:lpstr>开发经验</vt:lpstr>
      <vt:lpstr>Spring Boot 系列总结</vt:lpstr>
      <vt:lpstr>Spring Cloud系列预告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2642</cp:revision>
  <cp:lastPrinted>2017-08-03T15:48:00Z</cp:lastPrinted>
  <dcterms:created xsi:type="dcterms:W3CDTF">2016-07-12T22:52:00Z</dcterms:created>
  <dcterms:modified xsi:type="dcterms:W3CDTF">2017-09-16T14:03:45Z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