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ExtraBold"/>
      <p:bold r:id="rId22"/>
      <p:boldItalic r:id="rId23"/>
    </p:embeddedFont>
    <p:embeddedFont>
      <p:font typeface="Work Sans Medium"/>
      <p:regular r:id="rId24"/>
      <p:bold r:id="rId25"/>
    </p:embeddedFont>
    <p:embeddedFont>
      <p:font typeface="Work Sans Light"/>
      <p:regular r:id="rId26"/>
      <p:bold r:id="rId27"/>
    </p:embeddedFont>
    <p:embeddedFont>
      <p:font typeface="Work Sans"/>
      <p:regular r:id="rId28"/>
      <p:bold r:id="rId29"/>
    </p:embeddedFont>
    <p:embeddedFont>
      <p:font typeface="Work Sans SemiBo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1FA744-F714-47E9-9541-411F1F9D4874}">
  <a:tblStyle styleId="{C41FA744-F714-47E9-9541-411F1F9D48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ExtraBold-bold.fntdata"/><Relationship Id="rId21" Type="http://schemas.openxmlformats.org/officeDocument/2006/relationships/font" Target="fonts/Raleway-boldItalic.fntdata"/><Relationship Id="rId24" Type="http://schemas.openxmlformats.org/officeDocument/2006/relationships/font" Target="fonts/WorkSansMedium-regular.fntdata"/><Relationship Id="rId23" Type="http://schemas.openxmlformats.org/officeDocument/2006/relationships/font" Target="fonts/Raleway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WorkSansLight-regular.fntdata"/><Relationship Id="rId25" Type="http://schemas.openxmlformats.org/officeDocument/2006/relationships/font" Target="fonts/WorkSa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WorkSans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SemiBold-bold.fntdata"/><Relationship Id="rId30" Type="http://schemas.openxmlformats.org/officeDocument/2006/relationships/font" Target="fonts/WorkSans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ecc086ab0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ecc086ab0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ecc086ab0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ecc086ab0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cc086ab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cc086a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cc086ab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cc086ab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cc086ab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cc086ab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cc086ab0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cc086ab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cc086ab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cc086ab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cc086ab0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cc086ab0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cc086ab0_1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cc086ab0_1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ecc086ab0_1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ecc086ab0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1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2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3">
  <p:cSld name="BLANK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 rot="-5400000">
            <a:off x="161815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E5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974100" y="1344125"/>
            <a:ext cx="7195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Toy Horse Conjoint Analysis</a:t>
            </a:r>
            <a:endParaRPr sz="3600"/>
          </a:p>
        </p:txBody>
      </p:sp>
      <p:sp>
        <p:nvSpPr>
          <p:cNvPr id="117" name="Google Shape;117;p15"/>
          <p:cNvSpPr txBox="1"/>
          <p:nvPr>
            <p:ph type="ctrTitle"/>
          </p:nvPr>
        </p:nvSpPr>
        <p:spPr>
          <a:xfrm>
            <a:off x="798600" y="2503925"/>
            <a:ext cx="7546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MSMA Group 11</a:t>
            </a:r>
            <a:endParaRPr sz="1800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Qianyu Dong | Sichun Li | Xinbei Jin | Congrong Shen | Xiao Shi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4294967295" type="title"/>
          </p:nvPr>
        </p:nvSpPr>
        <p:spPr>
          <a:xfrm>
            <a:off x="568325" y="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Appendix 3: A priori Segmentation</a:t>
            </a:r>
            <a:endParaRPr sz="3000"/>
          </a:p>
        </p:txBody>
      </p:sp>
      <p:sp>
        <p:nvSpPr>
          <p:cNvPr id="232" name="Google Shape;232;p24"/>
          <p:cNvSpPr txBox="1"/>
          <p:nvPr/>
        </p:nvSpPr>
        <p:spPr>
          <a:xfrm>
            <a:off x="471275" y="728775"/>
            <a:ext cx="6143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Segment-level coefficient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 b="0" l="2286" r="0" t="0"/>
          <a:stretch/>
        </p:blipFill>
        <p:spPr>
          <a:xfrm>
            <a:off x="386975" y="1141600"/>
            <a:ext cx="8636876" cy="882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24"/>
          <p:cNvGraphicFramePr/>
          <p:nvPr/>
        </p:nvGraphicFramePr>
        <p:xfrm>
          <a:off x="766213" y="27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{C41FA744-F714-47E9-9541-411F1F9D4874}</a:tableStyleId>
              </a:tblPr>
              <a:tblGrid>
                <a:gridCol w="1944950"/>
                <a:gridCol w="1182475"/>
                <a:gridCol w="3320225"/>
                <a:gridCol w="116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Segment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Size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Preference 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Ideal Profile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 yrs Boy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832(26%)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 price+large size+rocking+racing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8, (6)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 yrs Girl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752(23.5%)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 price+large size+rocking+glamorous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3-4 yrs Boy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640(20%)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 price+large size+bouncing+racing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3-4 yrs Girl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976(30.5%)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Low price+large size+rocking+glamorous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24"/>
          <p:cNvSpPr txBox="1"/>
          <p:nvPr/>
        </p:nvSpPr>
        <p:spPr>
          <a:xfrm>
            <a:off x="471275" y="2211075"/>
            <a:ext cx="6143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Segment-level preference and ideal profile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336250" y="4767475"/>
            <a:ext cx="7760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Light"/>
                <a:ea typeface="Work Sans Light"/>
                <a:cs typeface="Work Sans Light"/>
                <a:sym typeface="Work Sans Light"/>
              </a:rPr>
              <a:t>* P</a:t>
            </a:r>
            <a:r>
              <a:rPr lang="en" sz="900">
                <a:latin typeface="Work Sans Light"/>
                <a:ea typeface="Work Sans Light"/>
                <a:cs typeface="Work Sans Light"/>
                <a:sym typeface="Work Sans Light"/>
              </a:rPr>
              <a:t>rofile 6 can also be considered by 2 yrs boy, since coefficient of size_big is smallest compared with other segments. </a:t>
            </a:r>
            <a:endParaRPr/>
          </a:p>
        </p:txBody>
      </p:sp>
      <p:cxnSp>
        <p:nvCxnSpPr>
          <p:cNvPr id="237" name="Google Shape;237;p24"/>
          <p:cNvCxnSpPr/>
          <p:nvPr/>
        </p:nvCxnSpPr>
        <p:spPr>
          <a:xfrm>
            <a:off x="360250" y="4767475"/>
            <a:ext cx="61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idx="4294967295" type="title"/>
          </p:nvPr>
        </p:nvSpPr>
        <p:spPr>
          <a:xfrm>
            <a:off x="568325" y="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Appendix 4: Market Simulation</a:t>
            </a:r>
            <a:endParaRPr sz="3000"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25" y="709675"/>
            <a:ext cx="7169948" cy="42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4294967295" type="title"/>
          </p:nvPr>
        </p:nvSpPr>
        <p:spPr>
          <a:xfrm>
            <a:off x="568325" y="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Executive Summary</a:t>
            </a:r>
            <a:endParaRPr sz="3000"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262950" y="774525"/>
            <a:ext cx="8618100" cy="40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✘"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To maximize profit, EarlyRiders should change its product mix as below: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In the short term (1 yr), launch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26" Racing Bouncing $119.99 </a:t>
            </a:r>
            <a:r>
              <a:rPr b="1" lang="en" sz="10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(profile 4)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 and                      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18" Glamorous Rocking $119.99 </a:t>
            </a:r>
            <a:r>
              <a:rPr b="1" lang="en" sz="10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(profile 14)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;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In the long term (2-5 yrs), remove profile 14, keep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26" Racing Bouncing $119.99 </a:t>
            </a:r>
            <a:r>
              <a:rPr b="1" lang="en" sz="10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(profile 4)</a:t>
            </a:r>
            <a:r>
              <a:rPr b="1"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add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18" Racing Rocking $119.99 </a:t>
            </a:r>
            <a:r>
              <a:rPr b="1" lang="en" sz="10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(profile 6)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 and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26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" Glamorous Rocking $119.99 </a:t>
            </a:r>
            <a:r>
              <a:rPr b="1" lang="en" sz="10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(profile 16)</a:t>
            </a:r>
            <a:r>
              <a:rPr b="1"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    </a:t>
            </a:r>
            <a:r>
              <a:rPr b="1"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b="1" sz="1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Post-hoc segmentation reveals the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3 major segments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in the market: 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Bouncing Seeker</a:t>
            </a:r>
            <a:r>
              <a:rPr lang="en" sz="1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40% of market, best target of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26" Racing Bouncing $119.99 (profile 4)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; 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Elegant Rocker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34% of market, best target of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26" Glamorous Rocking $119.99 (profile 16)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; 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Litter Rocker</a:t>
            </a:r>
            <a:r>
              <a:rPr lang="en" sz="1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26% of market, best target of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18" Racing Rocking $119.99 (profile 6)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.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A priori segmentation shows that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profile 16, 4 and 8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are the ideal products for the 4 gender/age-based segments.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Refining EarlyRiders’ product mix could lead to an estimated short term market share of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94.5%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with a profit of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$199,756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and a long term market share of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94%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with a profit of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$671,955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.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New product line strategy could generate a total 5 yrs profit of $871,711, which is 1.8 times of 5 yrs profit of status quo. </a:t>
            </a:r>
            <a:endParaRPr sz="1200">
              <a:solidFill>
                <a:schemeClr val="accent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4294967295" type="title"/>
          </p:nvPr>
        </p:nvSpPr>
        <p:spPr>
          <a:xfrm>
            <a:off x="568325" y="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Post-hoc Segmentation</a:t>
            </a:r>
            <a:endParaRPr sz="3000"/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568325" y="866775"/>
            <a:ext cx="79755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According to post-hoc segmentation, the market can be divided into 3 segments:</a:t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2866125" y="1349250"/>
            <a:ext cx="4141890" cy="2760225"/>
            <a:chOff x="2485125" y="1577850"/>
            <a:chExt cx="4141890" cy="2760225"/>
          </a:xfrm>
        </p:grpSpPr>
        <p:pic>
          <p:nvPicPr>
            <p:cNvPr id="131" name="Google Shape;13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5125" y="1577850"/>
              <a:ext cx="4141890" cy="276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7"/>
            <p:cNvSpPr txBox="1"/>
            <p:nvPr/>
          </p:nvSpPr>
          <p:spPr>
            <a:xfrm>
              <a:off x="4670025" y="2430400"/>
              <a:ext cx="17805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Work Sans"/>
                  <a:ea typeface="Work Sans"/>
                  <a:cs typeface="Work Sans"/>
                  <a:sym typeface="Work Sans"/>
                </a:rPr>
                <a:t>Bouncing </a:t>
              </a:r>
              <a:r>
                <a:rPr b="1" lang="en">
                  <a:latin typeface="Work Sans"/>
                  <a:ea typeface="Work Sans"/>
                  <a:cs typeface="Work Sans"/>
                  <a:sym typeface="Work Sans"/>
                </a:rPr>
                <a:t>Seeker</a:t>
              </a:r>
              <a:endParaRPr b="1"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Work Sans"/>
                  <a:ea typeface="Work Sans"/>
                  <a:cs typeface="Work Sans"/>
                  <a:sym typeface="Work Sans"/>
                </a:rPr>
                <a:t>40%</a:t>
              </a:r>
              <a:endParaRPr b="1" sz="20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2836900" y="3279800"/>
              <a:ext cx="17805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Work Sans"/>
                  <a:ea typeface="Work Sans"/>
                  <a:cs typeface="Work Sans"/>
                  <a:sym typeface="Work Sans"/>
                </a:rPr>
                <a:t>Elegant Rocker</a:t>
              </a:r>
              <a:endParaRPr b="1"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Work Sans"/>
                  <a:ea typeface="Work Sans"/>
                  <a:cs typeface="Work Sans"/>
                  <a:sym typeface="Work Sans"/>
                </a:rPr>
                <a:t>34%</a:t>
              </a:r>
              <a:endParaRPr b="1" sz="20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2692300" y="2108025"/>
              <a:ext cx="17805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Work Sans"/>
                  <a:ea typeface="Work Sans"/>
                  <a:cs typeface="Work Sans"/>
                  <a:sym typeface="Work Sans"/>
                </a:rPr>
                <a:t>Little </a:t>
              </a:r>
              <a:r>
                <a:rPr b="1" lang="en">
                  <a:latin typeface="Work Sans"/>
                  <a:ea typeface="Work Sans"/>
                  <a:cs typeface="Work Sans"/>
                  <a:sym typeface="Work Sans"/>
                </a:rPr>
                <a:t>Rocker</a:t>
              </a:r>
              <a:endParaRPr b="1"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Work Sans"/>
                  <a:ea typeface="Work Sans"/>
                  <a:cs typeface="Work Sans"/>
                  <a:sym typeface="Work Sans"/>
                </a:rPr>
                <a:t>26%</a:t>
              </a:r>
              <a:endParaRPr b="1" sz="20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550" y="3231125"/>
            <a:ext cx="1283009" cy="13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25" y="1583130"/>
            <a:ext cx="671503" cy="6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5375" y="3098925"/>
            <a:ext cx="1320129" cy="13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6576825" y="1425450"/>
            <a:ext cx="2332200" cy="17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Prefer l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arge model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Love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bouncing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motion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M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ost price-sensitive</a:t>
            </a: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among the three segments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Prefer racing style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341100" y="2937250"/>
            <a:ext cx="2558400" cy="139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Love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large-sized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toy horse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Prefer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rocking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motion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Least price sensitive among the three segments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Especially into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glamorous style</a:t>
            </a:r>
            <a:endParaRPr b="1" sz="1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1086125" y="1402200"/>
            <a:ext cx="2655300" cy="127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Like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small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 model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Prefer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rocking</a:t>
            </a:r>
            <a:r>
              <a:rPr lang="en" sz="12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" sz="1200">
                <a:latin typeface="Work Sans Medium"/>
                <a:ea typeface="Work Sans Medium"/>
                <a:cs typeface="Work Sans Medium"/>
                <a:sym typeface="Work Sans Medium"/>
              </a:rPr>
              <a:t>motion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Intermediately price-sensitive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Indifferent about style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60850" y="4126650"/>
            <a:ext cx="343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=&gt; 26" Glamorous Rocking $119.99</a:t>
            </a:r>
            <a:endParaRPr b="1" sz="12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     (profile 16) </a:t>
            </a:r>
            <a:endParaRPr b="1" sz="12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36250" y="4767475"/>
            <a:ext cx="615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Light"/>
                <a:ea typeface="Work Sans Light"/>
                <a:cs typeface="Work Sans Light"/>
                <a:sym typeface="Work Sans Light"/>
              </a:rPr>
              <a:t>* More details about calculation are attached in Appendix 1 &amp; 2.</a:t>
            </a:r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360250" y="4767475"/>
            <a:ext cx="61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6375225" y="2669725"/>
            <a:ext cx="343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=&gt; </a:t>
            </a:r>
            <a:r>
              <a:rPr b="1" lang="en" sz="12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26" Racing Bouncing $119.99</a:t>
            </a:r>
            <a:endParaRPr b="1" sz="12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     (profile 4)</a:t>
            </a:r>
            <a:r>
              <a:rPr b="1" lang="en" sz="12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2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82350" y="2398350"/>
            <a:ext cx="3430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=&gt; </a:t>
            </a:r>
            <a:r>
              <a:rPr b="1" lang="en" sz="12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18" Racing Rocking $119.99 (profile 6)</a:t>
            </a:r>
            <a:endParaRPr b="1" sz="12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4294967295" type="title"/>
          </p:nvPr>
        </p:nvSpPr>
        <p:spPr>
          <a:xfrm>
            <a:off x="568325" y="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priori Segmentation</a:t>
            </a:r>
            <a:endParaRPr sz="3000"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94" y="1395450"/>
            <a:ext cx="4747304" cy="293647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209600" y="934650"/>
            <a:ext cx="5729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Segment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-level attribute preferences</a:t>
            </a:r>
            <a:endParaRPr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209600" y="2337950"/>
            <a:ext cx="1419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752624" y="2234550"/>
            <a:ext cx="1923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Low price + large size 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+ rocking + racing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752624" y="3952404"/>
            <a:ext cx="27930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ow price + large size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+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rocking + glamorous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29400" y="3998355"/>
            <a:ext cx="25368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ow price + large size 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+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bouncing + racing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29400" y="2234547"/>
            <a:ext cx="25368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ow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price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+ large size 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+ rocking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+ </a:t>
            </a:r>
            <a:r>
              <a:rPr b="1" lang="en" sz="1200">
                <a:latin typeface="Work Sans"/>
                <a:ea typeface="Work Sans"/>
                <a:cs typeface="Work Sans"/>
                <a:sym typeface="Work Sans"/>
              </a:rPr>
              <a:t>glamorous</a:t>
            </a:r>
            <a:endParaRPr b="1"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8" name="Google Shape;158;p18"/>
          <p:cNvSpPr txBox="1"/>
          <p:nvPr>
            <p:ph idx="4294967295" type="body"/>
          </p:nvPr>
        </p:nvSpPr>
        <p:spPr>
          <a:xfrm>
            <a:off x="5463825" y="546900"/>
            <a:ext cx="3465000" cy="421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Based on gender and age, we divided consumers into </a:t>
            </a:r>
            <a:r>
              <a:rPr b="1"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4 segments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26" Glamorous Rocking $119.99 (profile 16)</a:t>
            </a: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could satisfy both 2 yrs and 3-4 yrs girls, covering </a:t>
            </a:r>
            <a:r>
              <a:rPr b="1"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more than 50%</a:t>
            </a: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of the market.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26" Racing Bouncing $119.99 (profile 4)</a:t>
            </a: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meets the need of 3-4 yrs boys, which is </a:t>
            </a:r>
            <a:r>
              <a:rPr b="1"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yet to be satisfied</a:t>
            </a: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by the current products in the market.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 Medium"/>
              <a:buChar char="✘"/>
            </a:pP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26" Racing Rocking $119.99 (profile 8)</a:t>
            </a: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is the ideal product for 2 yrs boys, which could be seen in the market </a:t>
            </a:r>
            <a:r>
              <a:rPr b="1"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if EarlyRiders’ rival lowers the price </a:t>
            </a: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of its current product. </a:t>
            </a:r>
            <a:endParaRPr sz="12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However, </a:t>
            </a:r>
            <a:r>
              <a:rPr b="1"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18" Racing Rocking $119.99 (profile 6) </a:t>
            </a:r>
            <a:r>
              <a:rPr lang="en" sz="12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could also be considered for this segment.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050" y="1485150"/>
            <a:ext cx="918534" cy="10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2450" y="2978850"/>
            <a:ext cx="918525" cy="97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575" y="2793496"/>
            <a:ext cx="918525" cy="100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375" y="1599125"/>
            <a:ext cx="833875" cy="7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336250" y="4767475"/>
            <a:ext cx="615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Light"/>
                <a:ea typeface="Work Sans Light"/>
                <a:cs typeface="Work Sans Light"/>
                <a:sym typeface="Work Sans Light"/>
              </a:rPr>
              <a:t>* More details about calculation are attached in Appendix 3.</a:t>
            </a:r>
            <a:endParaRPr/>
          </a:p>
        </p:txBody>
      </p:sp>
      <p:cxnSp>
        <p:nvCxnSpPr>
          <p:cNvPr id="164" name="Google Shape;164;p18"/>
          <p:cNvCxnSpPr/>
          <p:nvPr/>
        </p:nvCxnSpPr>
        <p:spPr>
          <a:xfrm>
            <a:off x="360250" y="4767475"/>
            <a:ext cx="61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4294967295" type="title"/>
          </p:nvPr>
        </p:nvSpPr>
        <p:spPr>
          <a:xfrm>
            <a:off x="568325" y="0"/>
            <a:ext cx="77184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 Simulation (Short-term: 1 yr)</a:t>
            </a:r>
            <a:endParaRPr sz="3000"/>
          </a:p>
        </p:txBody>
      </p:sp>
      <p:graphicFrame>
        <p:nvGraphicFramePr>
          <p:cNvPr id="170" name="Google Shape;170;p19"/>
          <p:cNvGraphicFramePr/>
          <p:nvPr/>
        </p:nvGraphicFramePr>
        <p:xfrm>
          <a:off x="2087300" y="2521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{C41FA744-F714-47E9-9541-411F1F9D4874}</a:tableStyleId>
              </a:tblPr>
              <a:tblGrid>
                <a:gridCol w="2226500"/>
                <a:gridCol w="1160225"/>
                <a:gridCol w="1621000"/>
                <a:gridCol w="1611375"/>
              </a:tblGrid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Targeted Segmentations</a:t>
                      </a:r>
                      <a:endParaRPr b="1"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Scenario</a:t>
                      </a:r>
                      <a:endParaRPr b="1"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Market Share</a:t>
                      </a:r>
                      <a:endParaRPr b="1"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First</a:t>
                      </a: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year’s profit</a:t>
                      </a:r>
                      <a:endParaRPr b="1"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Status-quo: Seg 1 (26%)</a:t>
                      </a:r>
                      <a:endParaRPr b="1"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7(C) | 5, 13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0.57 | 0.22, 0.21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$135,863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Segments (26% + 40%)</a:t>
                      </a:r>
                      <a:endParaRPr b="1"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3900">
                        <a:alpha val="284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7(C) | 4, 14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3900">
                        <a:alpha val="284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0.055 | 0.52, 0.425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3900">
                        <a:alpha val="284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$199,756</a:t>
                      </a:r>
                      <a:endParaRPr b="1" sz="1100">
                        <a:solidFill>
                          <a:schemeClr val="accent6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3900">
                        <a:alpha val="28459"/>
                      </a:srgbClr>
                    </a:solidFill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Segments (40% + 34%)</a:t>
                      </a:r>
                      <a:endParaRPr b="1"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7(C) | 4, 16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0 | 0.405, 0.595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$186,067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3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Segments (26% + 34%)</a:t>
                      </a:r>
                      <a:endParaRPr b="1"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7(C) | 6, 16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0 | 0.5, 0.5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$189,293</a:t>
                      </a:r>
                      <a:endParaRPr sz="1100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19"/>
          <p:cNvSpPr txBox="1"/>
          <p:nvPr>
            <p:ph idx="4294967295" type="body"/>
          </p:nvPr>
        </p:nvSpPr>
        <p:spPr>
          <a:xfrm>
            <a:off x="294975" y="635300"/>
            <a:ext cx="8541900" cy="180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Char char="✘"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We start from calculating first year’s profit. In order to avoid additional cost for switching product line, we target only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two segments</a:t>
            </a: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.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Char char="✘"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Profile 16 (26" Rocking Glamorous $119.99) performs well in stealing competitor’s market share because all girls like it.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Char char="✘"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However, targeting the largest two segments is not most profitable due to 26" Rocking’s high variable costs.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Char char="✘"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The most profitable short-term set is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profile 4 and 14</a:t>
            </a: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targeting segment 1 (26%) and segment 2(40%). The highest profit is $199,756.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172" name="Google Shape;172;p19"/>
          <p:cNvGrpSpPr/>
          <p:nvPr/>
        </p:nvGrpSpPr>
        <p:grpSpPr>
          <a:xfrm>
            <a:off x="294983" y="2836257"/>
            <a:ext cx="1742912" cy="1065999"/>
            <a:chOff x="2353709" y="2046334"/>
            <a:chExt cx="4141900" cy="2760225"/>
          </a:xfrm>
        </p:grpSpPr>
        <p:pic>
          <p:nvPicPr>
            <p:cNvPr id="173" name="Google Shape;17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53709" y="2046334"/>
              <a:ext cx="4141890" cy="276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9"/>
            <p:cNvSpPr txBox="1"/>
            <p:nvPr/>
          </p:nvSpPr>
          <p:spPr>
            <a:xfrm>
              <a:off x="4715109" y="2592444"/>
              <a:ext cx="17805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Work Sans"/>
                  <a:ea typeface="Work Sans"/>
                  <a:cs typeface="Work Sans"/>
                  <a:sym typeface="Work Sans"/>
                </a:rPr>
                <a:t>Bouncing Seeker</a:t>
              </a:r>
              <a:endParaRPr b="1" sz="900"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Work Sans"/>
                  <a:ea typeface="Work Sans"/>
                  <a:cs typeface="Work Sans"/>
                  <a:sym typeface="Work Sans"/>
                </a:rPr>
                <a:t>40%</a:t>
              </a:r>
              <a:endParaRPr b="1" sz="9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2836898" y="3356013"/>
              <a:ext cx="20097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Work Sans"/>
                  <a:ea typeface="Work Sans"/>
                  <a:cs typeface="Work Sans"/>
                  <a:sym typeface="Work Sans"/>
                </a:rPr>
                <a:t>Elegant Rocker</a:t>
              </a:r>
              <a:endParaRPr b="1" sz="900"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Work Sans"/>
                  <a:ea typeface="Work Sans"/>
                  <a:cs typeface="Work Sans"/>
                  <a:sym typeface="Work Sans"/>
                </a:rPr>
                <a:t>34%</a:t>
              </a:r>
              <a:endParaRPr b="1" sz="9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2692300" y="2184225"/>
              <a:ext cx="17805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Work Sans"/>
                  <a:ea typeface="Work Sans"/>
                  <a:cs typeface="Work Sans"/>
                  <a:sym typeface="Work Sans"/>
                </a:rPr>
                <a:t>Little Rocker</a:t>
              </a:r>
              <a:endParaRPr b="1" sz="900"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Work Sans"/>
                  <a:ea typeface="Work Sans"/>
                  <a:cs typeface="Work Sans"/>
                  <a:sym typeface="Work Sans"/>
                </a:rPr>
                <a:t>26%</a:t>
              </a:r>
              <a:endParaRPr b="1" sz="9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77" name="Google Shape;177;p19"/>
          <p:cNvSpPr txBox="1"/>
          <p:nvPr>
            <p:ph idx="4294967295" type="body"/>
          </p:nvPr>
        </p:nvSpPr>
        <p:spPr>
          <a:xfrm>
            <a:off x="245525" y="4292275"/>
            <a:ext cx="8364000" cy="3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Char char="✘"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Concern: When being stolen market share, what would our competitor do in response? 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36250" y="4767475"/>
            <a:ext cx="615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Light"/>
                <a:ea typeface="Work Sans Light"/>
                <a:cs typeface="Work Sans Light"/>
                <a:sym typeface="Work Sans Light"/>
              </a:rPr>
              <a:t>* More details about calculation are attached in Appendix 4.</a:t>
            </a:r>
            <a:endParaRPr/>
          </a:p>
        </p:txBody>
      </p:sp>
      <p:cxnSp>
        <p:nvCxnSpPr>
          <p:cNvPr id="179" name="Google Shape;179;p19"/>
          <p:cNvCxnSpPr/>
          <p:nvPr/>
        </p:nvCxnSpPr>
        <p:spPr>
          <a:xfrm>
            <a:off x="360250" y="4767475"/>
            <a:ext cx="61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4294967295" type="title"/>
          </p:nvPr>
        </p:nvSpPr>
        <p:spPr>
          <a:xfrm>
            <a:off x="568325" y="0"/>
            <a:ext cx="72267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 Simulation (Long-Term: 2-5 yrs)</a:t>
            </a:r>
            <a:endParaRPr sz="3000"/>
          </a:p>
        </p:txBody>
      </p:sp>
      <p:sp>
        <p:nvSpPr>
          <p:cNvPr id="185" name="Google Shape;185;p20"/>
          <p:cNvSpPr txBox="1"/>
          <p:nvPr/>
        </p:nvSpPr>
        <p:spPr>
          <a:xfrm>
            <a:off x="568325" y="977950"/>
            <a:ext cx="6140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6" name="Google Shape;186;p20"/>
          <p:cNvSpPr txBox="1"/>
          <p:nvPr>
            <p:ph idx="4294967295" type="body"/>
          </p:nvPr>
        </p:nvSpPr>
        <p:spPr>
          <a:xfrm>
            <a:off x="287900" y="797325"/>
            <a:ext cx="8248500" cy="376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Char char="✘"/>
            </a:pP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Competitor’s Reaction: Lower its price, more like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Profile 8</a:t>
            </a:r>
            <a:r>
              <a:rPr b="1"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Char char="✘"/>
            </a:pP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After calculation, we found the profit of covering all 3 segments is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larger</a:t>
            </a:r>
            <a:r>
              <a:rPr lang="en" sz="1400">
                <a:solidFill>
                  <a:schemeClr val="accen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than only targeting 2 segments regarding to competitor’s reaction, so we list 2 scenarios for 3 segments below:</a:t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 Medium"/>
              <a:buChar char="✘"/>
            </a:pP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As A priori segmentation shows, preferences of kids vary most upon motion and style, so compared with Profile 14, we would recommend to launch </a:t>
            </a:r>
            <a:r>
              <a:rPr b="1" lang="en" sz="14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Profile 6</a:t>
            </a: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.</a:t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717425" y="21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{C41FA744-F714-47E9-9541-411F1F9D4874}</a:tableStyleId>
              </a:tblPr>
              <a:tblGrid>
                <a:gridCol w="1461825"/>
                <a:gridCol w="2279925"/>
                <a:gridCol w="1687500"/>
                <a:gridCol w="227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Scenario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Market Share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2nd year’s profit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3-5 years’ profit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8(C) | </a:t>
                      </a:r>
                      <a:r>
                        <a:rPr b="1" lang="en">
                          <a:solidFill>
                            <a:schemeClr val="accent6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4, 14, 16</a:t>
                      </a:r>
                      <a:endParaRPr b="1">
                        <a:solidFill>
                          <a:schemeClr val="accent6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0.085 | 0.355, 0.22, 0.34</a:t>
                      </a:r>
                      <a:endParaRPr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$158,677</a:t>
                      </a:r>
                      <a:endParaRPr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$496,029(</a:t>
                      </a:r>
                      <a:r>
                        <a:rPr lang="en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165,343*3</a:t>
                      </a:r>
                      <a:r>
                        <a:rPr lang="en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)</a:t>
                      </a:r>
                      <a:endParaRPr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8(C) | </a:t>
                      </a:r>
                      <a:r>
                        <a:rPr b="1" lang="en">
                          <a:solidFill>
                            <a:schemeClr val="accent6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4, 6, 16</a:t>
                      </a:r>
                      <a:endParaRPr b="1">
                        <a:solidFill>
                          <a:schemeClr val="accent6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3900">
                        <a:alpha val="284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0.06 | 0.355, 0.235, 0.35</a:t>
                      </a:r>
                      <a:endParaRPr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3900">
                        <a:alpha val="284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$157,989</a:t>
                      </a:r>
                      <a:endParaRPr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3900">
                        <a:alpha val="284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$513,966(</a:t>
                      </a:r>
                      <a:r>
                        <a:rPr b="1" lang="en">
                          <a:solidFill>
                            <a:schemeClr val="accent6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171,322*3</a:t>
                      </a:r>
                      <a:r>
                        <a:rPr b="1" lang="en">
                          <a:solidFill>
                            <a:schemeClr val="accent6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)</a:t>
                      </a:r>
                      <a:endParaRPr b="1">
                        <a:solidFill>
                          <a:schemeClr val="accent6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3900">
                        <a:alpha val="2845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0"/>
          <p:cNvSpPr txBox="1"/>
          <p:nvPr/>
        </p:nvSpPr>
        <p:spPr>
          <a:xfrm>
            <a:off x="330450" y="4279800"/>
            <a:ext cx="87879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Light"/>
                <a:ea typeface="Work Sans Light"/>
                <a:cs typeface="Work Sans Light"/>
                <a:sym typeface="Work Sans Light"/>
              </a:rPr>
              <a:t>* More details about calculation are attached in Appendix 4.</a:t>
            </a:r>
            <a:endParaRPr sz="9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* Since most of toy horses’ sold around holidays, we assumed competitors will react to our price one year later.</a:t>
            </a:r>
            <a:endParaRPr sz="9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* As to long-term profit, we need to calculate switching fixed cost in 2nd year, but don’t need to consider it afterwards because product types don’t change.</a:t>
            </a:r>
            <a:endParaRPr sz="9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>
            <a:off x="397850" y="4257650"/>
            <a:ext cx="61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4294967295" type="title"/>
          </p:nvPr>
        </p:nvSpPr>
        <p:spPr>
          <a:xfrm>
            <a:off x="568325" y="0"/>
            <a:ext cx="72267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 Simulation (Best Launch Plan)</a:t>
            </a:r>
            <a:endParaRPr sz="3000"/>
          </a:p>
        </p:txBody>
      </p:sp>
      <p:sp>
        <p:nvSpPr>
          <p:cNvPr id="195" name="Google Shape;195;p21"/>
          <p:cNvSpPr txBox="1"/>
          <p:nvPr/>
        </p:nvSpPr>
        <p:spPr>
          <a:xfrm>
            <a:off x="2018700" y="900325"/>
            <a:ext cx="5829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Short Term (1st Yr)                        </a:t>
            </a:r>
            <a:r>
              <a:rPr b="1" lang="en" sz="16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Long Term (2-5 Yrs)</a:t>
            </a:r>
            <a:endParaRPr b="1" sz="16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4512450" y="900325"/>
            <a:ext cx="423900" cy="3993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73775" y="1619250"/>
            <a:ext cx="1557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b="1" sz="16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  EarlyRiders</a:t>
            </a:r>
            <a:endParaRPr b="1" sz="16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018700" y="2372650"/>
            <a:ext cx="30966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Profile 4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26" Bouncing Racing ($119.99)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Profile 14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18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" Rocking Glamorous ($119.99)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2018700" y="1504100"/>
            <a:ext cx="2795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Profile 7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26" Rocking Racing ($139.99)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5383775" y="1453325"/>
            <a:ext cx="2861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Profile 8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26" Rocking Racing ($119.99)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383775" y="2206725"/>
            <a:ext cx="32766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Profile 4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26" Bouncing Racing ($119.99)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Profile 6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18" Rocking Racing ($119.99)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Profile 16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26" Rocking Glamorous ($119.99)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36250" y="4767475"/>
            <a:ext cx="615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 Light"/>
                <a:ea typeface="Work Sans Light"/>
                <a:cs typeface="Work Sans Light"/>
                <a:sym typeface="Work Sans Light"/>
              </a:rPr>
              <a:t>* More details about calculation are attached in Appendix 4.</a:t>
            </a:r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>
            <a:off x="360250" y="4767475"/>
            <a:ext cx="61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1"/>
          <p:cNvSpPr txBox="1"/>
          <p:nvPr/>
        </p:nvSpPr>
        <p:spPr>
          <a:xfrm>
            <a:off x="1390050" y="3752725"/>
            <a:ext cx="61590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Work Sans"/>
              <a:buChar char="✘"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Highest Profit for 5 years</a:t>
            </a:r>
            <a:r>
              <a:rPr b="1" lang="en" sz="16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=</a:t>
            </a:r>
            <a:r>
              <a:rPr b="1" lang="en" sz="16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 $871,711</a:t>
            </a:r>
            <a:endParaRPr b="1" sz="16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1.8 times</a:t>
            </a:r>
            <a:r>
              <a:rPr lang="en">
                <a:latin typeface="Work Sans Medium"/>
                <a:ea typeface="Work Sans Medium"/>
                <a:cs typeface="Work Sans Medium"/>
                <a:sym typeface="Work Sans Medium"/>
              </a:rPr>
              <a:t> of 5 years’ profit for status quo ($479,315)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49746" t="0"/>
          <a:stretch/>
        </p:blipFill>
        <p:spPr>
          <a:xfrm>
            <a:off x="400150" y="2419350"/>
            <a:ext cx="2019085" cy="2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0" l="49748" r="0" t="0"/>
          <a:stretch/>
        </p:blipFill>
        <p:spPr>
          <a:xfrm>
            <a:off x="2467539" y="2419350"/>
            <a:ext cx="2019085" cy="216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75" y="2452025"/>
            <a:ext cx="2014051" cy="19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560" y="2452025"/>
            <a:ext cx="2152740" cy="195463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>
            <p:ph idx="4294967295" type="body"/>
          </p:nvPr>
        </p:nvSpPr>
        <p:spPr>
          <a:xfrm>
            <a:off x="608900" y="1212225"/>
            <a:ext cx="3717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Strong elbow pattern shows that three is the appropriate number of segments;</a:t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Focal points are at 3 and 11. 11 might be too many for 200 observations.</a:t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14" name="Google Shape;214;p22"/>
          <p:cNvSpPr txBox="1"/>
          <p:nvPr>
            <p:ph idx="4294967295" type="title"/>
          </p:nvPr>
        </p:nvSpPr>
        <p:spPr>
          <a:xfrm>
            <a:off x="568325" y="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Appendix 1: Post-hoc Segmentation</a:t>
            </a:r>
            <a:endParaRPr sz="3000"/>
          </a:p>
        </p:txBody>
      </p:sp>
      <p:sp>
        <p:nvSpPr>
          <p:cNvPr id="215" name="Google Shape;215;p22"/>
          <p:cNvSpPr txBox="1"/>
          <p:nvPr>
            <p:ph idx="4294967295" type="body"/>
          </p:nvPr>
        </p:nvSpPr>
        <p:spPr>
          <a:xfrm>
            <a:off x="5063375" y="1212225"/>
            <a:ext cx="38469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k = 3 gives the best clustering results;</a:t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Work Sans Medium"/>
                <a:ea typeface="Work Sans Medium"/>
                <a:cs typeface="Work Sans Medium"/>
                <a:sym typeface="Work Sans Medium"/>
              </a:rPr>
              <a:t>k = 11 leads to a lot of overlap and low sample size in each segments.</a:t>
            </a:r>
            <a:endParaRPr sz="14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16" name="Google Shape;216;p22"/>
          <p:cNvSpPr txBox="1"/>
          <p:nvPr>
            <p:ph idx="4294967295" type="body"/>
          </p:nvPr>
        </p:nvSpPr>
        <p:spPr>
          <a:xfrm>
            <a:off x="308188" y="811650"/>
            <a:ext cx="6498000" cy="4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✘"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Determining number of clusters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25031"/>
          <a:stretch/>
        </p:blipFill>
        <p:spPr>
          <a:xfrm>
            <a:off x="4729150" y="1706500"/>
            <a:ext cx="3547600" cy="332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>
            <p:ph idx="4294967295" type="title"/>
          </p:nvPr>
        </p:nvSpPr>
        <p:spPr>
          <a:xfrm>
            <a:off x="568325" y="0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Appendix 2: Post-hoc Segmentation</a:t>
            </a:r>
            <a:endParaRPr sz="3000"/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4">
            <a:alphaModFix/>
          </a:blip>
          <a:srcRect b="0" l="0" r="0" t="27583"/>
          <a:stretch/>
        </p:blipFill>
        <p:spPr>
          <a:xfrm>
            <a:off x="1026725" y="1810650"/>
            <a:ext cx="3267374" cy="323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4">
            <a:alphaModFix/>
          </a:blip>
          <a:srcRect b="86058" l="23593" r="15188" t="0"/>
          <a:stretch/>
        </p:blipFill>
        <p:spPr>
          <a:xfrm>
            <a:off x="1193750" y="1041525"/>
            <a:ext cx="3020400" cy="9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 b="87896" l="19127" r="11968" t="0"/>
          <a:stretch/>
        </p:blipFill>
        <p:spPr>
          <a:xfrm>
            <a:off x="4975250" y="1041525"/>
            <a:ext cx="3267376" cy="7166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>
            <p:ph idx="4294967295" type="body"/>
          </p:nvPr>
        </p:nvSpPr>
        <p:spPr>
          <a:xfrm>
            <a:off x="308188" y="735450"/>
            <a:ext cx="6498000" cy="4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✘"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Segmentation when k = 3 &amp; k = 11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