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ibre Baskerville" panose="02010600030101010101" charset="0"/>
      <p:regular r:id="rId9"/>
      <p:bold r:id="rId10"/>
      <p:italic r:id="rId11"/>
    </p:embeddedFont>
    <p:embeddedFont>
      <p:font typeface="Montserrat" panose="02010600030101010101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2D49F-67B4-49FF-B55C-8E31AA8FA14B}">
  <a:tblStyle styleId="{4512D49F-67B4-49FF-B55C-8E31AA8FA1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0a9a1b58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0a9a1b58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f0a9a1b58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f0a9a1b58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0a9a1b58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0a9a1b58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0a9a1b58_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0a9a1b58_9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0a9a1b58_9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0a9a1b58_9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28981"/>
            <a:ext cx="9144000" cy="17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15850" y="0"/>
            <a:ext cx="6912300" cy="3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d">
  <p:cSld name="BLANK_1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6"/>
            <a:ext cx="9144000" cy="17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40600" y="2040550"/>
            <a:ext cx="586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40600" y="3373454"/>
            <a:ext cx="5862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940950"/>
            <a:ext cx="9144000" cy="326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568225" y="2161800"/>
            <a:ext cx="6007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▪"/>
              <a:defRPr sz="3000" i="1">
                <a:solidFill>
                  <a:schemeClr val="dk2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3"/>
            <a:ext cx="19572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13325" y="1508525"/>
            <a:ext cx="7117200" cy="31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538675"/>
            <a:ext cx="3994500" cy="3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92275" y="1538675"/>
            <a:ext cx="3994500" cy="3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544700"/>
            <a:ext cx="26319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223963" y="1544700"/>
            <a:ext cx="26319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990725" y="1544700"/>
            <a:ext cx="26319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 i="1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0" y="3968825"/>
            <a:ext cx="9144000" cy="35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everse">
  <p:cSld name="CAPTION_ONLY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rot="10800000" flipH="1">
            <a:off x="0" y="4318800"/>
            <a:ext cx="9144000" cy="82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/>
          <p:nvPr/>
        </p:nvSpPr>
        <p:spPr>
          <a:xfrm rot="10800000" flipH="1">
            <a:off x="0" y="125"/>
            <a:ext cx="9144000" cy="396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3325" y="1737125"/>
            <a:ext cx="7117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▪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1255150" y="1613550"/>
            <a:ext cx="6912300" cy="9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A/B Testing - Targeting</a:t>
            </a:r>
            <a:r>
              <a:rPr lang="zh-CN" altLang="en-US" sz="3600" b="1" dirty="0">
                <a:solidFill>
                  <a:srgbClr val="000000"/>
                </a:solidFill>
              </a:rPr>
              <a:t>  </a:t>
            </a:r>
            <a:r>
              <a:rPr lang="en-US" altLang="zh-CN" sz="3600" b="1" dirty="0">
                <a:solidFill>
                  <a:srgbClr val="000000"/>
                </a:solidFill>
              </a:rPr>
              <a:t>for</a:t>
            </a:r>
            <a:r>
              <a:rPr lang="zh-CN" altLang="en-US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</a:rPr>
              <a:t>Email</a:t>
            </a:r>
            <a:r>
              <a:rPr lang="zh-CN" altLang="en-US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</a:rPr>
              <a:t>Campaign</a:t>
            </a:r>
            <a:endParaRPr sz="3600" b="1" dirty="0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0" y="4866375"/>
            <a:ext cx="9220200" cy="2772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874050" y="3602675"/>
            <a:ext cx="7395900" cy="9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111111"/>
                </a:solidFill>
              </a:rPr>
              <a:t>MSMA Group 11</a:t>
            </a:r>
            <a:endParaRPr sz="1600" b="1">
              <a:solidFill>
                <a:srgbClr val="11111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1111"/>
                </a:solidFill>
              </a:rPr>
              <a:t>Qianyu Dong | Sichun Li | Xinbei Jin | Congrong Shen | Xiao Shi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 idx="4294967295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Insights</a:t>
            </a:r>
            <a:endParaRPr sz="2000" b="1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4866375"/>
            <a:ext cx="9220200" cy="2772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4294967295"/>
          </p:nvPr>
        </p:nvSpPr>
        <p:spPr>
          <a:xfrm>
            <a:off x="583800" y="794400"/>
            <a:ext cx="7976400" cy="3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The average causal effect of</a:t>
            </a:r>
            <a:r>
              <a:rPr lang="en" sz="1400" b="1">
                <a:solidFill>
                  <a:srgbClr val="000000"/>
                </a:solidFill>
              </a:rPr>
              <a:t> </a:t>
            </a:r>
            <a:r>
              <a:rPr lang="en" sz="1400" b="1">
                <a:solidFill>
                  <a:srgbClr val="A61C00"/>
                </a:solidFill>
              </a:rPr>
              <a:t>emails</a:t>
            </a:r>
            <a:r>
              <a:rPr lang="en" sz="1400">
                <a:solidFill>
                  <a:srgbClr val="000000"/>
                </a:solidFill>
              </a:rPr>
              <a:t> is </a:t>
            </a:r>
            <a:r>
              <a:rPr lang="en" sz="1400" b="1">
                <a:solidFill>
                  <a:srgbClr val="980000"/>
                </a:solidFill>
              </a:rPr>
              <a:t>highly significant</a:t>
            </a:r>
            <a:r>
              <a:rPr lang="en" sz="1400">
                <a:solidFill>
                  <a:srgbClr val="000000"/>
                </a:solidFill>
              </a:rPr>
              <a:t> and its size is</a:t>
            </a:r>
            <a:r>
              <a:rPr lang="en" sz="1400">
                <a:solidFill>
                  <a:srgbClr val="980000"/>
                </a:solidFill>
              </a:rPr>
              <a:t> </a:t>
            </a:r>
            <a:r>
              <a:rPr lang="en" sz="1400" b="1">
                <a:solidFill>
                  <a:srgbClr val="980000"/>
                </a:solidFill>
              </a:rPr>
              <a:t>$1.26</a:t>
            </a:r>
            <a:r>
              <a:rPr lang="en" sz="1400" b="1">
                <a:solidFill>
                  <a:srgbClr val="000000"/>
                </a:solidFill>
              </a:rPr>
              <a:t>.</a:t>
            </a:r>
            <a:endParaRPr sz="1400" b="1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Randomized check shows our email effect is </a:t>
            </a:r>
            <a:r>
              <a:rPr lang="en" sz="1400" b="1">
                <a:solidFill>
                  <a:srgbClr val="980000"/>
                </a:solidFill>
              </a:rPr>
              <a:t>randomly assigned</a:t>
            </a:r>
            <a:r>
              <a:rPr lang="en" sz="1400">
                <a:solidFill>
                  <a:srgbClr val="000000"/>
                </a:solidFill>
              </a:rPr>
              <a:t>, hence no bias would be in experiment.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Sending email to consumers who </a:t>
            </a:r>
            <a:r>
              <a:rPr lang="en" sz="1400" b="1">
                <a:solidFill>
                  <a:srgbClr val="980000"/>
                </a:solidFill>
              </a:rPr>
              <a:t>purchased wine before</a:t>
            </a:r>
            <a:r>
              <a:rPr lang="en" sz="1400">
                <a:solidFill>
                  <a:srgbClr val="000000"/>
                </a:solidFill>
              </a:rPr>
              <a:t> would have stronger effectiveness. Emails are especially effective to </a:t>
            </a:r>
            <a:r>
              <a:rPr lang="en" sz="1400" b="1">
                <a:solidFill>
                  <a:srgbClr val="980000"/>
                </a:solidFill>
              </a:rPr>
              <a:t>Sauvignon Blanc buyers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According to scoring results, </a:t>
            </a:r>
            <a:r>
              <a:rPr lang="en" sz="1400" b="1">
                <a:solidFill>
                  <a:srgbClr val="980000"/>
                </a:solidFill>
              </a:rPr>
              <a:t>55%</a:t>
            </a:r>
            <a:r>
              <a:rPr lang="en" sz="1400">
                <a:solidFill>
                  <a:srgbClr val="98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of training data should be targeted.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An average customer from </a:t>
            </a:r>
            <a:r>
              <a:rPr lang="en" sz="1400" b="1">
                <a:solidFill>
                  <a:schemeClr val="accent1"/>
                </a:solidFill>
              </a:rPr>
              <a:t>targeted group</a:t>
            </a:r>
            <a:r>
              <a:rPr lang="en" sz="1400">
                <a:solidFill>
                  <a:srgbClr val="000000"/>
                </a:solidFill>
              </a:rPr>
              <a:t> did his/her last purchase about </a:t>
            </a:r>
            <a:r>
              <a:rPr lang="en" sz="1400" b="1">
                <a:solidFill>
                  <a:srgbClr val="980000"/>
                </a:solidFill>
              </a:rPr>
              <a:t>2.5 months ago</a:t>
            </a:r>
            <a:r>
              <a:rPr lang="en" sz="1400">
                <a:solidFill>
                  <a:srgbClr val="000000"/>
                </a:solidFill>
              </a:rPr>
              <a:t>, spent an average </a:t>
            </a:r>
            <a:r>
              <a:rPr lang="en" sz="1400" b="1">
                <a:solidFill>
                  <a:srgbClr val="980000"/>
                </a:solidFill>
              </a:rPr>
              <a:t>$94 on Chardonnay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lang="en" sz="1400" b="1">
                <a:solidFill>
                  <a:srgbClr val="980000"/>
                </a:solidFill>
              </a:rPr>
              <a:t>$28 on Sauvignon Blanc</a:t>
            </a:r>
            <a:r>
              <a:rPr lang="en" sz="1400">
                <a:solidFill>
                  <a:srgbClr val="000000"/>
                </a:solidFill>
              </a:rPr>
              <a:t> and </a:t>
            </a:r>
            <a:r>
              <a:rPr lang="en" sz="1400" b="1">
                <a:solidFill>
                  <a:srgbClr val="980000"/>
                </a:solidFill>
              </a:rPr>
              <a:t>$31 on Cabernet Sauvignon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 idx="4294967295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Methodology</a:t>
            </a:r>
            <a:endParaRPr sz="2000" b="1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0" y="4866375"/>
            <a:ext cx="9220200" cy="2772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4294967295"/>
          </p:nvPr>
        </p:nvSpPr>
        <p:spPr>
          <a:xfrm>
            <a:off x="593500" y="712200"/>
            <a:ext cx="8005800" cy="39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" sz="1400" dirty="0">
                <a:solidFill>
                  <a:schemeClr val="dk1"/>
                </a:solidFill>
              </a:rPr>
              <a:t>Conducted </a:t>
            </a:r>
            <a:r>
              <a:rPr lang="en" sz="1400" b="1" dirty="0">
                <a:solidFill>
                  <a:srgbClr val="980000"/>
                </a:solidFill>
              </a:rPr>
              <a:t>randomization check</a:t>
            </a:r>
            <a:r>
              <a:rPr lang="en" sz="1400" dirty="0">
                <a:solidFill>
                  <a:schemeClr val="dk1"/>
                </a:solidFill>
              </a:rPr>
              <a:t> to test whether experimental manipulation is assigned randomly to all baseline variables.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" sz="1400" dirty="0">
                <a:solidFill>
                  <a:schemeClr val="dk1"/>
                </a:solidFill>
              </a:rPr>
              <a:t>Used </a:t>
            </a:r>
            <a:r>
              <a:rPr lang="en" sz="1400" b="1" dirty="0">
                <a:solidFill>
                  <a:srgbClr val="980000"/>
                </a:solidFill>
              </a:rPr>
              <a:t>slice and dice analysis</a:t>
            </a:r>
            <a:r>
              <a:rPr lang="en" sz="1400" dirty="0">
                <a:solidFill>
                  <a:schemeClr val="dk1"/>
                </a:solidFill>
              </a:rPr>
              <a:t> to illustrate the potential for targeting on responses for the email campaign.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" sz="1400" dirty="0">
                <a:solidFill>
                  <a:srgbClr val="000000"/>
                </a:solidFill>
              </a:rPr>
              <a:t>Built </a:t>
            </a:r>
            <a:r>
              <a:rPr lang="en" sz="1400" b="1" dirty="0">
                <a:solidFill>
                  <a:srgbClr val="980000"/>
                </a:solidFill>
              </a:rPr>
              <a:t>causal forest</a:t>
            </a:r>
            <a:r>
              <a:rPr lang="en" sz="1400" dirty="0">
                <a:solidFill>
                  <a:schemeClr val="dk1"/>
                </a:solidFill>
              </a:rPr>
              <a:t> </a:t>
            </a:r>
            <a:r>
              <a:rPr lang="en" sz="1400" b="1" dirty="0">
                <a:solidFill>
                  <a:srgbClr val="980000"/>
                </a:solidFill>
              </a:rPr>
              <a:t>model</a:t>
            </a:r>
            <a:r>
              <a:rPr lang="en" sz="1400" dirty="0">
                <a:solidFill>
                  <a:schemeClr val="dk1"/>
                </a:solidFill>
              </a:rPr>
              <a:t> to obtain best estimates for causal effect and make individual-level predictions. (X: "last_purch", "visits", "chard", "sav_blanc", "syrah", "cab"; Y: “purch”; w: “group”)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" sz="1400" b="1" dirty="0">
                <a:solidFill>
                  <a:srgbClr val="980000"/>
                </a:solidFill>
              </a:rPr>
              <a:t>Score = 30%(Margin rate)*Lift - 0.1(Cost)</a:t>
            </a:r>
            <a:r>
              <a:rPr lang="en" sz="1400" dirty="0">
                <a:solidFill>
                  <a:schemeClr val="dk1"/>
                </a:solidFill>
              </a:rPr>
              <a:t>, where Lift is the prediction of causal forest, which equals to the variance between purchase with email and purchase without email.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" sz="1400" b="1" dirty="0">
                <a:solidFill>
                  <a:srgbClr val="980000"/>
                </a:solidFill>
              </a:rPr>
              <a:t>Targeting via Scoring</a:t>
            </a:r>
            <a:r>
              <a:rPr lang="en" sz="1400" dirty="0">
                <a:solidFill>
                  <a:schemeClr val="dk1"/>
                </a:solidFill>
              </a:rPr>
              <a:t>: target consumers whose </a:t>
            </a:r>
            <a:r>
              <a:rPr lang="en" sz="1400" b="1" dirty="0">
                <a:solidFill>
                  <a:srgbClr val="980000"/>
                </a:solidFill>
              </a:rPr>
              <a:t>score &gt; 0</a:t>
            </a:r>
            <a:r>
              <a:rPr lang="en" sz="1400" dirty="0">
                <a:solidFill>
                  <a:schemeClr val="dk1"/>
                </a:solidFill>
              </a:rPr>
              <a:t>. 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 idx="4294967295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Average Causal Effects</a:t>
            </a:r>
            <a:endParaRPr sz="2000" b="1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0" y="4866375"/>
            <a:ext cx="9220200" cy="2772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306666" y="591236"/>
            <a:ext cx="4299220" cy="3742748"/>
            <a:chOff x="146650" y="864600"/>
            <a:chExt cx="4425342" cy="3849375"/>
          </a:xfrm>
        </p:grpSpPr>
        <p:pic>
          <p:nvPicPr>
            <p:cNvPr id="89" name="Google Shape;8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6650" y="864600"/>
              <a:ext cx="4425342" cy="384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7"/>
            <p:cNvSpPr/>
            <p:nvPr/>
          </p:nvSpPr>
          <p:spPr>
            <a:xfrm>
              <a:off x="1013325" y="2512475"/>
              <a:ext cx="1493700" cy="1977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7"/>
          <p:cNvSpPr txBox="1"/>
          <p:nvPr/>
        </p:nvSpPr>
        <p:spPr>
          <a:xfrm>
            <a:off x="4510475" y="712200"/>
            <a:ext cx="4500600" cy="3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Libre Baskerville"/>
              <a:buChar char="●"/>
            </a:pPr>
            <a:r>
              <a:rPr lang="en">
                <a:latin typeface="Libre Baskerville"/>
                <a:ea typeface="Libre Baskerville"/>
                <a:cs typeface="Libre Baskerville"/>
                <a:sym typeface="Libre Baskerville"/>
              </a:rPr>
              <a:t>The experimental manipulation (“group”) </a:t>
            </a:r>
            <a:r>
              <a:rPr lang="en" b="1">
                <a:solidFill>
                  <a:srgbClr val="98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passed the randomization check</a:t>
            </a:r>
            <a:endParaRPr b="1">
              <a:solidFill>
                <a:srgbClr val="98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</a:pPr>
            <a:r>
              <a:rPr lang="en">
                <a:latin typeface="Libre Baskerville"/>
                <a:ea typeface="Libre Baskerville"/>
                <a:cs typeface="Libre Baskerville"/>
                <a:sym typeface="Libre Baskerville"/>
              </a:rPr>
              <a:t>Customers spent $14.53 without receiving the emails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</a:pPr>
            <a:r>
              <a:rPr lang="en">
                <a:latin typeface="Libre Baskerville"/>
                <a:ea typeface="Libre Baskerville"/>
                <a:cs typeface="Libre Baskerville"/>
                <a:sym typeface="Libre Baskerville"/>
              </a:rPr>
              <a:t>The effect of</a:t>
            </a:r>
            <a:r>
              <a:rPr lang="en" b="1">
                <a:solidFill>
                  <a:srgbClr val="98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emails</a:t>
            </a:r>
            <a:r>
              <a:rPr lang="en">
                <a:latin typeface="Libre Baskerville"/>
                <a:ea typeface="Libre Baskerville"/>
                <a:cs typeface="Libre Baskerville"/>
                <a:sym typeface="Libre Baskerville"/>
              </a:rPr>
              <a:t> is </a:t>
            </a:r>
            <a:r>
              <a:rPr lang="en" b="1">
                <a:solidFill>
                  <a:srgbClr val="98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highly significant</a:t>
            </a:r>
            <a:r>
              <a:rPr lang="en">
                <a:latin typeface="Libre Baskerville"/>
                <a:ea typeface="Libre Baskerville"/>
                <a:cs typeface="Libre Baskerville"/>
                <a:sym typeface="Libre Baskerville"/>
              </a:rPr>
              <a:t> and the effect size is </a:t>
            </a:r>
            <a:r>
              <a:rPr lang="en" b="1">
                <a:solidFill>
                  <a:srgbClr val="98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$1.26</a:t>
            </a:r>
            <a:endParaRPr b="1">
              <a:solidFill>
                <a:srgbClr val="98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</a:pPr>
            <a:r>
              <a:rPr lang="en">
                <a:latin typeface="Libre Baskerville"/>
                <a:ea typeface="Libre Baskerville"/>
                <a:cs typeface="Libre Baskerville"/>
                <a:sym typeface="Libre Baskerville"/>
              </a:rPr>
              <a:t>Past purchases of chard / sav_blanc / cab and the amount of last purchase are also significant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06625" y="4377575"/>
            <a:ext cx="42993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Variable “past_purch” is dropped because it is perfectly collinear with the purchases by categories</a:t>
            </a:r>
            <a:endParaRPr sz="9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306625" y="4377575"/>
            <a:ext cx="408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 idx="4294967295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Slice and Dice Analysis</a:t>
            </a:r>
            <a:endParaRPr sz="2000" b="1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0" y="4866375"/>
            <a:ext cx="9220200" cy="2772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4294967295"/>
          </p:nvPr>
        </p:nvSpPr>
        <p:spPr>
          <a:xfrm>
            <a:off x="312950" y="2705100"/>
            <a:ext cx="4597800" cy="19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Effect of email is </a:t>
            </a:r>
            <a:r>
              <a:rPr lang="en" sz="1100" b="1">
                <a:solidFill>
                  <a:srgbClr val="980000"/>
                </a:solidFill>
              </a:rPr>
              <a:t>significant </a:t>
            </a:r>
            <a:r>
              <a:rPr lang="en" sz="1100">
                <a:solidFill>
                  <a:srgbClr val="000000"/>
                </a:solidFill>
              </a:rPr>
              <a:t>to both “have purchased Sauvignon Blanc” group and “haven’t purchased Sauvignon Blanc” group.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Emails are </a:t>
            </a:r>
            <a:r>
              <a:rPr lang="en" sz="1100" b="1">
                <a:solidFill>
                  <a:srgbClr val="980000"/>
                </a:solidFill>
              </a:rPr>
              <a:t>more effective</a:t>
            </a:r>
            <a:r>
              <a:rPr lang="en" sz="1100">
                <a:solidFill>
                  <a:srgbClr val="000000"/>
                </a:solidFill>
              </a:rPr>
              <a:t> for </a:t>
            </a:r>
            <a:r>
              <a:rPr lang="en" sz="1100" b="1">
                <a:solidFill>
                  <a:srgbClr val="980000"/>
                </a:solidFill>
              </a:rPr>
              <a:t>consumers who purchased Sauvignon Blanc</a:t>
            </a:r>
            <a:r>
              <a:rPr lang="en" sz="1100">
                <a:solidFill>
                  <a:srgbClr val="000000"/>
                </a:solidFill>
              </a:rPr>
              <a:t>, bringing a purchase lift of </a:t>
            </a:r>
            <a:r>
              <a:rPr lang="en" sz="1100" b="1">
                <a:solidFill>
                  <a:srgbClr val="980000"/>
                </a:solidFill>
              </a:rPr>
              <a:t>$2.80</a:t>
            </a:r>
            <a:r>
              <a:rPr lang="en" sz="1100">
                <a:solidFill>
                  <a:srgbClr val="000000"/>
                </a:solidFill>
              </a:rPr>
              <a:t>, while for those who </a:t>
            </a:r>
            <a:r>
              <a:rPr lang="en" sz="1100" b="1">
                <a:solidFill>
                  <a:srgbClr val="000000"/>
                </a:solidFill>
              </a:rPr>
              <a:t>haven’t purchased Sauvignon Blanc</a:t>
            </a:r>
            <a:r>
              <a:rPr lang="en" sz="1100">
                <a:solidFill>
                  <a:srgbClr val="000000"/>
                </a:solidFill>
              </a:rPr>
              <a:t>, emails can only raise the purchase by </a:t>
            </a:r>
            <a:r>
              <a:rPr lang="en" sz="1100" b="1">
                <a:solidFill>
                  <a:srgbClr val="000000"/>
                </a:solidFill>
              </a:rPr>
              <a:t>$0.75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550" y="949200"/>
            <a:ext cx="4010300" cy="3680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50" y="864600"/>
            <a:ext cx="4508949" cy="184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/>
          <p:nvPr/>
        </p:nvCxnSpPr>
        <p:spPr>
          <a:xfrm rot="10800000" flipH="1">
            <a:off x="442025" y="2342000"/>
            <a:ext cx="4375800" cy="81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8"/>
          <p:cNvCxnSpPr/>
          <p:nvPr/>
        </p:nvCxnSpPr>
        <p:spPr>
          <a:xfrm rot="10800000" flipH="1">
            <a:off x="442025" y="2462250"/>
            <a:ext cx="4375800" cy="81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 idx="4294967295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Summary of Target Customers</a:t>
            </a:r>
            <a:endParaRPr sz="2000" b="1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0" y="4866375"/>
            <a:ext cx="9220200" cy="2772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4294967295"/>
          </p:nvPr>
        </p:nvSpPr>
        <p:spPr>
          <a:xfrm>
            <a:off x="593500" y="999750"/>
            <a:ext cx="7938300" cy="12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952425" y="1307425"/>
          <a:ext cx="7239000" cy="762000"/>
        </p:xfrm>
        <a:graphic>
          <a:graphicData uri="http://schemas.openxmlformats.org/drawingml/2006/table">
            <a:tbl>
              <a:tblPr>
                <a:noFill/>
                <a:tableStyleId>{4512D49F-67B4-49FF-B55C-8E31AA8FA14B}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targeted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43,103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55%</a:t>
                      </a:r>
                      <a:endParaRPr sz="1200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solidFill>
                      <a:srgbClr val="9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non_targeted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35,209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45%</a:t>
                      </a:r>
                      <a:endParaRPr sz="1200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solidFill>
                      <a:srgbClr val="9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" name="Google Shape;113;p19"/>
          <p:cNvSpPr txBox="1"/>
          <p:nvPr/>
        </p:nvSpPr>
        <p:spPr>
          <a:xfrm>
            <a:off x="224400" y="852750"/>
            <a:ext cx="899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Char char="●"/>
            </a:pPr>
            <a:r>
              <a:rPr lang="en" sz="1200">
                <a:latin typeface="Libre Baskerville"/>
                <a:ea typeface="Libre Baskerville"/>
                <a:cs typeface="Libre Baskerville"/>
                <a:sym typeface="Libre Baskerville"/>
              </a:rPr>
              <a:t>According to scoring results, </a:t>
            </a:r>
            <a:r>
              <a:rPr lang="en" sz="1200" b="1">
                <a:solidFill>
                  <a:srgbClr val="98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55%</a:t>
            </a:r>
            <a:r>
              <a:rPr lang="en" sz="1200">
                <a:latin typeface="Libre Baskerville"/>
                <a:ea typeface="Libre Baskerville"/>
                <a:cs typeface="Libre Baskerville"/>
                <a:sym typeface="Libre Baskerville"/>
              </a:rPr>
              <a:t> of training data should be targeted.</a:t>
            </a:r>
            <a:endParaRPr sz="12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68300" y="2297138"/>
            <a:ext cx="79383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15" name="Google Shape;115;p19"/>
          <p:cNvGraphicFramePr/>
          <p:nvPr/>
        </p:nvGraphicFramePr>
        <p:xfrm>
          <a:off x="701263" y="3072538"/>
          <a:ext cx="7722775" cy="1143000"/>
        </p:xfrm>
        <a:graphic>
          <a:graphicData uri="http://schemas.openxmlformats.org/drawingml/2006/table">
            <a:tbl>
              <a:tblPr>
                <a:noFill/>
                <a:tableStyleId>{4512D49F-67B4-49FF-B55C-8E31AA8FA14B}</a:tableStyleId>
              </a:tblPr>
              <a:tblGrid>
                <a:gridCol w="13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istarget</a:t>
                      </a:r>
                      <a:endParaRPr sz="1200"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last_purch</a:t>
                      </a:r>
                      <a:endParaRPr sz="1200" b="1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vistis</a:t>
                      </a:r>
                      <a:endParaRPr sz="1200"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chard</a:t>
                      </a:r>
                      <a:endParaRPr sz="1200" b="1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sav_blanc</a:t>
                      </a:r>
                      <a:endParaRPr sz="1200" b="1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syrah</a:t>
                      </a:r>
                      <a:endParaRPr sz="1200"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cab</a:t>
                      </a:r>
                      <a:endParaRPr sz="1200" b="1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targeted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72.90017</a:t>
                      </a:r>
                      <a:endParaRPr sz="1200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5.659142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93.69655</a:t>
                      </a:r>
                      <a:endParaRPr sz="1200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28.16207</a:t>
                      </a:r>
                      <a:endParaRPr sz="1200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2.298140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30.50920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non_targeted</a:t>
                      </a:r>
                      <a:endParaRPr sz="1200"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111.06251</a:t>
                      </a:r>
                      <a:endParaRPr sz="1200" b="1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5.631969</a:t>
                      </a:r>
                      <a:endParaRPr sz="1200"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49.91804</a:t>
                      </a:r>
                      <a:endParaRPr sz="1200" b="1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24.94670</a:t>
                      </a:r>
                      <a:endParaRPr sz="1200" b="1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3.504276</a:t>
                      </a:r>
                      <a:endParaRPr sz="1200" b="1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22.76584</a:t>
                      </a:r>
                      <a:endParaRPr sz="1200" b="1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Google Shape;116;p19"/>
          <p:cNvSpPr txBox="1"/>
          <p:nvPr/>
        </p:nvSpPr>
        <p:spPr>
          <a:xfrm>
            <a:off x="224400" y="2289760"/>
            <a:ext cx="81822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Char char="●"/>
            </a:pPr>
            <a:r>
              <a:rPr lang="en" sz="1200">
                <a:latin typeface="Libre Baskerville"/>
                <a:ea typeface="Libre Baskerville"/>
                <a:cs typeface="Libre Baskerville"/>
                <a:sym typeface="Libre Baskerville"/>
              </a:rPr>
              <a:t>An average customer from targeted group did his/her last purchase about 2.5 months ago, spent an average $94 on Chardonnay, $28 on Sauvignon Blanc and $31 on Cabernet Sauvignon.</a:t>
            </a:r>
            <a:endParaRPr sz="12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17" name="Google Shape;117;p19"/>
          <p:cNvCxnSpPr/>
          <p:nvPr/>
        </p:nvCxnSpPr>
        <p:spPr>
          <a:xfrm>
            <a:off x="306625" y="4377575"/>
            <a:ext cx="408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9"/>
          <p:cNvSpPr txBox="1"/>
          <p:nvPr/>
        </p:nvSpPr>
        <p:spPr>
          <a:xfrm>
            <a:off x="224400" y="4399375"/>
            <a:ext cx="46860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“last_purch”, “visits”, “chard”, “sav_chard”, “syrah”, “cab” are average values.</a:t>
            </a:r>
            <a:endParaRPr sz="9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rissa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8A0A36"/>
      </a:accent1>
      <a:accent2>
        <a:srgbClr val="610323"/>
      </a:accent2>
      <a:accent3>
        <a:srgbClr val="AFB4BD"/>
      </a:accent3>
      <a:accent4>
        <a:srgbClr val="DCE1E9"/>
      </a:accent4>
      <a:accent5>
        <a:srgbClr val="C35A39"/>
      </a:accent5>
      <a:accent6>
        <a:srgbClr val="EB9D7A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526</Words>
  <Application>Microsoft Office PowerPoint</Application>
  <PresentationFormat>On-screen Show (16:9)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Libre Baskerville</vt:lpstr>
      <vt:lpstr>Arial</vt:lpstr>
      <vt:lpstr>Montserrat</vt:lpstr>
      <vt:lpstr>Nerissa template</vt:lpstr>
      <vt:lpstr>A/B Testing - Targeting  for Email Campaign</vt:lpstr>
      <vt:lpstr>Key Insights</vt:lpstr>
      <vt:lpstr>Methodology</vt:lpstr>
      <vt:lpstr>Average Causal Effects</vt:lpstr>
      <vt:lpstr>Slice and Dice Analysis</vt:lpstr>
      <vt:lpstr>Summary of Target Customers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Retailer Case</dc:title>
  <cp:lastModifiedBy>Sichun Li</cp:lastModifiedBy>
  <cp:revision>2</cp:revision>
  <dcterms:modified xsi:type="dcterms:W3CDTF">2020-05-10T21:26:05Z</dcterms:modified>
</cp:coreProperties>
</file>