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4" r:id="rId3"/>
    <p:sldId id="266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0668-F353-446C-8357-290FCB76E8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9E19-A134-46EB-B959-CF517AD7A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9DE6-7C32-4B90-A4A2-783AF2A9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8DBA3-51FF-4B43-82A5-40BA4FC32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CC11-1B26-44EA-B10D-114B7C84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E2E4-51B8-4F79-B763-850B3CFC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83E0-37EC-424B-89E4-B867C449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3383-6590-4B08-933B-41DA4E67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D9ECD-EB56-4B3B-B221-6EA956CC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C923-7559-4391-A2AE-9D791BD8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9E42-080A-44F3-89E2-6DEF6405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EC95-269D-49CD-B5A1-D3789436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3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39C1B-C404-4856-B183-D2634666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F75AE-8E2B-419F-B7A2-BBE10684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63EF-A796-47F0-AF5F-892C70F1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2014-25B0-4CC7-853D-B3B6E432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227A-5A43-4427-B401-F299C7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E265-6B17-4F33-8D84-FDDDFF0F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2290-4DD5-4607-8DAA-68622062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23CF-8502-4E60-AF9D-E1D61A1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7C19-AB60-48A6-97D2-E6544ACB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895E-2155-407A-92EC-5A96402E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F58-1EE2-458B-8724-DFBB5D29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A29D-CFEB-418F-92C6-3C4B953B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D7BD-8261-4D5B-9AF0-D0E4268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BE9C-D05F-4829-9971-8BC9E04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C19A-8383-4737-B8A5-BED4366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9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2DCB-F2BE-449B-AEE5-63E155EA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A5CF-1E41-4344-A93A-93B8DA2C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3E2A8-2202-4882-995D-EBD997AA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612FB-3B22-49AC-9FDC-ECDAB6EF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7407-0E75-45C0-8656-87BDCA48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D2A6-4E9E-4FB3-AA1B-036669EC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3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CB1D-D8E7-4B00-A3D4-37B67C94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08A6A-2ED1-47D9-A238-DF3C1E95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5E113-9917-4681-8C2D-A02267564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680E-C091-463A-9E77-1AB1BA920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3099B-C78B-43D2-97D6-9E78E577D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7B472-9C6F-4538-B814-37632555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811C9-1E8A-429B-B392-55B4D6BA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4B766-C487-4B04-AD98-33995407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90D0-64F1-442F-A95A-807E119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F6DBF-B842-4F3A-B61A-4F35460F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E30D-1A52-4EBD-8647-EA8A1281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DEAF7-40A8-46DB-8801-25930A55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2480E-5D74-4874-9BA0-DECECF4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910D7-7E3D-456F-BE86-54ED69DD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D9B21-727E-40B2-A548-FF66872A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6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AD55-6E70-4621-A291-CBDEDBF4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587C-0994-4566-B0F8-B479E856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36D6-F688-4DC6-8D0E-E2F72D7D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37414-5EC5-40C8-A212-BB269F0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66AB6-B22B-4774-954A-1E4DAEE0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8F95-CBA1-464C-B367-FFD2DFB0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A404-6A93-460B-92CA-9420FFBC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D3FED-7642-407E-B788-21B9F8FE7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56764-6F80-4B17-9B8B-3CDA99A19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DF5D-7CEF-4616-9F35-B8058EE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59FC4-C7F5-42FC-A6F4-48F0D0FB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468C4-5961-47C2-8DBA-5EFAAFA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F9761-5D53-4651-BE85-CFF07B1B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6728-51C9-4481-8430-1B9EFEE0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A433-B6B3-42D0-B4A4-C284001A4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FB5A-70DA-45FE-A341-1ED2DF03837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2873-DA8B-46F9-B1B2-BA2199347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E12E-3ED8-4993-90B9-33F6AB273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AD08-AFCC-4418-B3B5-F6369BA7B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185056" y="1924665"/>
            <a:ext cx="12017828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600" dirty="0">
                <a:latin typeface="+mj-lt"/>
              </a:rPr>
              <a:t> </a:t>
            </a:r>
            <a:endParaRPr lang="zh-CN" altLang="zh-CN" sz="3600" dirty="0">
              <a:latin typeface="+mj-lt"/>
            </a:endParaRPr>
          </a:p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Hill Country Club </a:t>
            </a:r>
          </a:p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Design </a:t>
            </a:r>
            <a:endParaRPr lang="en-US" altLang="zh-CN" sz="4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b="1" dirty="0">
                <a:latin typeface="+mj-lt"/>
                <a:ea typeface="+mj-ea"/>
                <a:cs typeface="+mj-cs"/>
              </a:rPr>
              <a:t>Data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57340-E275-4458-B8DF-59197CDCBCDF}"/>
              </a:ext>
            </a:extLst>
          </p:cNvPr>
          <p:cNvSpPr txBox="1"/>
          <p:nvPr/>
        </p:nvSpPr>
        <p:spPr>
          <a:xfrm>
            <a:off x="648930" y="2438400"/>
            <a:ext cx="366703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Raw Database - contains the 10 tables, with transactional data</a:t>
            </a:r>
            <a:r>
              <a:rPr lang="zh-CN" altLang="en-US" dirty="0"/>
              <a:t>（</a:t>
            </a:r>
            <a:r>
              <a:rPr lang="en-US" altLang="zh-CN" dirty="0"/>
              <a:t>50,000+</a:t>
            </a:r>
            <a:r>
              <a:rPr lang="zh-CN" altLang="en-US" dirty="0"/>
              <a:t>）</a:t>
            </a:r>
            <a:r>
              <a:rPr lang="en-US" altLang="zh-CN" dirty="0"/>
              <a:t> related to one year of operations of Blue Hill Country Club.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BC6C4-54D2-47EE-AF6D-1AB31884A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" b="-2"/>
          <a:stretch/>
        </p:blipFill>
        <p:spPr>
          <a:xfrm>
            <a:off x="4626741" y="923111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09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b="1" dirty="0">
                <a:latin typeface="+mj-lt"/>
                <a:ea typeface="+mj-ea"/>
                <a:cs typeface="+mj-cs"/>
              </a:rPr>
              <a:t>Data Warehouse Design</a:t>
            </a:r>
            <a:r>
              <a:rPr lang="zh-CN" altLang="en-US" sz="3700" b="1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3700" b="1" dirty="0">
                <a:latin typeface="+mj-lt"/>
                <a:ea typeface="+mj-ea"/>
                <a:cs typeface="+mj-cs"/>
              </a:rPr>
              <a:t>through ETL process</a:t>
            </a:r>
            <a:r>
              <a:rPr lang="zh-CN" altLang="en-US" sz="3700" b="1" dirty="0">
                <a:latin typeface="+mj-lt"/>
                <a:ea typeface="+mj-ea"/>
                <a:cs typeface="+mj-cs"/>
              </a:rPr>
              <a:t>）</a:t>
            </a:r>
            <a:endParaRPr lang="en-US" altLang="zh-CN" sz="37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57340-E275-4458-B8DF-59197CDCBCDF}"/>
              </a:ext>
            </a:extLst>
          </p:cNvPr>
          <p:cNvSpPr txBox="1"/>
          <p:nvPr/>
        </p:nvSpPr>
        <p:spPr>
          <a:xfrm>
            <a:off x="648931" y="2659422"/>
            <a:ext cx="366703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Table m contains demographic information of members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Table </a:t>
            </a:r>
            <a:r>
              <a:rPr lang="en-US" altLang="zh-CN" dirty="0" err="1"/>
              <a:t>consum</a:t>
            </a:r>
            <a:r>
              <a:rPr lang="en-US" altLang="zh-CN" dirty="0"/>
              <a:t> contains consumption data of each membership account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Table </a:t>
            </a:r>
            <a:r>
              <a:rPr lang="en-US" altLang="zh-CN" dirty="0" err="1"/>
              <a:t>promo_specialinfo</a:t>
            </a:r>
            <a:r>
              <a:rPr lang="en-US" altLang="zh-CN" dirty="0"/>
              <a:t> contains data of whether signed up for promotion and whether attended special functions in each membership account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9B9151-6FB2-4295-9F7C-A399B7E38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4" t="15396" b="51588"/>
          <a:stretch/>
        </p:blipFill>
        <p:spPr>
          <a:xfrm>
            <a:off x="4713511" y="1197427"/>
            <a:ext cx="7195903" cy="42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239486" y="283027"/>
            <a:ext cx="808808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00" b="1" dirty="0">
                <a:latin typeface="+mj-ea"/>
                <a:ea typeface="+mj-ea"/>
                <a:cs typeface="Times New Roman" panose="02020603050405020304" pitchFamily="18" charset="0"/>
              </a:rPr>
              <a:t>Revenue Generated by Each Category</a:t>
            </a:r>
            <a:endParaRPr lang="zh-CN" altLang="en-US" sz="37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53A90-9BD7-4E8D-B38D-284B71A112AB}"/>
              </a:ext>
            </a:extLst>
          </p:cNvPr>
          <p:cNvSpPr txBox="1"/>
          <p:nvPr/>
        </p:nvSpPr>
        <p:spPr>
          <a:xfrm>
            <a:off x="751115" y="5350864"/>
            <a:ext cx="50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Dining contributes the most to the club.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63F43-522B-46FE-A8AB-3FC52A48F9B4}"/>
              </a:ext>
            </a:extLst>
          </p:cNvPr>
          <p:cNvSpPr txBox="1"/>
          <p:nvPr/>
        </p:nvSpPr>
        <p:spPr>
          <a:xfrm>
            <a:off x="5660572" y="5350864"/>
            <a:ext cx="662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Within dining, dinner on weekday is the most contributing one.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7" name="Picture 16" descr="A close up of graphics&#10;&#10;Description automatically generated">
            <a:extLst>
              <a:ext uri="{FF2B5EF4-FFF2-40B4-BE49-F238E27FC236}">
                <a16:creationId xmlns:a16="http://schemas.microsoft.com/office/drawing/2014/main" id="{DDD97A95-3D76-4CCA-B31B-D6E18682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"/>
          <a:stretch/>
        </p:blipFill>
        <p:spPr>
          <a:xfrm>
            <a:off x="1355985" y="1451568"/>
            <a:ext cx="3584005" cy="3836527"/>
          </a:xfrm>
          <a:prstGeom prst="rect">
            <a:avLst/>
          </a:prstGeom>
        </p:spPr>
      </p:pic>
      <p:pic>
        <p:nvPicPr>
          <p:cNvPr id="18" name="Picture 1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2DD78EA-F4D6-4600-B452-2D6C1B74D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6"/>
          <a:stretch/>
        </p:blipFill>
        <p:spPr>
          <a:xfrm>
            <a:off x="6639765" y="1246576"/>
            <a:ext cx="4949893" cy="36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648929" y="396505"/>
            <a:ext cx="3987079" cy="2142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b="1" dirty="0">
                <a:latin typeface="+mj-lt"/>
                <a:ea typeface="+mj-ea"/>
                <a:cs typeface="+mj-cs"/>
              </a:rPr>
              <a:t>Consumption Amount of Different Types of 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53A90-9BD7-4E8D-B38D-284B71A112AB}"/>
              </a:ext>
            </a:extLst>
          </p:cNvPr>
          <p:cNvSpPr txBox="1"/>
          <p:nvPr/>
        </p:nvSpPr>
        <p:spPr>
          <a:xfrm>
            <a:off x="639663" y="2830286"/>
            <a:ext cx="3667037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dirty="0"/>
              <a:t>On average: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For each membership account, couple spend most. While for each person, individuals spend most.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Both from total generated value and value per person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29F69C-E13B-4EA9-B141-792C089F0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r="1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923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648927" y="401890"/>
            <a:ext cx="3667039" cy="2731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dirty="0"/>
              <a:t>Consumption Preference of Different Types of Members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37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53A90-9BD7-4E8D-B38D-284B71A112AB}"/>
              </a:ext>
            </a:extLst>
          </p:cNvPr>
          <p:cNvSpPr txBox="1"/>
          <p:nvPr/>
        </p:nvSpPr>
        <p:spPr>
          <a:xfrm>
            <a:off x="648929" y="2833580"/>
            <a:ext cx="3667037" cy="329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Family and couple spend most money on dining and pool.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Individual and retiree spend most money on dining and golf.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Individual and retiree are more willing to spend money on outside sports (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golf and tennis)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more.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dirty="0"/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EDD30C62-D406-4013-8362-0DC72309F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25" y="1271625"/>
            <a:ext cx="1421321" cy="111871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4A1571-B374-4192-8D8E-8C85A5E8F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3"/>
          <a:stretch/>
        </p:blipFill>
        <p:spPr>
          <a:xfrm>
            <a:off x="5201384" y="810423"/>
            <a:ext cx="5313841" cy="55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8F8230-DD2F-473F-9953-D8B9C0E481B3}"/>
              </a:ext>
            </a:extLst>
          </p:cNvPr>
          <p:cNvSpPr txBox="1"/>
          <p:nvPr/>
        </p:nvSpPr>
        <p:spPr>
          <a:xfrm>
            <a:off x="648929" y="908953"/>
            <a:ext cx="3987079" cy="1117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b="1" dirty="0">
                <a:latin typeface="+mj-lt"/>
                <a:ea typeface="+mj-ea"/>
                <a:cs typeface="+mj-cs"/>
              </a:rPr>
              <a:t>Promotion Effectiveness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53A90-9BD7-4E8D-B38D-284B71A112AB}"/>
              </a:ext>
            </a:extLst>
          </p:cNvPr>
          <p:cNvSpPr txBox="1"/>
          <p:nvPr/>
        </p:nvSpPr>
        <p:spPr>
          <a:xfrm>
            <a:off x="639663" y="2830286"/>
            <a:ext cx="3667037" cy="19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Members who signed up for promo one have increased dining revenue.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Members who signed up for promo two have increased other revenue.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Picture 4" descr="A screen shot of a city&#10;&#10;Description automatically generated">
            <a:extLst>
              <a:ext uri="{FF2B5EF4-FFF2-40B4-BE49-F238E27FC236}">
                <a16:creationId xmlns:a16="http://schemas.microsoft.com/office/drawing/2014/main" id="{BB417DB3-37DB-47E3-9B23-7DC0A4AE5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94" y="783358"/>
            <a:ext cx="6350326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Sichun Li</dc:creator>
  <cp:lastModifiedBy>Sichun Li</cp:lastModifiedBy>
  <cp:revision>11</cp:revision>
  <dcterms:created xsi:type="dcterms:W3CDTF">2020-05-23T06:00:06Z</dcterms:created>
  <dcterms:modified xsi:type="dcterms:W3CDTF">2020-05-25T01:23:21Z</dcterms:modified>
</cp:coreProperties>
</file>