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Quattrocento Sans" panose="020B0502050000020003"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2C439F-D941-4323-9559-00C090A4FB3A}">
  <a:tblStyle styleId="{5D2C439F-D941-4323-9559-00C090A4FB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napToGrid="0">
      <p:cViewPr varScale="1">
        <p:scale>
          <a:sx n="156" d="100"/>
          <a:sy n="156" d="100"/>
        </p:scale>
        <p:origin x="3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6c17bd87a_2_5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76c17bd87a_2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6c6dc70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6c6dc70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6c17bd87a_6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76c17bd87a_6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6c17bd87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6c17bd87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6c17bd87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6c17bd87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6c17bd87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6c17bd87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6c6dc70c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6c6dc70c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6c6dc70c8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6c6dc70c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gradFill>
            <a:gsLst>
              <a:gs pos="0">
                <a:schemeClr val="accent2"/>
              </a:gs>
              <a:gs pos="100000">
                <a:schemeClr val="accent1"/>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 name="Google Shape;59;p14"/>
          <p:cNvSpPr/>
          <p:nvPr/>
        </p:nvSpPr>
        <p:spPr>
          <a:xfrm>
            <a:off x="5774003" y="536437"/>
            <a:ext cx="2647538" cy="2647538"/>
          </a:xfrm>
          <a:prstGeom prst="ellipse">
            <a:avLst/>
          </a:prstGeom>
          <a:gradFill>
            <a:gsLst>
              <a:gs pos="0">
                <a:schemeClr val="accent3"/>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 name="Google Shape;60;p14"/>
          <p:cNvSpPr/>
          <p:nvPr/>
        </p:nvSpPr>
        <p:spPr>
          <a:xfrm>
            <a:off x="0" y="1274768"/>
            <a:ext cx="9144000" cy="3868732"/>
          </a:xfrm>
          <a:custGeom>
            <a:avLst/>
            <a:gdLst/>
            <a:ahLst/>
            <a:cxnLst/>
            <a:rect l="l" t="t" r="r" b="b"/>
            <a:pathLst>
              <a:path w="12192000" h="5158309" extrusionOk="0">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lt1">
              <a:alpha val="20000"/>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1" name="Google Shape;61;p14"/>
          <p:cNvSpPr/>
          <p:nvPr/>
        </p:nvSpPr>
        <p:spPr>
          <a:xfrm>
            <a:off x="4018730" y="1529602"/>
            <a:ext cx="4552678" cy="2535248"/>
          </a:xfrm>
          <a:custGeom>
            <a:avLst/>
            <a:gdLst/>
            <a:ahLst/>
            <a:cxnLst/>
            <a:rect l="l" t="t" r="r" b="b"/>
            <a:pathLst>
              <a:path w="4357" h="2429" extrusionOk="0">
                <a:moveTo>
                  <a:pt x="0" y="592"/>
                </a:moveTo>
                <a:cubicBezTo>
                  <a:pt x="0" y="592"/>
                  <a:pt x="1964" y="0"/>
                  <a:pt x="3232" y="592"/>
                </a:cubicBezTo>
                <a:cubicBezTo>
                  <a:pt x="4357" y="1117"/>
                  <a:pt x="3079" y="1186"/>
                  <a:pt x="2777" y="1195"/>
                </a:cubicBezTo>
                <a:cubicBezTo>
                  <a:pt x="2718" y="1196"/>
                  <a:pt x="2661" y="1221"/>
                  <a:pt x="2621" y="1265"/>
                </a:cubicBezTo>
                <a:cubicBezTo>
                  <a:pt x="2553" y="1339"/>
                  <a:pt x="2523" y="1471"/>
                  <a:pt x="2848" y="1644"/>
                </a:cubicBezTo>
                <a:cubicBezTo>
                  <a:pt x="3368" y="1920"/>
                  <a:pt x="3396" y="2196"/>
                  <a:pt x="3040" y="2304"/>
                </a:cubicBezTo>
                <a:cubicBezTo>
                  <a:pt x="2629" y="2429"/>
                  <a:pt x="0" y="2208"/>
                  <a:pt x="0" y="2208"/>
                </a:cubicBezTo>
                <a:lnTo>
                  <a:pt x="0" y="592"/>
                </a:lnTo>
                <a:close/>
              </a:path>
            </a:pathLst>
          </a:custGeom>
          <a:gradFill>
            <a:gsLst>
              <a:gs pos="0">
                <a:schemeClr val="accent4"/>
              </a:gs>
              <a:gs pos="23000">
                <a:schemeClr val="accent4"/>
              </a:gs>
              <a:gs pos="100000">
                <a:schemeClr val="accent2"/>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2" name="Google Shape;62;p14"/>
          <p:cNvSpPr/>
          <p:nvPr/>
        </p:nvSpPr>
        <p:spPr>
          <a:xfrm>
            <a:off x="2057400" y="2727488"/>
            <a:ext cx="7086600" cy="2416012"/>
          </a:xfrm>
          <a:custGeom>
            <a:avLst/>
            <a:gdLst/>
            <a:ahLst/>
            <a:cxnLst/>
            <a:rect l="l" t="t" r="r" b="b"/>
            <a:pathLst>
              <a:path w="4860" h="1672" extrusionOk="0">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0">
                <a:schemeClr val="lt1"/>
              </a:gs>
              <a:gs pos="6000">
                <a:schemeClr val="lt1"/>
              </a:gs>
              <a:gs pos="100000">
                <a:schemeClr val="accent2"/>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3" name="Google Shape;63;p14"/>
          <p:cNvSpPr/>
          <p:nvPr/>
        </p:nvSpPr>
        <p:spPr>
          <a:xfrm>
            <a:off x="0" y="1"/>
            <a:ext cx="3271838" cy="2939503"/>
          </a:xfrm>
          <a:custGeom>
            <a:avLst/>
            <a:gdLst/>
            <a:ahLst/>
            <a:cxnLst/>
            <a:rect l="l" t="t" r="r" b="b"/>
            <a:pathLst>
              <a:path w="5276850" h="4740857" extrusionOk="0">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0">
                <a:schemeClr val="accent3"/>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4" name="Google Shape;64;p14"/>
          <p:cNvSpPr/>
          <p:nvPr/>
        </p:nvSpPr>
        <p:spPr>
          <a:xfrm>
            <a:off x="700985" y="2341562"/>
            <a:ext cx="1958309" cy="1958309"/>
          </a:xfrm>
          <a:prstGeom prst="ellipse">
            <a:avLst/>
          </a:prstGeom>
          <a:gradFill>
            <a:gsLst>
              <a:gs pos="0">
                <a:schemeClr val="accent4"/>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5" name="Google Shape;65;p14"/>
          <p:cNvSpPr/>
          <p:nvPr/>
        </p:nvSpPr>
        <p:spPr>
          <a:xfrm>
            <a:off x="1090473" y="816436"/>
            <a:ext cx="2570780" cy="2171717"/>
          </a:xfrm>
          <a:custGeom>
            <a:avLst/>
            <a:gdLst/>
            <a:ahLst/>
            <a:cxnLst/>
            <a:rect l="l" t="t" r="r" b="b"/>
            <a:pathLst>
              <a:path w="1149" h="971" extrusionOk="0">
                <a:moveTo>
                  <a:pt x="1149" y="86"/>
                </a:moveTo>
                <a:cubicBezTo>
                  <a:pt x="1149" y="86"/>
                  <a:pt x="508" y="0"/>
                  <a:pt x="427" y="86"/>
                </a:cubicBezTo>
                <a:cubicBezTo>
                  <a:pt x="343" y="175"/>
                  <a:pt x="444" y="199"/>
                  <a:pt x="539" y="300"/>
                </a:cubicBezTo>
                <a:cubicBezTo>
                  <a:pt x="615" y="381"/>
                  <a:pt x="508" y="473"/>
                  <a:pt x="254" y="554"/>
                </a:cubicBezTo>
                <a:cubicBezTo>
                  <a:pt x="0" y="635"/>
                  <a:pt x="20" y="818"/>
                  <a:pt x="336" y="895"/>
                </a:cubicBezTo>
                <a:cubicBezTo>
                  <a:pt x="651" y="971"/>
                  <a:pt x="1149" y="895"/>
                  <a:pt x="1149" y="895"/>
                </a:cubicBezTo>
                <a:lnTo>
                  <a:pt x="1149" y="86"/>
                </a:lnTo>
                <a:close/>
              </a:path>
            </a:pathLst>
          </a:custGeom>
          <a:gradFill>
            <a:gsLst>
              <a:gs pos="0">
                <a:schemeClr val="accent3"/>
              </a:gs>
              <a:gs pos="100000">
                <a:schemeClr val="accent2"/>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6" name="Google Shape;66;p14"/>
          <p:cNvSpPr/>
          <p:nvPr/>
        </p:nvSpPr>
        <p:spPr>
          <a:xfrm rot="10800000" flipH="1">
            <a:off x="0" y="3264860"/>
            <a:ext cx="5707932" cy="1878640"/>
          </a:xfrm>
          <a:custGeom>
            <a:avLst/>
            <a:gdLst/>
            <a:ahLst/>
            <a:cxnLst/>
            <a:rect l="l" t="t" r="r" b="b"/>
            <a:pathLst>
              <a:path w="7610576" h="2504854" extrusionOk="0">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7" name="Google Shape;67;p14"/>
          <p:cNvSpPr/>
          <p:nvPr/>
        </p:nvSpPr>
        <p:spPr>
          <a:xfrm>
            <a:off x="2451596" y="744708"/>
            <a:ext cx="4240807" cy="3908822"/>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8" name="Google Shape;68;p14"/>
          <p:cNvSpPr txBox="1">
            <a:spLocks noGrp="1"/>
          </p:cNvSpPr>
          <p:nvPr>
            <p:ph type="subTitle" idx="1"/>
          </p:nvPr>
        </p:nvSpPr>
        <p:spPr>
          <a:xfrm>
            <a:off x="2446815" y="2340575"/>
            <a:ext cx="4240807" cy="419099"/>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800"/>
              </a:spcBef>
              <a:spcAft>
                <a:spcPts val="0"/>
              </a:spcAft>
              <a:buClr>
                <a:schemeClr val="dk1"/>
              </a:buClr>
              <a:buSzPts val="1500"/>
              <a:buNone/>
              <a:defRPr sz="1500">
                <a:solidFill>
                  <a:schemeClr val="dk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9" name="Google Shape;69;p14"/>
          <p:cNvSpPr txBox="1">
            <a:spLocks noGrp="1"/>
          </p:cNvSpPr>
          <p:nvPr>
            <p:ph type="ctrTitle"/>
          </p:nvPr>
        </p:nvSpPr>
        <p:spPr>
          <a:xfrm>
            <a:off x="2446814" y="1397126"/>
            <a:ext cx="4240807" cy="943449"/>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3000"/>
              <a:buFont typeface="Arial"/>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4"/>
          <p:cNvSpPr txBox="1">
            <a:spLocks noGrp="1"/>
          </p:cNvSpPr>
          <p:nvPr>
            <p:ph type="body" idx="2"/>
          </p:nvPr>
        </p:nvSpPr>
        <p:spPr>
          <a:xfrm>
            <a:off x="2446815" y="3397578"/>
            <a:ext cx="4240807" cy="222203"/>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b="0">
                <a:solidFill>
                  <a:schemeClr val="dk1"/>
                </a:solidFill>
              </a:defRPr>
            </a:lvl1pPr>
            <a:lvl2pPr marL="914400" lvl="1" indent="-228600" algn="l">
              <a:lnSpc>
                <a:spcPct val="90000"/>
              </a:lnSpc>
              <a:spcBef>
                <a:spcPts val="400"/>
              </a:spcBef>
              <a:spcAft>
                <a:spcPts val="0"/>
              </a:spcAft>
              <a:buClr>
                <a:schemeClr val="dk1"/>
              </a:buClr>
              <a:buSzPts val="1200"/>
              <a:buNone/>
              <a:defRPr/>
            </a:lvl2pPr>
            <a:lvl3pPr marL="1371600" lvl="2" indent="-228600" algn="l">
              <a:lnSpc>
                <a:spcPct val="90000"/>
              </a:lnSpc>
              <a:spcBef>
                <a:spcPts val="400"/>
              </a:spcBef>
              <a:spcAft>
                <a:spcPts val="0"/>
              </a:spcAft>
              <a:buClr>
                <a:schemeClr val="dk1"/>
              </a:buClr>
              <a:buSzPts val="1100"/>
              <a:buNone/>
              <a:defRPr/>
            </a:lvl3pPr>
            <a:lvl4pPr marL="1828800" lvl="3" indent="-228600" algn="l">
              <a:lnSpc>
                <a:spcPct val="90000"/>
              </a:lnSpc>
              <a:spcBef>
                <a:spcPts val="400"/>
              </a:spcBef>
              <a:spcAft>
                <a:spcPts val="0"/>
              </a:spcAft>
              <a:buClr>
                <a:schemeClr val="dk1"/>
              </a:buClr>
              <a:buSzPts val="900"/>
              <a:buNone/>
              <a:defRPr/>
            </a:lvl4pPr>
            <a:lvl5pPr marL="2286000" lvl="4" indent="-228600" algn="l">
              <a:lnSpc>
                <a:spcPct val="90000"/>
              </a:lnSpc>
              <a:spcBef>
                <a:spcPts val="400"/>
              </a:spcBef>
              <a:spcAft>
                <a:spcPts val="0"/>
              </a:spcAft>
              <a:buClr>
                <a:schemeClr val="dk1"/>
              </a:buClr>
              <a:buSzPts val="9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4"/>
          <p:cNvSpPr txBox="1">
            <a:spLocks noGrp="1"/>
          </p:cNvSpPr>
          <p:nvPr>
            <p:ph type="body" idx="3"/>
          </p:nvPr>
        </p:nvSpPr>
        <p:spPr>
          <a:xfrm>
            <a:off x="2446814" y="3635455"/>
            <a:ext cx="4240807" cy="222203"/>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b="0">
                <a:solidFill>
                  <a:schemeClr val="dk1"/>
                </a:solidFill>
              </a:defRPr>
            </a:lvl1pPr>
            <a:lvl2pPr marL="914400" lvl="1" indent="-228600" algn="l">
              <a:lnSpc>
                <a:spcPct val="90000"/>
              </a:lnSpc>
              <a:spcBef>
                <a:spcPts val="400"/>
              </a:spcBef>
              <a:spcAft>
                <a:spcPts val="0"/>
              </a:spcAft>
              <a:buClr>
                <a:schemeClr val="dk1"/>
              </a:buClr>
              <a:buSzPts val="1200"/>
              <a:buNone/>
              <a:defRPr/>
            </a:lvl2pPr>
            <a:lvl3pPr marL="1371600" lvl="2" indent="-228600" algn="l">
              <a:lnSpc>
                <a:spcPct val="90000"/>
              </a:lnSpc>
              <a:spcBef>
                <a:spcPts val="400"/>
              </a:spcBef>
              <a:spcAft>
                <a:spcPts val="0"/>
              </a:spcAft>
              <a:buClr>
                <a:schemeClr val="dk1"/>
              </a:buClr>
              <a:buSzPts val="1100"/>
              <a:buNone/>
              <a:defRPr/>
            </a:lvl3pPr>
            <a:lvl4pPr marL="1828800" lvl="3" indent="-228600" algn="l">
              <a:lnSpc>
                <a:spcPct val="90000"/>
              </a:lnSpc>
              <a:spcBef>
                <a:spcPts val="400"/>
              </a:spcBef>
              <a:spcAft>
                <a:spcPts val="0"/>
              </a:spcAft>
              <a:buClr>
                <a:schemeClr val="dk1"/>
              </a:buClr>
              <a:buSzPts val="900"/>
              <a:buNone/>
              <a:defRPr/>
            </a:lvl4pPr>
            <a:lvl5pPr marL="2286000" lvl="4" indent="-228600" algn="l">
              <a:lnSpc>
                <a:spcPct val="90000"/>
              </a:lnSpc>
              <a:spcBef>
                <a:spcPts val="400"/>
              </a:spcBef>
              <a:spcAft>
                <a:spcPts val="0"/>
              </a:spcAft>
              <a:buClr>
                <a:schemeClr val="dk1"/>
              </a:buClr>
              <a:buSzPts val="9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73"/>
        <p:cNvGrpSpPr/>
        <p:nvPr/>
      </p:nvGrpSpPr>
      <p:grpSpPr>
        <a:xfrm>
          <a:off x="0" y="0"/>
          <a:ext cx="0" cy="0"/>
          <a:chOff x="0" y="0"/>
          <a:chExt cx="0" cy="0"/>
        </a:xfrm>
      </p:grpSpPr>
      <p:sp>
        <p:nvSpPr>
          <p:cNvPr id="74" name="Google Shape;74;p16"/>
          <p:cNvSpPr/>
          <p:nvPr/>
        </p:nvSpPr>
        <p:spPr>
          <a:xfrm flipH="1">
            <a:off x="0" y="0"/>
            <a:ext cx="9144000" cy="5143500"/>
          </a:xfrm>
          <a:prstGeom prst="rect">
            <a:avLst/>
          </a:prstGeom>
          <a:gradFill>
            <a:gsLst>
              <a:gs pos="0">
                <a:schemeClr val="accent2"/>
              </a:gs>
              <a:gs pos="100000">
                <a:schemeClr val="accent1"/>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5" name="Google Shape;75;p16"/>
          <p:cNvSpPr txBox="1">
            <a:spLocks noGrp="1"/>
          </p:cNvSpPr>
          <p:nvPr>
            <p:ph type="title"/>
          </p:nvPr>
        </p:nvSpPr>
        <p:spPr>
          <a:xfrm>
            <a:off x="3515993" y="1661431"/>
            <a:ext cx="4064389" cy="671512"/>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1800"/>
              <a:buFont typeface="Arial"/>
              <a:buNone/>
              <a:defRPr sz="1800" b="1">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6"/>
          <p:cNvSpPr txBox="1">
            <a:spLocks noGrp="1"/>
          </p:cNvSpPr>
          <p:nvPr>
            <p:ph type="body" idx="1"/>
          </p:nvPr>
        </p:nvSpPr>
        <p:spPr>
          <a:xfrm>
            <a:off x="3516830" y="2332944"/>
            <a:ext cx="4064389" cy="761717"/>
          </a:xfrm>
          <a:prstGeom prst="rect">
            <a:avLst/>
          </a:prstGeom>
          <a:noFill/>
          <a:ln>
            <a:noFill/>
          </a:ln>
        </p:spPr>
        <p:txBody>
          <a:bodyPr spcFirstLastPara="1" wrap="square" lIns="68575" tIns="34275" rIns="68575" bIns="34275" anchor="t" anchorCtr="0">
            <a:noAutofit/>
          </a:bodyPr>
          <a:lstStyle>
            <a:lvl1pPr marL="457200" lvl="0" indent="-228600" algn="l">
              <a:lnSpc>
                <a:spcPct val="100000"/>
              </a:lnSpc>
              <a:spcBef>
                <a:spcPts val="800"/>
              </a:spcBef>
              <a:spcAft>
                <a:spcPts val="0"/>
              </a:spcAft>
              <a:buClr>
                <a:schemeClr val="lt1"/>
              </a:buClr>
              <a:buSzPts val="800"/>
              <a:buNone/>
              <a:defRPr sz="800">
                <a:solidFill>
                  <a:schemeClr val="lt1"/>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7" name="Google Shape;77;p16"/>
          <p:cNvSpPr/>
          <p:nvPr/>
        </p:nvSpPr>
        <p:spPr>
          <a:xfrm>
            <a:off x="0" y="1274768"/>
            <a:ext cx="9144000" cy="3868732"/>
          </a:xfrm>
          <a:custGeom>
            <a:avLst/>
            <a:gdLst/>
            <a:ahLst/>
            <a:cxnLst/>
            <a:rect l="l" t="t" r="r" b="b"/>
            <a:pathLst>
              <a:path w="12192000" h="5158309" extrusionOk="0">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lt1">
              <a:alpha val="20000"/>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8" name="Google Shape;78;p16"/>
          <p:cNvSpPr/>
          <p:nvPr/>
        </p:nvSpPr>
        <p:spPr>
          <a:xfrm>
            <a:off x="2057400" y="2727488"/>
            <a:ext cx="7086600" cy="2416012"/>
          </a:xfrm>
          <a:custGeom>
            <a:avLst/>
            <a:gdLst/>
            <a:ahLst/>
            <a:cxnLst/>
            <a:rect l="l" t="t" r="r" b="b"/>
            <a:pathLst>
              <a:path w="4860" h="1672" extrusionOk="0">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0">
                <a:schemeClr val="lt1"/>
              </a:gs>
              <a:gs pos="6000">
                <a:schemeClr val="lt1"/>
              </a:gs>
              <a:gs pos="100000">
                <a:schemeClr val="accent2"/>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9" name="Google Shape;79;p16"/>
          <p:cNvSpPr/>
          <p:nvPr/>
        </p:nvSpPr>
        <p:spPr>
          <a:xfrm rot="10800000" flipH="1">
            <a:off x="0" y="3264860"/>
            <a:ext cx="5707932" cy="1878640"/>
          </a:xfrm>
          <a:custGeom>
            <a:avLst/>
            <a:gdLst/>
            <a:ahLst/>
            <a:cxnLst/>
            <a:rect l="l" t="t" r="r" b="b"/>
            <a:pathLst>
              <a:path w="7610576" h="2504854" extrusionOk="0">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0" name="Google Shape;80;p16"/>
          <p:cNvSpPr/>
          <p:nvPr/>
        </p:nvSpPr>
        <p:spPr>
          <a:xfrm>
            <a:off x="0" y="1"/>
            <a:ext cx="2409825" cy="2165048"/>
          </a:xfrm>
          <a:custGeom>
            <a:avLst/>
            <a:gdLst/>
            <a:ahLst/>
            <a:cxnLst/>
            <a:rect l="l" t="t" r="r" b="b"/>
            <a:pathLst>
              <a:path w="5276850" h="4740857" extrusionOk="0">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0">
                <a:schemeClr val="accent3"/>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仅标题页" type="titleOnly">
  <p:cSld name="TITLE_ONLY">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1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7"/>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7"/>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7"/>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spTree>
      <p:nvGrpSpPr>
        <p:cNvPr id="1" name="Shape 86"/>
        <p:cNvGrpSpPr/>
        <p:nvPr/>
      </p:nvGrpSpPr>
      <p:grpSpPr>
        <a:xfrm>
          <a:off x="0" y="0"/>
          <a:ext cx="0" cy="0"/>
          <a:chOff x="0" y="0"/>
          <a:chExt cx="0" cy="0"/>
        </a:xfrm>
      </p:grpSpPr>
      <p:grpSp>
        <p:nvGrpSpPr>
          <p:cNvPr id="87" name="Google Shape;87;p18"/>
          <p:cNvGrpSpPr/>
          <p:nvPr/>
        </p:nvGrpSpPr>
        <p:grpSpPr>
          <a:xfrm flipH="1">
            <a:off x="0" y="1"/>
            <a:ext cx="9144000" cy="5143499"/>
            <a:chOff x="0" y="1"/>
            <a:chExt cx="12192000" cy="6857999"/>
          </a:xfrm>
        </p:grpSpPr>
        <p:sp>
          <p:nvSpPr>
            <p:cNvPr id="88" name="Google Shape;88;p18"/>
            <p:cNvSpPr/>
            <p:nvPr/>
          </p:nvSpPr>
          <p:spPr>
            <a:xfrm>
              <a:off x="7698671" y="715249"/>
              <a:ext cx="3530051" cy="3530051"/>
            </a:xfrm>
            <a:prstGeom prst="ellipse">
              <a:avLst/>
            </a:prstGeom>
            <a:gradFill>
              <a:gsLst>
                <a:gs pos="0">
                  <a:schemeClr val="accent3"/>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89" name="Google Shape;89;p18"/>
            <p:cNvSpPr/>
            <p:nvPr/>
          </p:nvSpPr>
          <p:spPr>
            <a:xfrm>
              <a:off x="0" y="1699690"/>
              <a:ext cx="12192000" cy="5158309"/>
            </a:xfrm>
            <a:custGeom>
              <a:avLst/>
              <a:gdLst/>
              <a:ahLst/>
              <a:cxnLst/>
              <a:rect l="l" t="t" r="r" b="b"/>
              <a:pathLst>
                <a:path w="12192000" h="5158309" extrusionOk="0">
                  <a:moveTo>
                    <a:pt x="9136649" y="19"/>
                  </a:moveTo>
                  <a:cubicBezTo>
                    <a:pt x="10314094" y="3991"/>
                    <a:pt x="11572111" y="642470"/>
                    <a:pt x="12127529" y="961461"/>
                  </a:cubicBezTo>
                  <a:lnTo>
                    <a:pt x="12192000" y="999249"/>
                  </a:lnTo>
                  <a:lnTo>
                    <a:pt x="12192000" y="5158309"/>
                  </a:lnTo>
                  <a:lnTo>
                    <a:pt x="0" y="5158309"/>
                  </a:lnTo>
                  <a:lnTo>
                    <a:pt x="0" y="4381506"/>
                  </a:lnTo>
                  <a:lnTo>
                    <a:pt x="766800" y="4316986"/>
                  </a:lnTo>
                  <a:cubicBezTo>
                    <a:pt x="4095417" y="4019555"/>
                    <a:pt x="7729668" y="3545741"/>
                    <a:pt x="8952198" y="2840206"/>
                  </a:cubicBezTo>
                  <a:cubicBezTo>
                    <a:pt x="11397259" y="1429137"/>
                    <a:pt x="8329819" y="1097121"/>
                    <a:pt x="8329819" y="1097121"/>
                  </a:cubicBezTo>
                  <a:cubicBezTo>
                    <a:pt x="8329819" y="1097121"/>
                    <a:pt x="6655323" y="516093"/>
                    <a:pt x="8478005" y="73404"/>
                  </a:cubicBezTo>
                  <a:cubicBezTo>
                    <a:pt x="8691022" y="21527"/>
                    <a:pt x="8912374" y="-737"/>
                    <a:pt x="9136649" y="19"/>
                  </a:cubicBezTo>
                  <a:close/>
                </a:path>
              </a:pathLst>
            </a:custGeom>
            <a:solidFill>
              <a:schemeClr val="lt1">
                <a:alpha val="20000"/>
              </a:scheme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 name="Google Shape;90;p18"/>
            <p:cNvSpPr/>
            <p:nvPr/>
          </p:nvSpPr>
          <p:spPr>
            <a:xfrm>
              <a:off x="5358307" y="2039469"/>
              <a:ext cx="6070237" cy="3380331"/>
            </a:xfrm>
            <a:custGeom>
              <a:avLst/>
              <a:gdLst/>
              <a:ahLst/>
              <a:cxnLst/>
              <a:rect l="l" t="t" r="r" b="b"/>
              <a:pathLst>
                <a:path w="4357" h="2429" extrusionOk="0">
                  <a:moveTo>
                    <a:pt x="0" y="592"/>
                  </a:moveTo>
                  <a:cubicBezTo>
                    <a:pt x="0" y="592"/>
                    <a:pt x="1964" y="0"/>
                    <a:pt x="3232" y="592"/>
                  </a:cubicBezTo>
                  <a:cubicBezTo>
                    <a:pt x="4357" y="1117"/>
                    <a:pt x="3079" y="1186"/>
                    <a:pt x="2777" y="1195"/>
                  </a:cubicBezTo>
                  <a:cubicBezTo>
                    <a:pt x="2718" y="1196"/>
                    <a:pt x="2661" y="1221"/>
                    <a:pt x="2621" y="1265"/>
                  </a:cubicBezTo>
                  <a:cubicBezTo>
                    <a:pt x="2553" y="1339"/>
                    <a:pt x="2523" y="1471"/>
                    <a:pt x="2848" y="1644"/>
                  </a:cubicBezTo>
                  <a:cubicBezTo>
                    <a:pt x="3368" y="1920"/>
                    <a:pt x="3396" y="2196"/>
                    <a:pt x="3040" y="2304"/>
                  </a:cubicBezTo>
                  <a:cubicBezTo>
                    <a:pt x="2629" y="2429"/>
                    <a:pt x="0" y="2208"/>
                    <a:pt x="0" y="2208"/>
                  </a:cubicBezTo>
                  <a:lnTo>
                    <a:pt x="0" y="592"/>
                  </a:lnTo>
                  <a:close/>
                </a:path>
              </a:pathLst>
            </a:custGeom>
            <a:gradFill>
              <a:gsLst>
                <a:gs pos="0">
                  <a:schemeClr val="accent4"/>
                </a:gs>
                <a:gs pos="23000">
                  <a:schemeClr val="accent4"/>
                </a:gs>
                <a:gs pos="100000">
                  <a:schemeClr val="accent2"/>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 name="Google Shape;91;p18"/>
            <p:cNvSpPr/>
            <p:nvPr/>
          </p:nvSpPr>
          <p:spPr>
            <a:xfrm>
              <a:off x="2743200" y="3636650"/>
              <a:ext cx="9448800" cy="3221350"/>
            </a:xfrm>
            <a:custGeom>
              <a:avLst/>
              <a:gdLst/>
              <a:ahLst/>
              <a:cxnLst/>
              <a:rect l="l" t="t" r="r" b="b"/>
              <a:pathLst>
                <a:path w="4860" h="1672" extrusionOk="0">
                  <a:moveTo>
                    <a:pt x="0" y="1468"/>
                  </a:moveTo>
                  <a:cubicBezTo>
                    <a:pt x="0" y="1468"/>
                    <a:pt x="3264" y="1328"/>
                    <a:pt x="3924" y="920"/>
                  </a:cubicBezTo>
                  <a:cubicBezTo>
                    <a:pt x="4584" y="512"/>
                    <a:pt x="3756" y="416"/>
                    <a:pt x="3756" y="416"/>
                  </a:cubicBezTo>
                  <a:cubicBezTo>
                    <a:pt x="3756" y="416"/>
                    <a:pt x="3304" y="248"/>
                    <a:pt x="3796" y="120"/>
                  </a:cubicBezTo>
                  <a:cubicBezTo>
                    <a:pt x="4256" y="0"/>
                    <a:pt x="4860" y="428"/>
                    <a:pt x="4860" y="428"/>
                  </a:cubicBezTo>
                  <a:cubicBezTo>
                    <a:pt x="4860" y="1672"/>
                    <a:pt x="4860" y="1672"/>
                    <a:pt x="4860" y="1672"/>
                  </a:cubicBezTo>
                  <a:cubicBezTo>
                    <a:pt x="0" y="1672"/>
                    <a:pt x="0" y="1672"/>
                    <a:pt x="0" y="1672"/>
                  </a:cubicBezTo>
                  <a:lnTo>
                    <a:pt x="0" y="1468"/>
                  </a:lnTo>
                  <a:close/>
                </a:path>
              </a:pathLst>
            </a:custGeom>
            <a:gradFill>
              <a:gsLst>
                <a:gs pos="0">
                  <a:schemeClr val="lt1"/>
                </a:gs>
                <a:gs pos="6000">
                  <a:schemeClr val="lt1"/>
                </a:gs>
                <a:gs pos="100000">
                  <a:schemeClr val="accent2"/>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 name="Google Shape;92;p18"/>
            <p:cNvSpPr/>
            <p:nvPr/>
          </p:nvSpPr>
          <p:spPr>
            <a:xfrm>
              <a:off x="0" y="1"/>
              <a:ext cx="4362450" cy="3919337"/>
            </a:xfrm>
            <a:custGeom>
              <a:avLst/>
              <a:gdLst/>
              <a:ahLst/>
              <a:cxnLst/>
              <a:rect l="l" t="t" r="r" b="b"/>
              <a:pathLst>
                <a:path w="5276850" h="4740857" extrusionOk="0">
                  <a:moveTo>
                    <a:pt x="0" y="0"/>
                  </a:moveTo>
                  <a:lnTo>
                    <a:pt x="4934008" y="0"/>
                  </a:lnTo>
                  <a:lnTo>
                    <a:pt x="5018610" y="175624"/>
                  </a:lnTo>
                  <a:cubicBezTo>
                    <a:pt x="5184897" y="568770"/>
                    <a:pt x="5276850" y="1001013"/>
                    <a:pt x="5276850" y="1454732"/>
                  </a:cubicBezTo>
                  <a:cubicBezTo>
                    <a:pt x="5276850" y="3269609"/>
                    <a:pt x="3805602" y="4740857"/>
                    <a:pt x="1990725" y="4740857"/>
                  </a:cubicBezTo>
                  <a:cubicBezTo>
                    <a:pt x="1310146" y="4740857"/>
                    <a:pt x="677890" y="4533963"/>
                    <a:pt x="153421" y="4179639"/>
                  </a:cubicBezTo>
                  <a:lnTo>
                    <a:pt x="0" y="4064913"/>
                  </a:lnTo>
                  <a:close/>
                </a:path>
              </a:pathLst>
            </a:custGeom>
            <a:gradFill>
              <a:gsLst>
                <a:gs pos="0">
                  <a:schemeClr val="accent3"/>
                </a:gs>
                <a:gs pos="100000">
                  <a:schemeClr val="accent4"/>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3" name="Google Shape;93;p18"/>
            <p:cNvSpPr/>
            <p:nvPr/>
          </p:nvSpPr>
          <p:spPr>
            <a:xfrm>
              <a:off x="934647" y="3122083"/>
              <a:ext cx="2611078" cy="2611078"/>
            </a:xfrm>
            <a:prstGeom prst="ellipse">
              <a:avLst/>
            </a:prstGeom>
            <a:gradFill>
              <a:gsLst>
                <a:gs pos="0">
                  <a:schemeClr val="accent4"/>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4" name="Google Shape;94;p18"/>
            <p:cNvSpPr/>
            <p:nvPr/>
          </p:nvSpPr>
          <p:spPr>
            <a:xfrm>
              <a:off x="1453964" y="1088581"/>
              <a:ext cx="3427706" cy="2895623"/>
            </a:xfrm>
            <a:custGeom>
              <a:avLst/>
              <a:gdLst/>
              <a:ahLst/>
              <a:cxnLst/>
              <a:rect l="l" t="t" r="r" b="b"/>
              <a:pathLst>
                <a:path w="1149" h="971" extrusionOk="0">
                  <a:moveTo>
                    <a:pt x="1149" y="86"/>
                  </a:moveTo>
                  <a:cubicBezTo>
                    <a:pt x="1149" y="86"/>
                    <a:pt x="508" y="0"/>
                    <a:pt x="427" y="86"/>
                  </a:cubicBezTo>
                  <a:cubicBezTo>
                    <a:pt x="343" y="175"/>
                    <a:pt x="444" y="199"/>
                    <a:pt x="539" y="300"/>
                  </a:cubicBezTo>
                  <a:cubicBezTo>
                    <a:pt x="615" y="381"/>
                    <a:pt x="508" y="473"/>
                    <a:pt x="254" y="554"/>
                  </a:cubicBezTo>
                  <a:cubicBezTo>
                    <a:pt x="0" y="635"/>
                    <a:pt x="20" y="818"/>
                    <a:pt x="336" y="895"/>
                  </a:cubicBezTo>
                  <a:cubicBezTo>
                    <a:pt x="651" y="971"/>
                    <a:pt x="1149" y="895"/>
                    <a:pt x="1149" y="895"/>
                  </a:cubicBezTo>
                  <a:lnTo>
                    <a:pt x="1149" y="86"/>
                  </a:lnTo>
                  <a:close/>
                </a:path>
              </a:pathLst>
            </a:custGeom>
            <a:gradFill>
              <a:gsLst>
                <a:gs pos="0">
                  <a:schemeClr val="accent3"/>
                </a:gs>
                <a:gs pos="100000">
                  <a:schemeClr val="accent2"/>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 name="Google Shape;95;p18"/>
            <p:cNvSpPr/>
            <p:nvPr/>
          </p:nvSpPr>
          <p:spPr>
            <a:xfrm rot="10800000" flipH="1">
              <a:off x="0" y="4353146"/>
              <a:ext cx="7610576" cy="2504854"/>
            </a:xfrm>
            <a:custGeom>
              <a:avLst/>
              <a:gdLst/>
              <a:ahLst/>
              <a:cxnLst/>
              <a:rect l="l" t="t" r="r" b="b"/>
              <a:pathLst>
                <a:path w="7610576" h="2504854" extrusionOk="0">
                  <a:moveTo>
                    <a:pt x="3160308" y="2504854"/>
                  </a:moveTo>
                  <a:cubicBezTo>
                    <a:pt x="4961025" y="2504854"/>
                    <a:pt x="6548649" y="1592499"/>
                    <a:pt x="7486141" y="204827"/>
                  </a:cubicBezTo>
                  <a:lnTo>
                    <a:pt x="7610576" y="0"/>
                  </a:lnTo>
                  <a:lnTo>
                    <a:pt x="0" y="0"/>
                  </a:lnTo>
                  <a:lnTo>
                    <a:pt x="0" y="1431782"/>
                  </a:lnTo>
                  <a:lnTo>
                    <a:pt x="243558" y="1613912"/>
                  </a:lnTo>
                  <a:cubicBezTo>
                    <a:pt x="1076162" y="2176407"/>
                    <a:pt x="2079878" y="2504854"/>
                    <a:pt x="3160308" y="2504854"/>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96" name="Google Shape;96;p18"/>
          <p:cNvSpPr/>
          <p:nvPr/>
        </p:nvSpPr>
        <p:spPr>
          <a:xfrm>
            <a:off x="2451596" y="773076"/>
            <a:ext cx="4240807" cy="3908822"/>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97" name="Google Shape;97;p18"/>
          <p:cNvSpPr txBox="1">
            <a:spLocks noGrp="1"/>
          </p:cNvSpPr>
          <p:nvPr>
            <p:ph type="ctrTitle"/>
          </p:nvPr>
        </p:nvSpPr>
        <p:spPr>
          <a:xfrm>
            <a:off x="2537222" y="1525753"/>
            <a:ext cx="4069557" cy="1216132"/>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8" name="Google Shape;98;p18"/>
          <p:cNvSpPr txBox="1">
            <a:spLocks noGrp="1"/>
          </p:cNvSpPr>
          <p:nvPr>
            <p:ph type="body" idx="1"/>
          </p:nvPr>
        </p:nvSpPr>
        <p:spPr>
          <a:xfrm>
            <a:off x="2537222" y="3255430"/>
            <a:ext cx="4069557" cy="233153"/>
          </a:xfrm>
          <a:prstGeom prst="rect">
            <a:avLst/>
          </a:prstGeom>
          <a:noFill/>
          <a:ln>
            <a:noFill/>
          </a:ln>
        </p:spPr>
        <p:txBody>
          <a:bodyPr spcFirstLastPara="1" wrap="square" lIns="68575" tIns="34275" rIns="68575" bIns="34275" anchor="t" anchorCtr="0">
            <a:noAutofit/>
          </a:bodyPr>
          <a:lstStyle>
            <a:lvl1pPr marL="457200" lvl="0" indent="-228600" algn="ctr">
              <a:lnSpc>
                <a:spcPct val="90000"/>
              </a:lnSpc>
              <a:spcBef>
                <a:spcPts val="800"/>
              </a:spcBef>
              <a:spcAft>
                <a:spcPts val="0"/>
              </a:spcAft>
              <a:buClr>
                <a:schemeClr val="dk1"/>
              </a:buClr>
              <a:buSzPts val="1100"/>
              <a:buNone/>
              <a:defRPr sz="1100">
                <a:solidFill>
                  <a:schemeClr val="dk1"/>
                </a:solidFill>
              </a:defRPr>
            </a:lvl1pPr>
            <a:lvl2pPr marL="914400" lvl="1" indent="-323850" algn="l">
              <a:lnSpc>
                <a:spcPct val="90000"/>
              </a:lnSpc>
              <a:spcBef>
                <a:spcPts val="400"/>
              </a:spcBef>
              <a:spcAft>
                <a:spcPts val="0"/>
              </a:spcAft>
              <a:buClr>
                <a:schemeClr val="dk1"/>
              </a:buClr>
              <a:buSzPts val="1500"/>
              <a:buChar char="•"/>
              <a:defRPr sz="1500"/>
            </a:lvl2pPr>
            <a:lvl3pPr marL="1371600" lvl="2" indent="-317500" algn="l">
              <a:lnSpc>
                <a:spcPct val="90000"/>
              </a:lnSpc>
              <a:spcBef>
                <a:spcPts val="400"/>
              </a:spcBef>
              <a:spcAft>
                <a:spcPts val="0"/>
              </a:spcAft>
              <a:buClr>
                <a:schemeClr val="dk1"/>
              </a:buClr>
              <a:buSzPts val="1400"/>
              <a:buChar char="•"/>
              <a:defRPr sz="14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18"/>
          <p:cNvSpPr txBox="1">
            <a:spLocks noGrp="1"/>
          </p:cNvSpPr>
          <p:nvPr>
            <p:ph type="body" idx="2"/>
          </p:nvPr>
        </p:nvSpPr>
        <p:spPr>
          <a:xfrm>
            <a:off x="2537222" y="3033226"/>
            <a:ext cx="4069557" cy="222203"/>
          </a:xfrm>
          <a:prstGeom prst="rect">
            <a:avLst/>
          </a:prstGeom>
          <a:noFill/>
          <a:ln>
            <a:noFill/>
          </a:ln>
        </p:spPr>
        <p:txBody>
          <a:bodyPr spcFirstLastPara="1" wrap="square" lIns="68575" tIns="34275" rIns="68575" bIns="34275" anchor="ctr" anchorCtr="0">
            <a:noAutofit/>
          </a:bodyPr>
          <a:lstStyle>
            <a:lvl1pPr marL="457200" lvl="0" indent="-228600" algn="ctr">
              <a:lnSpc>
                <a:spcPct val="90000"/>
              </a:lnSpc>
              <a:spcBef>
                <a:spcPts val="800"/>
              </a:spcBef>
              <a:spcAft>
                <a:spcPts val="0"/>
              </a:spcAft>
              <a:buClr>
                <a:schemeClr val="dk1"/>
              </a:buClr>
              <a:buSzPts val="1100"/>
              <a:buNone/>
              <a:defRPr sz="1100" b="0">
                <a:solidFill>
                  <a:schemeClr val="dk1"/>
                </a:solidFill>
              </a:defRPr>
            </a:lvl1pPr>
            <a:lvl2pPr marL="914400" lvl="1" indent="-228600" algn="l">
              <a:lnSpc>
                <a:spcPct val="90000"/>
              </a:lnSpc>
              <a:spcBef>
                <a:spcPts val="400"/>
              </a:spcBef>
              <a:spcAft>
                <a:spcPts val="0"/>
              </a:spcAft>
              <a:buClr>
                <a:schemeClr val="dk1"/>
              </a:buClr>
              <a:buSzPts val="1200"/>
              <a:buNone/>
              <a:defRPr/>
            </a:lvl2pPr>
            <a:lvl3pPr marL="1371600" lvl="2" indent="-228600" algn="l">
              <a:lnSpc>
                <a:spcPct val="90000"/>
              </a:lnSpc>
              <a:spcBef>
                <a:spcPts val="400"/>
              </a:spcBef>
              <a:spcAft>
                <a:spcPts val="0"/>
              </a:spcAft>
              <a:buClr>
                <a:schemeClr val="dk1"/>
              </a:buClr>
              <a:buSzPts val="1100"/>
              <a:buNone/>
              <a:defRPr/>
            </a:lvl3pPr>
            <a:lvl4pPr marL="1828800" lvl="3" indent="-228600" algn="l">
              <a:lnSpc>
                <a:spcPct val="90000"/>
              </a:lnSpc>
              <a:spcBef>
                <a:spcPts val="400"/>
              </a:spcBef>
              <a:spcAft>
                <a:spcPts val="0"/>
              </a:spcAft>
              <a:buClr>
                <a:schemeClr val="dk1"/>
              </a:buClr>
              <a:buSzPts val="900"/>
              <a:buNone/>
              <a:defRPr/>
            </a:lvl4pPr>
            <a:lvl5pPr marL="2286000" lvl="4" indent="-228600" algn="l">
              <a:lnSpc>
                <a:spcPct val="90000"/>
              </a:lnSpc>
              <a:spcBef>
                <a:spcPts val="400"/>
              </a:spcBef>
              <a:spcAft>
                <a:spcPts val="0"/>
              </a:spcAft>
              <a:buClr>
                <a:schemeClr val="dk1"/>
              </a:buClr>
              <a:buSzPts val="9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100"/>
        <p:cNvGrpSpPr/>
        <p:nvPr/>
      </p:nvGrpSpPr>
      <p:grpSpPr>
        <a:xfrm>
          <a:off x="0" y="0"/>
          <a:ext cx="0" cy="0"/>
          <a:chOff x="0" y="0"/>
          <a:chExt cx="0" cy="0"/>
        </a:xfrm>
      </p:grpSpPr>
      <p:sp>
        <p:nvSpPr>
          <p:cNvPr id="101" name="Google Shape;101;p19"/>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9"/>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9"/>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t>‹#›</a:t>
            </a:fld>
            <a:endParaRPr/>
          </a:p>
        </p:txBody>
      </p:sp>
      <p:sp>
        <p:nvSpPr>
          <p:cNvPr id="104" name="Google Shape;104;p19"/>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1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5" name="Google Shape;105;p19"/>
          <p:cNvSpPr txBox="1">
            <a:spLocks noGrp="1"/>
          </p:cNvSpPr>
          <p:nvPr>
            <p:ph type="body" idx="1"/>
          </p:nvPr>
        </p:nvSpPr>
        <p:spPr>
          <a:xfrm>
            <a:off x="502444" y="847724"/>
            <a:ext cx="8137922" cy="3755231"/>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04800" algn="l">
              <a:lnSpc>
                <a:spcPct val="90000"/>
              </a:lnSpc>
              <a:spcBef>
                <a:spcPts val="400"/>
              </a:spcBef>
              <a:spcAft>
                <a:spcPts val="0"/>
              </a:spcAft>
              <a:buClr>
                <a:schemeClr val="dk1"/>
              </a:buClr>
              <a:buSzPts val="1200"/>
              <a:buChar char="•"/>
              <a:defRPr/>
            </a:lvl2pPr>
            <a:lvl3pPr marL="1371600" lvl="2" indent="-298450" algn="l">
              <a:lnSpc>
                <a:spcPct val="90000"/>
              </a:lnSpc>
              <a:spcBef>
                <a:spcPts val="400"/>
              </a:spcBef>
              <a:spcAft>
                <a:spcPts val="0"/>
              </a:spcAft>
              <a:buClr>
                <a:schemeClr val="dk1"/>
              </a:buClr>
              <a:buSzPts val="1100"/>
              <a:buChar char="•"/>
              <a:defRPr/>
            </a:lvl3pPr>
            <a:lvl4pPr marL="1828800" lvl="3" indent="-285750" algn="l">
              <a:lnSpc>
                <a:spcPct val="90000"/>
              </a:lnSpc>
              <a:spcBef>
                <a:spcPts val="400"/>
              </a:spcBef>
              <a:spcAft>
                <a:spcPts val="0"/>
              </a:spcAft>
              <a:buClr>
                <a:schemeClr val="dk1"/>
              </a:buClr>
              <a:buSzPts val="900"/>
              <a:buChar char="•"/>
              <a:defRPr/>
            </a:lvl4pPr>
            <a:lvl5pPr marL="2286000" lvl="4" indent="-285750" algn="l">
              <a:lnSpc>
                <a:spcPct val="90000"/>
              </a:lnSpc>
              <a:spcBef>
                <a:spcPts val="400"/>
              </a:spcBef>
              <a:spcAft>
                <a:spcPts val="0"/>
              </a:spcAft>
              <a:buClr>
                <a:schemeClr val="dk1"/>
              </a:buClr>
              <a:buSzPts val="9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02443" y="1"/>
            <a:ext cx="8137922" cy="771524"/>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100"/>
              <a:buFont typeface="Arial"/>
              <a:buNone/>
              <a:defRPr sz="2100" b="1"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502443" y="842963"/>
            <a:ext cx="8137922" cy="3764756"/>
          </a:xfrm>
          <a:prstGeom prst="rect">
            <a:avLst/>
          </a:prstGeom>
          <a:noFill/>
          <a:ln>
            <a:noFill/>
          </a:ln>
        </p:spPr>
        <p:txBody>
          <a:bodyPr spcFirstLastPara="1" wrap="square" lIns="68575" tIns="34275" rIns="68575" bIns="34275" anchor="t" anchorCtr="0">
            <a:noAutofit/>
          </a:bodyPr>
          <a:lstStyle>
            <a:lvl1pPr marL="457200" marR="0" lvl="0" indent="-317500" algn="l" rtl="0">
              <a:lnSpc>
                <a:spcPct val="90000"/>
              </a:lnSpc>
              <a:spcBef>
                <a:spcPts val="8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85750" algn="l" rtl="0">
              <a:lnSpc>
                <a:spcPct val="90000"/>
              </a:lnSpc>
              <a:spcBef>
                <a:spcPts val="4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lnSpc>
                <a:spcPct val="90000"/>
              </a:lnSpc>
              <a:spcBef>
                <a:spcPts val="4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cxnSp>
        <p:nvCxnSpPr>
          <p:cNvPr id="53" name="Google Shape;53;p13"/>
          <p:cNvCxnSpPr/>
          <p:nvPr/>
        </p:nvCxnSpPr>
        <p:spPr>
          <a:xfrm>
            <a:off x="502443" y="771525"/>
            <a:ext cx="8137922" cy="0"/>
          </a:xfrm>
          <a:prstGeom prst="straightConnector1">
            <a:avLst/>
          </a:prstGeom>
          <a:noFill/>
          <a:ln w="9525" cap="flat" cmpd="sng">
            <a:solidFill>
              <a:srgbClr val="7F7F7F"/>
            </a:solidFill>
            <a:prstDash val="solid"/>
            <a:miter lim="800000"/>
            <a:headEnd type="none" w="sm" len="sm"/>
            <a:tailEnd type="none" w="sm" len="sm"/>
          </a:ln>
        </p:spPr>
      </p:cxnSp>
      <p:sp>
        <p:nvSpPr>
          <p:cNvPr id="54" name="Google Shape;54;p13"/>
          <p:cNvSpPr txBox="1">
            <a:spLocks noGrp="1"/>
          </p:cNvSpPr>
          <p:nvPr>
            <p:ph type="dt" idx="10"/>
          </p:nvPr>
        </p:nvSpPr>
        <p:spPr>
          <a:xfrm>
            <a:off x="4051299" y="4680347"/>
            <a:ext cx="1041402" cy="154786"/>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7F7F7F"/>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ftr" idx="11"/>
          </p:nvPr>
        </p:nvSpPr>
        <p:spPr>
          <a:xfrm>
            <a:off x="502443" y="4680347"/>
            <a:ext cx="3105151" cy="154786"/>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7F7F7F"/>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6" name="Google Shape;56;p13"/>
          <p:cNvSpPr txBox="1">
            <a:spLocks noGrp="1"/>
          </p:cNvSpPr>
          <p:nvPr>
            <p:ph type="sldNum" idx="12"/>
          </p:nvPr>
        </p:nvSpPr>
        <p:spPr>
          <a:xfrm>
            <a:off x="6457949" y="4680347"/>
            <a:ext cx="2182416" cy="154786"/>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7F7F7F"/>
                </a:solidFill>
                <a:latin typeface="Arial"/>
                <a:ea typeface="Arial"/>
                <a:cs typeface="Arial"/>
                <a:sym typeface="Arial"/>
              </a:defRPr>
            </a:lvl1pPr>
            <a:lvl2pPr marL="0" marR="0" lvl="1" indent="0" algn="r" rtl="0">
              <a:spcBef>
                <a:spcPts val="0"/>
              </a:spcBef>
              <a:buNone/>
              <a:defRPr sz="800" b="0" i="0" u="none" strike="noStrike" cap="none">
                <a:solidFill>
                  <a:srgbClr val="7F7F7F"/>
                </a:solidFill>
                <a:latin typeface="Arial"/>
                <a:ea typeface="Arial"/>
                <a:cs typeface="Arial"/>
                <a:sym typeface="Arial"/>
              </a:defRPr>
            </a:lvl2pPr>
            <a:lvl3pPr marL="0" marR="0" lvl="2" indent="0" algn="r" rtl="0">
              <a:spcBef>
                <a:spcPts val="0"/>
              </a:spcBef>
              <a:buNone/>
              <a:defRPr sz="800" b="0" i="0" u="none" strike="noStrike" cap="none">
                <a:solidFill>
                  <a:srgbClr val="7F7F7F"/>
                </a:solidFill>
                <a:latin typeface="Arial"/>
                <a:ea typeface="Arial"/>
                <a:cs typeface="Arial"/>
                <a:sym typeface="Arial"/>
              </a:defRPr>
            </a:lvl3pPr>
            <a:lvl4pPr marL="0" marR="0" lvl="3" indent="0" algn="r" rtl="0">
              <a:spcBef>
                <a:spcPts val="0"/>
              </a:spcBef>
              <a:buNone/>
              <a:defRPr sz="800" b="0" i="0" u="none" strike="noStrike" cap="none">
                <a:solidFill>
                  <a:srgbClr val="7F7F7F"/>
                </a:solidFill>
                <a:latin typeface="Arial"/>
                <a:ea typeface="Arial"/>
                <a:cs typeface="Arial"/>
                <a:sym typeface="Arial"/>
              </a:defRPr>
            </a:lvl4pPr>
            <a:lvl5pPr marL="0" marR="0" lvl="4" indent="0" algn="r" rtl="0">
              <a:spcBef>
                <a:spcPts val="0"/>
              </a:spcBef>
              <a:buNone/>
              <a:defRPr sz="800" b="0" i="0" u="none" strike="noStrike" cap="none">
                <a:solidFill>
                  <a:srgbClr val="7F7F7F"/>
                </a:solidFill>
                <a:latin typeface="Arial"/>
                <a:ea typeface="Arial"/>
                <a:cs typeface="Arial"/>
                <a:sym typeface="Arial"/>
              </a:defRPr>
            </a:lvl5pPr>
            <a:lvl6pPr marL="0" marR="0" lvl="5" indent="0" algn="r" rtl="0">
              <a:spcBef>
                <a:spcPts val="0"/>
              </a:spcBef>
              <a:buNone/>
              <a:defRPr sz="800" b="0" i="0" u="none" strike="noStrike" cap="none">
                <a:solidFill>
                  <a:srgbClr val="7F7F7F"/>
                </a:solidFill>
                <a:latin typeface="Arial"/>
                <a:ea typeface="Arial"/>
                <a:cs typeface="Arial"/>
                <a:sym typeface="Arial"/>
              </a:defRPr>
            </a:lvl6pPr>
            <a:lvl7pPr marL="0" marR="0" lvl="6" indent="0" algn="r" rtl="0">
              <a:spcBef>
                <a:spcPts val="0"/>
              </a:spcBef>
              <a:buNone/>
              <a:defRPr sz="800" b="0" i="0" u="none" strike="noStrike" cap="none">
                <a:solidFill>
                  <a:srgbClr val="7F7F7F"/>
                </a:solidFill>
                <a:latin typeface="Arial"/>
                <a:ea typeface="Arial"/>
                <a:cs typeface="Arial"/>
                <a:sym typeface="Arial"/>
              </a:defRPr>
            </a:lvl7pPr>
            <a:lvl8pPr marL="0" marR="0" lvl="7" indent="0" algn="r" rtl="0">
              <a:spcBef>
                <a:spcPts val="0"/>
              </a:spcBef>
              <a:buNone/>
              <a:defRPr sz="800" b="0" i="0" u="none" strike="noStrike" cap="none">
                <a:solidFill>
                  <a:srgbClr val="7F7F7F"/>
                </a:solidFill>
                <a:latin typeface="Arial"/>
                <a:ea typeface="Arial"/>
                <a:cs typeface="Arial"/>
                <a:sym typeface="Arial"/>
              </a:defRPr>
            </a:lvl8pPr>
            <a:lvl9pPr marL="0" marR="0" lvl="8" indent="0" algn="r" rtl="0">
              <a:spcBef>
                <a:spcPts val="0"/>
              </a:spcBef>
              <a:buNone/>
              <a:defRPr sz="8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17">
          <p15:clr>
            <a:srgbClr val="F26B43"/>
          </p15:clr>
        </p15:guide>
        <p15:guide id="2" pos="5443">
          <p15:clr>
            <a:srgbClr val="F26B43"/>
          </p15:clr>
        </p15:guide>
        <p15:guide id="3" orient="horz" pos="486">
          <p15:clr>
            <a:srgbClr val="F26B43"/>
          </p15:clr>
        </p15:guide>
        <p15:guide id="4" orient="horz" pos="534">
          <p15:clr>
            <a:srgbClr val="F26B43"/>
          </p15:clr>
        </p15:guide>
        <p15:guide id="5" orient="horz" pos="2948">
          <p15:clr>
            <a:srgbClr val="F26B43"/>
          </p15:clr>
        </p15:guide>
        <p15:guide id="6" orient="horz" pos="289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subTitle" idx="1"/>
          </p:nvPr>
        </p:nvSpPr>
        <p:spPr>
          <a:xfrm>
            <a:off x="2451590" y="3394075"/>
            <a:ext cx="4240800" cy="419100"/>
          </a:xfrm>
          <a:prstGeom prst="rect">
            <a:avLst/>
          </a:prstGeom>
          <a:noFill/>
          <a:ln>
            <a:noFill/>
          </a:ln>
        </p:spPr>
        <p:txBody>
          <a:bodyPr spcFirstLastPara="1" wrap="square" lIns="68575" tIns="34275" rIns="68575" bIns="34275" anchor="ctr" anchorCtr="0">
            <a:noAutofit/>
          </a:bodyPr>
          <a:lstStyle/>
          <a:p>
            <a:pPr marL="0" lvl="0" indent="0" algn="ctr" rtl="0">
              <a:lnSpc>
                <a:spcPct val="150000"/>
              </a:lnSpc>
              <a:spcBef>
                <a:spcPts val="0"/>
              </a:spcBef>
              <a:spcAft>
                <a:spcPts val="0"/>
              </a:spcAft>
              <a:buClr>
                <a:schemeClr val="dk1"/>
              </a:buClr>
              <a:buSzPts val="1500"/>
              <a:buNone/>
            </a:pPr>
            <a:r>
              <a:rPr lang="zh-CN" sz="1400" b="1">
                <a:solidFill>
                  <a:srgbClr val="D35178"/>
                </a:solidFill>
                <a:latin typeface="Quattrocento Sans"/>
                <a:ea typeface="Quattrocento Sans"/>
                <a:cs typeface="Quattrocento Sans"/>
                <a:sym typeface="Quattrocento Sans"/>
              </a:rPr>
              <a:t>MSMA GROUP 11</a:t>
            </a:r>
            <a:endParaRPr sz="1400" b="1">
              <a:solidFill>
                <a:srgbClr val="D35178"/>
              </a:solidFill>
              <a:latin typeface="Quattrocento Sans"/>
              <a:ea typeface="Quattrocento Sans"/>
              <a:cs typeface="Quattrocento Sans"/>
              <a:sym typeface="Quattrocento Sans"/>
            </a:endParaRPr>
          </a:p>
          <a:p>
            <a:pPr marL="0" lvl="0" indent="0" algn="ctr" rtl="0">
              <a:lnSpc>
                <a:spcPct val="150000"/>
              </a:lnSpc>
              <a:spcBef>
                <a:spcPts val="0"/>
              </a:spcBef>
              <a:spcAft>
                <a:spcPts val="0"/>
              </a:spcAft>
              <a:buClr>
                <a:schemeClr val="dk1"/>
              </a:buClr>
              <a:buSzPts val="1500"/>
              <a:buNone/>
            </a:pPr>
            <a:r>
              <a:rPr lang="zh-CN" sz="1400">
                <a:solidFill>
                  <a:srgbClr val="434343"/>
                </a:solidFill>
                <a:latin typeface="Quattrocento Sans"/>
                <a:ea typeface="Quattrocento Sans"/>
                <a:cs typeface="Quattrocento Sans"/>
                <a:sym typeface="Quattrocento Sans"/>
              </a:rPr>
              <a:t>Qianyu Dong | Sichun Li</a:t>
            </a:r>
            <a:endParaRPr sz="1400">
              <a:solidFill>
                <a:srgbClr val="434343"/>
              </a:solidFill>
              <a:latin typeface="Quattrocento Sans"/>
              <a:ea typeface="Quattrocento Sans"/>
              <a:cs typeface="Quattrocento Sans"/>
              <a:sym typeface="Quattrocento Sans"/>
            </a:endParaRPr>
          </a:p>
          <a:p>
            <a:pPr marL="0" lvl="0" indent="0" algn="ctr" rtl="0">
              <a:lnSpc>
                <a:spcPct val="150000"/>
              </a:lnSpc>
              <a:spcBef>
                <a:spcPts val="0"/>
              </a:spcBef>
              <a:spcAft>
                <a:spcPts val="0"/>
              </a:spcAft>
              <a:buClr>
                <a:schemeClr val="dk1"/>
              </a:buClr>
              <a:buSzPts val="1500"/>
              <a:buNone/>
            </a:pPr>
            <a:r>
              <a:rPr lang="zh-CN" sz="1400">
                <a:solidFill>
                  <a:srgbClr val="434343"/>
                </a:solidFill>
                <a:latin typeface="Quattrocento Sans"/>
                <a:ea typeface="Quattrocento Sans"/>
                <a:cs typeface="Quattrocento Sans"/>
                <a:sym typeface="Quattrocento Sans"/>
              </a:rPr>
              <a:t>Xinbei Jin | Jerry Shen | Xiao Shi</a:t>
            </a:r>
            <a:endParaRPr sz="1400">
              <a:solidFill>
                <a:srgbClr val="434343"/>
              </a:solidFill>
              <a:latin typeface="Quattrocento Sans"/>
              <a:ea typeface="Quattrocento Sans"/>
              <a:cs typeface="Quattrocento Sans"/>
              <a:sym typeface="Quattrocento Sans"/>
            </a:endParaRPr>
          </a:p>
        </p:txBody>
      </p:sp>
      <p:sp>
        <p:nvSpPr>
          <p:cNvPr id="111" name="Google Shape;111;p20"/>
          <p:cNvSpPr txBox="1">
            <a:spLocks noGrp="1"/>
          </p:cNvSpPr>
          <p:nvPr>
            <p:ph type="ctrTitle"/>
          </p:nvPr>
        </p:nvSpPr>
        <p:spPr>
          <a:xfrm>
            <a:off x="2451589" y="1780651"/>
            <a:ext cx="4240800" cy="943500"/>
          </a:xfrm>
          <a:prstGeom prst="rect">
            <a:avLst/>
          </a:prstGeom>
          <a:noFill/>
          <a:ln>
            <a:noFill/>
          </a:ln>
        </p:spPr>
        <p:txBody>
          <a:bodyPr spcFirstLastPara="1" wrap="square" lIns="68575" tIns="34275" rIns="68575" bIns="34275" anchor="ctr" anchorCtr="0">
            <a:noAutofit/>
          </a:bodyPr>
          <a:lstStyle/>
          <a:p>
            <a:pPr marL="0" lvl="0" indent="0" algn="ctr" rtl="0">
              <a:lnSpc>
                <a:spcPct val="150000"/>
              </a:lnSpc>
              <a:spcBef>
                <a:spcPts val="0"/>
              </a:spcBef>
              <a:spcAft>
                <a:spcPts val="0"/>
              </a:spcAft>
              <a:buClr>
                <a:schemeClr val="dk1"/>
              </a:buClr>
              <a:buSzPts val="3000"/>
              <a:buFont typeface="Arial"/>
              <a:buNone/>
            </a:pPr>
            <a:r>
              <a:rPr lang="zh-CN" sz="2800">
                <a:solidFill>
                  <a:srgbClr val="666666"/>
                </a:solidFill>
                <a:latin typeface="Quattrocento Sans"/>
                <a:ea typeface="Quattrocento Sans"/>
                <a:cs typeface="Quattrocento Sans"/>
                <a:sym typeface="Quattrocento Sans"/>
              </a:rPr>
              <a:t>Greek Yogurt New Flavor Recommandation</a:t>
            </a:r>
            <a:endParaRPr sz="2800">
              <a:solidFill>
                <a:srgbClr val="666666"/>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1036723" y="190050"/>
            <a:ext cx="6040500" cy="376200"/>
          </a:xfrm>
          <a:prstGeom prst="rect">
            <a:avLst/>
          </a:prstGeom>
          <a:noFill/>
          <a:ln>
            <a:noFill/>
          </a:ln>
        </p:spPr>
        <p:txBody>
          <a:bodyPr spcFirstLastPara="1" wrap="square" lIns="68575" tIns="34275" rIns="68575" bIns="34275" anchor="b" anchorCtr="1">
            <a:noAutofit/>
          </a:bodyPr>
          <a:lstStyle/>
          <a:p>
            <a:pPr marL="0" marR="0" lvl="0" indent="0" rtl="0">
              <a:spcBef>
                <a:spcPts val="0"/>
              </a:spcBef>
              <a:spcAft>
                <a:spcPts val="0"/>
              </a:spcAft>
              <a:buNone/>
            </a:pPr>
            <a:r>
              <a:rPr lang="zh-CN" sz="2400" b="1" dirty="0">
                <a:solidFill>
                  <a:srgbClr val="666666"/>
                </a:solidFill>
                <a:latin typeface="Quattrocento Sans"/>
                <a:ea typeface="Quattrocento Sans"/>
                <a:cs typeface="Quattrocento Sans"/>
                <a:sym typeface="Quattrocento Sans"/>
              </a:rPr>
              <a:t>Predictive </a:t>
            </a:r>
            <a:r>
              <a:rPr lang="en-US" altLang="zh-CN" sz="2400" b="1" dirty="0">
                <a:solidFill>
                  <a:srgbClr val="666666"/>
                </a:solidFill>
                <a:latin typeface="Quattrocento Sans"/>
                <a:ea typeface="Quattrocento Sans"/>
                <a:cs typeface="Quattrocento Sans"/>
                <a:sym typeface="Quattrocento Sans"/>
              </a:rPr>
              <a:t>M</a:t>
            </a:r>
            <a:r>
              <a:rPr lang="zh-CN" sz="2400" b="1" dirty="0">
                <a:solidFill>
                  <a:srgbClr val="666666"/>
                </a:solidFill>
                <a:latin typeface="Quattrocento Sans"/>
                <a:ea typeface="Quattrocento Sans"/>
                <a:cs typeface="Quattrocento Sans"/>
                <a:sym typeface="Quattrocento Sans"/>
              </a:rPr>
              <a:t>ethodology</a:t>
            </a:r>
            <a:endParaRPr sz="2400" b="1" dirty="0">
              <a:solidFill>
                <a:srgbClr val="666666"/>
              </a:solidFill>
              <a:latin typeface="Quattrocento Sans"/>
              <a:ea typeface="Quattrocento Sans"/>
              <a:cs typeface="Quattrocento Sans"/>
              <a:sym typeface="Quattrocento Sans"/>
            </a:endParaRPr>
          </a:p>
        </p:txBody>
      </p:sp>
      <p:sp>
        <p:nvSpPr>
          <p:cNvPr id="117" name="Google Shape;117;p21"/>
          <p:cNvSpPr/>
          <p:nvPr/>
        </p:nvSpPr>
        <p:spPr>
          <a:xfrm>
            <a:off x="-284000" y="558575"/>
            <a:ext cx="9711900" cy="111000"/>
          </a:xfrm>
          <a:prstGeom prst="rightArrow">
            <a:avLst>
              <a:gd name="adj1" fmla="val 50000"/>
              <a:gd name="adj2" fmla="val 50000"/>
            </a:avLst>
          </a:prstGeom>
          <a:solidFill>
            <a:srgbClr val="D8D8D8"/>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700">
              <a:solidFill>
                <a:schemeClr val="lt1"/>
              </a:solidFill>
              <a:latin typeface="Arial"/>
              <a:ea typeface="Arial"/>
              <a:cs typeface="Arial"/>
              <a:sym typeface="Arial"/>
            </a:endParaRPr>
          </a:p>
        </p:txBody>
      </p:sp>
      <p:sp>
        <p:nvSpPr>
          <p:cNvPr id="118" name="Google Shape;118;p21"/>
          <p:cNvSpPr txBox="1"/>
          <p:nvPr/>
        </p:nvSpPr>
        <p:spPr>
          <a:xfrm>
            <a:off x="5923227" y="1128375"/>
            <a:ext cx="24165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1"/>
          <p:cNvSpPr/>
          <p:nvPr/>
        </p:nvSpPr>
        <p:spPr>
          <a:xfrm>
            <a:off x="165752" y="2828493"/>
            <a:ext cx="1426500" cy="5592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rgbClr val="4A86E8"/>
                </a:solidFill>
              </a:rPr>
              <a:t>  System Data </a:t>
            </a:r>
            <a:endParaRPr>
              <a:solidFill>
                <a:srgbClr val="4A86E8"/>
              </a:solidFill>
            </a:endParaRPr>
          </a:p>
        </p:txBody>
      </p:sp>
      <p:sp>
        <p:nvSpPr>
          <p:cNvPr id="120" name="Google Shape;120;p21"/>
          <p:cNvSpPr/>
          <p:nvPr/>
        </p:nvSpPr>
        <p:spPr>
          <a:xfrm>
            <a:off x="165752" y="3612993"/>
            <a:ext cx="1426500" cy="5592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rgbClr val="4A86E8"/>
                </a:solidFill>
              </a:rPr>
              <a:t> Survey Data  </a:t>
            </a:r>
            <a:endParaRPr>
              <a:solidFill>
                <a:srgbClr val="4A86E8"/>
              </a:solidFill>
            </a:endParaRPr>
          </a:p>
        </p:txBody>
      </p:sp>
      <p:cxnSp>
        <p:nvCxnSpPr>
          <p:cNvPr id="121" name="Google Shape;121;p21"/>
          <p:cNvCxnSpPr>
            <a:stCxn id="119" idx="3"/>
          </p:cNvCxnSpPr>
          <p:nvPr/>
        </p:nvCxnSpPr>
        <p:spPr>
          <a:xfrm>
            <a:off x="1592252" y="3108093"/>
            <a:ext cx="585600" cy="0"/>
          </a:xfrm>
          <a:prstGeom prst="straightConnector1">
            <a:avLst/>
          </a:prstGeom>
          <a:noFill/>
          <a:ln w="9525" cap="flat" cmpd="sng">
            <a:solidFill>
              <a:schemeClr val="accent1"/>
            </a:solidFill>
            <a:prstDash val="solid"/>
            <a:round/>
            <a:headEnd type="none" w="med" len="med"/>
            <a:tailEnd type="triangle" w="med" len="med"/>
          </a:ln>
        </p:spPr>
      </p:cxnSp>
      <p:sp>
        <p:nvSpPr>
          <p:cNvPr id="122" name="Google Shape;122;p21"/>
          <p:cNvSpPr/>
          <p:nvPr/>
        </p:nvSpPr>
        <p:spPr>
          <a:xfrm>
            <a:off x="2177852" y="2821981"/>
            <a:ext cx="3886800" cy="4062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rgbClr val="4A86E8"/>
                </a:solidFill>
              </a:rPr>
              <a:t>Sales </a:t>
            </a:r>
            <a:endParaRPr>
              <a:solidFill>
                <a:srgbClr val="4A86E8"/>
              </a:solidFill>
            </a:endParaRPr>
          </a:p>
          <a:p>
            <a:pPr marL="0" lvl="0" indent="0" algn="ctr" rtl="0">
              <a:spcBef>
                <a:spcPts val="0"/>
              </a:spcBef>
              <a:spcAft>
                <a:spcPts val="0"/>
              </a:spcAft>
              <a:buNone/>
            </a:pPr>
            <a:r>
              <a:rPr lang="zh-CN">
                <a:solidFill>
                  <a:srgbClr val="4A86E8"/>
                </a:solidFill>
              </a:rPr>
              <a:t> flavors having good sales performance  </a:t>
            </a:r>
            <a:endParaRPr>
              <a:solidFill>
                <a:srgbClr val="4A86E8"/>
              </a:solidFill>
            </a:endParaRPr>
          </a:p>
        </p:txBody>
      </p:sp>
      <p:sp>
        <p:nvSpPr>
          <p:cNvPr id="123" name="Google Shape;123;p21"/>
          <p:cNvSpPr/>
          <p:nvPr/>
        </p:nvSpPr>
        <p:spPr>
          <a:xfrm>
            <a:off x="376127" y="824625"/>
            <a:ext cx="1607400" cy="3762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lt1"/>
                </a:solidFill>
              </a:rPr>
              <a:t>Goal</a:t>
            </a:r>
            <a:endParaRPr>
              <a:solidFill>
                <a:schemeClr val="lt1"/>
              </a:solidFill>
            </a:endParaRPr>
          </a:p>
        </p:txBody>
      </p:sp>
      <p:sp>
        <p:nvSpPr>
          <p:cNvPr id="124" name="Google Shape;124;p21"/>
          <p:cNvSpPr txBox="1"/>
          <p:nvPr/>
        </p:nvSpPr>
        <p:spPr>
          <a:xfrm>
            <a:off x="376127" y="1296033"/>
            <a:ext cx="8139300" cy="74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dirty="0">
                <a:solidFill>
                  <a:srgbClr val="434343"/>
                </a:solidFill>
              </a:rPr>
              <a:t>After basic data exploration, we found that customer have preferable flavors for Greek yogurt, while there is no obvious difference between flavors of Regular yogurt. Thus, it is wise to focus on Greek yogurt to launch new flavors. Our goal is to figure out the optimal new flavor sets by analysis.</a:t>
            </a:r>
            <a:endParaRPr dirty="0">
              <a:solidFill>
                <a:srgbClr val="434343"/>
              </a:solidFill>
            </a:endParaRPr>
          </a:p>
        </p:txBody>
      </p:sp>
      <p:sp>
        <p:nvSpPr>
          <p:cNvPr id="125" name="Google Shape;125;p21"/>
          <p:cNvSpPr/>
          <p:nvPr/>
        </p:nvSpPr>
        <p:spPr>
          <a:xfrm>
            <a:off x="2333027" y="2185143"/>
            <a:ext cx="3773700" cy="406200"/>
          </a:xfrm>
          <a:prstGeom prst="homePlate">
            <a:avLst>
              <a:gd name="adj" fmla="val 50000"/>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lt1"/>
                </a:solidFill>
              </a:rPr>
              <a:t> Analysis</a:t>
            </a:r>
            <a:endParaRPr>
              <a:solidFill>
                <a:schemeClr val="lt1"/>
              </a:solidFill>
            </a:endParaRPr>
          </a:p>
        </p:txBody>
      </p:sp>
      <p:sp>
        <p:nvSpPr>
          <p:cNvPr id="126" name="Google Shape;126;p21"/>
          <p:cNvSpPr/>
          <p:nvPr/>
        </p:nvSpPr>
        <p:spPr>
          <a:xfrm>
            <a:off x="2177852" y="3689493"/>
            <a:ext cx="3886800" cy="4062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rgbClr val="4A86E8"/>
                </a:solidFill>
              </a:rPr>
              <a:t>TURF </a:t>
            </a:r>
            <a:endParaRPr>
              <a:solidFill>
                <a:srgbClr val="4A86E8"/>
              </a:solidFill>
            </a:endParaRPr>
          </a:p>
          <a:p>
            <a:pPr marL="0" lvl="0" indent="0" algn="ctr" rtl="0">
              <a:spcBef>
                <a:spcPts val="0"/>
              </a:spcBef>
              <a:spcAft>
                <a:spcPts val="0"/>
              </a:spcAft>
              <a:buNone/>
            </a:pPr>
            <a:r>
              <a:rPr lang="zh-CN">
                <a:solidFill>
                  <a:srgbClr val="4A86E8"/>
                </a:solidFill>
              </a:rPr>
              <a:t>flavor sets achieving the highest reach     </a:t>
            </a:r>
            <a:endParaRPr>
              <a:solidFill>
                <a:srgbClr val="4A86E8"/>
              </a:solidFill>
            </a:endParaRPr>
          </a:p>
        </p:txBody>
      </p:sp>
      <p:cxnSp>
        <p:nvCxnSpPr>
          <p:cNvPr id="127" name="Google Shape;127;p21"/>
          <p:cNvCxnSpPr>
            <a:stCxn id="120" idx="3"/>
            <a:endCxn id="126" idx="1"/>
          </p:cNvCxnSpPr>
          <p:nvPr/>
        </p:nvCxnSpPr>
        <p:spPr>
          <a:xfrm>
            <a:off x="1592252" y="3892593"/>
            <a:ext cx="585600" cy="0"/>
          </a:xfrm>
          <a:prstGeom prst="straightConnector1">
            <a:avLst/>
          </a:prstGeom>
          <a:noFill/>
          <a:ln w="9525" cap="flat" cmpd="sng">
            <a:solidFill>
              <a:schemeClr val="accent2"/>
            </a:solidFill>
            <a:prstDash val="solid"/>
            <a:round/>
            <a:headEnd type="none" w="med" len="med"/>
            <a:tailEnd type="triangle" w="med" len="med"/>
          </a:ln>
        </p:spPr>
      </p:cxnSp>
      <p:cxnSp>
        <p:nvCxnSpPr>
          <p:cNvPr id="128" name="Google Shape;128;p21"/>
          <p:cNvCxnSpPr>
            <a:stCxn id="120" idx="3"/>
            <a:endCxn id="129" idx="1"/>
          </p:cNvCxnSpPr>
          <p:nvPr/>
        </p:nvCxnSpPr>
        <p:spPr>
          <a:xfrm>
            <a:off x="1592252" y="3892593"/>
            <a:ext cx="571800" cy="774300"/>
          </a:xfrm>
          <a:prstGeom prst="straightConnector1">
            <a:avLst/>
          </a:prstGeom>
          <a:noFill/>
          <a:ln w="9525" cap="flat" cmpd="sng">
            <a:solidFill>
              <a:schemeClr val="accent2"/>
            </a:solidFill>
            <a:prstDash val="solid"/>
            <a:round/>
            <a:headEnd type="none" w="med" len="med"/>
            <a:tailEnd type="triangle" w="med" len="med"/>
          </a:ln>
        </p:spPr>
      </p:cxnSp>
      <p:sp>
        <p:nvSpPr>
          <p:cNvPr id="129" name="Google Shape;129;p21"/>
          <p:cNvSpPr/>
          <p:nvPr/>
        </p:nvSpPr>
        <p:spPr>
          <a:xfrm>
            <a:off x="2163902" y="4417643"/>
            <a:ext cx="3916200" cy="4983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solidFill>
                  <a:srgbClr val="4A86E8"/>
                </a:solidFill>
              </a:rPr>
              <a:t>                             Preference</a:t>
            </a:r>
            <a:endParaRPr>
              <a:solidFill>
                <a:srgbClr val="4A86E8"/>
              </a:solidFill>
            </a:endParaRPr>
          </a:p>
          <a:p>
            <a:pPr marL="0" lvl="0" indent="0" algn="l" rtl="0">
              <a:spcBef>
                <a:spcPts val="0"/>
              </a:spcBef>
              <a:spcAft>
                <a:spcPts val="0"/>
              </a:spcAft>
              <a:buNone/>
            </a:pPr>
            <a:r>
              <a:rPr lang="zh-CN">
                <a:solidFill>
                  <a:srgbClr val="4A86E8"/>
                </a:solidFill>
              </a:rPr>
              <a:t>        flavors bought by customers frequently   </a:t>
            </a:r>
            <a:endParaRPr>
              <a:solidFill>
                <a:srgbClr val="4A86E8"/>
              </a:solidFill>
            </a:endParaRPr>
          </a:p>
        </p:txBody>
      </p:sp>
      <p:cxnSp>
        <p:nvCxnSpPr>
          <p:cNvPr id="130" name="Google Shape;130;p21"/>
          <p:cNvCxnSpPr>
            <a:endCxn id="126" idx="0"/>
          </p:cNvCxnSpPr>
          <p:nvPr/>
        </p:nvCxnSpPr>
        <p:spPr>
          <a:xfrm flipH="1">
            <a:off x="4121252" y="3226293"/>
            <a:ext cx="1500" cy="463200"/>
          </a:xfrm>
          <a:prstGeom prst="straightConnector1">
            <a:avLst/>
          </a:prstGeom>
          <a:noFill/>
          <a:ln w="9525" cap="flat" cmpd="sng">
            <a:solidFill>
              <a:schemeClr val="accent2"/>
            </a:solidFill>
            <a:prstDash val="solid"/>
            <a:round/>
            <a:headEnd type="none" w="med" len="med"/>
            <a:tailEnd type="triangle" w="med" len="med"/>
          </a:ln>
        </p:spPr>
      </p:cxnSp>
      <p:cxnSp>
        <p:nvCxnSpPr>
          <p:cNvPr id="131" name="Google Shape;131;p21"/>
          <p:cNvCxnSpPr>
            <a:stCxn id="129" idx="0"/>
            <a:endCxn id="126" idx="2"/>
          </p:cNvCxnSpPr>
          <p:nvPr/>
        </p:nvCxnSpPr>
        <p:spPr>
          <a:xfrm rot="10800000">
            <a:off x="4121402" y="4095743"/>
            <a:ext cx="600" cy="321900"/>
          </a:xfrm>
          <a:prstGeom prst="straightConnector1">
            <a:avLst/>
          </a:prstGeom>
          <a:noFill/>
          <a:ln w="9525" cap="flat" cmpd="sng">
            <a:solidFill>
              <a:schemeClr val="accent2"/>
            </a:solidFill>
            <a:prstDash val="solid"/>
            <a:round/>
            <a:headEnd type="none" w="med" len="med"/>
            <a:tailEnd type="triangle" w="med" len="med"/>
          </a:ln>
        </p:spPr>
      </p:cxnSp>
      <p:sp>
        <p:nvSpPr>
          <p:cNvPr id="132" name="Google Shape;132;p21"/>
          <p:cNvSpPr/>
          <p:nvPr/>
        </p:nvSpPr>
        <p:spPr>
          <a:xfrm>
            <a:off x="6264402" y="3226293"/>
            <a:ext cx="2749200" cy="1112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solidFill>
                  <a:srgbClr val="4A86E8"/>
                </a:solidFill>
              </a:rPr>
              <a:t>             New flavor sets </a:t>
            </a:r>
            <a:endParaRPr>
              <a:solidFill>
                <a:srgbClr val="4A86E8"/>
              </a:solidFill>
            </a:endParaRPr>
          </a:p>
          <a:p>
            <a:pPr marL="457200" lvl="0" indent="-317500" algn="l" rtl="0">
              <a:spcBef>
                <a:spcPts val="0"/>
              </a:spcBef>
              <a:spcAft>
                <a:spcPts val="0"/>
              </a:spcAft>
              <a:buClr>
                <a:srgbClr val="4A86E8"/>
              </a:buClr>
              <a:buSzPts val="1400"/>
              <a:buChar char="●"/>
            </a:pPr>
            <a:r>
              <a:rPr lang="zh-CN">
                <a:solidFill>
                  <a:srgbClr val="4A86E8"/>
                </a:solidFill>
              </a:rPr>
              <a:t>reaching broad customers</a:t>
            </a:r>
            <a:endParaRPr>
              <a:solidFill>
                <a:srgbClr val="4A86E8"/>
              </a:solidFill>
            </a:endParaRPr>
          </a:p>
          <a:p>
            <a:pPr marL="457200" lvl="0" indent="-317500" algn="l" rtl="0">
              <a:spcBef>
                <a:spcPts val="0"/>
              </a:spcBef>
              <a:spcAft>
                <a:spcPts val="0"/>
              </a:spcAft>
              <a:buClr>
                <a:srgbClr val="4A86E8"/>
              </a:buClr>
              <a:buSzPts val="1400"/>
              <a:buChar char="●"/>
            </a:pPr>
            <a:r>
              <a:rPr lang="zh-CN">
                <a:solidFill>
                  <a:srgbClr val="4A86E8"/>
                </a:solidFill>
              </a:rPr>
              <a:t>popular items and leading to sales increase </a:t>
            </a:r>
            <a:endParaRPr>
              <a:solidFill>
                <a:srgbClr val="4A86E8"/>
              </a:solidFill>
            </a:endParaRPr>
          </a:p>
        </p:txBody>
      </p:sp>
      <p:sp>
        <p:nvSpPr>
          <p:cNvPr id="133" name="Google Shape;133;p21"/>
          <p:cNvSpPr/>
          <p:nvPr/>
        </p:nvSpPr>
        <p:spPr>
          <a:xfrm>
            <a:off x="6106677" y="2968793"/>
            <a:ext cx="157800" cy="1605300"/>
          </a:xfrm>
          <a:prstGeom prst="rightBrace">
            <a:avLst>
              <a:gd name="adj1" fmla="val 50000"/>
              <a:gd name="adj2" fmla="val 5000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 name="Google Shape;134;p21"/>
          <p:cNvSpPr/>
          <p:nvPr/>
        </p:nvSpPr>
        <p:spPr>
          <a:xfrm>
            <a:off x="376127" y="2185143"/>
            <a:ext cx="1956900" cy="406200"/>
          </a:xfrm>
          <a:prstGeom prst="homePlate">
            <a:avLst>
              <a:gd name="adj" fmla="val 50000"/>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lt1"/>
                </a:solidFill>
              </a:rPr>
              <a:t>Data </a:t>
            </a:r>
            <a:endParaRPr>
              <a:solidFill>
                <a:schemeClr val="lt1"/>
              </a:solidFill>
            </a:endParaRPr>
          </a:p>
        </p:txBody>
      </p:sp>
      <p:sp>
        <p:nvSpPr>
          <p:cNvPr id="135" name="Google Shape;135;p21"/>
          <p:cNvSpPr/>
          <p:nvPr/>
        </p:nvSpPr>
        <p:spPr>
          <a:xfrm>
            <a:off x="6106727" y="2198818"/>
            <a:ext cx="2907000" cy="40620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CN">
                <a:solidFill>
                  <a:schemeClr val="lt1"/>
                </a:solidFill>
              </a:rPr>
              <a:t>Recommendation</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p:nvPr/>
        </p:nvSpPr>
        <p:spPr>
          <a:xfrm>
            <a:off x="3429690" y="182375"/>
            <a:ext cx="2284500" cy="376200"/>
          </a:xfrm>
          <a:prstGeom prst="rect">
            <a:avLst/>
          </a:prstGeom>
          <a:no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zh-CN" sz="1800" b="1">
                <a:solidFill>
                  <a:srgbClr val="FFFFFF"/>
                </a:solidFill>
              </a:rPr>
              <a:t>KEY INSIGHTS</a:t>
            </a:r>
            <a:endParaRPr sz="1800"/>
          </a:p>
        </p:txBody>
      </p:sp>
      <p:sp>
        <p:nvSpPr>
          <p:cNvPr id="141" name="Google Shape;141;p22"/>
          <p:cNvSpPr/>
          <p:nvPr/>
        </p:nvSpPr>
        <p:spPr>
          <a:xfrm>
            <a:off x="1550649" y="3009501"/>
            <a:ext cx="642000" cy="636300"/>
          </a:xfrm>
          <a:prstGeom prst="ellipse">
            <a:avLst/>
          </a:prstGeom>
          <a:solidFill>
            <a:srgbClr val="FF6E9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666666"/>
              </a:solidFill>
              <a:latin typeface="Quattrocento Sans"/>
              <a:ea typeface="Quattrocento Sans"/>
              <a:cs typeface="Quattrocento Sans"/>
              <a:sym typeface="Quattrocento Sans"/>
            </a:endParaRPr>
          </a:p>
        </p:txBody>
      </p:sp>
      <p:sp>
        <p:nvSpPr>
          <p:cNvPr id="142" name="Google Shape;142;p22"/>
          <p:cNvSpPr txBox="1"/>
          <p:nvPr/>
        </p:nvSpPr>
        <p:spPr>
          <a:xfrm>
            <a:off x="2371661" y="3211875"/>
            <a:ext cx="5924400" cy="4338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endParaRPr sz="1600">
              <a:solidFill>
                <a:srgbClr val="666666"/>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600">
              <a:solidFill>
                <a:srgbClr val="666666"/>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600">
              <a:solidFill>
                <a:srgbClr val="666666"/>
              </a:solidFill>
              <a:latin typeface="Quattrocento Sans"/>
              <a:ea typeface="Quattrocento Sans"/>
              <a:cs typeface="Quattrocento Sans"/>
              <a:sym typeface="Quattrocento Sans"/>
            </a:endParaRPr>
          </a:p>
          <a:p>
            <a:pPr marL="0" marR="0" lvl="0" indent="0" algn="l" rtl="0">
              <a:spcBef>
                <a:spcPts val="0"/>
              </a:spcBef>
              <a:spcAft>
                <a:spcPts val="0"/>
              </a:spcAft>
              <a:buNone/>
            </a:pPr>
            <a:r>
              <a:rPr lang="zh-CN" sz="1600">
                <a:solidFill>
                  <a:srgbClr val="666666"/>
                </a:solidFill>
                <a:latin typeface="Quattrocento Sans"/>
                <a:ea typeface="Quattrocento Sans"/>
                <a:cs typeface="Quattrocento Sans"/>
                <a:sym typeface="Quattrocento Sans"/>
              </a:rPr>
              <a:t>The existing flavors already let us enjoy a </a:t>
            </a:r>
            <a:r>
              <a:rPr lang="zh-CN" sz="1600" b="1">
                <a:solidFill>
                  <a:srgbClr val="D35178"/>
                </a:solidFill>
                <a:latin typeface="Quattrocento Sans"/>
                <a:ea typeface="Quattrocento Sans"/>
                <a:cs typeface="Quattrocento Sans"/>
                <a:sym typeface="Quattrocento Sans"/>
              </a:rPr>
              <a:t>97.68% reach</a:t>
            </a:r>
            <a:r>
              <a:rPr lang="zh-CN" sz="1600">
                <a:solidFill>
                  <a:srgbClr val="666666"/>
                </a:solidFill>
                <a:latin typeface="Quattrocento Sans"/>
                <a:ea typeface="Quattrocento Sans"/>
                <a:cs typeface="Quattrocento Sans"/>
                <a:sym typeface="Quattrocento Sans"/>
              </a:rPr>
              <a:t>, while these four flavors can further bring up reach by</a:t>
            </a:r>
            <a:r>
              <a:rPr lang="zh-CN" sz="1600" b="1">
                <a:solidFill>
                  <a:srgbClr val="D35178"/>
                </a:solidFill>
                <a:latin typeface="Quattrocento Sans"/>
                <a:ea typeface="Quattrocento Sans"/>
                <a:cs typeface="Quattrocento Sans"/>
                <a:sym typeface="Quattrocento Sans"/>
              </a:rPr>
              <a:t> 2%</a:t>
            </a:r>
            <a:r>
              <a:rPr lang="zh-CN" sz="1600">
                <a:solidFill>
                  <a:srgbClr val="666666"/>
                </a:solidFill>
                <a:latin typeface="Quattrocento Sans"/>
                <a:ea typeface="Quattrocento Sans"/>
                <a:cs typeface="Quattrocento Sans"/>
                <a:sym typeface="Quattrocento Sans"/>
              </a:rPr>
              <a:t>.</a:t>
            </a:r>
            <a:endParaRPr sz="1600">
              <a:solidFill>
                <a:srgbClr val="666666"/>
              </a:solidFill>
              <a:latin typeface="Quattrocento Sans"/>
              <a:ea typeface="Quattrocento Sans"/>
              <a:cs typeface="Quattrocento Sans"/>
              <a:sym typeface="Quattrocento Sans"/>
            </a:endParaRPr>
          </a:p>
        </p:txBody>
      </p:sp>
      <p:sp>
        <p:nvSpPr>
          <p:cNvPr id="143" name="Google Shape;143;p22"/>
          <p:cNvSpPr/>
          <p:nvPr/>
        </p:nvSpPr>
        <p:spPr>
          <a:xfrm>
            <a:off x="1550649" y="4057799"/>
            <a:ext cx="642000" cy="636300"/>
          </a:xfrm>
          <a:prstGeom prst="ellipse">
            <a:avLst/>
          </a:prstGeom>
          <a:solidFill>
            <a:srgbClr val="D3517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666666"/>
              </a:solidFill>
              <a:latin typeface="Quattrocento Sans"/>
              <a:ea typeface="Quattrocento Sans"/>
              <a:cs typeface="Quattrocento Sans"/>
              <a:sym typeface="Quattrocento Sans"/>
            </a:endParaRPr>
          </a:p>
        </p:txBody>
      </p:sp>
      <p:sp>
        <p:nvSpPr>
          <p:cNvPr id="144" name="Google Shape;144;p22"/>
          <p:cNvSpPr txBox="1"/>
          <p:nvPr/>
        </p:nvSpPr>
        <p:spPr>
          <a:xfrm>
            <a:off x="2371661" y="4159050"/>
            <a:ext cx="5924400" cy="433800"/>
          </a:xfrm>
          <a:prstGeom prst="rect">
            <a:avLst/>
          </a:prstGeom>
          <a:noFill/>
          <a:ln>
            <a:noFill/>
          </a:ln>
        </p:spPr>
        <p:txBody>
          <a:bodyPr spcFirstLastPara="1" wrap="square" lIns="68575" tIns="34275" rIns="68575" bIns="34275" anchor="b" anchorCtr="1">
            <a:noAutofit/>
          </a:bodyPr>
          <a:lstStyle/>
          <a:p>
            <a:pPr marL="0" lvl="0" indent="0" algn="l" rtl="0">
              <a:spcBef>
                <a:spcPts val="0"/>
              </a:spcBef>
              <a:spcAft>
                <a:spcPts val="0"/>
              </a:spcAft>
              <a:buClr>
                <a:schemeClr val="dk1"/>
              </a:buClr>
              <a:buFont typeface="Arial"/>
              <a:buNone/>
            </a:pPr>
            <a:r>
              <a:rPr lang="zh-CN" sz="1600">
                <a:solidFill>
                  <a:srgbClr val="666666"/>
                </a:solidFill>
                <a:latin typeface="Quattrocento Sans"/>
                <a:ea typeface="Quattrocento Sans"/>
                <a:cs typeface="Quattrocento Sans"/>
                <a:sym typeface="Quattrocento Sans"/>
              </a:rPr>
              <a:t>In addition to the flavors we have, consumers would buy our recommended flavors </a:t>
            </a:r>
            <a:r>
              <a:rPr lang="zh-CN" sz="1600" b="1">
                <a:solidFill>
                  <a:srgbClr val="D35178"/>
                </a:solidFill>
                <a:latin typeface="Quattrocento Sans"/>
                <a:ea typeface="Quattrocento Sans"/>
                <a:cs typeface="Quattrocento Sans"/>
                <a:sym typeface="Quattrocento Sans"/>
              </a:rPr>
              <a:t>frequently</a:t>
            </a:r>
            <a:r>
              <a:rPr lang="zh-CN" sz="1600">
                <a:solidFill>
                  <a:srgbClr val="666666"/>
                </a:solidFill>
                <a:latin typeface="Quattrocento Sans"/>
                <a:ea typeface="Quattrocento Sans"/>
                <a:cs typeface="Quattrocento Sans"/>
                <a:sym typeface="Quattrocento Sans"/>
              </a:rPr>
              <a:t>.</a:t>
            </a:r>
            <a:endParaRPr sz="1600">
              <a:solidFill>
                <a:srgbClr val="666666"/>
              </a:solidFill>
              <a:latin typeface="Quattrocento Sans"/>
              <a:ea typeface="Quattrocento Sans"/>
              <a:cs typeface="Quattrocento Sans"/>
              <a:sym typeface="Quattrocento Sans"/>
            </a:endParaRPr>
          </a:p>
        </p:txBody>
      </p:sp>
      <p:sp>
        <p:nvSpPr>
          <p:cNvPr id="145" name="Google Shape;145;p22"/>
          <p:cNvSpPr/>
          <p:nvPr/>
        </p:nvSpPr>
        <p:spPr>
          <a:xfrm>
            <a:off x="1550649" y="1990036"/>
            <a:ext cx="642000" cy="636300"/>
          </a:xfrm>
          <a:prstGeom prst="ellipse">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666666"/>
              </a:solidFill>
              <a:latin typeface="Quattrocento Sans"/>
              <a:ea typeface="Quattrocento Sans"/>
              <a:cs typeface="Quattrocento Sans"/>
              <a:sym typeface="Quattrocento Sans"/>
            </a:endParaRPr>
          </a:p>
        </p:txBody>
      </p:sp>
      <p:sp>
        <p:nvSpPr>
          <p:cNvPr id="146" name="Google Shape;146;p22"/>
          <p:cNvSpPr txBox="1"/>
          <p:nvPr/>
        </p:nvSpPr>
        <p:spPr>
          <a:xfrm>
            <a:off x="2371661" y="2031588"/>
            <a:ext cx="5924400" cy="5532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r>
              <a:rPr lang="zh-CN" sz="1600">
                <a:solidFill>
                  <a:srgbClr val="666666"/>
                </a:solidFill>
                <a:latin typeface="Quattrocento Sans"/>
                <a:ea typeface="Quattrocento Sans"/>
                <a:cs typeface="Quattrocento Sans"/>
                <a:sym typeface="Quattrocento Sans"/>
              </a:rPr>
              <a:t>Our recommended four flavors </a:t>
            </a:r>
            <a:r>
              <a:rPr lang="zh-CN" sz="1600" b="1">
                <a:solidFill>
                  <a:srgbClr val="D35178"/>
                </a:solidFill>
                <a:latin typeface="Quattrocento Sans"/>
                <a:ea typeface="Quattrocento Sans"/>
                <a:cs typeface="Quattrocento Sans"/>
                <a:sym typeface="Quattrocento Sans"/>
              </a:rPr>
              <a:t>sold well</a:t>
            </a:r>
            <a:r>
              <a:rPr lang="zh-CN" sz="1600">
                <a:solidFill>
                  <a:srgbClr val="666666"/>
                </a:solidFill>
                <a:latin typeface="Quattrocento Sans"/>
                <a:ea typeface="Quattrocento Sans"/>
                <a:cs typeface="Quattrocento Sans"/>
                <a:sym typeface="Quattrocento Sans"/>
              </a:rPr>
              <a:t> in Greek yogurt market, ranking 1st, 2nd, 3rd and 6th.</a:t>
            </a:r>
            <a:endParaRPr sz="1600" b="1">
              <a:solidFill>
                <a:srgbClr val="666666"/>
              </a:solidFill>
              <a:latin typeface="Quattrocento Sans"/>
              <a:ea typeface="Quattrocento Sans"/>
              <a:cs typeface="Quattrocento Sans"/>
              <a:sym typeface="Quattrocento Sans"/>
            </a:endParaRPr>
          </a:p>
        </p:txBody>
      </p:sp>
      <p:sp>
        <p:nvSpPr>
          <p:cNvPr id="147" name="Google Shape;147;p22"/>
          <p:cNvSpPr txBox="1"/>
          <p:nvPr/>
        </p:nvSpPr>
        <p:spPr>
          <a:xfrm>
            <a:off x="-1702528" y="191540"/>
            <a:ext cx="6040500" cy="3762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r>
              <a:rPr lang="zh-CN" sz="2400" b="1" dirty="0">
                <a:solidFill>
                  <a:srgbClr val="666666"/>
                </a:solidFill>
                <a:latin typeface="Quattrocento Sans"/>
                <a:ea typeface="Quattrocento Sans"/>
                <a:cs typeface="Quattrocento Sans"/>
                <a:sym typeface="Quattrocento Sans"/>
              </a:rPr>
              <a:t>Key Insights</a:t>
            </a:r>
            <a:endParaRPr sz="2400" b="1" dirty="0">
              <a:solidFill>
                <a:srgbClr val="666666"/>
              </a:solidFill>
              <a:latin typeface="Quattrocento Sans"/>
              <a:ea typeface="Quattrocento Sans"/>
              <a:cs typeface="Quattrocento Sans"/>
              <a:sym typeface="Quattrocento Sans"/>
            </a:endParaRPr>
          </a:p>
        </p:txBody>
      </p:sp>
      <p:sp>
        <p:nvSpPr>
          <p:cNvPr id="148" name="Google Shape;148;p22"/>
          <p:cNvSpPr/>
          <p:nvPr/>
        </p:nvSpPr>
        <p:spPr>
          <a:xfrm>
            <a:off x="-284000" y="558575"/>
            <a:ext cx="9711900" cy="111000"/>
          </a:xfrm>
          <a:prstGeom prst="rightArrow">
            <a:avLst>
              <a:gd name="adj1" fmla="val 50000"/>
              <a:gd name="adj2" fmla="val 50000"/>
            </a:avLst>
          </a:prstGeom>
          <a:solidFill>
            <a:srgbClr val="D8D8D8"/>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700">
              <a:solidFill>
                <a:schemeClr val="lt1"/>
              </a:solidFill>
              <a:latin typeface="Arial"/>
              <a:ea typeface="Arial"/>
              <a:cs typeface="Arial"/>
              <a:sym typeface="Arial"/>
            </a:endParaRPr>
          </a:p>
        </p:txBody>
      </p:sp>
      <p:pic>
        <p:nvPicPr>
          <p:cNvPr id="149" name="Google Shape;149;p22"/>
          <p:cNvPicPr preferRelativeResize="0"/>
          <p:nvPr/>
        </p:nvPicPr>
        <p:blipFill>
          <a:blip r:embed="rId3">
            <a:alphaModFix/>
          </a:blip>
          <a:stretch>
            <a:fillRect/>
          </a:stretch>
        </p:blipFill>
        <p:spPr>
          <a:xfrm>
            <a:off x="1717636" y="4187813"/>
            <a:ext cx="308050" cy="376200"/>
          </a:xfrm>
          <a:prstGeom prst="rect">
            <a:avLst/>
          </a:prstGeom>
          <a:noFill/>
          <a:ln>
            <a:noFill/>
          </a:ln>
        </p:spPr>
      </p:pic>
      <p:pic>
        <p:nvPicPr>
          <p:cNvPr id="150" name="Google Shape;150;p22"/>
          <p:cNvPicPr preferRelativeResize="0"/>
          <p:nvPr/>
        </p:nvPicPr>
        <p:blipFill>
          <a:blip r:embed="rId4">
            <a:alphaModFix/>
          </a:blip>
          <a:stretch>
            <a:fillRect/>
          </a:stretch>
        </p:blipFill>
        <p:spPr>
          <a:xfrm>
            <a:off x="1683549" y="2120091"/>
            <a:ext cx="376200" cy="376200"/>
          </a:xfrm>
          <a:prstGeom prst="rect">
            <a:avLst/>
          </a:prstGeom>
          <a:noFill/>
          <a:ln>
            <a:noFill/>
          </a:ln>
        </p:spPr>
      </p:pic>
      <p:pic>
        <p:nvPicPr>
          <p:cNvPr id="151" name="Google Shape;151;p22"/>
          <p:cNvPicPr preferRelativeResize="0"/>
          <p:nvPr/>
        </p:nvPicPr>
        <p:blipFill>
          <a:blip r:embed="rId5">
            <a:alphaModFix/>
          </a:blip>
          <a:stretch>
            <a:fillRect/>
          </a:stretch>
        </p:blipFill>
        <p:spPr>
          <a:xfrm>
            <a:off x="1683561" y="3174275"/>
            <a:ext cx="376200" cy="306722"/>
          </a:xfrm>
          <a:prstGeom prst="rect">
            <a:avLst/>
          </a:prstGeom>
          <a:noFill/>
          <a:ln>
            <a:noFill/>
          </a:ln>
        </p:spPr>
      </p:pic>
      <p:grpSp>
        <p:nvGrpSpPr>
          <p:cNvPr id="152" name="Google Shape;152;p22"/>
          <p:cNvGrpSpPr/>
          <p:nvPr/>
        </p:nvGrpSpPr>
        <p:grpSpPr>
          <a:xfrm>
            <a:off x="786415" y="955246"/>
            <a:ext cx="7807178" cy="777982"/>
            <a:chOff x="925204" y="955246"/>
            <a:chExt cx="7807178" cy="777982"/>
          </a:xfrm>
        </p:grpSpPr>
        <p:grpSp>
          <p:nvGrpSpPr>
            <p:cNvPr id="153" name="Google Shape;153;p22"/>
            <p:cNvGrpSpPr/>
            <p:nvPr/>
          </p:nvGrpSpPr>
          <p:grpSpPr>
            <a:xfrm>
              <a:off x="925204" y="955246"/>
              <a:ext cx="7807178" cy="777982"/>
              <a:chOff x="1220616" y="3149476"/>
              <a:chExt cx="11316391" cy="1137900"/>
            </a:xfrm>
          </p:grpSpPr>
          <p:sp>
            <p:nvSpPr>
              <p:cNvPr id="154" name="Google Shape;154;p22"/>
              <p:cNvSpPr txBox="1"/>
              <p:nvPr/>
            </p:nvSpPr>
            <p:spPr>
              <a:xfrm>
                <a:off x="2570407" y="3303680"/>
                <a:ext cx="9966600" cy="8295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r>
                  <a:rPr lang="zh-CN" sz="1800" b="1">
                    <a:solidFill>
                      <a:srgbClr val="D35178"/>
                    </a:solidFill>
                    <a:latin typeface="Quattrocento Sans"/>
                    <a:ea typeface="Quattrocento Sans"/>
                    <a:cs typeface="Quattrocento Sans"/>
                    <a:sym typeface="Quattrocento Sans"/>
                  </a:rPr>
                  <a:t>Pineapple</a:t>
                </a:r>
                <a:r>
                  <a:rPr lang="zh-CN" sz="1800" b="1">
                    <a:solidFill>
                      <a:srgbClr val="434343"/>
                    </a:solidFill>
                    <a:latin typeface="Quattrocento Sans"/>
                    <a:ea typeface="Quattrocento Sans"/>
                    <a:cs typeface="Quattrocento Sans"/>
                    <a:sym typeface="Quattrocento Sans"/>
                  </a:rPr>
                  <a:t>, </a:t>
                </a:r>
                <a:r>
                  <a:rPr lang="zh-CN" sz="1800" b="1">
                    <a:solidFill>
                      <a:srgbClr val="D35178"/>
                    </a:solidFill>
                    <a:latin typeface="Quattrocento Sans"/>
                    <a:ea typeface="Quattrocento Sans"/>
                    <a:cs typeface="Quattrocento Sans"/>
                    <a:sym typeface="Quattrocento Sans"/>
                  </a:rPr>
                  <a:t>Black Cherry</a:t>
                </a:r>
                <a:r>
                  <a:rPr lang="zh-CN" sz="1800" b="1">
                    <a:solidFill>
                      <a:srgbClr val="666666"/>
                    </a:solidFill>
                    <a:latin typeface="Quattrocento Sans"/>
                    <a:ea typeface="Quattrocento Sans"/>
                    <a:cs typeface="Quattrocento Sans"/>
                    <a:sym typeface="Quattrocento Sans"/>
                  </a:rPr>
                  <a:t>, </a:t>
                </a:r>
                <a:r>
                  <a:rPr lang="zh-CN" sz="1800" b="1">
                    <a:solidFill>
                      <a:srgbClr val="D35178"/>
                    </a:solidFill>
                    <a:latin typeface="Quattrocento Sans"/>
                    <a:ea typeface="Quattrocento Sans"/>
                    <a:cs typeface="Quattrocento Sans"/>
                    <a:sym typeface="Quattrocento Sans"/>
                  </a:rPr>
                  <a:t>Lemon</a:t>
                </a:r>
                <a:r>
                  <a:rPr lang="zh-CN" sz="1800" b="1">
                    <a:solidFill>
                      <a:srgbClr val="666666"/>
                    </a:solidFill>
                    <a:latin typeface="Quattrocento Sans"/>
                    <a:ea typeface="Quattrocento Sans"/>
                    <a:cs typeface="Quattrocento Sans"/>
                    <a:sym typeface="Quattrocento Sans"/>
                  </a:rPr>
                  <a:t> and </a:t>
                </a:r>
                <a:r>
                  <a:rPr lang="zh-CN" sz="1800" b="1">
                    <a:solidFill>
                      <a:srgbClr val="D35178"/>
                    </a:solidFill>
                    <a:latin typeface="Quattrocento Sans"/>
                    <a:ea typeface="Quattrocento Sans"/>
                    <a:cs typeface="Quattrocento Sans"/>
                    <a:sym typeface="Quattrocento Sans"/>
                  </a:rPr>
                  <a:t>Raspberry</a:t>
                </a:r>
                <a:r>
                  <a:rPr lang="zh-CN" sz="1800" b="1">
                    <a:solidFill>
                      <a:srgbClr val="666666"/>
                    </a:solidFill>
                    <a:latin typeface="Quattrocento Sans"/>
                    <a:ea typeface="Quattrocento Sans"/>
                    <a:cs typeface="Quattrocento Sans"/>
                    <a:sym typeface="Quattrocento Sans"/>
                  </a:rPr>
                  <a:t> should be the next flavors to launch.  </a:t>
                </a:r>
                <a:endParaRPr sz="1800" b="1">
                  <a:solidFill>
                    <a:srgbClr val="666666"/>
                  </a:solidFill>
                  <a:latin typeface="Quattrocento Sans"/>
                  <a:ea typeface="Quattrocento Sans"/>
                  <a:cs typeface="Quattrocento Sans"/>
                  <a:sym typeface="Quattrocento Sans"/>
                </a:endParaRPr>
              </a:p>
            </p:txBody>
          </p:sp>
          <p:sp>
            <p:nvSpPr>
              <p:cNvPr id="155" name="Google Shape;155;p22"/>
              <p:cNvSpPr/>
              <p:nvPr/>
            </p:nvSpPr>
            <p:spPr>
              <a:xfrm>
                <a:off x="1220616" y="3149476"/>
                <a:ext cx="1137900" cy="1137900"/>
              </a:xfrm>
              <a:prstGeom prst="ellipse">
                <a:avLst/>
              </a:prstGeom>
              <a:solidFill>
                <a:srgbClr val="3BBBE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666666"/>
                  </a:solidFill>
                  <a:latin typeface="Quattrocento Sans"/>
                  <a:ea typeface="Quattrocento Sans"/>
                  <a:cs typeface="Quattrocento Sans"/>
                  <a:sym typeface="Quattrocento Sans"/>
                </a:endParaRPr>
              </a:p>
            </p:txBody>
          </p:sp>
        </p:grpSp>
        <p:pic>
          <p:nvPicPr>
            <p:cNvPr id="156" name="Google Shape;156;p22"/>
            <p:cNvPicPr preferRelativeResize="0"/>
            <p:nvPr/>
          </p:nvPicPr>
          <p:blipFill>
            <a:blip r:embed="rId6">
              <a:alphaModFix/>
            </a:blip>
            <a:stretch>
              <a:fillRect/>
            </a:stretch>
          </p:blipFill>
          <p:spPr>
            <a:xfrm>
              <a:off x="1064538" y="1091050"/>
              <a:ext cx="506374" cy="506374"/>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p23"/>
          <p:cNvGrpSpPr/>
          <p:nvPr/>
        </p:nvGrpSpPr>
        <p:grpSpPr>
          <a:xfrm>
            <a:off x="276288" y="1662137"/>
            <a:ext cx="4295724" cy="3046375"/>
            <a:chOff x="141425" y="1703275"/>
            <a:chExt cx="4295724" cy="3046375"/>
          </a:xfrm>
        </p:grpSpPr>
        <p:pic>
          <p:nvPicPr>
            <p:cNvPr id="162" name="Google Shape;162;p23"/>
            <p:cNvPicPr preferRelativeResize="0"/>
            <p:nvPr/>
          </p:nvPicPr>
          <p:blipFill rotWithShape="1">
            <a:blip r:embed="rId3">
              <a:alphaModFix/>
            </a:blip>
            <a:srcRect t="5219" b="4470"/>
            <a:stretch/>
          </p:blipFill>
          <p:spPr>
            <a:xfrm>
              <a:off x="141425" y="1703275"/>
              <a:ext cx="4295724" cy="3046375"/>
            </a:xfrm>
            <a:prstGeom prst="rect">
              <a:avLst/>
            </a:prstGeom>
            <a:noFill/>
            <a:ln>
              <a:noFill/>
            </a:ln>
          </p:spPr>
        </p:pic>
        <p:sp>
          <p:nvSpPr>
            <p:cNvPr id="163" name="Google Shape;163;p23"/>
            <p:cNvSpPr txBox="1"/>
            <p:nvPr/>
          </p:nvSpPr>
          <p:spPr>
            <a:xfrm>
              <a:off x="1199125" y="3210975"/>
              <a:ext cx="703800" cy="3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900" b="1">
                  <a:solidFill>
                    <a:srgbClr val="434343"/>
                  </a:solidFill>
                </a:rPr>
                <a:t>Lemon</a:t>
              </a:r>
              <a:endParaRPr sz="900" b="1">
                <a:solidFill>
                  <a:srgbClr val="434343"/>
                </a:solidFill>
              </a:endParaRPr>
            </a:p>
          </p:txBody>
        </p:sp>
      </p:grpSp>
      <p:pic>
        <p:nvPicPr>
          <p:cNvPr id="164" name="Google Shape;164;p23"/>
          <p:cNvPicPr preferRelativeResize="0"/>
          <p:nvPr/>
        </p:nvPicPr>
        <p:blipFill>
          <a:blip r:embed="rId4">
            <a:alphaModFix/>
          </a:blip>
          <a:stretch>
            <a:fillRect/>
          </a:stretch>
        </p:blipFill>
        <p:spPr>
          <a:xfrm>
            <a:off x="4814800" y="1441074"/>
            <a:ext cx="3887724" cy="3341549"/>
          </a:xfrm>
          <a:prstGeom prst="rect">
            <a:avLst/>
          </a:prstGeom>
          <a:noFill/>
          <a:ln>
            <a:noFill/>
          </a:ln>
        </p:spPr>
      </p:pic>
      <p:sp>
        <p:nvSpPr>
          <p:cNvPr id="165" name="Google Shape;165;p23"/>
          <p:cNvSpPr txBox="1"/>
          <p:nvPr/>
        </p:nvSpPr>
        <p:spPr>
          <a:xfrm>
            <a:off x="776025" y="1127750"/>
            <a:ext cx="35919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b="1">
                <a:solidFill>
                  <a:srgbClr val="434343"/>
                </a:solidFill>
                <a:latin typeface="Quattrocento Sans"/>
                <a:ea typeface="Quattrocento Sans"/>
                <a:cs typeface="Quattrocento Sans"/>
                <a:sym typeface="Quattrocento Sans"/>
              </a:rPr>
              <a:t>Greek Yogurt Weekly Sales by Flavor</a:t>
            </a:r>
            <a:endParaRPr sz="1600" b="1">
              <a:solidFill>
                <a:srgbClr val="434343"/>
              </a:solidFill>
              <a:latin typeface="Quattrocento Sans"/>
              <a:ea typeface="Quattrocento Sans"/>
              <a:cs typeface="Quattrocento Sans"/>
              <a:sym typeface="Quattrocento Sans"/>
            </a:endParaRPr>
          </a:p>
        </p:txBody>
      </p:sp>
      <p:sp>
        <p:nvSpPr>
          <p:cNvPr id="166" name="Google Shape;166;p23"/>
          <p:cNvSpPr txBox="1"/>
          <p:nvPr/>
        </p:nvSpPr>
        <p:spPr>
          <a:xfrm>
            <a:off x="4814800" y="1127750"/>
            <a:ext cx="3591900" cy="4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600" b="1">
                <a:solidFill>
                  <a:srgbClr val="434343"/>
                </a:solidFill>
                <a:latin typeface="Quattrocento Sans"/>
                <a:ea typeface="Quattrocento Sans"/>
                <a:cs typeface="Quattrocento Sans"/>
                <a:sym typeface="Quattrocento Sans"/>
              </a:rPr>
              <a:t>Regular Yogurt Weekly Sales by Flavor</a:t>
            </a:r>
            <a:endParaRPr sz="1600" b="1">
              <a:solidFill>
                <a:srgbClr val="434343"/>
              </a:solidFill>
              <a:latin typeface="Quattrocento Sans"/>
              <a:ea typeface="Quattrocento Sans"/>
              <a:cs typeface="Quattrocento Sans"/>
              <a:sym typeface="Quattrocento Sans"/>
            </a:endParaRPr>
          </a:p>
        </p:txBody>
      </p:sp>
      <p:sp>
        <p:nvSpPr>
          <p:cNvPr id="167" name="Google Shape;167;p23"/>
          <p:cNvSpPr txBox="1"/>
          <p:nvPr/>
        </p:nvSpPr>
        <p:spPr>
          <a:xfrm>
            <a:off x="776025" y="4695218"/>
            <a:ext cx="4015200" cy="112800"/>
          </a:xfrm>
          <a:prstGeom prst="rect">
            <a:avLst/>
          </a:prstGeom>
          <a:noFill/>
          <a:ln>
            <a:noFill/>
          </a:ln>
        </p:spPr>
        <p:txBody>
          <a:bodyPr spcFirstLastPara="1" wrap="square" lIns="91425" tIns="91425" rIns="91425" bIns="91425" anchor="t" anchorCtr="0">
            <a:noAutofit/>
          </a:bodyPr>
          <a:lstStyle/>
          <a:p>
            <a:r>
              <a:rPr lang="zh-CN" sz="1000" dirty="0">
                <a:solidFill>
                  <a:srgbClr val="434343"/>
                </a:solidFill>
                <a:latin typeface="Quattrocento Sans"/>
                <a:ea typeface="Quattrocento Sans"/>
                <a:cs typeface="Quattrocento Sans"/>
                <a:sym typeface="Quattrocento Sans"/>
              </a:rPr>
              <a:t>Source: Loyalty Card System</a:t>
            </a:r>
            <a:r>
              <a:rPr lang="en-US" altLang="zh-CN" sz="1000" dirty="0">
                <a:solidFill>
                  <a:srgbClr val="434343"/>
                </a:solidFill>
                <a:latin typeface="Quattrocento Sans"/>
                <a:ea typeface="Quattrocento Sans"/>
                <a:cs typeface="Quattrocento Sans"/>
                <a:sym typeface="Quattrocento Sans"/>
              </a:rPr>
              <a:t>,</a:t>
            </a:r>
            <a:r>
              <a:rPr lang="zh-CN" altLang="en-US" sz="1000" dirty="0">
                <a:solidFill>
                  <a:srgbClr val="434343"/>
                </a:solidFill>
                <a:latin typeface="Quattrocento Sans"/>
                <a:ea typeface="Quattrocento Sans"/>
                <a:cs typeface="Quattrocento Sans"/>
                <a:sym typeface="Quattrocento Sans"/>
              </a:rPr>
              <a:t> </a:t>
            </a:r>
            <a:r>
              <a:rPr lang="en-US" altLang="zh-CN" sz="1000" dirty="0">
                <a:solidFill>
                  <a:srgbClr val="434343"/>
                </a:solidFill>
                <a:latin typeface="Quattrocento Sans"/>
                <a:ea typeface="Quattrocento Sans"/>
                <a:cs typeface="Quattrocento Sans"/>
                <a:sym typeface="Quattrocento Sans"/>
              </a:rPr>
              <a:t>see details in Appendix A</a:t>
            </a:r>
            <a:endParaRPr lang="en-US" sz="1000" dirty="0">
              <a:solidFill>
                <a:srgbClr val="434343"/>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None/>
            </a:pPr>
            <a:endParaRPr sz="1000" dirty="0">
              <a:solidFill>
                <a:srgbClr val="434343"/>
              </a:solidFill>
              <a:latin typeface="Quattrocento Sans"/>
              <a:ea typeface="Quattrocento Sans"/>
              <a:cs typeface="Quattrocento Sans"/>
              <a:sym typeface="Quattrocento Sans"/>
            </a:endParaRPr>
          </a:p>
        </p:txBody>
      </p:sp>
      <p:sp>
        <p:nvSpPr>
          <p:cNvPr id="168" name="Google Shape;168;p23"/>
          <p:cNvSpPr txBox="1"/>
          <p:nvPr/>
        </p:nvSpPr>
        <p:spPr>
          <a:xfrm>
            <a:off x="193300" y="124900"/>
            <a:ext cx="8757300" cy="3762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r>
              <a:rPr lang="zh-CN" sz="2000" b="1">
                <a:solidFill>
                  <a:srgbClr val="666666"/>
                </a:solidFill>
                <a:latin typeface="Quattrocento Sans"/>
                <a:ea typeface="Quattrocento Sans"/>
                <a:cs typeface="Quattrocento Sans"/>
                <a:sym typeface="Quattrocento Sans"/>
              </a:rPr>
              <a:t>Flavor leads to greater difference in sales for greek yogurt than regular yogurt</a:t>
            </a:r>
            <a:endParaRPr sz="2000" b="1">
              <a:solidFill>
                <a:srgbClr val="666666"/>
              </a:solidFill>
              <a:latin typeface="Quattrocento Sans"/>
              <a:ea typeface="Quattrocento Sans"/>
              <a:cs typeface="Quattrocento Sans"/>
              <a:sym typeface="Quattrocento Sans"/>
            </a:endParaRPr>
          </a:p>
        </p:txBody>
      </p:sp>
      <p:sp>
        <p:nvSpPr>
          <p:cNvPr id="169" name="Google Shape;169;p23"/>
          <p:cNvSpPr/>
          <p:nvPr/>
        </p:nvSpPr>
        <p:spPr>
          <a:xfrm>
            <a:off x="-284000" y="558575"/>
            <a:ext cx="9711900" cy="111000"/>
          </a:xfrm>
          <a:prstGeom prst="rightArrow">
            <a:avLst>
              <a:gd name="adj1" fmla="val 50000"/>
              <a:gd name="adj2" fmla="val 50000"/>
            </a:avLst>
          </a:prstGeom>
          <a:solidFill>
            <a:srgbClr val="D8D8D8"/>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7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p:nvPr/>
        </p:nvSpPr>
        <p:spPr>
          <a:xfrm>
            <a:off x="-1668050" y="205975"/>
            <a:ext cx="6040500" cy="3762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r>
              <a:rPr lang="zh-CN" sz="2400" b="1" dirty="0">
                <a:solidFill>
                  <a:srgbClr val="666666"/>
                </a:solidFill>
                <a:latin typeface="Quattrocento Sans"/>
                <a:ea typeface="Quattrocento Sans"/>
                <a:cs typeface="Quattrocento Sans"/>
                <a:sym typeface="Quattrocento Sans"/>
              </a:rPr>
              <a:t>TURF Analysis</a:t>
            </a:r>
            <a:endParaRPr sz="2400" b="1" dirty="0">
              <a:solidFill>
                <a:srgbClr val="666666"/>
              </a:solidFill>
              <a:latin typeface="Quattrocento Sans"/>
              <a:ea typeface="Quattrocento Sans"/>
              <a:cs typeface="Quattrocento Sans"/>
              <a:sym typeface="Quattrocento Sans"/>
            </a:endParaRPr>
          </a:p>
        </p:txBody>
      </p:sp>
      <p:sp>
        <p:nvSpPr>
          <p:cNvPr id="176" name="Google Shape;176;p24"/>
          <p:cNvSpPr/>
          <p:nvPr/>
        </p:nvSpPr>
        <p:spPr>
          <a:xfrm>
            <a:off x="-284000" y="558575"/>
            <a:ext cx="9711900" cy="111000"/>
          </a:xfrm>
          <a:prstGeom prst="rightArrow">
            <a:avLst>
              <a:gd name="adj1" fmla="val 50000"/>
              <a:gd name="adj2" fmla="val 50000"/>
            </a:avLst>
          </a:prstGeom>
          <a:solidFill>
            <a:srgbClr val="D8D8D8"/>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700">
              <a:solidFill>
                <a:schemeClr val="lt1"/>
              </a:solidFill>
              <a:latin typeface="Arial"/>
              <a:ea typeface="Arial"/>
              <a:cs typeface="Arial"/>
              <a:sym typeface="Arial"/>
            </a:endParaRPr>
          </a:p>
        </p:txBody>
      </p:sp>
      <p:sp>
        <p:nvSpPr>
          <p:cNvPr id="177" name="Google Shape;177;p24"/>
          <p:cNvSpPr txBox="1"/>
          <p:nvPr/>
        </p:nvSpPr>
        <p:spPr>
          <a:xfrm>
            <a:off x="5980375" y="1128375"/>
            <a:ext cx="24165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8" name="Google Shape;178;p24"/>
          <p:cNvPicPr preferRelativeResize="0"/>
          <p:nvPr/>
        </p:nvPicPr>
        <p:blipFill>
          <a:blip r:embed="rId3">
            <a:alphaModFix/>
          </a:blip>
          <a:stretch>
            <a:fillRect/>
          </a:stretch>
        </p:blipFill>
        <p:spPr>
          <a:xfrm>
            <a:off x="152400" y="998575"/>
            <a:ext cx="5675576" cy="3434265"/>
          </a:xfrm>
          <a:prstGeom prst="rect">
            <a:avLst/>
          </a:prstGeom>
          <a:noFill/>
          <a:ln>
            <a:noFill/>
          </a:ln>
        </p:spPr>
      </p:pic>
      <p:sp>
        <p:nvSpPr>
          <p:cNvPr id="179" name="Google Shape;179;p24"/>
          <p:cNvSpPr txBox="1"/>
          <p:nvPr/>
        </p:nvSpPr>
        <p:spPr>
          <a:xfrm>
            <a:off x="357250" y="4562175"/>
            <a:ext cx="4015200" cy="4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000">
                <a:solidFill>
                  <a:srgbClr val="434343"/>
                </a:solidFill>
                <a:latin typeface="Quattrocento Sans"/>
                <a:ea typeface="Quattrocento Sans"/>
                <a:cs typeface="Quattrocento Sans"/>
                <a:sym typeface="Quattrocento Sans"/>
              </a:rPr>
              <a:t>Source: Consumer Survey Data; Sample Size = 618</a:t>
            </a:r>
            <a:endParaRPr sz="1000">
              <a:solidFill>
                <a:srgbClr val="434343"/>
              </a:solidFill>
              <a:latin typeface="Quattrocento Sans"/>
              <a:ea typeface="Quattrocento Sans"/>
              <a:cs typeface="Quattrocento Sans"/>
              <a:sym typeface="Quattrocento Sans"/>
            </a:endParaRPr>
          </a:p>
        </p:txBody>
      </p:sp>
      <p:sp>
        <p:nvSpPr>
          <p:cNvPr id="180" name="Google Shape;180;p24"/>
          <p:cNvSpPr txBox="1"/>
          <p:nvPr/>
        </p:nvSpPr>
        <p:spPr>
          <a:xfrm>
            <a:off x="6093225" y="1267475"/>
            <a:ext cx="2727000" cy="1438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a:latin typeface="Quattrocento Sans"/>
                <a:ea typeface="Quattrocento Sans"/>
                <a:cs typeface="Quattrocento Sans"/>
                <a:sym typeface="Quattrocento Sans"/>
              </a:rPr>
              <a:t>Launching</a:t>
            </a:r>
            <a:r>
              <a:rPr lang="zh-CN" b="1">
                <a:solidFill>
                  <a:srgbClr val="D35178"/>
                </a:solidFill>
                <a:latin typeface="Quattrocento Sans"/>
                <a:ea typeface="Quattrocento Sans"/>
                <a:cs typeface="Quattrocento Sans"/>
                <a:sym typeface="Quattrocento Sans"/>
              </a:rPr>
              <a:t> Pineapple, Black Cherry</a:t>
            </a:r>
            <a:r>
              <a:rPr lang="zh-CN">
                <a:solidFill>
                  <a:srgbClr val="D35178"/>
                </a:solidFill>
                <a:latin typeface="Quattrocento Sans"/>
                <a:ea typeface="Quattrocento Sans"/>
                <a:cs typeface="Quattrocento Sans"/>
                <a:sym typeface="Quattrocento Sans"/>
              </a:rPr>
              <a:t> </a:t>
            </a:r>
            <a:r>
              <a:rPr lang="zh-CN">
                <a:latin typeface="Quattrocento Sans"/>
                <a:ea typeface="Quattrocento Sans"/>
                <a:cs typeface="Quattrocento Sans"/>
                <a:sym typeface="Quattrocento Sans"/>
              </a:rPr>
              <a:t>and </a:t>
            </a:r>
            <a:r>
              <a:rPr lang="zh-CN" b="1">
                <a:solidFill>
                  <a:srgbClr val="D35178"/>
                </a:solidFill>
                <a:latin typeface="Quattrocento Sans"/>
                <a:ea typeface="Quattrocento Sans"/>
                <a:cs typeface="Quattrocento Sans"/>
                <a:sym typeface="Quattrocento Sans"/>
              </a:rPr>
              <a:t>Lemon</a:t>
            </a:r>
            <a:r>
              <a:rPr lang="zh-CN">
                <a:latin typeface="Quattrocento Sans"/>
                <a:ea typeface="Quattrocento Sans"/>
                <a:cs typeface="Quattrocento Sans"/>
                <a:sym typeface="Quattrocento Sans"/>
              </a:rPr>
              <a:t> flavors can cover the most potential consumers.</a:t>
            </a:r>
            <a:endParaRPr>
              <a:latin typeface="Quattrocento Sans"/>
              <a:ea typeface="Quattrocento Sans"/>
              <a:cs typeface="Quattrocento Sans"/>
              <a:sym typeface="Quattrocento Sans"/>
            </a:endParaRPr>
          </a:p>
        </p:txBody>
      </p:sp>
      <p:sp>
        <p:nvSpPr>
          <p:cNvPr id="181" name="Google Shape;181;p24"/>
          <p:cNvSpPr txBox="1"/>
          <p:nvPr/>
        </p:nvSpPr>
        <p:spPr>
          <a:xfrm>
            <a:off x="6197625" y="2837800"/>
            <a:ext cx="2745600" cy="1119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b="1">
                <a:solidFill>
                  <a:srgbClr val="D35178"/>
                </a:solidFill>
                <a:latin typeface="Quattrocento Sans"/>
                <a:ea typeface="Quattrocento Sans"/>
                <a:cs typeface="Quattrocento Sans"/>
                <a:sym typeface="Quattrocento Sans"/>
              </a:rPr>
              <a:t>Concern:</a:t>
            </a:r>
            <a:endParaRPr b="1">
              <a:solidFill>
                <a:srgbClr val="D35178"/>
              </a:solidFill>
              <a:latin typeface="Quattrocento Sans"/>
              <a:ea typeface="Quattrocento Sans"/>
              <a:cs typeface="Quattrocento Sans"/>
              <a:sym typeface="Quattrocento Sans"/>
            </a:endParaRPr>
          </a:p>
          <a:p>
            <a:pPr marL="0" lvl="0" indent="0" algn="l" rtl="0">
              <a:lnSpc>
                <a:spcPct val="150000"/>
              </a:lnSpc>
              <a:spcBef>
                <a:spcPts val="0"/>
              </a:spcBef>
              <a:spcAft>
                <a:spcPts val="0"/>
              </a:spcAft>
              <a:buNone/>
            </a:pPr>
            <a:r>
              <a:rPr lang="zh-CN">
                <a:latin typeface="Quattrocento Sans"/>
                <a:ea typeface="Quattrocento Sans"/>
                <a:cs typeface="Quattrocento Sans"/>
                <a:sym typeface="Quattrocento Sans"/>
              </a:rPr>
              <a:t>TURF Analysis didn’t consider differences among purchase frequency. </a:t>
            </a:r>
            <a:endParaRPr>
              <a:latin typeface="Quattrocento Sans"/>
              <a:ea typeface="Quattrocento Sans"/>
              <a:cs typeface="Quattrocento Sans"/>
              <a:sym typeface="Quattrocento Sans"/>
            </a:endParaRPr>
          </a:p>
        </p:txBody>
      </p:sp>
      <p:sp>
        <p:nvSpPr>
          <p:cNvPr id="182" name="Google Shape;182;p24"/>
          <p:cNvSpPr/>
          <p:nvPr/>
        </p:nvSpPr>
        <p:spPr>
          <a:xfrm>
            <a:off x="6197625" y="2866000"/>
            <a:ext cx="2454300" cy="14388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5"/>
          <p:cNvPicPr preferRelativeResize="0"/>
          <p:nvPr/>
        </p:nvPicPr>
        <p:blipFill rotWithShape="1">
          <a:blip r:embed="rId3">
            <a:alphaModFix/>
          </a:blip>
          <a:srcRect t="5072" b="3536"/>
          <a:stretch/>
        </p:blipFill>
        <p:spPr>
          <a:xfrm>
            <a:off x="266350" y="897600"/>
            <a:ext cx="5015575" cy="3486425"/>
          </a:xfrm>
          <a:prstGeom prst="rect">
            <a:avLst/>
          </a:prstGeom>
          <a:noFill/>
          <a:ln>
            <a:noFill/>
          </a:ln>
        </p:spPr>
      </p:pic>
      <p:sp>
        <p:nvSpPr>
          <p:cNvPr id="188" name="Google Shape;188;p25"/>
          <p:cNvSpPr txBox="1"/>
          <p:nvPr/>
        </p:nvSpPr>
        <p:spPr>
          <a:xfrm>
            <a:off x="343388" y="4404050"/>
            <a:ext cx="4861500" cy="454500"/>
          </a:xfrm>
          <a:prstGeom prst="rect">
            <a:avLst/>
          </a:prstGeom>
          <a:noFill/>
          <a:ln>
            <a:noFill/>
          </a:ln>
        </p:spPr>
        <p:txBody>
          <a:bodyPr spcFirstLastPara="1" wrap="square" lIns="91425" tIns="91425" rIns="91425" bIns="91425" anchor="t" anchorCtr="0">
            <a:noAutofit/>
          </a:bodyPr>
          <a:lstStyle/>
          <a:p>
            <a:r>
              <a:rPr lang="zh-CN" sz="1000" dirty="0">
                <a:solidFill>
                  <a:srgbClr val="434343"/>
                </a:solidFill>
                <a:latin typeface="Quattrocento Sans"/>
                <a:ea typeface="Quattrocento Sans"/>
                <a:cs typeface="Quattrocento Sans"/>
                <a:sym typeface="Quattrocento Sans"/>
              </a:rPr>
              <a:t>Source: Consumer Survey Data; Sample Size = 618</a:t>
            </a:r>
            <a:r>
              <a:rPr lang="en-US" altLang="zh-CN" sz="1000" dirty="0">
                <a:solidFill>
                  <a:srgbClr val="434343"/>
                </a:solidFill>
                <a:latin typeface="Quattrocento Sans"/>
                <a:ea typeface="Quattrocento Sans"/>
                <a:cs typeface="Quattrocento Sans"/>
                <a:sym typeface="Quattrocento Sans"/>
              </a:rPr>
              <a:t>,</a:t>
            </a:r>
            <a:r>
              <a:rPr lang="zh-CN" altLang="en-US" sz="1000" dirty="0">
                <a:solidFill>
                  <a:srgbClr val="434343"/>
                </a:solidFill>
                <a:latin typeface="Quattrocento Sans"/>
                <a:ea typeface="Quattrocento Sans"/>
                <a:cs typeface="Quattrocento Sans"/>
                <a:sym typeface="Quattrocento Sans"/>
              </a:rPr>
              <a:t> </a:t>
            </a:r>
            <a:r>
              <a:rPr lang="en-US" altLang="zh-CN" sz="1000" dirty="0">
                <a:solidFill>
                  <a:srgbClr val="434343"/>
                </a:solidFill>
                <a:latin typeface="Quattrocento Sans"/>
                <a:ea typeface="Quattrocento Sans"/>
                <a:cs typeface="Quattrocento Sans"/>
                <a:sym typeface="Quattrocento Sans"/>
              </a:rPr>
              <a:t>see details in Appendix B</a:t>
            </a:r>
            <a:endParaRPr sz="1000" dirty="0">
              <a:solidFill>
                <a:srgbClr val="434343"/>
              </a:solidFill>
              <a:latin typeface="Quattrocento Sans"/>
              <a:ea typeface="Quattrocento Sans"/>
              <a:cs typeface="Quattrocento Sans"/>
              <a:sym typeface="Quattrocento Sans"/>
            </a:endParaRPr>
          </a:p>
          <a:p>
            <a:pPr marL="0" lvl="0" indent="0" algn="l" rtl="0">
              <a:lnSpc>
                <a:spcPct val="150000"/>
              </a:lnSpc>
              <a:spcBef>
                <a:spcPts val="0"/>
              </a:spcBef>
              <a:spcAft>
                <a:spcPts val="0"/>
              </a:spcAft>
              <a:buNone/>
            </a:pPr>
            <a:r>
              <a:rPr lang="zh-CN" sz="1000" dirty="0">
                <a:solidFill>
                  <a:srgbClr val="434343"/>
                </a:solidFill>
                <a:latin typeface="Quattrocento Sans"/>
                <a:ea typeface="Quattrocento Sans"/>
                <a:cs typeface="Quattrocento Sans"/>
                <a:sym typeface="Quattrocento Sans"/>
              </a:rPr>
              <a:t>*Potential Buying Power = sum( Number of consumers of different frequency*weight)</a:t>
            </a:r>
            <a:endParaRPr sz="1000" dirty="0">
              <a:solidFill>
                <a:srgbClr val="434343"/>
              </a:solidFill>
              <a:latin typeface="Quattrocento Sans"/>
              <a:ea typeface="Quattrocento Sans"/>
              <a:cs typeface="Quattrocento Sans"/>
              <a:sym typeface="Quattrocento Sans"/>
            </a:endParaRPr>
          </a:p>
        </p:txBody>
      </p:sp>
      <p:sp>
        <p:nvSpPr>
          <p:cNvPr id="189" name="Google Shape;189;p25"/>
          <p:cNvSpPr txBox="1"/>
          <p:nvPr/>
        </p:nvSpPr>
        <p:spPr>
          <a:xfrm>
            <a:off x="-445571" y="217450"/>
            <a:ext cx="7280700" cy="376200"/>
          </a:xfrm>
          <a:prstGeom prst="rect">
            <a:avLst/>
          </a:prstGeom>
          <a:noFill/>
          <a:ln>
            <a:noFill/>
          </a:ln>
        </p:spPr>
        <p:txBody>
          <a:bodyPr spcFirstLastPara="1" wrap="square" lIns="68575" tIns="34275" rIns="68575" bIns="34275" anchor="b" anchorCtr="1">
            <a:noAutofit/>
          </a:bodyPr>
          <a:lstStyle/>
          <a:p>
            <a:pPr marL="0" lvl="0" indent="0" algn="l" rtl="0">
              <a:lnSpc>
                <a:spcPct val="115000"/>
              </a:lnSpc>
              <a:spcBef>
                <a:spcPts val="0"/>
              </a:spcBef>
              <a:spcAft>
                <a:spcPts val="0"/>
              </a:spcAft>
              <a:buSzPts val="1100"/>
              <a:buNone/>
            </a:pPr>
            <a:r>
              <a:rPr lang="zh-CN" sz="2400" b="1" dirty="0">
                <a:solidFill>
                  <a:srgbClr val="666666"/>
                </a:solidFill>
                <a:latin typeface="Quattrocento Sans"/>
                <a:ea typeface="Quattrocento Sans"/>
                <a:cs typeface="Quattrocento Sans"/>
                <a:sym typeface="Quattrocento Sans"/>
              </a:rPr>
              <a:t>Consumer Preferences on Flavors (Survey)</a:t>
            </a:r>
            <a:endParaRPr sz="2400" b="1" dirty="0">
              <a:solidFill>
                <a:srgbClr val="666666"/>
              </a:solidFill>
              <a:latin typeface="Quattrocento Sans"/>
              <a:ea typeface="Quattrocento Sans"/>
              <a:cs typeface="Quattrocento Sans"/>
              <a:sym typeface="Quattrocento Sans"/>
            </a:endParaRPr>
          </a:p>
        </p:txBody>
      </p:sp>
      <p:sp>
        <p:nvSpPr>
          <p:cNvPr id="190" name="Google Shape;190;p25"/>
          <p:cNvSpPr/>
          <p:nvPr/>
        </p:nvSpPr>
        <p:spPr>
          <a:xfrm>
            <a:off x="-284000" y="558575"/>
            <a:ext cx="9711900" cy="111000"/>
          </a:xfrm>
          <a:prstGeom prst="rightArrow">
            <a:avLst>
              <a:gd name="adj1" fmla="val 50000"/>
              <a:gd name="adj2" fmla="val 50000"/>
            </a:avLst>
          </a:prstGeom>
          <a:solidFill>
            <a:srgbClr val="D8D8D8"/>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700">
              <a:solidFill>
                <a:schemeClr val="lt1"/>
              </a:solidFill>
              <a:latin typeface="Arial"/>
              <a:ea typeface="Arial"/>
              <a:cs typeface="Arial"/>
              <a:sym typeface="Arial"/>
            </a:endParaRPr>
          </a:p>
        </p:txBody>
      </p:sp>
      <p:sp>
        <p:nvSpPr>
          <p:cNvPr id="191" name="Google Shape;191;p25"/>
          <p:cNvSpPr txBox="1"/>
          <p:nvPr/>
        </p:nvSpPr>
        <p:spPr>
          <a:xfrm>
            <a:off x="5980375" y="727000"/>
            <a:ext cx="2416500" cy="4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b="1">
                <a:latin typeface="Quattrocento Sans"/>
                <a:ea typeface="Quattrocento Sans"/>
                <a:cs typeface="Quattrocento Sans"/>
                <a:sym typeface="Quattrocento Sans"/>
              </a:rPr>
              <a:t>Assumption</a:t>
            </a:r>
            <a:r>
              <a:rPr lang="zh-CN"/>
              <a:t>:</a:t>
            </a:r>
            <a:endParaRPr/>
          </a:p>
        </p:txBody>
      </p:sp>
      <p:graphicFrame>
        <p:nvGraphicFramePr>
          <p:cNvPr id="192" name="Google Shape;192;p25"/>
          <p:cNvGraphicFramePr/>
          <p:nvPr/>
        </p:nvGraphicFramePr>
        <p:xfrm>
          <a:off x="5980375" y="1301500"/>
          <a:ext cx="2354100" cy="1771250"/>
        </p:xfrm>
        <a:graphic>
          <a:graphicData uri="http://schemas.openxmlformats.org/drawingml/2006/table">
            <a:tbl>
              <a:tblPr>
                <a:noFill/>
                <a:tableStyleId>{5D2C439F-D941-4323-9559-00C090A4FB3A}</a:tableStyleId>
              </a:tblPr>
              <a:tblGrid>
                <a:gridCol w="1177050">
                  <a:extLst>
                    <a:ext uri="{9D8B030D-6E8A-4147-A177-3AD203B41FA5}">
                      <a16:colId xmlns:a16="http://schemas.microsoft.com/office/drawing/2014/main" val="20000"/>
                    </a:ext>
                  </a:extLst>
                </a:gridCol>
                <a:gridCol w="1177050">
                  <a:extLst>
                    <a:ext uri="{9D8B030D-6E8A-4147-A177-3AD203B41FA5}">
                      <a16:colId xmlns:a16="http://schemas.microsoft.com/office/drawing/2014/main" val="20001"/>
                    </a:ext>
                  </a:extLst>
                </a:gridCol>
              </a:tblGrid>
              <a:tr h="354250">
                <a:tc>
                  <a:txBody>
                    <a:bodyPr/>
                    <a:lstStyle/>
                    <a:p>
                      <a:pPr marL="0" lvl="0" indent="0" algn="ctr" rtl="0">
                        <a:spcBef>
                          <a:spcPts val="0"/>
                        </a:spcBef>
                        <a:spcAft>
                          <a:spcPts val="0"/>
                        </a:spcAft>
                        <a:buNone/>
                      </a:pPr>
                      <a:r>
                        <a:rPr lang="zh-CN" sz="1100" b="1">
                          <a:latin typeface="Quattrocento Sans"/>
                          <a:ea typeface="Quattrocento Sans"/>
                          <a:cs typeface="Quattrocento Sans"/>
                          <a:sym typeface="Quattrocento Sans"/>
                        </a:rPr>
                        <a:t>Frequency</a:t>
                      </a:r>
                      <a:endParaRPr sz="1100" b="1">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tc>
                  <a:txBody>
                    <a:bodyPr/>
                    <a:lstStyle/>
                    <a:p>
                      <a:pPr marL="0" lvl="0" indent="0" algn="ctr" rtl="0">
                        <a:spcBef>
                          <a:spcPts val="0"/>
                        </a:spcBef>
                        <a:spcAft>
                          <a:spcPts val="0"/>
                        </a:spcAft>
                        <a:buNone/>
                      </a:pPr>
                      <a:r>
                        <a:rPr lang="zh-CN" sz="1100" b="1">
                          <a:latin typeface="Quattrocento Sans"/>
                          <a:ea typeface="Quattrocento Sans"/>
                          <a:cs typeface="Quattrocento Sans"/>
                          <a:sym typeface="Quattrocento Sans"/>
                        </a:rPr>
                        <a:t>Weight</a:t>
                      </a:r>
                      <a:endParaRPr sz="1100" b="1">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extLst>
                  <a:ext uri="{0D108BD9-81ED-4DB2-BD59-A6C34878D82A}">
                    <a16:rowId xmlns:a16="http://schemas.microsoft.com/office/drawing/2014/main" val="10000"/>
                  </a:ext>
                </a:extLst>
              </a:tr>
              <a:tr h="354250">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Regularly</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0.8</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extLst>
                  <a:ext uri="{0D108BD9-81ED-4DB2-BD59-A6C34878D82A}">
                    <a16:rowId xmlns:a16="http://schemas.microsoft.com/office/drawing/2014/main" val="10001"/>
                  </a:ext>
                </a:extLst>
              </a:tr>
              <a:tr h="354250">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Occasionally</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0.2</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extLst>
                  <a:ext uri="{0D108BD9-81ED-4DB2-BD59-A6C34878D82A}">
                    <a16:rowId xmlns:a16="http://schemas.microsoft.com/office/drawing/2014/main" val="10002"/>
                  </a:ext>
                </a:extLst>
              </a:tr>
              <a:tr h="354250">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Never</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0</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extLst>
                  <a:ext uri="{0D108BD9-81ED-4DB2-BD59-A6C34878D82A}">
                    <a16:rowId xmlns:a16="http://schemas.microsoft.com/office/drawing/2014/main" val="10003"/>
                  </a:ext>
                </a:extLst>
              </a:tr>
              <a:tr h="354250">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NA</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tc>
                  <a:txBody>
                    <a:bodyPr/>
                    <a:lstStyle/>
                    <a:p>
                      <a:pPr marL="0" lvl="0" indent="0" algn="ctr" rtl="0">
                        <a:spcBef>
                          <a:spcPts val="0"/>
                        </a:spcBef>
                        <a:spcAft>
                          <a:spcPts val="0"/>
                        </a:spcAft>
                        <a:buNone/>
                      </a:pPr>
                      <a:r>
                        <a:rPr lang="zh-CN" sz="1100">
                          <a:latin typeface="Quattrocento Sans"/>
                          <a:ea typeface="Quattrocento Sans"/>
                          <a:cs typeface="Quattrocento Sans"/>
                          <a:sym typeface="Quattrocento Sans"/>
                        </a:rPr>
                        <a:t>Ignored</a:t>
                      </a:r>
                      <a:endParaRPr sz="1100">
                        <a:latin typeface="Quattrocento Sans"/>
                        <a:ea typeface="Quattrocento Sans"/>
                        <a:cs typeface="Quattrocento Sans"/>
                        <a:sym typeface="Quattrocento Sans"/>
                      </a:endParaRPr>
                    </a:p>
                  </a:txBody>
                  <a:tcPr marL="91425" marR="91425" marT="91425" marB="91425">
                    <a:lnL w="9525" cap="flat" cmpd="sng">
                      <a:solidFill>
                        <a:srgbClr val="9FC5E8"/>
                      </a:solidFill>
                      <a:prstDash val="solid"/>
                      <a:round/>
                      <a:headEnd type="none" w="sm" len="sm"/>
                      <a:tailEnd type="none" w="sm" len="sm"/>
                    </a:lnL>
                    <a:lnR w="9525" cap="flat" cmpd="sng">
                      <a:solidFill>
                        <a:srgbClr val="9FC5E8"/>
                      </a:solidFill>
                      <a:prstDash val="solid"/>
                      <a:round/>
                      <a:headEnd type="none" w="sm" len="sm"/>
                      <a:tailEnd type="none" w="sm" len="sm"/>
                    </a:lnR>
                    <a:lnT w="9525" cap="flat" cmpd="sng">
                      <a:solidFill>
                        <a:srgbClr val="9FC5E8"/>
                      </a:solidFill>
                      <a:prstDash val="solid"/>
                      <a:round/>
                      <a:headEnd type="none" w="sm" len="sm"/>
                      <a:tailEnd type="none" w="sm" len="sm"/>
                    </a:lnT>
                    <a:lnB w="9525" cap="flat" cmpd="sng">
                      <a:solidFill>
                        <a:srgbClr val="9FC5E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93" name="Google Shape;193;p25"/>
          <p:cNvSpPr txBox="1"/>
          <p:nvPr/>
        </p:nvSpPr>
        <p:spPr>
          <a:xfrm>
            <a:off x="5641875" y="4015125"/>
            <a:ext cx="1636200" cy="6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Quattrocento Sans"/>
              <a:ea typeface="Quattrocento Sans"/>
              <a:cs typeface="Quattrocento Sans"/>
              <a:sym typeface="Quattrocento Sans"/>
            </a:endParaRPr>
          </a:p>
        </p:txBody>
      </p:sp>
      <p:sp>
        <p:nvSpPr>
          <p:cNvPr id="194" name="Google Shape;194;p25"/>
          <p:cNvSpPr txBox="1"/>
          <p:nvPr/>
        </p:nvSpPr>
        <p:spPr>
          <a:xfrm>
            <a:off x="5734825" y="3376700"/>
            <a:ext cx="3123000" cy="91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a:latin typeface="Quattrocento Sans"/>
                <a:ea typeface="Quattrocento Sans"/>
                <a:cs typeface="Quattrocento Sans"/>
                <a:sym typeface="Quattrocento Sans"/>
              </a:rPr>
              <a:t>Besides current flavors, </a:t>
            </a:r>
            <a:r>
              <a:rPr lang="zh-CN" b="1">
                <a:solidFill>
                  <a:srgbClr val="D35178"/>
                </a:solidFill>
                <a:latin typeface="Quattrocento Sans"/>
                <a:ea typeface="Quattrocento Sans"/>
                <a:cs typeface="Quattrocento Sans"/>
                <a:sym typeface="Quattrocento Sans"/>
              </a:rPr>
              <a:t>Raspberry</a:t>
            </a:r>
            <a:r>
              <a:rPr lang="zh-CN">
                <a:latin typeface="Quattrocento Sans"/>
                <a:ea typeface="Quattrocento Sans"/>
                <a:cs typeface="Quattrocento Sans"/>
                <a:sym typeface="Quattrocento Sans"/>
              </a:rPr>
              <a:t> is the No.1 flavor consumers choose in the survey.</a:t>
            </a:r>
            <a:endParaRPr>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p:nvPr/>
        </p:nvSpPr>
        <p:spPr>
          <a:xfrm>
            <a:off x="-284000" y="558575"/>
            <a:ext cx="9711900" cy="111000"/>
          </a:xfrm>
          <a:prstGeom prst="rightArrow">
            <a:avLst>
              <a:gd name="adj1" fmla="val 50000"/>
              <a:gd name="adj2" fmla="val 50000"/>
            </a:avLst>
          </a:prstGeom>
          <a:solidFill>
            <a:srgbClr val="D8D8D8"/>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700">
              <a:solidFill>
                <a:schemeClr val="lt1"/>
              </a:solidFill>
              <a:latin typeface="Arial"/>
              <a:ea typeface="Arial"/>
              <a:cs typeface="Arial"/>
              <a:sym typeface="Arial"/>
            </a:endParaRPr>
          </a:p>
        </p:txBody>
      </p:sp>
      <p:sp>
        <p:nvSpPr>
          <p:cNvPr id="201" name="Google Shape;201;p26"/>
          <p:cNvSpPr txBox="1"/>
          <p:nvPr/>
        </p:nvSpPr>
        <p:spPr>
          <a:xfrm>
            <a:off x="281050" y="182375"/>
            <a:ext cx="6040500" cy="3762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r>
              <a:rPr lang="zh-CN" sz="2400" b="1" dirty="0">
                <a:solidFill>
                  <a:srgbClr val="666666"/>
                </a:solidFill>
                <a:latin typeface="Quattrocento Sans"/>
                <a:ea typeface="Quattrocento Sans"/>
                <a:cs typeface="Quattrocento Sans"/>
                <a:sym typeface="Quattrocento Sans"/>
              </a:rPr>
              <a:t>Appendix A - Sales Percentage Calculation  </a:t>
            </a:r>
            <a:endParaRPr sz="2400" b="1" dirty="0">
              <a:solidFill>
                <a:srgbClr val="666666"/>
              </a:solidFill>
              <a:latin typeface="Quattrocento Sans"/>
              <a:ea typeface="Quattrocento Sans"/>
              <a:cs typeface="Quattrocento Sans"/>
              <a:sym typeface="Quattrocento Sans"/>
            </a:endParaRPr>
          </a:p>
        </p:txBody>
      </p:sp>
      <p:pic>
        <p:nvPicPr>
          <p:cNvPr id="202" name="Google Shape;202;p26"/>
          <p:cNvPicPr preferRelativeResize="0"/>
          <p:nvPr/>
        </p:nvPicPr>
        <p:blipFill>
          <a:blip r:embed="rId3">
            <a:alphaModFix/>
          </a:blip>
          <a:stretch>
            <a:fillRect/>
          </a:stretch>
        </p:blipFill>
        <p:spPr>
          <a:xfrm>
            <a:off x="281050" y="712050"/>
            <a:ext cx="5034151" cy="4019874"/>
          </a:xfrm>
          <a:prstGeom prst="rect">
            <a:avLst/>
          </a:prstGeom>
          <a:noFill/>
          <a:ln>
            <a:noFill/>
          </a:ln>
        </p:spPr>
      </p:pic>
      <p:pic>
        <p:nvPicPr>
          <p:cNvPr id="203" name="Google Shape;203;p26"/>
          <p:cNvPicPr preferRelativeResize="0"/>
          <p:nvPr/>
        </p:nvPicPr>
        <p:blipFill>
          <a:blip r:embed="rId4">
            <a:alphaModFix/>
          </a:blip>
          <a:stretch>
            <a:fillRect/>
          </a:stretch>
        </p:blipFill>
        <p:spPr>
          <a:xfrm>
            <a:off x="5497525" y="669575"/>
            <a:ext cx="3351875" cy="4473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281050" y="182375"/>
            <a:ext cx="7756200" cy="376200"/>
          </a:xfrm>
          <a:prstGeom prst="rect">
            <a:avLst/>
          </a:prstGeom>
          <a:noFill/>
          <a:ln>
            <a:noFill/>
          </a:ln>
        </p:spPr>
        <p:txBody>
          <a:bodyPr spcFirstLastPara="1" wrap="square" lIns="68575" tIns="34275" rIns="68575" bIns="34275" anchor="b" anchorCtr="1">
            <a:noAutofit/>
          </a:bodyPr>
          <a:lstStyle/>
          <a:p>
            <a:pPr marL="0" marR="0" lvl="0" indent="0" algn="l" rtl="0">
              <a:spcBef>
                <a:spcPts val="0"/>
              </a:spcBef>
              <a:spcAft>
                <a:spcPts val="0"/>
              </a:spcAft>
              <a:buNone/>
            </a:pPr>
            <a:r>
              <a:rPr lang="zh-CN" sz="2400" b="1">
                <a:solidFill>
                  <a:srgbClr val="666666"/>
                </a:solidFill>
                <a:latin typeface="Quattrocento Sans"/>
                <a:ea typeface="Quattrocento Sans"/>
                <a:cs typeface="Quattrocento Sans"/>
                <a:sym typeface="Quattrocento Sans"/>
              </a:rPr>
              <a:t>Appendix B - Consumer Preferences Analysis (Survey)  </a:t>
            </a:r>
            <a:endParaRPr sz="2400" b="1">
              <a:solidFill>
                <a:srgbClr val="666666"/>
              </a:solidFill>
              <a:latin typeface="Quattrocento Sans"/>
              <a:ea typeface="Quattrocento Sans"/>
              <a:cs typeface="Quattrocento Sans"/>
              <a:sym typeface="Quattrocento Sans"/>
            </a:endParaRPr>
          </a:p>
        </p:txBody>
      </p:sp>
      <p:sp>
        <p:nvSpPr>
          <p:cNvPr id="209" name="Google Shape;209;p27"/>
          <p:cNvSpPr/>
          <p:nvPr/>
        </p:nvSpPr>
        <p:spPr>
          <a:xfrm>
            <a:off x="-284000" y="558575"/>
            <a:ext cx="9711900" cy="111000"/>
          </a:xfrm>
          <a:prstGeom prst="rightArrow">
            <a:avLst>
              <a:gd name="adj1" fmla="val 50000"/>
              <a:gd name="adj2" fmla="val 50000"/>
            </a:avLst>
          </a:prstGeom>
          <a:solidFill>
            <a:srgbClr val="D8D8D8"/>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80000"/>
              </a:lnSpc>
              <a:spcBef>
                <a:spcPts val="0"/>
              </a:spcBef>
              <a:spcAft>
                <a:spcPts val="0"/>
              </a:spcAft>
              <a:buNone/>
            </a:pPr>
            <a:endParaRPr sz="700">
              <a:solidFill>
                <a:schemeClr val="lt1"/>
              </a:solidFill>
              <a:latin typeface="Arial"/>
              <a:ea typeface="Arial"/>
              <a:cs typeface="Arial"/>
              <a:sym typeface="Arial"/>
            </a:endParaRPr>
          </a:p>
        </p:txBody>
      </p:sp>
      <p:pic>
        <p:nvPicPr>
          <p:cNvPr id="210" name="Google Shape;210;p27"/>
          <p:cNvPicPr preferRelativeResize="0"/>
          <p:nvPr/>
        </p:nvPicPr>
        <p:blipFill>
          <a:blip r:embed="rId3">
            <a:alphaModFix/>
          </a:blip>
          <a:stretch>
            <a:fillRect/>
          </a:stretch>
        </p:blipFill>
        <p:spPr>
          <a:xfrm>
            <a:off x="652738" y="669575"/>
            <a:ext cx="7012826" cy="440517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5">
  <a:themeElements>
    <a:clrScheme name="房利美">
      <a:dk1>
        <a:srgbClr val="000000"/>
      </a:dk1>
      <a:lt1>
        <a:srgbClr val="FFFFFF"/>
      </a:lt1>
      <a:dk2>
        <a:srgbClr val="768394"/>
      </a:dk2>
      <a:lt2>
        <a:srgbClr val="F0F0F0"/>
      </a:lt2>
      <a:accent1>
        <a:srgbClr val="3CBBE7"/>
      </a:accent1>
      <a:accent2>
        <a:srgbClr val="91D8F2"/>
      </a:accent2>
      <a:accent3>
        <a:srgbClr val="FF83A8"/>
      </a:accent3>
      <a:accent4>
        <a:srgbClr val="FFBFBE"/>
      </a:accent4>
      <a:accent5>
        <a:srgbClr val="707070"/>
      </a:accent5>
      <a:accent6>
        <a:srgbClr val="545454"/>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367</Words>
  <Application>Microsoft Macintosh PowerPoint</Application>
  <PresentationFormat>On-screen Show (16:9)</PresentationFormat>
  <Paragraphs>57</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Quattrocento Sans</vt:lpstr>
      <vt:lpstr>Arial</vt:lpstr>
      <vt:lpstr>Simple Light</vt:lpstr>
      <vt:lpstr>主题5</vt:lpstr>
      <vt:lpstr>Greek Yogurt New Flavor Recommandation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Greek Yogurt New Flavor Recommandation</dc:title>
  <cp:lastModifiedBy>Shi, Xiao</cp:lastModifiedBy>
  <cp:revision>5</cp:revision>
  <dcterms:modified xsi:type="dcterms:W3CDTF">2020-02-03T04:11:12Z</dcterms:modified>
</cp:coreProperties>
</file>