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Default Extension="gif" ContentType="image/gif"/>
  <Override PartName="/ppt/tags/tag119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08.xml" ContentType="application/vnd.openxmlformats-officedocument.presentationml.tags+xml"/>
  <Override PartName="/ppt/tags/tag117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15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40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>
            <p:custDataLst>
              <p:tags r:id="rId6"/>
            </p:custDataLst>
          </p:nvPr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>
            <p:custDataLst>
              <p:tags r:id="rId7"/>
            </p:custDataLst>
          </p:nvPr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>
            <p:custDataLst>
              <p:tags r:id="rId1"/>
            </p:custDataLst>
          </p:nvPr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>
            <p:custDataLst>
              <p:tags r:id="rId7"/>
            </p:custDataLst>
          </p:nvPr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>
            <p:custDataLst>
              <p:tags r:id="rId8"/>
            </p:custDataLst>
          </p:nvPr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>
            <p:custDataLst>
              <p:tags r:id="rId9"/>
            </p:custDataLst>
          </p:nvPr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>
            <p:custDataLst>
              <p:tags r:id="rId1"/>
            </p:custDataLst>
          </p:nvPr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>
            <p:custDataLst>
              <p:tags r:id="rId5"/>
            </p:custDataLst>
          </p:nvPr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>
            <p:custDataLst>
              <p:tags r:id="rId5"/>
            </p:custDataLst>
          </p:nvPr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>
            <p:custDataLst>
              <p:tags r:id="rId7"/>
            </p:custDataLst>
          </p:nvPr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>
            <p:custDataLst>
              <p:tags r:id="rId8"/>
            </p:custDataLst>
          </p:nvPr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>
            <p:custDataLst>
              <p:tags r:id="rId13"/>
            </p:custDataLst>
          </p:nvPr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>
            <p:custDataLst>
              <p:tags r:id="rId14"/>
            </p:custDataLst>
          </p:nvPr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>
            <p:custDataLst>
              <p:tags r:id="rId15"/>
            </p:custDataLst>
          </p:nvPr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>
            <p:custDataLst>
              <p:tags r:id="rId16"/>
            </p:custDataLst>
          </p:nvPr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853785-E81B-4D54-BA7D-6434CF6C23D0}" type="datetimeFigureOut">
              <a:rPr lang="ru-RU" smtClean="0"/>
              <a:pPr/>
              <a:t>12.04.2013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76B3F6F-6BE9-4F46-93C2-E97ABA1999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>
            <p:custDataLst>
              <p:tags r:id="rId22"/>
            </p:custDataLst>
          </p:nvPr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6.gi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57290" y="785794"/>
            <a:ext cx="7286676" cy="19288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Конструирование программ</a:t>
            </a:r>
            <a:br>
              <a:rPr lang="ru-RU" dirty="0" smtClean="0"/>
            </a:br>
            <a:r>
              <a:rPr lang="ru-RU" dirty="0" smtClean="0"/>
              <a:t>12.04.2013 - Алгоритмы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28728" y="2928934"/>
            <a:ext cx="5715040" cy="1752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Алгоритмы</a:t>
            </a:r>
            <a:r>
              <a:rPr lang="en-US" sz="3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 Сортировки</a:t>
            </a:r>
          </a:p>
          <a:p>
            <a:pPr>
              <a:buFont typeface="Arial" pitchFamily="34" charset="0"/>
              <a:buChar char="•"/>
            </a:pPr>
            <a:r>
              <a:rPr lang="ru-RU" sz="3600" dirty="0" smtClean="0"/>
              <a:t>  </a:t>
            </a:r>
            <a:r>
              <a:rPr lang="ru-RU" sz="3600" dirty="0" smtClean="0"/>
              <a:t>Поиска</a:t>
            </a:r>
            <a:endParaRPr lang="ru-RU" sz="3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2976" y="142852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Heap – </a:t>
            </a:r>
            <a:r>
              <a:rPr lang="ru-RU" b="1" dirty="0" smtClean="0"/>
              <a:t>куча</a:t>
            </a:r>
            <a:r>
              <a:rPr lang="en-US" b="1" dirty="0" smtClean="0"/>
              <a:t>. </a:t>
            </a:r>
            <a:r>
              <a:rPr lang="en-US" b="1" dirty="0" err="1" smtClean="0"/>
              <a:t>HeapSort</a:t>
            </a:r>
            <a:endParaRPr lang="ru-RU" dirty="0"/>
          </a:p>
        </p:txBody>
      </p:sp>
      <p:pic>
        <p:nvPicPr>
          <p:cNvPr id="96258" name="Picture 2" descr="Двоичная куча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19" y="1357297"/>
            <a:ext cx="4000529" cy="3118061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286116" y="3643314"/>
            <a:ext cx="5500726" cy="271464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Бинарное дерево</a:t>
            </a:r>
            <a:r>
              <a:rPr lang="ru-RU" dirty="0" smtClean="0"/>
              <a:t> - у каждого родителя максимум 2 потомка</a:t>
            </a:r>
          </a:p>
          <a:p>
            <a:r>
              <a:rPr lang="ru-RU" dirty="0" smtClean="0"/>
              <a:t>Предок: </a:t>
            </a:r>
            <a:r>
              <a:rPr lang="ru-RU" i="1" dirty="0" err="1" smtClean="0"/>
              <a:t>Parent</a:t>
            </a:r>
            <a:r>
              <a:rPr lang="ru-RU" dirty="0" err="1" smtClean="0"/>
              <a:t>=</a:t>
            </a:r>
            <a:r>
              <a:rPr lang="ru-RU" i="1" dirty="0" err="1" smtClean="0"/>
              <a:t>i</a:t>
            </a:r>
            <a:r>
              <a:rPr lang="en-US" i="1" dirty="0" smtClean="0"/>
              <a:t>/</a:t>
            </a:r>
            <a:r>
              <a:rPr lang="ru-RU" dirty="0" smtClean="0"/>
              <a:t>2. Потомки: левый </a:t>
            </a:r>
            <a:r>
              <a:rPr lang="ru-RU" i="1" dirty="0" smtClean="0"/>
              <a:t>l</a:t>
            </a:r>
            <a:r>
              <a:rPr lang="ru-RU" dirty="0" smtClean="0"/>
              <a:t>=2</a:t>
            </a:r>
            <a:r>
              <a:rPr lang="ru-RU" i="1" dirty="0" smtClean="0"/>
              <a:t>i</a:t>
            </a:r>
            <a:r>
              <a:rPr lang="ru-RU" dirty="0" smtClean="0"/>
              <a:t>, правый </a:t>
            </a:r>
            <a:r>
              <a:rPr lang="ru-RU" i="1" dirty="0" smtClean="0"/>
              <a:t>r</a:t>
            </a:r>
            <a:r>
              <a:rPr lang="ru-RU" dirty="0" smtClean="0"/>
              <a:t>=2</a:t>
            </a:r>
            <a:r>
              <a:rPr lang="ru-RU" i="1" dirty="0" smtClean="0"/>
              <a:t>i</a:t>
            </a:r>
            <a:r>
              <a:rPr lang="ru-RU" dirty="0" smtClean="0"/>
              <a:t>+1.</a:t>
            </a:r>
          </a:p>
          <a:p>
            <a:r>
              <a:rPr lang="ru-RU" dirty="0" smtClean="0"/>
              <a:t>Основное свойство кучи, любая функция, которая допускает линейное упорядочивание.</a:t>
            </a:r>
          </a:p>
          <a:p>
            <a:pPr>
              <a:buNone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5608" y="274638"/>
            <a:ext cx="4779466" cy="1143000"/>
          </a:xfrm>
        </p:spPr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 l="10547" t="22545" r="14453" b="42134"/>
          <a:stretch>
            <a:fillRect/>
          </a:stretch>
        </p:blipFill>
        <p:spPr bwMode="auto">
          <a:xfrm>
            <a:off x="214282" y="1785926"/>
            <a:ext cx="8715404" cy="32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143108" y="5000636"/>
            <a:ext cx="5851036" cy="714380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Основное свойство кучи</a:t>
            </a:r>
            <a:endParaRPr kumimoji="0" lang="ru-RU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Основное свойство кучи</a:t>
            </a:r>
            <a:endParaRPr lang="ru-RU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10547" t="33066" r="15625" b="21092"/>
          <a:stretch>
            <a:fillRect/>
          </a:stretch>
        </p:blipFill>
        <p:spPr bwMode="auto">
          <a:xfrm>
            <a:off x="214282" y="1857364"/>
            <a:ext cx="8572528" cy="415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28728" y="214290"/>
            <a:ext cx="4429156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HeapSort</a:t>
            </a:r>
            <a:endParaRPr lang="ru-RU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11133" t="18787" r="32031" b="43637"/>
          <a:stretch>
            <a:fillRect/>
          </a:stretch>
        </p:blipFill>
        <p:spPr bwMode="auto">
          <a:xfrm>
            <a:off x="357158" y="1785926"/>
            <a:ext cx="845397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Алгоритмы сортировки в стандартных библиотеках</a:t>
            </a:r>
            <a:endParaRPr lang="ru-RU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11133" t="20290" r="26172" b="12074"/>
          <a:stretch>
            <a:fillRect/>
          </a:stretch>
        </p:blipFill>
        <p:spPr bwMode="auto">
          <a:xfrm>
            <a:off x="1357290" y="1500174"/>
            <a:ext cx="6072230" cy="510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09904" y="0"/>
            <a:ext cx="8034096" cy="86409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Двоичный (бинарный) поиск, </a:t>
            </a:r>
            <a:r>
              <a:rPr lang="ru-RU" sz="2800" dirty="0" err="1" smtClean="0"/>
              <a:t>BinSearch</a:t>
            </a:r>
            <a:r>
              <a:rPr lang="ru-RU" sz="2800" dirty="0" smtClean="0"/>
              <a:t>, </a:t>
            </a:r>
            <a:r>
              <a:rPr lang="ru-RU" sz="2800" dirty="0" err="1" smtClean="0"/>
              <a:t>БинПоиск</a:t>
            </a:r>
            <a:endParaRPr lang="ru-RU" sz="2800" dirty="0"/>
          </a:p>
        </p:txBody>
      </p:sp>
      <p:sp>
        <p:nvSpPr>
          <p:cNvPr id="1025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5616" y="693489"/>
            <a:ext cx="763284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Поиск в упорядоченном массиве за 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). Так же его называют - метод деления пополам и дихотомия (деление пополам по-гречески).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Перед применением двоичного поиска нужно отсортировать массив одним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из алгоритмов сортировки</a:t>
            </a:r>
            <a:r>
              <a:rPr lang="en-US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smtClean="0"/>
              <a:t>Цель</a:t>
            </a:r>
            <a:r>
              <a:rPr lang="en-US" b="1" dirty="0" smtClean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Найти элемент со значением </a:t>
            </a:r>
            <a:r>
              <a:rPr lang="ru-RU" i="1" dirty="0" err="1" smtClean="0"/>
              <a:t>x</a:t>
            </a:r>
            <a:r>
              <a:rPr lang="ru-RU" dirty="0" smtClean="0"/>
              <a:t> в отсортированном массиве </a:t>
            </a:r>
            <a:r>
              <a:rPr lang="ru-RU" i="1" dirty="0" smtClean="0"/>
              <a:t>A</a:t>
            </a:r>
            <a:r>
              <a:rPr lang="ru-RU" dirty="0" smtClean="0"/>
              <a:t> из </a:t>
            </a:r>
            <a:r>
              <a:rPr lang="ru-RU" i="1" dirty="0" smtClean="0"/>
              <a:t>N</a:t>
            </a:r>
            <a:r>
              <a:rPr lang="ru-RU" dirty="0" smtClean="0"/>
              <a:t> элементов или установить, что элемента </a:t>
            </a:r>
            <a:r>
              <a:rPr lang="ru-RU" i="1" dirty="0" err="1" smtClean="0"/>
              <a:t>x</a:t>
            </a:r>
            <a:r>
              <a:rPr lang="ru-RU" dirty="0" smtClean="0"/>
              <a:t> в массиве </a:t>
            </a:r>
            <a:r>
              <a:rPr lang="ru-RU" i="1" dirty="0" smtClean="0"/>
              <a:t>A</a:t>
            </a:r>
            <a:r>
              <a:rPr lang="en-US" i="1" dirty="0" smtClean="0"/>
              <a:t> </a:t>
            </a:r>
            <a:r>
              <a:rPr lang="ru-RU" dirty="0" smtClean="0"/>
              <a:t>нет.</a:t>
            </a:r>
            <a:endParaRPr 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r>
              <a:rPr lang="ru-RU" b="1" dirty="0" smtClean="0"/>
              <a:t>Идея</a:t>
            </a:r>
          </a:p>
          <a:p>
            <a:r>
              <a:rPr lang="ru-RU" dirty="0" smtClean="0"/>
              <a:t>Разделить отсортированный массив на две половины, сравнить средний элемент с </a:t>
            </a:r>
            <a:r>
              <a:rPr lang="ru-RU" i="1" dirty="0" err="1" smtClean="0"/>
              <a:t>x</a:t>
            </a:r>
            <a:r>
              <a:rPr lang="ru-RU" dirty="0" smtClean="0"/>
              <a:t>, понять в какой половине массива может находиться значение </a:t>
            </a:r>
            <a:r>
              <a:rPr lang="ru-RU" i="1" dirty="0" err="1" smtClean="0"/>
              <a:t>x</a:t>
            </a:r>
            <a:r>
              <a:rPr lang="ru-RU" dirty="0" smtClean="0"/>
              <a:t> и перейти к поиску в этой половине.. И так далее, пока размер массива не уменьшиться до 1 элемента, тогда либо этот элемент равен </a:t>
            </a:r>
            <a:r>
              <a:rPr lang="ru-RU" i="1" dirty="0" err="1" smtClean="0"/>
              <a:t>x</a:t>
            </a:r>
            <a:r>
              <a:rPr lang="ru-RU" dirty="0" smtClean="0"/>
              <a:t> и мы нашли </a:t>
            </a:r>
            <a:r>
              <a:rPr lang="ru-RU" i="1" dirty="0" err="1" smtClean="0"/>
              <a:t>x</a:t>
            </a:r>
            <a:r>
              <a:rPr lang="ru-RU" dirty="0" smtClean="0"/>
              <a:t>, либо не равен </a:t>
            </a:r>
            <a:r>
              <a:rPr lang="ru-RU" i="1" dirty="0" err="1" smtClean="0"/>
              <a:t>x</a:t>
            </a:r>
            <a:r>
              <a:rPr lang="ru-RU" dirty="0" smtClean="0"/>
              <a:t>, и тогда элемента </a:t>
            </a:r>
            <a:r>
              <a:rPr lang="ru-RU" i="1" dirty="0" err="1" smtClean="0"/>
              <a:t>x</a:t>
            </a:r>
            <a:r>
              <a:rPr lang="ru-RU" dirty="0" smtClean="0"/>
              <a:t> нет в массиве </a:t>
            </a:r>
            <a:r>
              <a:rPr lang="ru-RU" i="1" dirty="0" smtClean="0"/>
              <a:t>A</a:t>
            </a:r>
            <a:r>
              <a:rPr lang="ru-RU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 Скорость работы</a:t>
            </a:r>
            <a:endParaRPr lang="ru-RU" dirty="0" smtClean="0"/>
          </a:p>
          <a:p>
            <a:r>
              <a:rPr lang="ru-RU" dirty="0" smtClean="0"/>
              <a:t>Линейный поиск (последовательный просмотр всех элементов массива) выполняется за </a:t>
            </a:r>
            <a:r>
              <a:rPr lang="ru-RU" i="1" dirty="0" smtClean="0"/>
              <a:t>O</a:t>
            </a:r>
            <a:r>
              <a:rPr lang="ru-RU" dirty="0" smtClean="0"/>
              <a:t>(</a:t>
            </a:r>
            <a:r>
              <a:rPr lang="ru-RU" i="1" dirty="0" smtClean="0"/>
              <a:t>N</a:t>
            </a:r>
            <a:r>
              <a:rPr lang="ru-RU" dirty="0" smtClean="0"/>
              <a:t>) операций, двоичный поиск – за</a:t>
            </a:r>
            <a:r>
              <a:rPr lang="en-US" dirty="0" smtClean="0"/>
              <a:t> </a:t>
            </a:r>
            <a:r>
              <a:rPr lang="ru-RU" i="1" dirty="0" smtClean="0"/>
              <a:t>O</a:t>
            </a:r>
            <a:r>
              <a:rPr lang="ru-RU" dirty="0" smtClean="0"/>
              <a:t>(</a:t>
            </a:r>
            <a:r>
              <a:rPr lang="ru-RU" dirty="0" err="1" smtClean="0"/>
              <a:t>log</a:t>
            </a:r>
            <a:r>
              <a:rPr lang="ru-RU" i="1" dirty="0" err="1" smtClean="0"/>
              <a:t>N</a:t>
            </a:r>
            <a:r>
              <a:rPr lang="ru-RU" dirty="0" smtClean="0"/>
              <a:t>).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4414" y="0"/>
            <a:ext cx="7498080" cy="1000108"/>
          </a:xfrm>
        </p:spPr>
        <p:txBody>
          <a:bodyPr/>
          <a:lstStyle/>
          <a:p>
            <a:r>
              <a:rPr lang="ru-RU" dirty="0" smtClean="0"/>
              <a:t>Алгоритмы сортировки</a:t>
            </a:r>
            <a:endParaRPr lang="ru-RU" dirty="0"/>
          </a:p>
        </p:txBody>
      </p:sp>
      <p:sp>
        <p:nvSpPr>
          <p:cNvPr id="4" name="Прямоугольник 3"/>
          <p:cNvSpPr/>
          <p:nvPr>
            <p:custDataLst>
              <p:tags r:id="rId3"/>
            </p:custDataLst>
          </p:nvPr>
        </p:nvSpPr>
        <p:spPr>
          <a:xfrm>
            <a:off x="1142976" y="928670"/>
            <a:ext cx="764386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Алгоритмы для упорядочения элементов в массиве </a:t>
            </a:r>
            <a:r>
              <a:rPr lang="en-US" sz="2000" dirty="0" smtClean="0"/>
              <a:t>/ </a:t>
            </a:r>
            <a:r>
              <a:rPr lang="ru-RU" sz="2000" dirty="0" smtClean="0"/>
              <a:t>списке </a:t>
            </a:r>
            <a:r>
              <a:rPr lang="en-US" sz="2000" dirty="0" smtClean="0"/>
              <a:t>/ </a:t>
            </a:r>
            <a:r>
              <a:rPr lang="ru-RU" sz="2000" dirty="0" smtClean="0"/>
              <a:t>файле. </a:t>
            </a:r>
          </a:p>
          <a:p>
            <a:r>
              <a:rPr lang="ru-RU" sz="2000" dirty="0" smtClean="0"/>
              <a:t>Поле, по которому сортируем, называется </a:t>
            </a:r>
            <a:r>
              <a:rPr lang="ru-RU" sz="2000" b="1" dirty="0" smtClean="0"/>
              <a:t>ключом</a:t>
            </a:r>
            <a:r>
              <a:rPr lang="ru-RU" sz="2000" dirty="0" smtClean="0"/>
              <a:t> сортировки (обычно число) - </a:t>
            </a:r>
            <a:r>
              <a:rPr lang="ru-RU" sz="2000" b="1" dirty="0" smtClean="0"/>
              <a:t>ключевое</a:t>
            </a:r>
            <a:r>
              <a:rPr lang="ru-RU" sz="2000" dirty="0" smtClean="0"/>
              <a:t> поле. Может быть сравнение по нескольким полям. Алгоритм сортировки не зависит от компаратора (функции сравнения)</a:t>
            </a:r>
          </a:p>
          <a:p>
            <a:r>
              <a:rPr lang="ru-RU" sz="2000" b="1" dirty="0" smtClean="0"/>
              <a:t>Время</a:t>
            </a:r>
            <a:r>
              <a:rPr lang="ru-RU" sz="2000" dirty="0"/>
              <a:t> </a:t>
            </a:r>
            <a:r>
              <a:rPr lang="ru-RU" sz="2000" dirty="0" smtClean="0"/>
              <a:t>- основной </a:t>
            </a:r>
            <a:r>
              <a:rPr lang="ru-RU" sz="2000" dirty="0"/>
              <a:t>параметр, характеризующий быстродействие алгоритма. </a:t>
            </a:r>
            <a:endParaRPr lang="ru-RU" sz="2000" dirty="0" smtClean="0"/>
          </a:p>
          <a:p>
            <a:r>
              <a:rPr lang="ru-RU" sz="2000" b="1" dirty="0" smtClean="0"/>
              <a:t>Память</a:t>
            </a:r>
            <a:r>
              <a:rPr lang="ru-RU" sz="2000" dirty="0"/>
              <a:t> </a:t>
            </a:r>
            <a:r>
              <a:rPr lang="ru-RU" sz="2000" dirty="0" smtClean="0"/>
              <a:t>-  дополнительная память </a:t>
            </a:r>
            <a:r>
              <a:rPr lang="ru-RU" sz="2000" dirty="0"/>
              <a:t>под временное хранение данных</a:t>
            </a:r>
            <a:r>
              <a:rPr lang="ru-RU" sz="2000" dirty="0" smtClean="0"/>
              <a:t>. </a:t>
            </a:r>
            <a:r>
              <a:rPr lang="en-US" sz="2000" dirty="0" smtClean="0"/>
              <a:t>O(n) </a:t>
            </a:r>
            <a:r>
              <a:rPr lang="ru-RU" sz="2000" dirty="0" smtClean="0"/>
              <a:t>памяти требуется на исходный массив.</a:t>
            </a:r>
            <a:endParaRPr lang="ru-RU" sz="2000" dirty="0"/>
          </a:p>
          <a:p>
            <a:r>
              <a:rPr lang="ru-RU" sz="2000" b="1" dirty="0" smtClean="0"/>
              <a:t>Свойства</a:t>
            </a:r>
            <a:r>
              <a:rPr lang="en-US" sz="2000" b="1" dirty="0" smtClean="0"/>
              <a:t>:</a:t>
            </a:r>
          </a:p>
          <a:p>
            <a:r>
              <a:rPr lang="ru-RU" sz="2000" b="1" dirty="0" smtClean="0"/>
              <a:t>Устойчивость</a:t>
            </a:r>
            <a:r>
              <a:rPr lang="ru-RU" sz="2000" dirty="0" smtClean="0"/>
              <a:t> (</a:t>
            </a:r>
            <a:r>
              <a:rPr lang="ru-RU" sz="2000" dirty="0" err="1" smtClean="0"/>
              <a:t>stability</a:t>
            </a:r>
            <a:r>
              <a:rPr lang="ru-RU" sz="2000" dirty="0" smtClean="0"/>
              <a:t>) - устойчивая сортировка не меняет взаимного расположения элементов с одинаковыми ключами.</a:t>
            </a:r>
            <a:endParaRPr lang="en-US" sz="2000" dirty="0" smtClean="0"/>
          </a:p>
          <a:p>
            <a:r>
              <a:rPr lang="ru-RU" sz="2000" b="1" dirty="0" smtClean="0"/>
              <a:t>Естественность</a:t>
            </a:r>
            <a:r>
              <a:rPr lang="ru-RU" sz="2000" dirty="0" smtClean="0"/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эффективность метода при обработке уже упорядоченных или частично упорядоченных данных. Естественно не менять порядок уже упорядоченных элементов.</a:t>
            </a:r>
          </a:p>
          <a:p>
            <a:r>
              <a:rPr lang="ru-RU" sz="2000" b="1" dirty="0"/>
              <a:t>Использование операции </a:t>
            </a:r>
            <a:r>
              <a:rPr lang="ru-RU" sz="2000" b="1" dirty="0" smtClean="0"/>
              <a:t>сравнения.</a:t>
            </a:r>
          </a:p>
          <a:p>
            <a:r>
              <a:rPr lang="ru-RU" sz="2000" b="1" dirty="0" smtClean="0"/>
              <a:t>Внутренняя </a:t>
            </a:r>
            <a:r>
              <a:rPr lang="ru-RU" sz="2000" dirty="0" smtClean="0"/>
              <a:t>(в памяти)</a:t>
            </a:r>
            <a:r>
              <a:rPr lang="ru-RU" sz="2000" b="1" dirty="0" smtClean="0"/>
              <a:t> и внешняя </a:t>
            </a:r>
            <a:r>
              <a:rPr lang="ru-RU" sz="2000" dirty="0" smtClean="0"/>
              <a:t>(не помещается в память) </a:t>
            </a:r>
            <a:r>
              <a:rPr lang="ru-RU" sz="2000" b="1" dirty="0" smtClean="0"/>
              <a:t> сортировка. </a:t>
            </a:r>
            <a:endParaRPr lang="ru-RU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4414" y="214290"/>
            <a:ext cx="7498080" cy="78581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Алгоритмы устойчивой сортировки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71538" y="1000108"/>
            <a:ext cx="7858180" cy="564360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b="1" dirty="0" smtClean="0"/>
              <a:t>Квадратичные</a:t>
            </a:r>
            <a:r>
              <a:rPr lang="en-US" b="1" dirty="0" smtClean="0"/>
              <a:t> o(n^2):</a:t>
            </a:r>
          </a:p>
          <a:p>
            <a:r>
              <a:rPr lang="ru-RU" b="1" dirty="0" smtClean="0"/>
              <a:t>Сортировка выбором </a:t>
            </a:r>
            <a:r>
              <a:rPr lang="ru-RU" dirty="0" smtClean="0"/>
              <a:t>(</a:t>
            </a:r>
            <a:r>
              <a:rPr lang="ru-RU" b="1" dirty="0" err="1" smtClean="0"/>
              <a:t>Selection</a:t>
            </a:r>
            <a:r>
              <a:rPr lang="en-US" b="1" dirty="0" smtClean="0"/>
              <a:t>S</a:t>
            </a:r>
            <a:r>
              <a:rPr lang="ru-RU" b="1" dirty="0" err="1" smtClean="0"/>
              <a:t>ort</a:t>
            </a:r>
            <a:r>
              <a:rPr lang="ru-RU" dirty="0" smtClean="0"/>
              <a:t>) </a:t>
            </a:r>
            <a:r>
              <a:rPr lang="en-US" dirty="0" smtClean="0"/>
              <a:t>-</a:t>
            </a:r>
            <a:r>
              <a:rPr lang="ru-RU" dirty="0" smtClean="0"/>
              <a:t> поиск наименьшего или наибольшего элемента и помещение его в начало или конец упорядоченного списка</a:t>
            </a:r>
          </a:p>
          <a:p>
            <a:r>
              <a:rPr lang="ru-RU" b="1" dirty="0" smtClean="0"/>
              <a:t>Сортировка пузырьком (</a:t>
            </a:r>
            <a:r>
              <a:rPr lang="ru-RU" b="1" dirty="0" err="1" smtClean="0"/>
              <a:t>Bubble</a:t>
            </a:r>
            <a:r>
              <a:rPr lang="en-US" b="1" dirty="0" smtClean="0"/>
              <a:t>S</a:t>
            </a:r>
            <a:r>
              <a:rPr lang="ru-RU" b="1" dirty="0" err="1" smtClean="0"/>
              <a:t>ort</a:t>
            </a:r>
            <a:r>
              <a:rPr lang="ru-RU" b="1" dirty="0" smtClean="0"/>
              <a:t> )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для каждой пары индексов производится обмен, если элементы расположены не по порядку.</a:t>
            </a:r>
          </a:p>
          <a:p>
            <a:r>
              <a:rPr lang="ru-RU" b="1" dirty="0" smtClean="0"/>
              <a:t>Сортировка перемешиванием (</a:t>
            </a:r>
            <a:r>
              <a:rPr lang="ru-RU" b="1" dirty="0" err="1" smtClean="0"/>
              <a:t>Шейкерная</a:t>
            </a:r>
            <a:r>
              <a:rPr lang="ru-RU" b="1" dirty="0" smtClean="0"/>
              <a:t>, </a:t>
            </a:r>
            <a:r>
              <a:rPr lang="ru-RU" b="1" dirty="0" err="1" smtClean="0"/>
              <a:t>Cocktail</a:t>
            </a:r>
            <a:r>
              <a:rPr lang="ru-RU" b="1" dirty="0" smtClean="0"/>
              <a:t> </a:t>
            </a:r>
            <a:r>
              <a:rPr lang="ru-RU" b="1" dirty="0" err="1" smtClean="0"/>
              <a:t>sort</a:t>
            </a:r>
            <a:r>
              <a:rPr lang="ru-RU" b="1" dirty="0" smtClean="0"/>
              <a:t>, </a:t>
            </a:r>
            <a:r>
              <a:rPr lang="ru-RU" b="1" dirty="0" err="1" smtClean="0"/>
              <a:t>bidirectional</a:t>
            </a:r>
            <a:r>
              <a:rPr lang="ru-RU" b="1" dirty="0" smtClean="0"/>
              <a:t> </a:t>
            </a:r>
            <a:r>
              <a:rPr lang="ru-RU" b="1" dirty="0" err="1" smtClean="0"/>
              <a:t>bubble</a:t>
            </a:r>
            <a:r>
              <a:rPr lang="ru-RU" b="1" dirty="0" smtClean="0"/>
              <a:t> </a:t>
            </a:r>
            <a:r>
              <a:rPr lang="ru-RU" b="1" dirty="0" err="1" smtClean="0"/>
              <a:t>sort</a:t>
            </a:r>
            <a:r>
              <a:rPr lang="ru-RU" b="1" dirty="0" smtClean="0"/>
              <a:t>)</a:t>
            </a:r>
            <a:r>
              <a:rPr lang="ru-RU" dirty="0" smtClean="0"/>
              <a:t>  </a:t>
            </a:r>
          </a:p>
          <a:p>
            <a:r>
              <a:rPr lang="ru-RU" b="1" dirty="0" err="1" smtClean="0"/>
              <a:t>Гномья</a:t>
            </a:r>
            <a:r>
              <a:rPr lang="ru-RU" b="1" dirty="0" smtClean="0"/>
              <a:t> сортировка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меняем соседние два элемента. Если обнаруживаем маленький  элемент не на своём месте – протаскиваем его к началу массива на его место.</a:t>
            </a:r>
          </a:p>
          <a:p>
            <a:r>
              <a:rPr lang="ru-RU" b="1" dirty="0" smtClean="0"/>
              <a:t>Сортировка вставками (</a:t>
            </a:r>
            <a:r>
              <a:rPr lang="ru-RU" b="1" dirty="0" err="1" smtClean="0"/>
              <a:t>Insertion</a:t>
            </a:r>
            <a:r>
              <a:rPr lang="ru-RU" b="1" dirty="0" smtClean="0"/>
              <a:t> </a:t>
            </a:r>
            <a:r>
              <a:rPr lang="ru-RU" b="1" dirty="0" err="1" smtClean="0"/>
              <a:t>sort</a:t>
            </a:r>
            <a:r>
              <a:rPr lang="ru-RU" b="1" dirty="0" smtClean="0"/>
              <a:t>) </a:t>
            </a:r>
            <a:r>
              <a:rPr lang="ru-RU" dirty="0" smtClean="0"/>
              <a:t>— Сложность алгоритма: O(n2); определяем где текущий элемент должен находиться в упорядоченном списке и вставляем его туда</a:t>
            </a:r>
          </a:p>
          <a:p>
            <a:pPr>
              <a:buNone/>
            </a:pPr>
            <a:r>
              <a:rPr lang="ru-RU" b="1" dirty="0" smtClean="0"/>
              <a:t>Сортировки O(</a:t>
            </a:r>
            <a:r>
              <a:rPr lang="ru-RU" b="1" dirty="0" err="1" smtClean="0"/>
              <a:t>n</a:t>
            </a:r>
            <a:r>
              <a:rPr lang="ru-RU" b="1" dirty="0" smtClean="0"/>
              <a:t> </a:t>
            </a:r>
            <a:r>
              <a:rPr lang="ru-RU" b="1" dirty="0" err="1" smtClean="0"/>
              <a:t>log</a:t>
            </a:r>
            <a:r>
              <a:rPr lang="ru-RU" b="1" dirty="0" smtClean="0"/>
              <a:t> </a:t>
            </a:r>
            <a:r>
              <a:rPr lang="ru-RU" b="1" dirty="0" err="1" smtClean="0"/>
              <a:t>n</a:t>
            </a:r>
            <a:r>
              <a:rPr lang="ru-RU" b="1" dirty="0" smtClean="0"/>
              <a:t>)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 smtClean="0"/>
              <a:t>Сортировка слиянием (</a:t>
            </a:r>
            <a:r>
              <a:rPr lang="ru-RU" dirty="0" err="1" smtClean="0"/>
              <a:t>Merge</a:t>
            </a:r>
            <a:r>
              <a:rPr lang="ru-RU" dirty="0" smtClean="0"/>
              <a:t> </a:t>
            </a:r>
            <a:r>
              <a:rPr lang="ru-RU" dirty="0" err="1" smtClean="0"/>
              <a:t>sort</a:t>
            </a:r>
            <a:r>
              <a:rPr lang="ru-RU" dirty="0" smtClean="0"/>
              <a:t>) — Сложность алгоритма:; требуется O(</a:t>
            </a:r>
            <a:r>
              <a:rPr lang="ru-RU" dirty="0" err="1" smtClean="0"/>
              <a:t>n</a:t>
            </a:r>
            <a:r>
              <a:rPr lang="ru-RU" dirty="0" smtClean="0"/>
              <a:t>) дополнительной памяти; выстраиваем первую и вторую половину списка отдельно, а затем — сливаем упорядоченные списки</a:t>
            </a:r>
          </a:p>
          <a:p>
            <a:r>
              <a:rPr lang="ru-RU" dirty="0" smtClean="0"/>
              <a:t>Сортировка с помощью двоичного дерева (англ. </a:t>
            </a:r>
            <a:r>
              <a:rPr lang="ru-RU" dirty="0" err="1" smtClean="0"/>
              <a:t>Tree</a:t>
            </a:r>
            <a:r>
              <a:rPr lang="ru-RU" dirty="0" smtClean="0"/>
              <a:t> </a:t>
            </a:r>
            <a:r>
              <a:rPr lang="ru-RU" dirty="0" err="1" smtClean="0"/>
              <a:t>sort</a:t>
            </a:r>
            <a:r>
              <a:rPr lang="ru-RU" dirty="0" smtClean="0"/>
              <a:t>) — Сложность алгоритма: O(</a:t>
            </a:r>
            <a:r>
              <a:rPr lang="ru-RU" dirty="0" err="1" smtClean="0"/>
              <a:t>n</a:t>
            </a:r>
            <a:r>
              <a:rPr lang="ru-RU" dirty="0" smtClean="0"/>
              <a:t> </a:t>
            </a:r>
            <a:r>
              <a:rPr lang="ru-RU" dirty="0" err="1" smtClean="0"/>
              <a:t>log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); требуется O(</a:t>
            </a:r>
            <a:r>
              <a:rPr lang="ru-RU" dirty="0" err="1" smtClean="0"/>
              <a:t>n</a:t>
            </a:r>
            <a:r>
              <a:rPr lang="ru-RU" dirty="0" smtClean="0"/>
              <a:t>) дополнительной памяти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Сортировки </a:t>
            </a:r>
            <a:r>
              <a:rPr lang="en-US" b="1" dirty="0" smtClean="0"/>
              <a:t>O(n):</a:t>
            </a:r>
            <a:endParaRPr lang="ru-RU" dirty="0" smtClean="0"/>
          </a:p>
          <a:p>
            <a:r>
              <a:rPr lang="ru-RU" dirty="0" smtClean="0"/>
              <a:t>Сортировка подсчётом (</a:t>
            </a:r>
            <a:r>
              <a:rPr lang="ru-RU" dirty="0" err="1" smtClean="0"/>
              <a:t>Counting</a:t>
            </a:r>
            <a:r>
              <a:rPr lang="ru-RU" dirty="0" smtClean="0"/>
              <a:t> </a:t>
            </a:r>
            <a:r>
              <a:rPr lang="ru-RU" dirty="0" err="1" smtClean="0"/>
              <a:t>sort</a:t>
            </a:r>
            <a:r>
              <a:rPr lang="ru-RU" dirty="0" smtClean="0"/>
              <a:t>) — Сложность алгоритма: O(</a:t>
            </a:r>
            <a:r>
              <a:rPr lang="ru-RU" dirty="0" err="1" smtClean="0"/>
              <a:t>n+k</a:t>
            </a:r>
            <a:r>
              <a:rPr lang="ru-RU" dirty="0" smtClean="0"/>
              <a:t>); требуется O(</a:t>
            </a:r>
            <a:r>
              <a:rPr lang="ru-RU" dirty="0" err="1" smtClean="0"/>
              <a:t>n+k</a:t>
            </a:r>
            <a:r>
              <a:rPr lang="ru-RU" dirty="0" smtClean="0"/>
              <a:t>) дополнительной памяти (рассмотрено 3 варианта)</a:t>
            </a:r>
          </a:p>
          <a:p>
            <a:r>
              <a:rPr lang="ru-RU" dirty="0" smtClean="0"/>
              <a:t>Блочная сортировка (Корзинная сортировка, </a:t>
            </a:r>
            <a:r>
              <a:rPr lang="ru-RU" dirty="0" err="1" smtClean="0"/>
              <a:t>Bucket</a:t>
            </a:r>
            <a:r>
              <a:rPr lang="ru-RU" dirty="0" smtClean="0"/>
              <a:t> </a:t>
            </a:r>
            <a:r>
              <a:rPr lang="ru-RU" dirty="0" err="1" smtClean="0"/>
              <a:t>sort</a:t>
            </a:r>
            <a:r>
              <a:rPr lang="ru-RU" dirty="0" smtClean="0"/>
              <a:t>) — Сложность алгоритма: O(</a:t>
            </a:r>
            <a:r>
              <a:rPr lang="ru-RU" dirty="0" err="1" smtClean="0"/>
              <a:t>n</a:t>
            </a:r>
            <a:r>
              <a:rPr lang="ru-RU" dirty="0" smtClean="0"/>
              <a:t>); требуется O(</a:t>
            </a:r>
            <a:r>
              <a:rPr lang="ru-RU" dirty="0" err="1" smtClean="0"/>
              <a:t>k</a:t>
            </a:r>
            <a:r>
              <a:rPr lang="ru-RU" dirty="0" smtClean="0"/>
              <a:t>) дополнительной памяти и знание о природе сортируемых данных, выходящее за рамки функций "переставить" и «сравнить».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1538" y="214290"/>
            <a:ext cx="7929618" cy="7143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Алгоритмы неустойчивой сортировки</a:t>
            </a:r>
            <a:endParaRPr lang="ru-RU" sz="3600" dirty="0"/>
          </a:p>
        </p:txBody>
      </p:sp>
      <p:sp>
        <p:nvSpPr>
          <p:cNvPr id="34" name="Прямоугольник 33"/>
          <p:cNvSpPr/>
          <p:nvPr>
            <p:custDataLst>
              <p:tags r:id="rId3"/>
            </p:custDataLst>
          </p:nvPr>
        </p:nvSpPr>
        <p:spPr>
          <a:xfrm>
            <a:off x="1071538" y="928670"/>
            <a:ext cx="78581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Сортировка Шелла (</a:t>
            </a:r>
            <a:r>
              <a:rPr lang="ru-RU" dirty="0" err="1" smtClean="0"/>
              <a:t>Shell</a:t>
            </a:r>
            <a:r>
              <a:rPr lang="ru-RU" dirty="0" smtClean="0"/>
              <a:t> </a:t>
            </a:r>
            <a:r>
              <a:rPr lang="ru-RU" dirty="0" err="1" smtClean="0"/>
              <a:t>sort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Сортировка расчёской (</a:t>
            </a:r>
            <a:r>
              <a:rPr lang="ru-RU" dirty="0" err="1" smtClean="0"/>
              <a:t>Comb</a:t>
            </a:r>
            <a:r>
              <a:rPr lang="ru-RU" dirty="0" smtClean="0"/>
              <a:t> </a:t>
            </a:r>
            <a:r>
              <a:rPr lang="ru-RU" dirty="0" err="1" smtClean="0"/>
              <a:t>sort</a:t>
            </a:r>
            <a:r>
              <a:rPr lang="ru-RU" dirty="0" smtClean="0"/>
              <a:t>). </a:t>
            </a:r>
          </a:p>
          <a:p>
            <a:r>
              <a:rPr lang="ru-RU" b="1" dirty="0" smtClean="0"/>
              <a:t>Пирамидальная сортировка (</a:t>
            </a:r>
            <a:r>
              <a:rPr lang="ru-RU" b="1" dirty="0" err="1" smtClean="0"/>
              <a:t>сортировка</a:t>
            </a:r>
            <a:r>
              <a:rPr lang="ru-RU" b="1" dirty="0" smtClean="0"/>
              <a:t> кучей, </a:t>
            </a:r>
            <a:r>
              <a:rPr lang="ru-RU" b="1" dirty="0" err="1" smtClean="0"/>
              <a:t>Heap</a:t>
            </a:r>
            <a:r>
              <a:rPr lang="en-US" b="1" dirty="0" smtClean="0"/>
              <a:t>S</a:t>
            </a:r>
            <a:r>
              <a:rPr lang="ru-RU" b="1" dirty="0" err="1" smtClean="0"/>
              <a:t>ort</a:t>
            </a:r>
            <a:r>
              <a:rPr lang="ru-RU" b="1" dirty="0" smtClean="0"/>
              <a:t>) </a:t>
            </a:r>
            <a:r>
              <a:rPr lang="ru-RU" dirty="0" smtClean="0"/>
              <a:t>- сложность алгоритма </a:t>
            </a:r>
            <a:r>
              <a:rPr lang="en-US" dirty="0" smtClean="0"/>
              <a:t>o(n log n)</a:t>
            </a:r>
            <a:r>
              <a:rPr lang="ru-RU" dirty="0" smtClean="0"/>
              <a:t>; превращаем список в кучу, берём наибольший элемент и добавляем его в конец списка</a:t>
            </a:r>
          </a:p>
          <a:p>
            <a:r>
              <a:rPr lang="ru-RU" b="1" dirty="0" smtClean="0"/>
              <a:t>Плавная сортировка (</a:t>
            </a:r>
            <a:r>
              <a:rPr lang="ru-RU" b="1" dirty="0" err="1" smtClean="0"/>
              <a:t>Smoothsort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Быстрая сортировка (</a:t>
            </a:r>
            <a:r>
              <a:rPr lang="ru-RU" b="1" dirty="0" err="1" smtClean="0"/>
              <a:t>Quick</a:t>
            </a:r>
            <a:r>
              <a:rPr lang="en-US" b="1" dirty="0" smtClean="0"/>
              <a:t>S</a:t>
            </a:r>
            <a:r>
              <a:rPr lang="ru-RU" b="1" dirty="0" err="1" smtClean="0"/>
              <a:t>ort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широко известен как быстрейший из известных для упорядочения больших случайных списков; с разбиением исходного набора данных на две половины так, что любой элемент первой половины упорядочен относительно любого элемента второй половины; затем алгоритм применяется рекурсивно к каждой половине. При использовании  дополнительной памяти, можно сделать сортировку устойчивой.</a:t>
            </a:r>
          </a:p>
          <a:p>
            <a:r>
              <a:rPr lang="ru-RU" b="1" dirty="0" err="1" smtClean="0"/>
              <a:t>Introsort</a:t>
            </a:r>
            <a:r>
              <a:rPr lang="ru-RU" b="1" dirty="0" smtClean="0"/>
              <a:t> </a:t>
            </a:r>
            <a:r>
              <a:rPr lang="ru-RU" dirty="0"/>
              <a:t>-</a:t>
            </a:r>
            <a:r>
              <a:rPr lang="ru-RU" dirty="0" smtClean="0"/>
              <a:t> сочетание быстрой и пирамидальной сортировки. Пирамидальная сортировка применяется в случае, если глубина рекурсии превышает .</a:t>
            </a:r>
          </a:p>
          <a:p>
            <a:r>
              <a:rPr lang="ru-RU" b="1" dirty="0" err="1" smtClean="0"/>
              <a:t>Patience</a:t>
            </a:r>
            <a:r>
              <a:rPr lang="ru-RU" b="1" dirty="0" smtClean="0"/>
              <a:t> </a:t>
            </a:r>
            <a:r>
              <a:rPr lang="ru-RU" b="1" dirty="0" err="1" smtClean="0"/>
              <a:t>sorting</a:t>
            </a:r>
            <a:r>
              <a:rPr lang="ru-RU" dirty="0" smtClean="0"/>
              <a:t> —требует дополнительно  памяти, также находит самую длинную увеличивающуюся </a:t>
            </a:r>
            <a:r>
              <a:rPr lang="ru-RU" dirty="0" err="1" smtClean="0"/>
              <a:t>подпоследовательность</a:t>
            </a:r>
            <a:endParaRPr lang="ru-RU" dirty="0" smtClean="0"/>
          </a:p>
          <a:p>
            <a:r>
              <a:rPr lang="ru-RU" b="1" dirty="0" err="1" smtClean="0"/>
              <a:t>Stooge</a:t>
            </a:r>
            <a:r>
              <a:rPr lang="ru-RU" b="1" dirty="0" smtClean="0"/>
              <a:t> </a:t>
            </a:r>
            <a:r>
              <a:rPr lang="ru-RU" b="1" dirty="0" err="1" smtClean="0"/>
              <a:t>sort</a:t>
            </a:r>
            <a:r>
              <a:rPr lang="ru-RU" dirty="0" smtClean="0"/>
              <a:t> — рекурсивный алгоритм сортировки с временной сложностью .</a:t>
            </a:r>
          </a:p>
          <a:p>
            <a:r>
              <a:rPr lang="ru-RU" dirty="0" smtClean="0"/>
              <a:t>Поразрядная сортировка (она же цифровая сортировка) — сложность алгоритма: ; требуется  дополнительной памяти.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 l="11133" t="23437" r="26172" b="6250"/>
          <a:stretch>
            <a:fillRect/>
          </a:stretch>
        </p:blipFill>
        <p:spPr bwMode="auto">
          <a:xfrm>
            <a:off x="1000100" y="214242"/>
            <a:ext cx="7405022" cy="6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15008" y="0"/>
            <a:ext cx="3143272" cy="1143000"/>
          </a:xfrm>
        </p:spPr>
        <p:txBody>
          <a:bodyPr/>
          <a:lstStyle/>
          <a:p>
            <a:r>
              <a:rPr lang="en-US" b="1" dirty="0" smtClean="0"/>
              <a:t>QuickSort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4414" y="214290"/>
            <a:ext cx="7498080" cy="928694"/>
          </a:xfrm>
        </p:spPr>
        <p:txBody>
          <a:bodyPr/>
          <a:lstStyle/>
          <a:p>
            <a:r>
              <a:rPr lang="en-US" b="1" dirty="0" err="1" smtClean="0">
                <a:latin typeface="Verdana" pitchFamily="34" charset="0"/>
              </a:rPr>
              <a:t>MergeSort</a:t>
            </a:r>
            <a:r>
              <a:rPr lang="en-US" b="1" dirty="0" smtClean="0">
                <a:latin typeface="Verdana" pitchFamily="34" charset="0"/>
              </a:rPr>
              <a:t> - </a:t>
            </a:r>
            <a:r>
              <a:rPr lang="ru-RU" b="1" dirty="0" smtClean="0">
                <a:latin typeface="Verdana" pitchFamily="34" charset="0"/>
              </a:rPr>
              <a:t>слиянием</a:t>
            </a:r>
            <a:endParaRPr lang="ru-RU" b="1" dirty="0">
              <a:latin typeface="Verdana" pitchFamily="34" charset="0"/>
            </a:endParaRPr>
          </a:p>
        </p:txBody>
      </p:sp>
      <p:sp>
        <p:nvSpPr>
          <p:cNvPr id="4" name="Прямоугольник 3"/>
          <p:cNvSpPr/>
          <p:nvPr>
            <p:custDataLst>
              <p:tags r:id="rId3"/>
            </p:custDataLst>
          </p:nvPr>
        </p:nvSpPr>
        <p:spPr>
          <a:xfrm>
            <a:off x="1214414" y="1285860"/>
            <a:ext cx="7643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Verdana" pitchFamily="34" charset="0"/>
              </a:rPr>
              <a:t>Сортировка слиянием - хороший </a:t>
            </a:r>
            <a:r>
              <a:rPr lang="ru-RU" dirty="0">
                <a:latin typeface="Verdana" pitchFamily="34" charset="0"/>
              </a:rPr>
              <a:t>пример использования принципа «разделяй и властвуй». Сначала задача </a:t>
            </a:r>
            <a:r>
              <a:rPr lang="ru-RU" dirty="0" smtClean="0">
                <a:latin typeface="Verdana" pitchFamily="34" charset="0"/>
              </a:rPr>
              <a:t>сортировки массива разбивается </a:t>
            </a:r>
            <a:r>
              <a:rPr lang="ru-RU" dirty="0">
                <a:latin typeface="Verdana" pitchFamily="34" charset="0"/>
              </a:rPr>
              <a:t>на несколько подзадач меньшего </a:t>
            </a:r>
            <a:r>
              <a:rPr lang="ru-RU" dirty="0" smtClean="0">
                <a:latin typeface="Verdana" pitchFamily="34" charset="0"/>
              </a:rPr>
              <a:t>размера (два </a:t>
            </a:r>
            <a:r>
              <a:rPr lang="ru-RU" dirty="0" err="1" smtClean="0">
                <a:latin typeface="Verdana" pitchFamily="34" charset="0"/>
              </a:rPr>
              <a:t>подмассива</a:t>
            </a:r>
            <a:r>
              <a:rPr lang="ru-RU" dirty="0" smtClean="0">
                <a:latin typeface="Verdana" pitchFamily="34" charset="0"/>
              </a:rPr>
              <a:t>). </a:t>
            </a:r>
          </a:p>
          <a:p>
            <a:r>
              <a:rPr lang="ru-RU" dirty="0" smtClean="0">
                <a:latin typeface="Verdana" pitchFamily="34" charset="0"/>
              </a:rPr>
              <a:t>Затем </a:t>
            </a:r>
            <a:r>
              <a:rPr lang="ru-RU" dirty="0">
                <a:latin typeface="Verdana" pitchFamily="34" charset="0"/>
              </a:rPr>
              <a:t>эти задачи решаются с помощью рекурсивного вызова </a:t>
            </a:r>
            <a:r>
              <a:rPr lang="en-US" dirty="0" err="1" smtClean="0">
                <a:latin typeface="Verdana" pitchFamily="34" charset="0"/>
              </a:rPr>
              <a:t>MergeSoft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</a:rPr>
              <a:t>или </a:t>
            </a:r>
            <a:r>
              <a:rPr lang="ru-RU" dirty="0">
                <a:latin typeface="Verdana" pitchFamily="34" charset="0"/>
              </a:rPr>
              <a:t>непосредственно, если их размер достаточно мал. Наконец, их решения комбинируются, и получается решение исходной задачи</a:t>
            </a:r>
            <a:r>
              <a:rPr lang="ru-RU" dirty="0" smtClean="0">
                <a:latin typeface="Verdana" pitchFamily="34" charset="0"/>
              </a:rPr>
              <a:t>.</a:t>
            </a:r>
            <a:endParaRPr lang="en-US" dirty="0" smtClean="0">
              <a:latin typeface="Verdana" pitchFamily="34" charset="0"/>
            </a:endParaRPr>
          </a:p>
          <a:p>
            <a:endParaRPr lang="en-US" dirty="0" smtClean="0">
              <a:latin typeface="Verdana" pitchFamily="34" charset="0"/>
            </a:endParaRPr>
          </a:p>
          <a:p>
            <a:r>
              <a:rPr lang="ru-RU" b="1" dirty="0">
                <a:latin typeface="Verdana" pitchFamily="34" charset="0"/>
              </a:rPr>
              <a:t>3 этапа алгоритма: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itchFamily="34" charset="0"/>
              </a:rPr>
              <a:t>Сортируемый массив разбивается на две части примерно одинакового размера;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itchFamily="34" charset="0"/>
              </a:rPr>
              <a:t>Каждая из получившихся частей сортируется отдельно, например — тем же самым алгоритмом;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itchFamily="34" charset="0"/>
              </a:rPr>
              <a:t>Два упорядоченных массива половинного размера соединяются в один</a:t>
            </a:r>
            <a:r>
              <a:rPr lang="ru-RU" dirty="0" smtClean="0">
                <a:latin typeface="Verdana" pitchFamily="34" charset="0"/>
              </a:rPr>
              <a:t>.</a:t>
            </a:r>
            <a:endParaRPr lang="ru-RU" dirty="0">
              <a:latin typeface="Verdan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 l="11133" t="4394" r="8593" b="9912"/>
          <a:stretch>
            <a:fillRect/>
          </a:stretch>
        </p:blipFill>
        <p:spPr bwMode="auto">
          <a:xfrm>
            <a:off x="428596" y="0"/>
            <a:ext cx="7786742" cy="664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00760" y="214290"/>
            <a:ext cx="2786082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MergeSort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– </a:t>
            </a:r>
            <a:r>
              <a:rPr lang="ru-RU" dirty="0" smtClean="0"/>
              <a:t>с шаблонами</a:t>
            </a:r>
            <a:endParaRPr lang="ru-RU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11719" t="22545" r="12695" b="38377"/>
          <a:stretch>
            <a:fillRect/>
          </a:stretch>
        </p:blipFill>
        <p:spPr bwMode="auto">
          <a:xfrm>
            <a:off x="285720" y="1357298"/>
            <a:ext cx="8643998" cy="348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 l="11133" t="8266" r="17382" b="6062"/>
          <a:stretch>
            <a:fillRect/>
          </a:stretch>
        </p:blipFill>
        <p:spPr bwMode="auto">
          <a:xfrm>
            <a:off x="571471" y="0"/>
            <a:ext cx="73392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572264" y="0"/>
            <a:ext cx="2357454" cy="857232"/>
          </a:xfrm>
        </p:spPr>
        <p:txBody>
          <a:bodyPr/>
          <a:lstStyle/>
          <a:p>
            <a:r>
              <a:rPr lang="en-US" dirty="0" smtClean="0"/>
              <a:t>merge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WjbopmzGfL5151Q7ymh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7bJUQVwzkOjEeiaeXX0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HcbzlVkKPR6orFE3CI5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QjuaCZbWqXWndtvswJI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AK3Wv1JroWteYXDw2dLF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ZpwE04iIubuK4mui1T9D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EFDabQwzc6tMfRLoeY2x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Uij9d54d2bjLKEpQ0F8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JeSg1JbSwhp2velRQdE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LQ7fJBFnbtqgcEQZr8Em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qiCQTbStuIuCz5gX3k1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mH8av9PV1b8qNAEbP0Z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ODLKquEBar4OaUJw6Zn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yTFfBSakfYDnWUHIFJEz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tAXCK4hKFy1CTN3W7VUOU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t8hFjRu0aCgG9fvfxWLH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9MqEJu7lfncYfpwYVziP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7fLrdpbIO0mjmR1znnFV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ZE6xfxUS5OTnwh6QB6q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3HTQYhCmsSHlLioX2TW4F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S5a7T0VrzSL4xRBe7zm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FYAyDBktJRAFI1KOaJmx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bpOQRqXP0OHyvzkMvTOV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Lueh5kWTKwv9n695u2VI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RNDeBtXWshqOO1fAeQFi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g5LwKgiz4GZoI81en05ej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U14cm2tjfmVoweHIBp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oeUcXYmXCVVkQuG4WxB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3rMKVCnK2bfB2KIq4VzI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Lg23ekxi5xRP6yi96YFH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Ol33fYTLdjcDscIsbKM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u3tNwhL6kmlTdWPJXLgVK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zDvAyXf1Tt2aSLGJ3qAU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fdHZlyZXvQAFtU91Gc95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Ap7guqQ1zdkzSgw9pkF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j0wDn0ukCUATUO9PPv3J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PNdSzlDA3ma167JQ3Pw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ZYmHZAu9eYB2bJpur9H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JTI25ZsddIGpNfwRl35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p3V0qyomwyyLetZXuvH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lMVaYzNEWX4xtE65yT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x29eeXLkXSX59KrnCB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R102SoyAb7rwI95gAOy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HGZkQpXObUGdUT9VGp6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6WWX0hj0hlwgkk3xx9C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Queb7E79LfOJA3oTpFv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HDyPS8RXJo0z5rIO9ES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sAJ09EKWRLTwMADiLYi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J0XWbAwQhvKqbX5SZdc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FzE7bRTTPLL3RI2ct9q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LmpFcTZ5BISulnh3pFX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F75nPNK3mwLhOiIvE0U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TaH3ll13NEWahnElg8lIu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2bnnFUpJL35IMGhzP3bl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I3zZlT0XtWOCWIZaSkj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y2CqWOWIoCGPEj5V4QK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X3lRQSi0dLS2uwmVXc0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W63F4XftPn3M4z44Y3p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XBPyy9Sy4RfM6fNaOlKJ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ZIsNQSdWk9M18rQvo6B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xisOhNf4CFZrC66LiZl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Z56ljiWE8EcNb9l2BpH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2HPKpDNBVaErimHWtX8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98WHm7ZE9qw3nk5TTWH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fPVWpgoVqgzT2pwzTiQ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8JRYkFWJ7xzHs0Osexd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SojipU3P80BdHb5qWJZ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klXwLr3jjIhKRsE1f2Gi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6eiCmNAt13fQ4YkT8CL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VWkCMUuX0QBMeId84gI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v0nFHlT3wBQcjmiJ1FZ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ofiKCG0yv5RcGrjf6d94X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V1oQPke3QCb6L5V4ESv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0DUZuVrQ054emIdPbdg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NNM657ufCDr1xVoDEWO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ukx9a8ubrjvW1LWPPjBZ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2wIdROHhJsXq8zrlLjl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JqGrTloXr1Xoi1qWhGu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3ZBCmotxiENsiMixpVmS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sKhqUP1FksbGq5PwWUq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VZe7oRL7hN248R4YzIgZ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76SrAopYlQyiPhbNqaT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EmXYsYlHTnHVS8fWhnIj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wP1MMLi55fOJswuBVqC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BUp3xtSwuSVsP7WFbzp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Kjg1aesMNVPdl8Vg1S9U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69FIsFrhGNdle6nJeOdz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OZGmFgf3eaS9OgnO1d5c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euTPhrlBAIFakG250a2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3s4i7mpNZtzKGKbtQZNI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uDVHMWdVazya1Pw95VO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5qEVQC9aeUWujzEcFDQM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8AaDjQIMOZUodgLVj3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GIgRWqiXNGGfwlGYQkv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oaqWTHwJOsvxTrmrTiu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HYKqfkcpqwsbj5q0wAq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BlN9vfhLHi833sP4WgM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JZreCprdDhjbtsctsbw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4I8h0SLTq6lteKZ0INY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R8CYO37extbKUJ6koysJ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QZdrussJqP5TQZF14HMb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iuQfUoopK9jDiCLnzFL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lE1S6EnuKXFEYGJAey4l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zcH2gH86pKOXPPnNJ1V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ZjV2Ml7Ht1gHrFoB6NB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9JTLQKkj64LVdn7eUMZI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H7nIo7U7oko4ac80vmm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cjAfHoUWQSVRIUe0Jcv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V0PkxA72kFWO6VqtnuZw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1p2faZU4155NB3FYoEf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v36s1UhoP6bCZmVZvYb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EIz4qXDkdct5voddu4sN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fk9qub1kdCJYTZ9IYZM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wr1uSSORxEm2Lo8mcp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QpNamCm09KXuvYhNAMYx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1GSYz2fh2fESjEM4v0z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xixnP4GCAZbAuTFSpx7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xuvAxRZAnI6XGJpKIiUD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5h5tqXVT7Y349tzfyTQ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I2R66VdpCCYFD8ArbcbB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HJ9SpDB2fNjOfGhJ8tc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VX1LYfFX5S20l7LtaapZ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BZ3j3o9hVN2ANLjBp6nu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T1sWPMZb1nEgJ9mb8Ca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FKSvTN4FqYMt1wqKGiRSI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1NNGAv5QqefnMQlb9dQ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5RRisicUfCFAELPeS5w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n5FyCVsACSpVEzre0FYs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pcEoFuOfXmBWHWPh2NE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</TotalTime>
  <Words>601</Words>
  <Application>Microsoft Office PowerPoint</Application>
  <PresentationFormat>Экран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Конструирование программ 12.04.2013 - Алгоритмы </vt:lpstr>
      <vt:lpstr>Алгоритмы сортировки</vt:lpstr>
      <vt:lpstr>Алгоритмы устойчивой сортировки</vt:lpstr>
      <vt:lpstr>Алгоритмы неустойчивой сортировки</vt:lpstr>
      <vt:lpstr>QuickSort</vt:lpstr>
      <vt:lpstr>MergeSort - слиянием</vt:lpstr>
      <vt:lpstr>MergeSort</vt:lpstr>
      <vt:lpstr>MergeSort – с шаблонами</vt:lpstr>
      <vt:lpstr>merge</vt:lpstr>
      <vt:lpstr>Heap – куча. HeapSort</vt:lpstr>
      <vt:lpstr>Структура данных</vt:lpstr>
      <vt:lpstr>Основное свойство кучи</vt:lpstr>
      <vt:lpstr>HeapSort</vt:lpstr>
      <vt:lpstr>Алгоритмы сортировки в стандартных библиотеках</vt:lpstr>
      <vt:lpstr>Двоичный (бинарный) поиск, BinSearch, БинПоиск</vt:lpstr>
      <vt:lpstr>Слайд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ASOIU_1215_12</dc:creator>
  <cp:lastModifiedBy>ASOIU_1215_12</cp:lastModifiedBy>
  <cp:revision>27</cp:revision>
  <dcterms:created xsi:type="dcterms:W3CDTF">2013-04-12T08:31:33Z</dcterms:created>
  <dcterms:modified xsi:type="dcterms:W3CDTF">2013-04-12T12:11:26Z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1pAfWBRlE7FazJucjzHhdQxDxt-ZC4CJ_EvNDfC7JnbA</vt:lpwstr>
  </property>
  <property fmtid="{D5CDD505-2E9C-101B-9397-08002B2CF9AE}" pid="4" name="Google.Documents.RevisionId">
    <vt:lpwstr>12517050925083125073</vt:lpwstr>
  </property>
  <property fmtid="{D5CDD505-2E9C-101B-9397-08002B2CF9AE}" pid="5" name="Google.Documents.PreviousRevisionId">
    <vt:lpwstr>00200340050002577142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