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9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>
            <p:custDataLst>
              <p:tags r:id="rId6"/>
            </p:custDataLst>
          </p:nvPr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>
            <p:custDataLst>
              <p:tags r:id="rId7"/>
            </p:custDataLst>
          </p:nvPr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>
            <p:custDataLst>
              <p:tags r:id="rId1"/>
            </p:custDataLst>
          </p:nvPr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>
            <p:custDataLst>
              <p:tags r:id="rId7"/>
            </p:custDataLst>
          </p:nvPr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>
            <p:custDataLst>
              <p:tags r:id="rId8"/>
            </p:custDataLst>
          </p:nvPr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>
            <p:custDataLst>
              <p:tags r:id="rId9"/>
            </p:custDataLst>
          </p:nvPr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  <p:custDataLst>
              <p:tags r:id="rId3"/>
            </p:custDataLst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>
            <p:custDataLst>
              <p:tags r:id="rId1"/>
            </p:custDataLst>
          </p:nvPr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>
            <p:custDataLst>
              <p:tags r:id="rId5"/>
            </p:custDataLst>
          </p:nvPr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>
            <p:custDataLst>
              <p:tags r:id="rId5"/>
            </p:custDataLst>
          </p:nvPr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>
            <p:custDataLst>
              <p:tags r:id="rId7"/>
            </p:custDataLst>
          </p:nvPr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>
            <p:custDataLst>
              <p:tags r:id="rId8"/>
            </p:custDataLst>
          </p:nvPr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>
            <p:custDataLst>
              <p:tags r:id="rId13"/>
            </p:custDataLst>
          </p:nvPr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>
            <p:custDataLst>
              <p:tags r:id="rId14"/>
            </p:custDataLst>
          </p:nvPr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>
            <p:custDataLst>
              <p:tags r:id="rId15"/>
            </p:custDataLst>
          </p:nvPr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>
            <p:custDataLst>
              <p:tags r:id="rId16"/>
            </p:custDataLst>
          </p:nvPr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2E14F2E-3D14-4050-8518-4DBEE79D011D}" type="datetimeFigureOut">
              <a:rPr lang="ru-RU" smtClean="0"/>
              <a:t>19.04.2013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3879DCC-9E1A-4C73-835A-28D20EF0CDCC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>
            <p:custDataLst>
              <p:tags r:id="rId22"/>
            </p:custDataLst>
          </p:nvPr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2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hyperlink" Target="http://jsbeautifier.org/" TargetMode="Externa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Конструирование программ</a:t>
            </a:r>
            <a:br>
              <a:rPr lang="ru-RU" dirty="0" smtClean="0"/>
            </a:br>
            <a:r>
              <a:rPr lang="ru-RU" dirty="0" smtClean="0"/>
              <a:t>19.04.2013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87624" y="1988840"/>
            <a:ext cx="7723584" cy="280307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Алгоритмы (продолжение) + реализация на С</a:t>
            </a:r>
            <a:r>
              <a:rPr lang="en-US" dirty="0" smtClean="0"/>
              <a:t>/C++: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  Работа с дробями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  Реализация класса строка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 </a:t>
            </a:r>
            <a:r>
              <a:rPr lang="ru-RU" dirty="0" smtClean="0"/>
              <a:t> Шаблоны и шаблонные функции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 </a:t>
            </a:r>
            <a:r>
              <a:rPr lang="ru-RU" dirty="0" smtClean="0"/>
              <a:t> Функции-друзья.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  Уровни доступа</a:t>
            </a:r>
            <a:r>
              <a:rPr lang="en-US" dirty="0" smtClean="0"/>
              <a:t>: private, public, protected</a:t>
            </a:r>
            <a:r>
              <a:rPr lang="ru-RU" dirty="0" smtClean="0"/>
              <a:t>.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 smtClean="0"/>
              <a:t>С и С++ отличия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331640" y="908720"/>
            <a:ext cx="7498080" cy="5077544"/>
          </a:xfrm>
        </p:spPr>
        <p:txBody>
          <a:bodyPr>
            <a:normAutofit fontScale="92500" lnSpcReduction="10000"/>
          </a:bodyPr>
          <a:lstStyle/>
          <a:p>
            <a:r>
              <a:rPr lang="ru-RU" dirty="0" err="1" smtClean="0"/>
              <a:t>Типобезопасность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Для </a:t>
            </a:r>
            <a:r>
              <a:rPr lang="ru-RU" b="1" dirty="0" smtClean="0"/>
              <a:t>С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#define MAX(</a:t>
            </a:r>
            <a:r>
              <a:rPr lang="en-US" dirty="0" err="1" smtClean="0"/>
              <a:t>a,b</a:t>
            </a:r>
            <a:r>
              <a:rPr lang="en-US" dirty="0" smtClean="0"/>
              <a:t>) ((a) &gt; (b) ? (a) : (b))</a:t>
            </a:r>
          </a:p>
          <a:p>
            <a:pPr lvl="1"/>
            <a:r>
              <a:rPr lang="ru-RU" dirty="0" smtClean="0"/>
              <a:t>Для </a:t>
            </a:r>
            <a:r>
              <a:rPr lang="en-US" dirty="0" smtClean="0"/>
              <a:t>C++:</a:t>
            </a:r>
          </a:p>
          <a:p>
            <a:pPr lvl="1"/>
            <a:r>
              <a:rPr lang="en-US" dirty="0" smtClean="0"/>
              <a:t>template &lt;class T&gt;</a:t>
            </a:r>
          </a:p>
          <a:p>
            <a:pPr lvl="1"/>
            <a:r>
              <a:rPr lang="en-US" dirty="0" smtClean="0"/>
              <a:t>T MAX(T a, T b){ return a </a:t>
            </a:r>
            <a:r>
              <a:rPr lang="en-US" dirty="0" smtClean="0"/>
              <a:t>&gt; </a:t>
            </a:r>
            <a:r>
              <a:rPr lang="en-US" dirty="0" smtClean="0"/>
              <a:t>b </a:t>
            </a:r>
            <a:r>
              <a:rPr lang="en-US" dirty="0" smtClean="0"/>
              <a:t>? </a:t>
            </a:r>
            <a:r>
              <a:rPr lang="en-US" dirty="0" smtClean="0"/>
              <a:t>a </a:t>
            </a:r>
            <a:r>
              <a:rPr lang="en-US" dirty="0" smtClean="0"/>
              <a:t>: </a:t>
            </a:r>
            <a:r>
              <a:rPr lang="en-US" dirty="0" smtClean="0"/>
              <a:t>b; };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C </a:t>
            </a:r>
            <a:r>
              <a:rPr lang="ru-RU" dirty="0" smtClean="0"/>
              <a:t>нет перегрузки функций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abs(</a:t>
            </a:r>
            <a:r>
              <a:rPr lang="en-US" dirty="0" err="1" smtClean="0"/>
              <a:t>int</a:t>
            </a:r>
            <a:r>
              <a:rPr lang="en-US" dirty="0" smtClean="0"/>
              <a:t> a); double abs(double a); - </a:t>
            </a:r>
            <a:r>
              <a:rPr lang="ru-RU" dirty="0" smtClean="0"/>
              <a:t>функции не могут отличаться только типами аргументов.</a:t>
            </a:r>
          </a:p>
          <a:p>
            <a:r>
              <a:rPr lang="ru-RU" dirty="0" smtClean="0"/>
              <a:t>Указатели и ссылки</a:t>
            </a:r>
          </a:p>
          <a:p>
            <a:pPr lvl="1"/>
            <a:endParaRPr lang="ru-RU" dirty="0" smtClean="0"/>
          </a:p>
          <a:p>
            <a:endParaRPr lang="en-US" dirty="0" smtClean="0"/>
          </a:p>
          <a:p>
            <a:pPr lvl="1"/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ru-RU" dirty="0" smtClean="0"/>
              <a:t>Контроль за типами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87624" y="1484784"/>
            <a:ext cx="7498080" cy="480060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На </a:t>
            </a:r>
            <a:r>
              <a:rPr lang="en-US" b="1" dirty="0" smtClean="0"/>
              <a:t>C:</a:t>
            </a:r>
          </a:p>
          <a:p>
            <a:pPr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str</a:t>
            </a:r>
            <a:r>
              <a:rPr lang="en-US" dirty="0" smtClean="0"/>
              <a:t> = “TEST”;</a:t>
            </a:r>
          </a:p>
          <a:p>
            <a:pPr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(“%d”, </a:t>
            </a:r>
            <a:r>
              <a:rPr lang="en-US" dirty="0" err="1" smtClean="0"/>
              <a:t>str</a:t>
            </a:r>
            <a:r>
              <a:rPr lang="en-US" dirty="0" smtClean="0"/>
              <a:t>); // </a:t>
            </a:r>
            <a:r>
              <a:rPr lang="ru-RU" dirty="0" smtClean="0"/>
              <a:t>Ошибка времени выполнения</a:t>
            </a:r>
            <a:endParaRPr lang="en-US" dirty="0" smtClean="0"/>
          </a:p>
          <a:p>
            <a:pPr>
              <a:buNone/>
            </a:pPr>
            <a:r>
              <a:rPr lang="ru-RU" b="1" dirty="0" smtClean="0"/>
              <a:t>На </a:t>
            </a:r>
            <a:r>
              <a:rPr lang="en-US" b="1" dirty="0" smtClean="0"/>
              <a:t>C++:</a:t>
            </a:r>
          </a:p>
          <a:p>
            <a:pPr>
              <a:buNone/>
            </a:pPr>
            <a:r>
              <a:rPr lang="en-US" dirty="0" smtClean="0"/>
              <a:t>char *</a:t>
            </a:r>
            <a:r>
              <a:rPr lang="en-US" dirty="0" err="1" smtClean="0"/>
              <a:t>str</a:t>
            </a:r>
            <a:r>
              <a:rPr lang="en-US" dirty="0" smtClean="0"/>
              <a:t> = “TEST</a:t>
            </a:r>
            <a:r>
              <a:rPr lang="en-US" dirty="0" smtClean="0"/>
              <a:t>”;</a:t>
            </a:r>
            <a:endParaRPr lang="ru-RU" dirty="0" smtClean="0"/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str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</a:t>
            </a:r>
            <a:r>
              <a:rPr lang="en-US" dirty="0" smtClean="0"/>
              <a:t>// </a:t>
            </a:r>
            <a:r>
              <a:rPr lang="ru-RU" dirty="0" smtClean="0"/>
              <a:t>Тип автоматически определяется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ru-RU" dirty="0" smtClean="0"/>
              <a:t>Рациональные числа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Задача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 Определить класс дробей – рациональных чисел, являющихся отношением двух целых чисел. </a:t>
            </a:r>
            <a:r>
              <a:rPr lang="ru-RU" dirty="0" smtClean="0"/>
              <a:t>Реализовать перегруженные операции </a:t>
            </a:r>
            <a:r>
              <a:rPr lang="ru-RU" dirty="0" smtClean="0"/>
              <a:t>сложения, вычитания, умножения и деления дробей. После выполнения метода дробь должна приводиться к несократимому виду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87624" y="18864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Вспомогательные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5608" y="1447800"/>
            <a:ext cx="7456872" cy="3061320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Значение переменной</a:t>
            </a:r>
            <a:r>
              <a:rPr lang="en-US" b="1" dirty="0" smtClean="0"/>
              <a:t>: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/>
              <a:t>define show</a:t>
            </a:r>
            <a:r>
              <a:rPr lang="en-US" b="1" dirty="0" smtClean="0"/>
              <a:t>(</a:t>
            </a:r>
            <a:r>
              <a:rPr lang="en-US" dirty="0" smtClean="0"/>
              <a:t>x</a:t>
            </a:r>
            <a:r>
              <a:rPr lang="en-US" b="1" dirty="0" smtClean="0"/>
              <a:t>)</a:t>
            </a:r>
            <a:r>
              <a:rPr lang="en-US" dirty="0" smtClean="0"/>
              <a:t> #x </a:t>
            </a:r>
            <a:r>
              <a:rPr lang="en-US" b="1" dirty="0" smtClean="0"/>
              <a:t>&lt;&lt;</a:t>
            </a:r>
            <a:r>
              <a:rPr lang="en-US" dirty="0" smtClean="0"/>
              <a:t> " = " </a:t>
            </a:r>
            <a:r>
              <a:rPr lang="en-US" b="1" dirty="0" smtClean="0"/>
              <a:t>&lt;&lt;</a:t>
            </a:r>
            <a:r>
              <a:rPr lang="en-US" dirty="0" smtClean="0"/>
              <a:t> x </a:t>
            </a:r>
            <a:r>
              <a:rPr lang="en-US" b="1" dirty="0" smtClean="0"/>
              <a:t>&lt;&lt;</a:t>
            </a:r>
            <a:r>
              <a:rPr lang="en-US" dirty="0" smtClean="0"/>
              <a:t> "  </a:t>
            </a:r>
            <a:r>
              <a:rPr lang="en-US" dirty="0" smtClean="0"/>
              <a:t>" </a:t>
            </a:r>
            <a:endParaRPr lang="ru-RU" dirty="0" smtClean="0"/>
          </a:p>
          <a:p>
            <a:pPr>
              <a:buNone/>
            </a:pPr>
            <a:r>
              <a:rPr lang="ru-RU" b="1" dirty="0" smtClean="0"/>
              <a:t>Проверка утверждения</a:t>
            </a:r>
            <a:r>
              <a:rPr lang="en-US" b="1" dirty="0" smtClean="0"/>
              <a:t>:</a:t>
            </a:r>
            <a:endParaRPr lang="ru-RU" b="1" dirty="0" smtClean="0"/>
          </a:p>
          <a:p>
            <a:pPr>
              <a:buNone/>
            </a:pPr>
            <a:r>
              <a:rPr lang="en-US" dirty="0" smtClean="0"/>
              <a:t>#</a:t>
            </a:r>
            <a:r>
              <a:rPr lang="en-US" dirty="0" smtClean="0"/>
              <a:t>define test</a:t>
            </a:r>
            <a:r>
              <a:rPr lang="en-US" b="1" dirty="0" smtClean="0"/>
              <a:t>(</a:t>
            </a:r>
            <a:r>
              <a:rPr lang="en-US" dirty="0" smtClean="0"/>
              <a:t>x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b="1" dirty="0" smtClean="0"/>
              <a:t>if(</a:t>
            </a:r>
            <a:r>
              <a:rPr lang="en-US" dirty="0" smtClean="0"/>
              <a:t>x</a:t>
            </a:r>
            <a:r>
              <a:rPr lang="en-US" b="1" dirty="0" smtClean="0"/>
              <a:t>){</a:t>
            </a: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b="1" dirty="0" smtClean="0"/>
              <a:t>&lt;&lt;</a:t>
            </a:r>
            <a:r>
              <a:rPr lang="en-US" dirty="0" smtClean="0"/>
              <a:t> #x </a:t>
            </a:r>
            <a:r>
              <a:rPr lang="en-US" b="1" dirty="0" smtClean="0"/>
              <a:t>&lt;&lt;</a:t>
            </a:r>
            <a:r>
              <a:rPr lang="en-US" dirty="0" smtClean="0"/>
              <a:t> </a:t>
            </a:r>
            <a:r>
              <a:rPr lang="en-US" dirty="0" err="1" smtClean="0"/>
              <a:t>endl</a:t>
            </a:r>
            <a:r>
              <a:rPr lang="en-US" dirty="0" smtClean="0"/>
              <a:t>; } else {  </a:t>
            </a:r>
            <a:r>
              <a:rPr lang="en-US" dirty="0" err="1" smtClean="0"/>
              <a:t>cout</a:t>
            </a:r>
            <a:r>
              <a:rPr lang="en-US" dirty="0" smtClean="0"/>
              <a:t> &lt;&lt; “FAIL ” #x &lt;&lt; </a:t>
            </a:r>
            <a:r>
              <a:rPr lang="en-US" dirty="0" err="1" smtClean="0"/>
              <a:t>endl</a:t>
            </a:r>
            <a:r>
              <a:rPr lang="en-US" dirty="0" smtClean="0"/>
              <a:t>; }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 l="1380" t="31797" r="36636" b="53665"/>
          <a:stretch>
            <a:fillRect/>
          </a:stretch>
        </p:blipFill>
        <p:spPr bwMode="auto">
          <a:xfrm>
            <a:off x="251520" y="5229200"/>
            <a:ext cx="83529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259632" y="4149080"/>
            <a:ext cx="2016224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3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НОД</a:t>
            </a:r>
            <a:r>
              <a:rPr lang="en-US" sz="43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endParaRPr kumimoji="0" lang="ru-RU" sz="4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 l="9681" t="11028" r="17704" b="2086"/>
          <a:stretch>
            <a:fillRect/>
          </a:stretch>
        </p:blipFill>
        <p:spPr bwMode="auto">
          <a:xfrm>
            <a:off x="0" y="620688"/>
            <a:ext cx="8964488" cy="571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 в поток (перегрузка </a:t>
            </a:r>
            <a:r>
              <a:rPr lang="en-US" b="1" dirty="0" smtClean="0"/>
              <a:t>&lt;&lt;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None/>
            </a:pPr>
            <a:r>
              <a:rPr lang="ru-RU" i="1" dirty="0" smtClean="0"/>
              <a:t>// Перегрузка операции вывода в поток для класса "Рациональная дробь"</a:t>
            </a:r>
            <a:r>
              <a:rPr lang="ru-RU" dirty="0" smtClean="0"/>
              <a:t> </a:t>
            </a:r>
            <a:r>
              <a:rPr lang="en-US" dirty="0" err="1" smtClean="0"/>
              <a:t>ostream</a:t>
            </a:r>
            <a:r>
              <a:rPr lang="en-US" b="1" dirty="0" smtClean="0"/>
              <a:t>&amp;</a:t>
            </a:r>
            <a:r>
              <a:rPr lang="en-US" dirty="0" smtClean="0"/>
              <a:t> </a:t>
            </a:r>
            <a:r>
              <a:rPr lang="en-US" b="1" dirty="0" smtClean="0"/>
              <a:t>operator</a:t>
            </a:r>
            <a:r>
              <a:rPr lang="en-US" dirty="0" smtClean="0"/>
              <a:t> </a:t>
            </a:r>
            <a:r>
              <a:rPr lang="en-US" b="1" dirty="0" smtClean="0"/>
              <a:t>&lt;&lt;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dirty="0" smtClean="0"/>
              <a:t> </a:t>
            </a:r>
            <a:r>
              <a:rPr lang="en-US" dirty="0" err="1" smtClean="0"/>
              <a:t>ostream</a:t>
            </a:r>
            <a:r>
              <a:rPr lang="en-US" b="1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const</a:t>
            </a:r>
            <a:r>
              <a:rPr lang="en-US" dirty="0" smtClean="0"/>
              <a:t> Rat</a:t>
            </a:r>
            <a:r>
              <a:rPr lang="en-US" b="1" dirty="0" smtClean="0"/>
              <a:t>&amp;</a:t>
            </a:r>
            <a:r>
              <a:rPr lang="en-US" dirty="0" smtClean="0"/>
              <a:t> x </a:t>
            </a:r>
            <a:r>
              <a:rPr lang="en-US" b="1" dirty="0" smtClean="0"/>
              <a:t>){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b="1" dirty="0" smtClean="0"/>
              <a:t>&lt;&lt;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="1" dirty="0" err="1" smtClean="0"/>
              <a:t>.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b="1" dirty="0" smtClean="0"/>
              <a:t>&lt;&lt;</a:t>
            </a:r>
            <a:r>
              <a:rPr lang="en-US" dirty="0" smtClean="0"/>
              <a:t> "/" </a:t>
            </a:r>
            <a:r>
              <a:rPr lang="en-US" b="1" dirty="0" smtClean="0"/>
              <a:t>&lt;&lt;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="1" dirty="0" err="1" smtClean="0"/>
              <a:t>.</a:t>
            </a:r>
            <a:r>
              <a:rPr lang="en-US" dirty="0" err="1" smtClean="0"/>
              <a:t>d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};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Автоматическое форматирование исходного текста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://jsbeautifier.org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- форматирование </a:t>
            </a:r>
            <a:r>
              <a:rPr lang="en-US" dirty="0" smtClean="0"/>
              <a:t>JavaScript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Преимущества</a:t>
            </a:r>
            <a:r>
              <a:rPr lang="en-US" dirty="0" smtClean="0"/>
              <a:t>: </a:t>
            </a:r>
            <a:r>
              <a:rPr lang="ru-RU" dirty="0" smtClean="0"/>
              <a:t>весь код в едином стиле, программисты не делают </a:t>
            </a:r>
            <a:r>
              <a:rPr lang="en-US" dirty="0" smtClean="0"/>
              <a:t>commit’</a:t>
            </a:r>
            <a:r>
              <a:rPr lang="ru-RU" dirty="0" err="1" smtClean="0"/>
              <a:t>ов</a:t>
            </a:r>
            <a:r>
              <a:rPr lang="ru-RU" dirty="0" smtClean="0"/>
              <a:t> с исправлениями стиля.</a:t>
            </a:r>
          </a:p>
          <a:p>
            <a:r>
              <a:rPr lang="ru-RU" dirty="0" smtClean="0"/>
              <a:t>Недостатки</a:t>
            </a:r>
            <a:r>
              <a:rPr lang="en-US" dirty="0" smtClean="0"/>
              <a:t>: </a:t>
            </a:r>
            <a:r>
              <a:rPr lang="ru-RU" dirty="0" smtClean="0"/>
              <a:t>во многих случаях код нагляднее, если его отформатировать вручную, не применяя общих правил стиля.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gAhFBWDterCNDLwbzGSDo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Ihn6XaI9lJL9IrGEZH5B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9VrVl5ZuVL80d1Ncol6v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umW60SDmw5tZmQsXtgS7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90QQ5Q0Ohep0MiYqLgaxB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VTMm9H5SEJ08nRt7s3y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5jpVMS5jUAHFGCtKXmtu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aRCKw2LrspdyLXs50YHp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Jaoys1ffWTayUhCZWT2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TMN8rQ6grAZgSz8uipc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RawyvLTuoMgzUkB359dU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fCg3WqLBGZoPR7RysoOE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AN65AUySGLIVUhrOsJN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5sucwHO5Gbi6GgPlaH8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8cWg0AlUaQepHDBonQ3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xCNBbY7y6X9s1kifgGeJ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SgybKMji37ZAz9EPBem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4XGji879ORjw9UkDMmLM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l2JI5BRDvoWzNjSSrDc8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hPSriFdFXcKoJI4xPOk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4qejcORBhdZBDAA3vib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A61KUV8zwQ5mEiQhFPD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OHehRAGQ3ULuP7irTWs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9whViceCmI7UeijwD4x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bBasJYeVGkXFFbXlzosdH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zBPYUfSUOZmlGLPtfoq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zD8ziu9qt4ZXBRT0jFO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FiPgAJUdOhaRD1cQlXnL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mIaXzf5KdmNUkiiILed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5XQH9YIqEL81txqLlX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8IYGiYidpa9gZQJulO1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Q7Ry2fCwaSuxDc7S562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1LjOKhZTgUgRB7IPBVtO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gxVUdEtRCuaMOmyJhXCD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dG14p2ubzYApvMTQ4lpoh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PimhSDvbuHijfT9frnrV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pRMPrThdvGrZcM2KCx3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HcsDWU6Y1QQvDTvv2cCT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SgGncGKTSo5HEjcuYbeu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tyTxfAlrTOvAzngxTig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xbQbPHDH2HMhM7uEqay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SmMsv82P3XdzH9tBmfm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hc4KPeqhWeTCn1HG4KDNb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NiA83fR5oxBgYMr0tdq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Fp6MXlqUDjvogrf5m24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5LKJTDJaALFjTDb1hhwF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KzvZLnQn1lozDl24IGJ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Q5nO435Lyt1bs09nEYNJ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u3xGfdNYJPLTu8aHjLC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nakSG3HWk9d6SKwnQxKu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mH7FfthuYKa67FmlmxKgN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GngqaVV5In61tddrAqs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ftIeOktw7j3xQBTQs9a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0K4a2t00etQ6qhY37y3F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0ET785aQlacCnvlZSr4I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amMWsxjThICgKqhVlUQ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GTOTsH7FCBIAntwkbDCw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t06LVIX69SKuusY30Pce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TGmWLA9hdRGOqNMHMpIw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SZ3l8DNkdcm7qoYXmW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G2bgj2Mw9F2PuXHe0Ep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B4FliNrlzzcX3i1aSkKxH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G5AU1f7Wdell4YvU0fk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2q8A1JrMoVNi7jJhkHmx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SqEG48kFZLznALoLcdD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Ie2EXjvcwrAfItnz3NTz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zvAV9Bt8XXKTfHpDpb0a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7Nl2UnC9Prnh8IrJNH13z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mtLXVDBTpxloNA7G5vN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vYzGbGni8JFCYYz9qHvd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NkE8G0VxLnwQvchJXeA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LPByxFOhTKxeLmxxHhdb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r83W8XyZYGV7yPx8tfJu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MigqVcqwi3CLwnsuBwRJ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vajSHwMdzdt4qi5ejJ4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jDNHZzOXspLFQNwdL7t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m2s4ESISKAZrXM7uqXt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LHCG4i5Bq6d1hKfVUWe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aFoQJ6hHvbx80gKsXNqM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dVunev2xRzHA2dQlcOUV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GThuvsX9ONv0MbUeI2b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jFIe6rdXfeYx2dSI25n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zf2W6tLIsf1kYONeQHB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NER1Qj8mhCM76scalJc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vIf4VOeFsVVNsn45DrA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7JxuA6bOtdyl9UYg91VZb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s7EqoimjT1btph1EJmBjN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DLvlzOCsNn3rKTbYUAro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0Zh93FROK7KMqTrP79D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gN64pk3HIP1VX0Obk9cP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GYbvl1502tYngrgPDFK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fm6glzpPrq7sq5dPHFDP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eycUsEVGLBrZDkEwKhrKB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dI0pQFMyJv3Rpb3Cz5FWj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Dxmxkvaz3L5M8PGZl2Jv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GUxdksIrCysqZRB4vNy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zP3Trb6nCtuYnqLn7qBo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3VqQajPE5cvQCLdbv9LE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FjZJ8MrOoxlWlJduxY5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QciZO6f5KWFK6aomAMyj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bMofVkS3fYnfHEpldA6L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k1ZmoNxyhzy0wByaVdG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sZCxJ3ky90SRqIOp5GvAc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yfO1aBOY5CEhNntJBw5gh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G8DSJEpayc7DX9wCqyZA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AZnppCY7eMqqnIISIKbV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aD4xkfYJrYihbk64wTz2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275</TotalTime>
  <Words>278</Words>
  <Application>Microsoft Office PowerPoint</Application>
  <PresentationFormat>Экран (4:3)</PresentationFormat>
  <Paragraphs>44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Конструирование программ 19.04.2013</vt:lpstr>
      <vt:lpstr>С и С++ отличия</vt:lpstr>
      <vt:lpstr>Контроль за типами</vt:lpstr>
      <vt:lpstr>Рациональные числа</vt:lpstr>
      <vt:lpstr>Вспомогательные определения</vt:lpstr>
      <vt:lpstr>Слайд 6</vt:lpstr>
      <vt:lpstr>Вывод в поток (перегрузка &lt;&lt;)</vt:lpstr>
      <vt:lpstr>Автоматическое форматирование исходного текста программы</vt:lpstr>
      <vt:lpstr>Слайд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Конструирование программ 19.04.2013</dc:title>
  <dc:creator>Денис Степулёнок</dc:creator>
  <cp:lastModifiedBy>Денис Степулёнок</cp:lastModifiedBy>
  <cp:revision>34</cp:revision>
  <dcterms:created xsi:type="dcterms:W3CDTF">2013-04-19T08:57:55Z</dcterms:created>
  <dcterms:modified xsi:type="dcterms:W3CDTF">2013-04-19T13:33:03Z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1LtUonKcU-vPpZMnjGQiZHEa4uQwQTPMFrdNSJUXFIy0</vt:lpwstr>
  </property>
  <property fmtid="{D5CDD505-2E9C-101B-9397-08002B2CF9AE}" pid="4" name="Google.Documents.RevisionId">
    <vt:lpwstr>11311913741139149620</vt:lpwstr>
  </property>
  <property fmtid="{D5CDD505-2E9C-101B-9397-08002B2CF9AE}" pid="5" name="Google.Documents.PreviousRevisionId">
    <vt:lpwstr>11520619261094073614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