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59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86" y="-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7365"/>
            <a:chOff x="0" y="0"/>
            <a:chExt cx="19200" cy="10799"/>
          </a:xfrm>
        </p:grpSpPr>
        <p:pic>
          <p:nvPicPr>
            <p:cNvPr id="8" name="图片 7" descr="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9" name="图片 8" descr="组 3"/>
            <p:cNvPicPr>
              <a:picLocks noChangeAspect="1"/>
            </p:cNvPicPr>
            <p:nvPr/>
          </p:nvPicPr>
          <p:blipFill>
            <a:blip r:embed="rId8"/>
            <a:srcRect b="65675"/>
            <a:stretch>
              <a:fillRect/>
            </a:stretch>
          </p:blipFill>
          <p:spPr>
            <a:xfrm>
              <a:off x="14807" y="127"/>
              <a:ext cx="4230" cy="450"/>
            </a:xfrm>
            <a:prstGeom prst="rect">
              <a:avLst/>
            </a:prstGeom>
          </p:spPr>
        </p:pic>
        <p:pic>
          <p:nvPicPr>
            <p:cNvPr id="10" name="图片 9" descr="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">
            <a:extLst>
              <a:ext uri="{FF2B5EF4-FFF2-40B4-BE49-F238E27FC236}">
                <a16:creationId xmlns="" xmlns:a16="http://schemas.microsoft.com/office/drawing/2014/main" id="{8CB0F7DB-45AC-4E11-BBC2-8B2185DFFD6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44704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组 3">
            <a:extLst>
              <a:ext uri="{FF2B5EF4-FFF2-40B4-BE49-F238E27FC236}">
                <a16:creationId xmlns="" xmlns:a16="http://schemas.microsoft.com/office/drawing/2014/main" id="{5D9AA23E-B2A9-468B-ABE8-3FA594654068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rcRect b="65675"/>
          <a:stretch>
            <a:fillRect/>
          </a:stretch>
        </p:blipFill>
        <p:spPr>
          <a:xfrm>
            <a:off x="9402445" y="80645"/>
            <a:ext cx="2686050" cy="285750"/>
          </a:xfrm>
          <a:prstGeom prst="rect">
            <a:avLst/>
          </a:prstGeom>
        </p:spPr>
      </p:pic>
      <p:pic>
        <p:nvPicPr>
          <p:cNvPr id="8" name="图片 7" descr="1">
            <a:extLst>
              <a:ext uri="{FF2B5EF4-FFF2-40B4-BE49-F238E27FC236}">
                <a16:creationId xmlns="" xmlns:a16="http://schemas.microsoft.com/office/drawing/2014/main" id="{63177938-13BD-44EB-84D9-E501EFF0EA4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6665595"/>
            <a:ext cx="12192000" cy="192405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532" y="2126485"/>
            <a:ext cx="11561884" cy="850506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User-Centric Conversational Recommendation</a:t>
            </a:r>
            <a:r>
              <a:rPr lang="en-US" altLang="zh-CN" sz="3200"/>
              <a:t> </a:t>
            </a:r>
            <a:r>
              <a:rPr lang="en-US" altLang="zh-CN" sz="3200" smtClean="0"/>
              <a:t>with </a:t>
            </a:r>
            <a:r>
              <a:rPr lang="en-US" altLang="zh-CN" sz="3200"/>
              <a:t>Multi-Aspect User </a:t>
            </a:r>
            <a:r>
              <a:rPr lang="en-US" altLang="zh-CN" sz="3200" smtClean="0"/>
              <a:t>Modeling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64181" y="3272423"/>
            <a:ext cx="10621108" cy="528721"/>
          </a:xfrm>
        </p:spPr>
        <p:txBody>
          <a:bodyPr>
            <a:no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Shuokai </a:t>
            </a:r>
            <a:r>
              <a:rPr lang="en-US" altLang="zh-CN" sz="1800" smtClean="0">
                <a:solidFill>
                  <a:schemeClr val="tx1"/>
                </a:solidFill>
              </a:rPr>
              <a:t>Li, Ruobing Xie, </a:t>
            </a:r>
            <a:r>
              <a:rPr lang="en-US" altLang="zh-CN" sz="1800">
                <a:solidFill>
                  <a:schemeClr val="tx1"/>
                </a:solidFill>
              </a:rPr>
              <a:t>Yongchun </a:t>
            </a:r>
            <a:r>
              <a:rPr lang="en-US" altLang="zh-CN" sz="1800" smtClean="0">
                <a:solidFill>
                  <a:schemeClr val="tx1"/>
                </a:solidFill>
              </a:rPr>
              <a:t>Zhu, </a:t>
            </a:r>
            <a:r>
              <a:rPr lang="en-US" altLang="zh-CN" sz="1800">
                <a:solidFill>
                  <a:schemeClr val="tx1"/>
                </a:solidFill>
              </a:rPr>
              <a:t>Xiang </a:t>
            </a:r>
            <a:r>
              <a:rPr lang="en-US" altLang="zh-CN" sz="1800" smtClean="0">
                <a:solidFill>
                  <a:schemeClr val="tx1"/>
                </a:solidFill>
              </a:rPr>
              <a:t>Ao, </a:t>
            </a:r>
            <a:r>
              <a:rPr lang="en-US" altLang="zh-CN" sz="1800">
                <a:solidFill>
                  <a:schemeClr val="tx1"/>
                </a:solidFill>
              </a:rPr>
              <a:t>Fuzhen </a:t>
            </a:r>
            <a:r>
              <a:rPr lang="en-US" altLang="zh-CN" sz="1800" smtClean="0">
                <a:solidFill>
                  <a:schemeClr val="tx1"/>
                </a:solidFill>
              </a:rPr>
              <a:t>Zhuang, </a:t>
            </a:r>
            <a:r>
              <a:rPr lang="en-US" altLang="zh-CN" sz="1800">
                <a:solidFill>
                  <a:schemeClr val="tx1"/>
                </a:solidFill>
              </a:rPr>
              <a:t>Qing He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51013" y="4779620"/>
            <a:ext cx="9144000" cy="15244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mtClean="0">
                <a:solidFill>
                  <a:schemeClr val="bg1"/>
                </a:solidFill>
              </a:rPr>
              <a:t>中国科学院计算技术研究所</a:t>
            </a:r>
          </a:p>
        </p:txBody>
      </p:sp>
      <p:pic>
        <p:nvPicPr>
          <p:cNvPr id="3" name="图片 2" descr="组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455" y="384175"/>
            <a:ext cx="2686050" cy="832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cxnSp>
        <p:nvCxnSpPr>
          <p:cNvPr id="33" name="直接连接符 32"/>
          <p:cNvCxnSpPr/>
          <p:nvPr/>
        </p:nvCxnSpPr>
        <p:spPr>
          <a:xfrm>
            <a:off x="731520" y="957662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24000" y="954833"/>
            <a:ext cx="9144000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4"/>
          <p:cNvSpPr txBox="1"/>
          <p:nvPr/>
        </p:nvSpPr>
        <p:spPr>
          <a:xfrm>
            <a:off x="652396" y="554723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31520" y="1254452"/>
            <a:ext cx="226568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时序相似用户选择器</a:t>
            </a:r>
          </a:p>
        </p:txBody>
      </p:sp>
      <p:sp>
        <p:nvSpPr>
          <p:cNvPr id="18" name="文本框 41">
            <a:extLst>
              <a:ext uri="{FF2B5EF4-FFF2-40B4-BE49-F238E27FC236}">
                <a16:creationId xmlns:a16="http://schemas.microsoft.com/office/drawing/2014/main" xmlns="" id="{8560611F-8014-D54E-BC6B-973823DCEEF6}"/>
              </a:ext>
            </a:extLst>
          </p:cNvPr>
          <p:cNvSpPr txBox="1"/>
          <p:nvPr/>
        </p:nvSpPr>
        <p:spPr>
          <a:xfrm>
            <a:off x="1287519" y="2207387"/>
            <a:ext cx="4850647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历史行为相似的用户，更可能有相似的当前行为。</a:t>
            </a:r>
            <a:endParaRPr lang="en-US" altLang="zh-CN" sz="1600" b="1" dirty="0">
              <a:solidFill>
                <a:prstClr val="black">
                  <a:alpha val="75000"/>
                </a:prstClr>
              </a:solidFill>
              <a:latin typeface="+mn-ea"/>
              <a:cs typeface="+mn-ea"/>
              <a:sym typeface="+mn-lt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用户兴趣会随着对话的推进而</a:t>
            </a:r>
            <a:r>
              <a:rPr lang="zh-CN" altLang="en-US" sz="1600" b="1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转移</a:t>
            </a:r>
            <a:r>
              <a:rPr lang="zh-CN" altLang="en-US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，为每个用户学习动态变化的兴趣表示，而非固定表示。</a:t>
            </a:r>
            <a:endParaRPr lang="zh-CN" altLang="en-US" sz="1600" b="1" dirty="0">
              <a:solidFill>
                <a:prstClr val="black">
                  <a:alpha val="75000"/>
                </a:prst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9" name="矩形 42">
            <a:extLst>
              <a:ext uri="{FF2B5EF4-FFF2-40B4-BE49-F238E27FC236}">
                <a16:creationId xmlns:a16="http://schemas.microsoft.com/office/drawing/2014/main" xmlns="" id="{9158BDB3-71F7-AC49-9E2C-0BB400D4B538}"/>
              </a:ext>
            </a:extLst>
          </p:cNvPr>
          <p:cNvSpPr/>
          <p:nvPr/>
        </p:nvSpPr>
        <p:spPr bwMode="auto">
          <a:xfrm>
            <a:off x="731520" y="1887917"/>
            <a:ext cx="114342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核心思想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09" y="1526666"/>
            <a:ext cx="5168444" cy="451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2" y="4088423"/>
            <a:ext cx="4972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13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cxnSp>
        <p:nvCxnSpPr>
          <p:cNvPr id="33" name="直接连接符 32"/>
          <p:cNvCxnSpPr/>
          <p:nvPr/>
        </p:nvCxnSpPr>
        <p:spPr>
          <a:xfrm>
            <a:off x="731520" y="957662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24000" y="954833"/>
            <a:ext cx="9144000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4"/>
          <p:cNvSpPr txBox="1"/>
          <p:nvPr/>
        </p:nvSpPr>
        <p:spPr>
          <a:xfrm>
            <a:off x="652396" y="554723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22728" y="1166532"/>
            <a:ext cx="356616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以用户为中心的多视角偏好融合</a:t>
            </a:r>
          </a:p>
        </p:txBody>
      </p:sp>
      <p:sp>
        <p:nvSpPr>
          <p:cNvPr id="15" name="文本框 41">
            <a:extLst>
              <a:ext uri="{FF2B5EF4-FFF2-40B4-BE49-F238E27FC236}">
                <a16:creationId xmlns:a16="http://schemas.microsoft.com/office/drawing/2014/main" xmlns="" id="{8560611F-8014-D54E-BC6B-973823DCEEF6}"/>
              </a:ext>
            </a:extLst>
          </p:cNvPr>
          <p:cNvSpPr txBox="1"/>
          <p:nvPr/>
        </p:nvSpPr>
        <p:spPr>
          <a:xfrm>
            <a:off x="722735" y="1589024"/>
            <a:ext cx="4850647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融合用户的语义偏好、实体偏好和消费</a:t>
            </a:r>
            <a:r>
              <a:rPr lang="zh-CN" altLang="en-US" sz="1600" b="1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偏好</a:t>
            </a:r>
            <a:r>
              <a:rPr lang="zh-CN" altLang="en-US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。</a:t>
            </a:r>
            <a:endParaRPr lang="en-US" altLang="zh-CN" sz="1600" b="1" smtClean="0">
              <a:solidFill>
                <a:prstClr val="black">
                  <a:alpha val="75000"/>
                </a:prstClr>
              </a:solidFill>
              <a:latin typeface="+mn-ea"/>
              <a:cs typeface="+mn-ea"/>
              <a:sym typeface="+mn-lt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对</a:t>
            </a:r>
            <a:r>
              <a:rPr lang="zh-CN" altLang="en-US" sz="1600" b="1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每</a:t>
            </a:r>
            <a:r>
              <a:rPr lang="zh-CN" altLang="en-US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种偏好都考虑</a:t>
            </a:r>
            <a:r>
              <a:rPr lang="en-US" altLang="zh-CN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multi-aspects</a:t>
            </a:r>
            <a:r>
              <a:rPr lang="zh-CN" altLang="en-US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信息：当前对话信息、历史对话信息、相似用户信息。</a:t>
            </a:r>
            <a:endParaRPr lang="en-US" altLang="zh-CN" sz="1600" b="1" dirty="0">
              <a:solidFill>
                <a:prstClr val="black">
                  <a:alpha val="75000"/>
                </a:prstClr>
              </a:solidFill>
              <a:latin typeface="+mn-ea"/>
              <a:cs typeface="+mn-ea"/>
              <a:sym typeface="+mn-lt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控制历史信息、相似用户的信息量，防止损害当前</a:t>
            </a:r>
            <a:r>
              <a:rPr lang="zh-CN" altLang="en-US" sz="1600" b="1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对话</a:t>
            </a:r>
            <a:r>
              <a:rPr lang="zh-CN" altLang="en-US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的兴趣偏好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。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74" y="3476119"/>
            <a:ext cx="5942790" cy="96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74" y="4514996"/>
            <a:ext cx="5722768" cy="8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74" y="5510169"/>
            <a:ext cx="2571529" cy="59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8576408" y="4680827"/>
            <a:ext cx="1503680" cy="565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语义偏好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93992" y="3676924"/>
            <a:ext cx="1503680" cy="565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实体偏好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576408" y="5481938"/>
            <a:ext cx="1503680" cy="565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消费偏好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95" y="1133422"/>
            <a:ext cx="4772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4" y="6202436"/>
            <a:ext cx="4674664" cy="5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42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524001" y="857250"/>
            <a:ext cx="2412206" cy="51435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0053A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5794" y="857250"/>
            <a:ext cx="2412206" cy="51435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0053A3"/>
              </a:solidFill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189940" y="2522940"/>
            <a:ext cx="1812131" cy="1812131"/>
            <a:chOff x="4887549" y="1124584"/>
            <a:chExt cx="2416902" cy="2416902"/>
          </a:xfrm>
          <a:noFill/>
        </p:grpSpPr>
        <p:sp>
          <p:nvSpPr>
            <p:cNvPr id="14" name="文本框 46"/>
            <p:cNvSpPr txBox="1">
              <a:spLocks noChangeArrowheads="1"/>
            </p:cNvSpPr>
            <p:nvPr/>
          </p:nvSpPr>
          <p:spPr bwMode="auto">
            <a:xfrm>
              <a:off x="4887549" y="1178872"/>
              <a:ext cx="2416902" cy="23398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5400" b="1" smtClean="0">
                  <a:solidFill>
                    <a:srgbClr val="0053A3"/>
                  </a:solidFill>
                  <a:latin typeface="微软雅黑" pitchFamily="34" charset="-122"/>
                  <a:ea typeface="微软雅黑" pitchFamily="34" charset="-122"/>
                </a:rPr>
                <a:t>实验效果</a:t>
              </a:r>
              <a:endParaRPr lang="en-US" altLang="zh-CN" sz="54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grpFill/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0053A3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30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cxnSp>
        <p:nvCxnSpPr>
          <p:cNvPr id="35" name="直接连接符 34"/>
          <p:cNvCxnSpPr/>
          <p:nvPr/>
        </p:nvCxnSpPr>
        <p:spPr>
          <a:xfrm>
            <a:off x="721360" y="822953"/>
            <a:ext cx="1082345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4"/>
          <p:cNvSpPr txBox="1"/>
          <p:nvPr/>
        </p:nvSpPr>
        <p:spPr>
          <a:xfrm>
            <a:off x="652396" y="422843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21137" y="6041009"/>
            <a:ext cx="423675" cy="529772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31520" y="951275"/>
            <a:ext cx="1453364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32" name="矩形 11"/>
          <p:cNvSpPr>
            <a:spLocks noChangeArrowheads="1"/>
          </p:cNvSpPr>
          <p:nvPr/>
        </p:nvSpPr>
        <p:spPr bwMode="auto">
          <a:xfrm>
            <a:off x="883920" y="5915215"/>
            <a:ext cx="9763760" cy="40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31520" y="2144338"/>
            <a:ext cx="160528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推荐模型效果</a:t>
            </a:r>
            <a:endParaRPr lang="ja-JP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1360" y="5027461"/>
            <a:ext cx="160528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对话模型效果</a:t>
            </a:r>
            <a:endParaRPr lang="ja-JP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57" y="894616"/>
            <a:ext cx="9387963" cy="328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2815"/>
            <a:ext cx="9671368" cy="266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92755" y="2212340"/>
            <a:ext cx="620649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>
                <a:solidFill>
                  <a:schemeClr val="bg1"/>
                </a:solidFill>
              </a:rPr>
              <a:t>END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4651625" y="1995419"/>
            <a:ext cx="3436209" cy="914606"/>
            <a:chOff x="3237789" y="1193772"/>
            <a:chExt cx="3636000" cy="967932"/>
          </a:xfrm>
        </p:grpSpPr>
        <p:grpSp>
          <p:nvGrpSpPr>
            <p:cNvPr id="8" name="组合 7"/>
            <p:cNvGrpSpPr/>
            <p:nvPr/>
          </p:nvGrpSpPr>
          <p:grpSpPr>
            <a:xfrm>
              <a:off x="3237789" y="1193772"/>
              <a:ext cx="3636000" cy="967932"/>
              <a:chOff x="4139952" y="1170041"/>
              <a:chExt cx="3559469" cy="536519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4139952" y="1170041"/>
                <a:ext cx="3559469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" name="圆角矩形 113"/>
              <p:cNvSpPr/>
              <p:nvPr/>
            </p:nvSpPr>
            <p:spPr>
              <a:xfrm>
                <a:off x="4716017" y="1250029"/>
                <a:ext cx="2819381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1C949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2" name="TextBox 62"/>
              <p:cNvSpPr txBox="1"/>
              <p:nvPr/>
            </p:nvSpPr>
            <p:spPr>
              <a:xfrm>
                <a:off x="4217179" y="1325082"/>
                <a:ext cx="503464" cy="22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949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01</a:t>
                </a:r>
                <a:endParaRPr kumimoji="0" lang="zh-CN" altLang="en-US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1C949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Box 59"/>
            <p:cNvSpPr txBox="1"/>
            <p:nvPr/>
          </p:nvSpPr>
          <p:spPr>
            <a:xfrm>
              <a:off x="4163488" y="1370517"/>
              <a:ext cx="2437831" cy="58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kern="0" noProof="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研究背景</a:t>
              </a:r>
              <a:endPara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96143" y="2851024"/>
            <a:ext cx="1555520" cy="1555282"/>
            <a:chOff x="391147" y="2871710"/>
            <a:chExt cx="1645963" cy="1645963"/>
          </a:xfrm>
        </p:grpSpPr>
        <p:grpSp>
          <p:nvGrpSpPr>
            <p:cNvPr id="14" name="组合 13"/>
            <p:cNvGrpSpPr/>
            <p:nvPr/>
          </p:nvGrpSpPr>
          <p:grpSpPr>
            <a:xfrm>
              <a:off x="391147" y="2871710"/>
              <a:ext cx="1645963" cy="16459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5" name="TextBox 65"/>
            <p:cNvSpPr txBox="1"/>
            <p:nvPr/>
          </p:nvSpPr>
          <p:spPr>
            <a:xfrm>
              <a:off x="494968" y="3434974"/>
              <a:ext cx="143832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2B6F7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目 录</a:t>
              </a:r>
            </a:p>
          </p:txBody>
        </p:sp>
      </p:grpSp>
      <p:sp>
        <p:nvSpPr>
          <p:cNvPr id="18" name="Freeform 5"/>
          <p:cNvSpPr/>
          <p:nvPr/>
        </p:nvSpPr>
        <p:spPr bwMode="auto">
          <a:xfrm>
            <a:off x="3671633" y="2170554"/>
            <a:ext cx="704215" cy="307576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5214" tIns="57607" rIns="115214" bIns="57607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62520" y="3248236"/>
            <a:ext cx="3436209" cy="914606"/>
            <a:chOff x="3249768" y="3729867"/>
            <a:chExt cx="3636000" cy="967932"/>
          </a:xfrm>
        </p:grpSpPr>
        <p:grpSp>
          <p:nvGrpSpPr>
            <p:cNvPr id="26" name="组合 25"/>
            <p:cNvGrpSpPr/>
            <p:nvPr/>
          </p:nvGrpSpPr>
          <p:grpSpPr>
            <a:xfrm>
              <a:off x="3249768" y="3729867"/>
              <a:ext cx="3636000" cy="967932"/>
              <a:chOff x="4139952" y="1170041"/>
              <a:chExt cx="3559469" cy="536519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4139952" y="1170041"/>
                <a:ext cx="3559469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9" name="圆角矩形 113"/>
              <p:cNvSpPr/>
              <p:nvPr/>
            </p:nvSpPr>
            <p:spPr>
              <a:xfrm>
                <a:off x="4716016" y="1250029"/>
                <a:ext cx="2819381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95647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TextBox 80"/>
              <p:cNvSpPr txBox="1"/>
              <p:nvPr/>
            </p:nvSpPr>
            <p:spPr>
              <a:xfrm>
                <a:off x="4194460" y="1364010"/>
                <a:ext cx="503464" cy="22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95647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02</a:t>
                </a:r>
                <a:endParaRPr kumimoji="0" lang="zh-CN" altLang="en-US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95647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" name="TextBox 77"/>
            <p:cNvSpPr txBox="1"/>
            <p:nvPr/>
          </p:nvSpPr>
          <p:spPr>
            <a:xfrm>
              <a:off x="4268405" y="3932898"/>
              <a:ext cx="2356412" cy="58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技术方案</a:t>
              </a:r>
              <a:endPara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82218" y="4510607"/>
            <a:ext cx="3436209" cy="914606"/>
            <a:chOff x="3237789" y="4997918"/>
            <a:chExt cx="3636000" cy="967932"/>
          </a:xfrm>
        </p:grpSpPr>
        <p:grpSp>
          <p:nvGrpSpPr>
            <p:cNvPr id="32" name="组合 31"/>
            <p:cNvGrpSpPr/>
            <p:nvPr/>
          </p:nvGrpSpPr>
          <p:grpSpPr>
            <a:xfrm>
              <a:off x="3237789" y="4997918"/>
              <a:ext cx="3636000" cy="967932"/>
              <a:chOff x="4139952" y="1170041"/>
              <a:chExt cx="3559469" cy="536519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4139952" y="1170041"/>
                <a:ext cx="3559469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5" name="圆角矩形 113"/>
              <p:cNvSpPr/>
              <p:nvPr/>
            </p:nvSpPr>
            <p:spPr>
              <a:xfrm>
                <a:off x="4716016" y="1250029"/>
                <a:ext cx="2819381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639541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7CB554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6" name="TextBox 86"/>
              <p:cNvSpPr txBox="1"/>
              <p:nvPr/>
            </p:nvSpPr>
            <p:spPr>
              <a:xfrm>
                <a:off x="4219471" y="1336809"/>
                <a:ext cx="503464" cy="22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9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7CB55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03</a:t>
                </a:r>
                <a:endParaRPr kumimoji="0" lang="zh-CN" altLang="en-US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7CB55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Box 83"/>
            <p:cNvSpPr txBox="1"/>
            <p:nvPr/>
          </p:nvSpPr>
          <p:spPr>
            <a:xfrm>
              <a:off x="4268406" y="5200949"/>
              <a:ext cx="2535121" cy="58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实验效果</a:t>
              </a:r>
              <a:endParaRPr kumimoji="0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0555418" y="1444789"/>
            <a:ext cx="346194" cy="346185"/>
          </a:xfrm>
          <a:prstGeom prst="ellipse">
            <a:avLst/>
          </a:prstGeom>
          <a:solidFill>
            <a:srgbClr val="F95647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970575" y="739849"/>
            <a:ext cx="276899" cy="276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8593478" y="1149178"/>
            <a:ext cx="173097" cy="173093"/>
          </a:xfrm>
          <a:prstGeom prst="ellipse">
            <a:avLst/>
          </a:prstGeom>
          <a:solidFill>
            <a:srgbClr val="2B6F7D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344328" y="888817"/>
            <a:ext cx="362751" cy="3627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1690639" y="2618217"/>
            <a:ext cx="346194" cy="346185"/>
          </a:xfrm>
          <a:prstGeom prst="ellipse">
            <a:avLst/>
          </a:prstGeom>
          <a:solidFill>
            <a:srgbClr val="2B6F7D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618661" y="4647383"/>
            <a:ext cx="276899" cy="276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478528" y="4510607"/>
            <a:ext cx="173097" cy="173093"/>
          </a:xfrm>
          <a:prstGeom prst="ellipse">
            <a:avLst/>
          </a:prstGeom>
          <a:solidFill>
            <a:srgbClr val="FAC14D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350327" y="4167144"/>
            <a:ext cx="478337" cy="478326"/>
          </a:xfrm>
          <a:prstGeom prst="ellipse">
            <a:avLst/>
          </a:prstGeom>
          <a:solidFill>
            <a:srgbClr val="F5841C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189229" y="6122501"/>
            <a:ext cx="346194" cy="346185"/>
          </a:xfrm>
          <a:prstGeom prst="ellipse">
            <a:avLst/>
          </a:prstGeom>
          <a:solidFill>
            <a:srgbClr val="2B6F7D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69599" y="3024202"/>
            <a:ext cx="346194" cy="346185"/>
          </a:xfrm>
          <a:prstGeom prst="ellipse">
            <a:avLst/>
          </a:prstGeom>
          <a:solidFill>
            <a:srgbClr val="1C9494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558194" y="1893663"/>
            <a:ext cx="276899" cy="276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342646" y="5572631"/>
            <a:ext cx="362751" cy="3627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10102682" y="4750869"/>
            <a:ext cx="173097" cy="173093"/>
          </a:xfrm>
          <a:prstGeom prst="ellipse">
            <a:avLst/>
          </a:prstGeom>
          <a:solidFill>
            <a:srgbClr val="7CB554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115203" tIns="57602" rIns="115203" bIns="5760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itchFamily="34" charset="-122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156360" y="1884052"/>
            <a:ext cx="362751" cy="3627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 pitchFamily="34" charset="-122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2.59259E-6 L -0.01367 0.35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7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375E-6 -4.07407E-6 L -0.04753 0.38542 " pathEditMode="relative" rAng="0" ptsTypes="AA">
                                      <p:cBhvr>
                                        <p:cTn id="41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925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45833E-6 -3.33333E-6 L -0.18372 0.37431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187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875E-6 -4.44444E-6 L -0.19883 0.28334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3.33333E-6 L -0.0125 -0.41667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91667E-6 2.96296E-6 L -0.10377 -0.27871 " pathEditMode="relative" rAng="0" ptsTypes="AA">
                                      <p:cBhvr>
                                        <p:cTn id="77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-1393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2.59259E-6 L 0.15261 -0.40347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20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45833E-6 4.07407E-6 L 0.0625 0.20555 " pathEditMode="relative" rAng="0" ptsTypes="AA">
                                      <p:cBhvr>
                                        <p:cTn id="95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125E-6 -3.7037E-7 L 0.13502 0.28333 " pathEditMode="relative" rAng="0" ptsTypes="AA">
                                      <p:cBhvr>
                                        <p:cTn id="104" dur="5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1416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4.44444E-6 L 0.0625 0.20555 " pathEditMode="relative" rAng="0" ptsTypes="AA">
                                      <p:cBhvr>
                                        <p:cTn id="113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-4.07407E-6 L -0.01367 0.35 " pathEditMode="relative" rAng="0" ptsTypes="AA">
                                      <p:cBhvr>
                                        <p:cTn id="122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750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0833E-6 -1.11111E-6 L -0.04752 0.38542 " pathEditMode="relative" rAng="0" ptsTypes="AA">
                                      <p:cBhvr>
                                        <p:cTn id="131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925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1.11111E-6 L -0.18372 0.3743 " pathEditMode="relative" rAng="0" ptsTypes="AA">
                                      <p:cBhvr>
                                        <p:cTn id="140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18704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08333E-7 4.81481E-6 L -0.19883 0.28333 " pathEditMode="relative" rAng="0" ptsTypes="AA">
                                      <p:cBhvr>
                                        <p:cTn id="149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37" grpId="0" bldLvl="0" animBg="1"/>
      <p:bldP spid="37" grpId="1" bldLvl="0" animBg="1"/>
      <p:bldP spid="37" grpId="2" bldLvl="0" animBg="1"/>
      <p:bldP spid="41" grpId="0" bldLvl="0" animBg="1"/>
      <p:bldP spid="41" grpId="1" bldLvl="0" animBg="1"/>
      <p:bldP spid="41" grpId="2" bldLvl="0" animBg="1"/>
      <p:bldP spid="45" grpId="0" bldLvl="0" animBg="1"/>
      <p:bldP spid="45" grpId="1" bldLvl="0" animBg="1"/>
      <p:bldP spid="45" grpId="2" bldLvl="0" animBg="1"/>
      <p:bldP spid="49" grpId="0" bldLvl="0" animBg="1"/>
      <p:bldP spid="49" grpId="1" bldLvl="0" animBg="1"/>
      <p:bldP spid="49" grpId="2" bldLvl="0" animBg="1"/>
      <p:bldP spid="50" grpId="0" bldLvl="0" animBg="1"/>
      <p:bldP spid="50" grpId="1" bldLvl="0" animBg="1"/>
      <p:bldP spid="50" grpId="2" bldLvl="0" animBg="1"/>
      <p:bldP spid="51" grpId="0" bldLvl="0" animBg="1"/>
      <p:bldP spid="51" grpId="1" bldLvl="0" animBg="1"/>
      <p:bldP spid="51" grpId="2" bldLvl="0" animBg="1"/>
      <p:bldP spid="52" grpId="0" bldLvl="0" animBg="1"/>
      <p:bldP spid="52" grpId="1" bldLvl="0" animBg="1"/>
      <p:bldP spid="52" grpId="2" bldLvl="0" animBg="1"/>
      <p:bldP spid="59" grpId="0" bldLvl="0" animBg="1"/>
      <p:bldP spid="59" grpId="1" bldLvl="0" animBg="1"/>
      <p:bldP spid="59" grpId="2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sp>
        <p:nvSpPr>
          <p:cNvPr id="65" name="矩形 64"/>
          <p:cNvSpPr/>
          <p:nvPr/>
        </p:nvSpPr>
        <p:spPr>
          <a:xfrm>
            <a:off x="1524001" y="857250"/>
            <a:ext cx="2412206" cy="51435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0053A3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55794" y="857250"/>
            <a:ext cx="2412206" cy="51435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0053A3"/>
              </a:solidFill>
            </a:endParaRPr>
          </a:p>
        </p:txBody>
      </p:sp>
      <p:grpSp>
        <p:nvGrpSpPr>
          <p:cNvPr id="67" name="组合 66"/>
          <p:cNvGrpSpPr>
            <a:grpSpLocks/>
          </p:cNvGrpSpPr>
          <p:nvPr/>
        </p:nvGrpSpPr>
        <p:grpSpPr bwMode="auto">
          <a:xfrm>
            <a:off x="5189940" y="2522940"/>
            <a:ext cx="1812131" cy="2626026"/>
            <a:chOff x="4887549" y="1124584"/>
            <a:chExt cx="2416902" cy="3502422"/>
          </a:xfrm>
          <a:noFill/>
        </p:grpSpPr>
        <p:sp>
          <p:nvSpPr>
            <p:cNvPr id="68" name="文本框 46"/>
            <p:cNvSpPr txBox="1">
              <a:spLocks noChangeArrowheads="1"/>
            </p:cNvSpPr>
            <p:nvPr/>
          </p:nvSpPr>
          <p:spPr bwMode="auto">
            <a:xfrm>
              <a:off x="4887549" y="1178872"/>
              <a:ext cx="2416902" cy="34481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0053A3"/>
                  </a:solidFill>
                  <a:latin typeface="微软雅黑" pitchFamily="34" charset="-122"/>
                  <a:ea typeface="微软雅黑" pitchFamily="34" charset="-122"/>
                </a:rPr>
                <a:t>研究</a:t>
              </a:r>
              <a:endParaRPr lang="en-US" altLang="zh-CN" sz="54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5400" b="1" dirty="0">
                  <a:solidFill>
                    <a:srgbClr val="0053A3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  <a:endParaRPr lang="en-US" altLang="zh-CN" sz="54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54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grpFill/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0053A3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02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sp>
        <p:nvSpPr>
          <p:cNvPr id="8" name="文本框 14"/>
          <p:cNvSpPr txBox="1"/>
          <p:nvPr/>
        </p:nvSpPr>
        <p:spPr>
          <a:xfrm>
            <a:off x="7908037" y="788416"/>
            <a:ext cx="36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53A3"/>
                </a:solidFill>
                <a:cs typeface="+mn-ea"/>
                <a:sym typeface="+mn-lt"/>
              </a:rPr>
              <a:t>对话推荐系统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31527" y="680029"/>
            <a:ext cx="1692275" cy="529772"/>
            <a:chOff x="0" y="284389"/>
            <a:chExt cx="1692275" cy="529772"/>
          </a:xfrm>
        </p:grpSpPr>
        <p:sp>
          <p:nvSpPr>
            <p:cNvPr id="10" name="矩形 9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53A3"/>
            </a:solidFill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53A3"/>
            </a:solidFill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731520" y="1212630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4000" y="2646488"/>
            <a:ext cx="3596640" cy="25713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对话推荐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交互式推荐系统</a:t>
            </a:r>
            <a:r>
              <a:rPr lang="zh-CN" altLang="en-US" dirty="0">
                <a:solidFill>
                  <a:schemeClr val="tx1"/>
                </a:solidFill>
              </a:rPr>
              <a:t>，通过和用户的交互，获取用户兴趣，并进行推荐。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自然语言处理</a:t>
            </a:r>
            <a:r>
              <a:rPr lang="zh-CN" altLang="en-US" dirty="0">
                <a:solidFill>
                  <a:schemeClr val="tx1"/>
                </a:solidFill>
              </a:rPr>
              <a:t>技术与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zh-CN" altLang="en-US" dirty="0">
                <a:solidFill>
                  <a:schemeClr val="tx1"/>
                </a:solidFill>
              </a:rPr>
              <a:t>技术的结合。利用自然语言来提取用户偏好，并进行推荐。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040" y="1551379"/>
            <a:ext cx="8188960" cy="476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13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524001" y="857250"/>
            <a:ext cx="2412206" cy="51435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0053A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5794" y="857250"/>
            <a:ext cx="2412206" cy="51435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0053A3"/>
              </a:solidFill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189940" y="2522940"/>
            <a:ext cx="1812131" cy="1812131"/>
            <a:chOff x="4887549" y="1124584"/>
            <a:chExt cx="2416902" cy="2416902"/>
          </a:xfrm>
          <a:noFill/>
        </p:grpSpPr>
        <p:sp>
          <p:nvSpPr>
            <p:cNvPr id="14" name="文本框 46"/>
            <p:cNvSpPr txBox="1">
              <a:spLocks noChangeArrowheads="1"/>
            </p:cNvSpPr>
            <p:nvPr/>
          </p:nvSpPr>
          <p:spPr bwMode="auto">
            <a:xfrm>
              <a:off x="4887549" y="1178872"/>
              <a:ext cx="2416902" cy="23398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0053A3"/>
                  </a:solidFill>
                  <a:latin typeface="微软雅黑" pitchFamily="34" charset="-122"/>
                  <a:ea typeface="微软雅黑" pitchFamily="34" charset="-122"/>
                </a:rPr>
                <a:t>技术方案</a:t>
              </a:r>
              <a:endParaRPr lang="en-US" altLang="zh-CN" sz="5400" b="1" dirty="0">
                <a:solidFill>
                  <a:srgbClr val="0053A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grpFill/>
            <a:ln>
              <a:solidFill>
                <a:srgbClr val="005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0053A3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74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61" y="2510076"/>
            <a:ext cx="4857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14"/>
          <p:cNvSpPr txBox="1"/>
          <p:nvPr/>
        </p:nvSpPr>
        <p:spPr>
          <a:xfrm>
            <a:off x="538096" y="1084442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38096" y="1511558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30576" y="1508729"/>
            <a:ext cx="9144000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1"/>
          <p:cNvSpPr txBox="1"/>
          <p:nvPr/>
        </p:nvSpPr>
        <p:spPr>
          <a:xfrm>
            <a:off x="1173391" y="2018884"/>
            <a:ext cx="5928065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现有</a:t>
            </a:r>
            <a:r>
              <a:rPr lang="en-US" altLang="zh-CN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CRS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方法</a:t>
            </a:r>
            <a:r>
              <a:rPr lang="zh-CN" altLang="en-US" sz="1600" b="1" dirty="0">
                <a:solidFill>
                  <a:srgbClr val="FF0000">
                    <a:alpha val="75000"/>
                  </a:srgbClr>
                </a:solidFill>
                <a:latin typeface="+mn-ea"/>
                <a:cs typeface="+mn-ea"/>
                <a:sym typeface="+mn-lt"/>
              </a:rPr>
              <a:t>只关注了用户当前对话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，更多地从</a:t>
            </a:r>
            <a:r>
              <a:rPr lang="en-US" altLang="zh-CN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NLP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角度设计方法，如：引入额外知识（如知识图谱）、引入额外电影评论信息、自动生成回答模板</a:t>
            </a:r>
            <a:r>
              <a:rPr lang="zh-CN" altLang="en-US" sz="1600" b="1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等</a:t>
            </a:r>
            <a:r>
              <a:rPr lang="zh-CN" altLang="en-US" sz="1600" b="1" smtClean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。这些均是建模对话。</a:t>
            </a:r>
            <a:endParaRPr lang="zh-CN" altLang="en-US" sz="1600" b="1" dirty="0">
              <a:solidFill>
                <a:prstClr val="black">
                  <a:alpha val="75000"/>
                </a:prstClr>
              </a:solidFill>
              <a:latin typeface="+mn-ea"/>
              <a:cs typeface="+mn-ea"/>
              <a:sym typeface="+mn-lt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CRS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也属于推荐系统，而推荐系统地</a:t>
            </a:r>
            <a:r>
              <a:rPr lang="zh-CN" altLang="en-US" sz="1600" b="1" dirty="0">
                <a:solidFill>
                  <a:srgbClr val="FF0000">
                    <a:alpha val="75000"/>
                  </a:srgbClr>
                </a:solidFill>
                <a:latin typeface="+mn-ea"/>
                <a:cs typeface="+mn-ea"/>
                <a:sym typeface="+mn-lt"/>
              </a:rPr>
              <a:t>核心问题是用户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。我们考虑更好地建模、理解推荐系统中的用户。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538096" y="1658884"/>
            <a:ext cx="193040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研究动机与背景</a:t>
            </a:r>
          </a:p>
        </p:txBody>
      </p:sp>
      <p:sp>
        <p:nvSpPr>
          <p:cNvPr id="25" name="文本框 41">
            <a:extLst>
              <a:ext uri="{FF2B5EF4-FFF2-40B4-BE49-F238E27FC236}">
                <a16:creationId xmlns:a16="http://schemas.microsoft.com/office/drawing/2014/main" xmlns="" id="{8560611F-8014-D54E-BC6B-973823DCEEF6}"/>
              </a:ext>
            </a:extLst>
          </p:cNvPr>
          <p:cNvSpPr txBox="1"/>
          <p:nvPr/>
        </p:nvSpPr>
        <p:spPr>
          <a:xfrm>
            <a:off x="1173391" y="4294448"/>
            <a:ext cx="5928065" cy="152618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除了用户的当前对话信息（我们承认当前对话信息在</a:t>
            </a:r>
            <a:r>
              <a:rPr lang="en-US" altLang="zh-CN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CRS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中至关重要），用户</a:t>
            </a:r>
            <a:r>
              <a:rPr lang="zh-CN" altLang="en-US" sz="1600" b="1" dirty="0">
                <a:solidFill>
                  <a:srgbClr val="FF0000">
                    <a:alpha val="75000"/>
                  </a:srgbClr>
                </a:solidFill>
                <a:latin typeface="+mn-ea"/>
                <a:cs typeface="+mn-ea"/>
                <a:sym typeface="+mn-lt"/>
              </a:rPr>
              <a:t>历史对话信息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、</a:t>
            </a:r>
            <a:r>
              <a:rPr lang="zh-CN" altLang="en-US" sz="1600" b="1" dirty="0">
                <a:solidFill>
                  <a:srgbClr val="FF0000">
                    <a:alpha val="75000"/>
                  </a:srgbClr>
                </a:solidFill>
                <a:latin typeface="+mn-ea"/>
                <a:cs typeface="+mn-ea"/>
                <a:sym typeface="+mn-lt"/>
              </a:rPr>
              <a:t>相似用户信息</a:t>
            </a: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也可以作为用户建模的重要补充。</a:t>
            </a:r>
            <a:endParaRPr lang="en-US" altLang="zh-CN" sz="1600" b="1" dirty="0">
              <a:solidFill>
                <a:prstClr val="black">
                  <a:alpha val="75000"/>
                </a:prstClr>
              </a:solidFill>
              <a:latin typeface="+mn-ea"/>
              <a:cs typeface="+mn-ea"/>
              <a:sym typeface="+mn-lt"/>
            </a:endParaRP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>
                    <a:alpha val="75000"/>
                  </a:prstClr>
                </a:solidFill>
                <a:latin typeface="+mn-ea"/>
                <a:cs typeface="+mn-ea"/>
                <a:sym typeface="+mn-lt"/>
              </a:rPr>
              <a:t>同时，从多个角度建模用户的多视图偏好。</a:t>
            </a:r>
          </a:p>
        </p:txBody>
      </p:sp>
      <p:sp>
        <p:nvSpPr>
          <p:cNvPr id="26" name="矩形 42">
            <a:extLst>
              <a:ext uri="{FF2B5EF4-FFF2-40B4-BE49-F238E27FC236}">
                <a16:creationId xmlns:a16="http://schemas.microsoft.com/office/drawing/2014/main" xmlns="" id="{9158BDB3-71F7-AC49-9E2C-0BB400D4B538}"/>
              </a:ext>
            </a:extLst>
          </p:cNvPr>
          <p:cNvSpPr/>
          <p:nvPr/>
        </p:nvSpPr>
        <p:spPr bwMode="auto">
          <a:xfrm>
            <a:off x="606812" y="4114447"/>
            <a:ext cx="686941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cs typeface="+mn-ea"/>
                <a:sym typeface="+mn-lt"/>
              </a:rPr>
              <a:t>思路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5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sp>
        <p:nvSpPr>
          <p:cNvPr id="30" name="文本框 41"/>
          <p:cNvSpPr txBox="1"/>
          <p:nvPr/>
        </p:nvSpPr>
        <p:spPr>
          <a:xfrm>
            <a:off x="731520" y="1601103"/>
            <a:ext cx="8559282" cy="23083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根据用户历史对话信息，建模用户多视图的历史偏好：</a:t>
            </a: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实体</a:t>
            </a:r>
            <a:r>
              <a:rPr lang="zh-CN" altLang="en-US" sz="2400" b="1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偏好（用户提到的实体</a:t>
            </a: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）</a:t>
            </a: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语义偏好（用户提到的单词</a:t>
            </a: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）</a:t>
            </a: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消费</a:t>
            </a: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偏好（用户历史喜欢的商品）</a:t>
            </a: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31520" y="957662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24000" y="954833"/>
            <a:ext cx="9144000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 bwMode="auto">
          <a:xfrm>
            <a:off x="731520" y="1104988"/>
            <a:ext cx="193040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历史对话学习器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78" y="2335217"/>
            <a:ext cx="5550535" cy="432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31520" y="4742591"/>
            <a:ext cx="5406646" cy="1571895"/>
            <a:chOff x="695323" y="5459176"/>
            <a:chExt cx="10801351" cy="996049"/>
          </a:xfrm>
        </p:grpSpPr>
        <p:sp>
          <p:nvSpPr>
            <p:cNvPr id="45" name="矩形 44"/>
            <p:cNvSpPr/>
            <p:nvPr/>
          </p:nvSpPr>
          <p:spPr>
            <a:xfrm>
              <a:off x="695323" y="5459176"/>
              <a:ext cx="10801351" cy="9960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cs typeface="+mn-ea"/>
                  <a:sym typeface="+mn-lt"/>
                </a:rPr>
                <a:t>当前对话仍然是最重要的，历史信息是很好地辅助；</a:t>
              </a:r>
              <a:endParaRPr lang="en-US" altLang="zh-CN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cs typeface="+mn-ea"/>
                  <a:sym typeface="+mn-lt"/>
                </a:rPr>
                <a:t>建模历史对话与当前对话的关系；</a:t>
              </a:r>
              <a:endParaRPr lang="en-US" altLang="zh-CN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/>
                  </a:solidFill>
                  <a:cs typeface="+mn-ea"/>
                  <a:sym typeface="+mn-lt"/>
                </a:rPr>
                <a:t>只选取和当前兴趣</a:t>
              </a:r>
              <a:r>
                <a:rPr lang="zh-CN" altLang="en-US" b="1">
                  <a:solidFill>
                    <a:schemeClr val="tx1"/>
                  </a:solidFill>
                  <a:cs typeface="+mn-ea"/>
                  <a:sym typeface="+mn-lt"/>
                </a:rPr>
                <a:t>相关</a:t>
              </a:r>
              <a:r>
                <a:rPr lang="zh-CN" altLang="en-US" b="1" smtClean="0">
                  <a:solidFill>
                    <a:schemeClr val="tx1"/>
                  </a:solidFill>
                  <a:cs typeface="+mn-ea"/>
                  <a:sym typeface="+mn-lt"/>
                </a:rPr>
                <a:t>的历史信息</a:t>
              </a:r>
              <a:r>
                <a:rPr lang="zh-CN" altLang="en-US" b="1" dirty="0">
                  <a:solidFill>
                    <a:schemeClr val="tx1"/>
                  </a:solidFill>
                  <a:cs typeface="+mn-ea"/>
                  <a:sym typeface="+mn-lt"/>
                </a:rPr>
                <a:t>；</a:t>
              </a:r>
              <a:endParaRPr lang="en-US" altLang="zh-CN" b="1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smtClean="0">
                  <a:solidFill>
                    <a:schemeClr val="tx1"/>
                  </a:solidFill>
                  <a:cs typeface="+mn-ea"/>
                  <a:sym typeface="+mn-lt"/>
                </a:rPr>
                <a:t>防止引入过多</a:t>
              </a:r>
              <a:r>
                <a:rPr lang="zh-CN" altLang="en-US" b="1" dirty="0">
                  <a:solidFill>
                    <a:schemeClr val="tx1"/>
                  </a:solidFill>
                  <a:cs typeface="+mn-ea"/>
                  <a:sym typeface="+mn-lt"/>
                </a:rPr>
                <a:t>的历史信息损害最终效果</a:t>
              </a:r>
              <a:endParaRPr lang="en-US" altLang="zh-CN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11"/>
            <p:cNvSpPr>
              <a:spLocks noChangeArrowheads="1"/>
            </p:cNvSpPr>
            <p:nvPr/>
          </p:nvSpPr>
          <p:spPr bwMode="auto">
            <a:xfrm>
              <a:off x="695323" y="5459177"/>
              <a:ext cx="10801351" cy="4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739154" y="4317572"/>
            <a:ext cx="1303006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设计思路</a:t>
            </a:r>
          </a:p>
        </p:txBody>
      </p:sp>
      <p:sp>
        <p:nvSpPr>
          <p:cNvPr id="48" name="文本框 14"/>
          <p:cNvSpPr txBox="1"/>
          <p:nvPr/>
        </p:nvSpPr>
        <p:spPr>
          <a:xfrm>
            <a:off x="652396" y="554723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5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sp>
        <p:nvSpPr>
          <p:cNvPr id="30" name="文本框 41"/>
          <p:cNvSpPr txBox="1"/>
          <p:nvPr/>
        </p:nvSpPr>
        <p:spPr>
          <a:xfrm>
            <a:off x="1566760" y="1521975"/>
            <a:ext cx="8559282" cy="507831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提取有益于当前兴趣偏好建模的历史信息：</a:t>
            </a: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实体</a:t>
            </a:r>
            <a:r>
              <a:rPr lang="zh-CN" altLang="en-US" sz="2400" b="1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偏好</a:t>
            </a: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（提取和当前兴趣相关的历史信息）：</a:t>
            </a: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b="1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语义偏好</a:t>
            </a: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（基于近因效应，考虑轮数信息已足够）：</a:t>
            </a: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b="1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消费</a:t>
            </a:r>
            <a:r>
              <a:rPr lang="zh-CN" altLang="en-US" sz="2400" b="1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偏好</a:t>
            </a: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（类似实体偏好建模）</a:t>
            </a: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31520" y="957662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24000" y="954833"/>
            <a:ext cx="9144000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 bwMode="auto">
          <a:xfrm>
            <a:off x="731520" y="1034652"/>
            <a:ext cx="193040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历史对话学习器</a:t>
            </a:r>
          </a:p>
        </p:txBody>
      </p:sp>
      <p:sp>
        <p:nvSpPr>
          <p:cNvPr id="48" name="文本框 14"/>
          <p:cNvSpPr txBox="1"/>
          <p:nvPr/>
        </p:nvSpPr>
        <p:spPr>
          <a:xfrm>
            <a:off x="652396" y="554723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52" y="2840625"/>
            <a:ext cx="47529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05" y="5020023"/>
            <a:ext cx="27146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33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9200" cy="704"/>
            </a:xfrm>
            <a:prstGeom prst="rect">
              <a:avLst/>
            </a:prstGeom>
          </p:spPr>
        </p:pic>
        <p:pic>
          <p:nvPicPr>
            <p:cNvPr id="3" name="图片 2" descr="组 3"/>
            <p:cNvPicPr>
              <a:picLocks noChangeAspect="1"/>
            </p:cNvPicPr>
            <p:nvPr/>
          </p:nvPicPr>
          <p:blipFill>
            <a:blip r:embed="rId4"/>
            <a:srcRect b="65675"/>
            <a:stretch>
              <a:fillRect/>
            </a:stretch>
          </p:blipFill>
          <p:spPr>
            <a:xfrm>
              <a:off x="14807" y="190"/>
              <a:ext cx="4230" cy="450"/>
            </a:xfrm>
            <a:prstGeom prst="rect">
              <a:avLst/>
            </a:prstGeom>
          </p:spPr>
        </p:pic>
        <p:pic>
          <p:nvPicPr>
            <p:cNvPr id="5" name="图片 4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97"/>
              <a:ext cx="19200" cy="303"/>
            </a:xfrm>
            <a:prstGeom prst="rect">
              <a:avLst/>
            </a:prstGeom>
          </p:spPr>
        </p:pic>
      </p:grpSp>
      <p:cxnSp>
        <p:nvCxnSpPr>
          <p:cNvPr id="33" name="直接连接符 32"/>
          <p:cNvCxnSpPr/>
          <p:nvPr/>
        </p:nvCxnSpPr>
        <p:spPr>
          <a:xfrm>
            <a:off x="731520" y="957662"/>
            <a:ext cx="10813292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524000" y="954833"/>
            <a:ext cx="9144000" cy="0"/>
          </a:xfrm>
          <a:prstGeom prst="line">
            <a:avLst/>
          </a:prstGeom>
          <a:ln w="25400">
            <a:solidFill>
              <a:srgbClr val="005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4"/>
          <p:cNvSpPr txBox="1"/>
          <p:nvPr/>
        </p:nvSpPr>
        <p:spPr>
          <a:xfrm>
            <a:off x="652396" y="554723"/>
            <a:ext cx="584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0053A3"/>
                </a:solidFill>
                <a:cs typeface="+mn-ea"/>
                <a:sym typeface="+mn-lt"/>
              </a:rPr>
              <a:t>User-Centric </a:t>
            </a:r>
            <a:r>
              <a:rPr lang="en-US" altLang="zh-CN" sz="2000" b="1" smtClean="0">
                <a:solidFill>
                  <a:srgbClr val="0053A3"/>
                </a:solidFill>
                <a:cs typeface="+mn-ea"/>
                <a:sym typeface="+mn-lt"/>
              </a:rPr>
              <a:t>Conversational Recommendation</a:t>
            </a:r>
            <a:endParaRPr lang="zh-CN" altLang="en-US" sz="2000" b="1" dirty="0">
              <a:solidFill>
                <a:srgbClr val="0053A3"/>
              </a:solidFill>
              <a:cs typeface="+mn-ea"/>
              <a:sym typeface="+mn-lt"/>
            </a:endParaRPr>
          </a:p>
        </p:txBody>
      </p:sp>
      <p:sp>
        <p:nvSpPr>
          <p:cNvPr id="13" name="文本框 41"/>
          <p:cNvSpPr txBox="1"/>
          <p:nvPr/>
        </p:nvSpPr>
        <p:spPr>
          <a:xfrm>
            <a:off x="731520" y="1592311"/>
            <a:ext cx="8559282" cy="23083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建模</a:t>
            </a:r>
            <a:r>
              <a:rPr lang="en-US" altLang="zh-CN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3</a:t>
            </a: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种兴趣偏好的内在关系：</a:t>
            </a: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>
                    <a:alpha val="75000"/>
                  </a:srgbClr>
                </a:solidFill>
                <a:cs typeface="+mn-ea"/>
                <a:sym typeface="+mn-lt"/>
              </a:rPr>
              <a:t>同一个</a:t>
            </a: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用户的当前</a:t>
            </a:r>
            <a:r>
              <a:rPr lang="en-US" altLang="zh-CN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历史兴趣偏好应该相似，</a:t>
            </a:r>
            <a:r>
              <a:rPr lang="zh-CN" altLang="en-US" sz="2400" b="1" dirty="0">
                <a:solidFill>
                  <a:srgbClr val="FF0000">
                    <a:alpha val="75000"/>
                  </a:srgbClr>
                </a:solidFill>
                <a:cs typeface="+mn-ea"/>
                <a:sym typeface="+mn-lt"/>
              </a:rPr>
              <a:t>不同用户</a:t>
            </a:r>
            <a:r>
              <a:rPr lang="zh-CN" altLang="en-US" sz="2400" b="1" dirty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的兴趣偏好应该不</a:t>
            </a:r>
            <a:r>
              <a:rPr lang="zh-CN" altLang="en-US" sz="2400" b="1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相似</a:t>
            </a: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。</a:t>
            </a:r>
            <a:endParaRPr lang="en-US" altLang="zh-CN" sz="2400" b="1" smtClean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prstClr val="black">
                    <a:alpha val="75000"/>
                  </a:prstClr>
                </a:solidFill>
                <a:cs typeface="+mn-ea"/>
                <a:sym typeface="+mn-lt"/>
              </a:rPr>
              <a:t>基于对比学习。</a:t>
            </a:r>
            <a:endParaRPr lang="en-US" altLang="zh-CN" sz="2400" b="1" dirty="0">
              <a:solidFill>
                <a:prstClr val="black">
                  <a:alpha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31520" y="1096196"/>
            <a:ext cx="2265680" cy="360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多视图偏好映射器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2" y="4353479"/>
            <a:ext cx="6404265" cy="78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443" y="3003057"/>
            <a:ext cx="30384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4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cxMTVkODA1NDRlMjM1YjE0YjFhMjc1MDliNGNhZ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528</Words>
  <Application>Microsoft Office PowerPoint</Application>
  <PresentationFormat>自定义</PresentationFormat>
  <Paragraphs>72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User-Centric Conversational Recommendation with Multi-Aspect User Modeling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论文题目</dc:title>
  <dc:creator/>
  <cp:lastModifiedBy>User</cp:lastModifiedBy>
  <cp:revision>185</cp:revision>
  <dcterms:created xsi:type="dcterms:W3CDTF">2019-06-19T02:08:00Z</dcterms:created>
  <dcterms:modified xsi:type="dcterms:W3CDTF">2022-05-13T18:03:21Z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25F020F2FE614C23B8359BDA425DFA48</vt:lpwstr>
  </property>
</Properties>
</file>