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9" r:id="rId4"/>
    <p:sldId id="271" r:id="rId5"/>
    <p:sldId id="272" r:id="rId6"/>
    <p:sldId id="259" r:id="rId7"/>
    <p:sldId id="261" r:id="rId8"/>
    <p:sldId id="262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1EE16146-E4AD-49C4-BC7B-7785F2EED4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/>
          <a:p>
            <a:r>
              <a:rPr dirty="0"/>
              <a:t>Body Level One</a:t>
            </a:r>
            <a:endParaRPr lang="de-DE" dirty="0"/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/>
          <a:p>
            <a:r>
              <a:rPr dirty="0"/>
              <a:t>Body Level One</a:t>
            </a:r>
            <a:endParaRPr lang="de-DE" dirty="0"/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5" name="Logo_KIT.svg.png" descr="Logo_KIT.svg.png">
            <a:extLst>
              <a:ext uri="{FF2B5EF4-FFF2-40B4-BE49-F238E27FC236}">
                <a16:creationId xmlns:a16="http://schemas.microsoft.com/office/drawing/2014/main" id="{6721D5B9-AD4B-4C7A-A961-B35F03E065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10661162" y="426915"/>
            <a:ext cx="1813169" cy="906585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based Activity Recogni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/>
              <a:t>Footbased</a:t>
            </a:r>
            <a:r>
              <a:rPr sz="7200" dirty="0"/>
              <a:t> Activity Recognition</a:t>
            </a:r>
          </a:p>
        </p:txBody>
      </p:sp>
      <p:sp>
        <p:nvSpPr>
          <p:cNvPr id="120" name="Alphan Yilmaz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981352"/>
            <a:ext cx="10464800" cy="202222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1800" dirty="0">
                <a:latin typeface="+mn-lt"/>
              </a:rPr>
              <a:t>Seminar: Interactive Analytics</a:t>
            </a:r>
          </a:p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1800" dirty="0">
                <a:solidFill>
                  <a:srgbClr val="222222"/>
                </a:solidFill>
                <a:latin typeface="+mn-lt"/>
                <a:ea typeface="Arial"/>
                <a:cs typeface="Arial"/>
                <a:sym typeface="Arial"/>
              </a:rPr>
              <a:t>Supervisor: Erik Pescara</a:t>
            </a:r>
            <a:endParaRPr lang="de-DE" sz="1800" dirty="0">
              <a:latin typeface="+mn-lt"/>
            </a:endParaRPr>
          </a:p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1800" dirty="0">
                <a:latin typeface="+mn-lt"/>
              </a:rPr>
              <a:t>Group </a:t>
            </a:r>
            <a:r>
              <a:rPr lang="de-DE" sz="1800" dirty="0" err="1">
                <a:latin typeface="+mn-lt"/>
              </a:rPr>
              <a:t>members</a:t>
            </a:r>
            <a:r>
              <a:rPr lang="de-DE" sz="1800" dirty="0">
                <a:latin typeface="+mn-lt"/>
              </a:rPr>
              <a:t>: </a:t>
            </a:r>
            <a:r>
              <a:rPr sz="1800" dirty="0" err="1">
                <a:latin typeface="+mn-lt"/>
              </a:rPr>
              <a:t>Alphan</a:t>
            </a:r>
            <a:r>
              <a:rPr sz="1800" dirty="0">
                <a:latin typeface="+mn-lt"/>
              </a:rPr>
              <a:t> Yilmaz</a:t>
            </a:r>
            <a:r>
              <a:rPr lang="de-DE" sz="1800" dirty="0">
                <a:latin typeface="+mn-lt"/>
              </a:rPr>
              <a:t>, </a:t>
            </a:r>
            <a:r>
              <a:rPr sz="1800" dirty="0">
                <a:latin typeface="+mn-lt"/>
              </a:rPr>
              <a:t>Alexey Nevezhin</a:t>
            </a:r>
            <a:r>
              <a:rPr lang="de-DE" sz="1800" dirty="0">
                <a:latin typeface="+mn-lt"/>
              </a:rPr>
              <a:t>, </a:t>
            </a:r>
            <a:r>
              <a:rPr sz="1800" dirty="0">
                <a:latin typeface="+mn-lt"/>
              </a:rPr>
              <a:t>Anastasia </a:t>
            </a:r>
            <a:r>
              <a:rPr sz="1800" dirty="0" err="1">
                <a:latin typeface="+mn-lt"/>
              </a:rPr>
              <a:t>Kryzhanovskaya</a:t>
            </a:r>
            <a:r>
              <a:rPr lang="de-DE" sz="1800" dirty="0">
                <a:latin typeface="+mn-lt"/>
              </a:rPr>
              <a:t>, </a:t>
            </a:r>
            <a:r>
              <a:rPr sz="1800" dirty="0">
                <a:latin typeface="+mn-lt"/>
              </a:rPr>
              <a:t>Anna </a:t>
            </a:r>
            <a:r>
              <a:rPr sz="1800" dirty="0" err="1">
                <a:latin typeface="+mn-lt"/>
              </a:rPr>
              <a:t>Sinitsyna</a:t>
            </a:r>
            <a:endParaRPr lang="de-DE" sz="18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of our project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scheme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data output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576000" indent="-576000">
              <a:lnSpc>
                <a:spcPct val="120000"/>
              </a:lnSpc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56750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Goal</a:t>
            </a:r>
            <a:endParaRPr dirty="0"/>
          </a:p>
        </p:txBody>
      </p:sp>
      <p:pic>
        <p:nvPicPr>
          <p:cNvPr id="4" name="Spend_7.png" descr="Spend_7.png">
            <a:extLst>
              <a:ext uri="{FF2B5EF4-FFF2-40B4-BE49-F238E27FC236}">
                <a16:creationId xmlns:a16="http://schemas.microsoft.com/office/drawing/2014/main" id="{2B976A03-134D-4EC2-82BA-078B3E33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4201" y="5231672"/>
            <a:ext cx="6876397" cy="325767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platzhalter 1">
            <a:extLst>
              <a:ext uri="{FF2B5EF4-FFF2-40B4-BE49-F238E27FC236}">
                <a16:creationId xmlns:a16="http://schemas.microsoft.com/office/drawing/2014/main" id="{4284B9BC-B241-43F8-B70E-DF82525C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</p:spPr>
        <p:txBody>
          <a:bodyPr>
            <a:noAutofit/>
          </a:bodyPr>
          <a:lstStyle/>
          <a:p>
            <a:pPr marL="342900" indent="-342900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foot-based movement recognition system </a:t>
            </a:r>
          </a:p>
          <a:p>
            <a:pPr marL="342900" indent="-342900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 can be mapped to interact with KPMG Dashboards and other applications (presentations, software development and others)</a:t>
            </a:r>
          </a:p>
          <a:p>
            <a:pPr marL="342900" indent="-342900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 on usability and reliability in everyday use</a:t>
            </a: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>
              <a:lnSpc>
                <a:spcPct val="120000"/>
              </a:lnSpc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201902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Progress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 possible applications of our recognition system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 up with user-friendly foot movements </a:t>
            </a:r>
          </a:p>
          <a:p>
            <a:pPr marL="576000" indent="-576000">
              <a:buFont typeface="+mj-lt"/>
              <a:buAutoNum type="arabicPeriod"/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with provided sensors (Gyroscope, Accelerometer, Magnetometer) </a:t>
            </a:r>
          </a:p>
          <a:p>
            <a:pPr marL="576000" indent="-576000">
              <a:buFont typeface="+mj-lt"/>
              <a:buAutoNum type="arabicPeriod"/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and visualize sensor data</a:t>
            </a:r>
          </a:p>
          <a:p>
            <a:pPr marL="576000" indent="-576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machine learning on the data samples to differentiate between foot movements</a:t>
            </a:r>
          </a:p>
          <a:p>
            <a:pPr marL="576000" indent="-576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a user interface </a:t>
            </a:r>
          </a:p>
          <a:p>
            <a:pPr marL="576000" indent="-576000">
              <a:lnSpc>
                <a:spcPct val="120000"/>
              </a:lnSpc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98698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applications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00" indent="-576000">
              <a:lnSpc>
                <a:spcPct val="120000"/>
              </a:lnSpc>
            </a:pPr>
            <a:r>
              <a:rPr lang="en-GB" sz="2400" dirty="0"/>
              <a:t>The foot sensor can be used as an input device, similar to the use of a mouse or keyboard</a:t>
            </a:r>
          </a:p>
        </p:txBody>
      </p:sp>
    </p:spTree>
    <p:extLst>
      <p:ext uri="{BB962C8B-B14F-4D97-AF65-F5344CB8AC3E}">
        <p14:creationId xmlns:p14="http://schemas.microsoft.com/office/powerpoint/2010/main" val="20197833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vement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Movement</a:t>
            </a:r>
            <a:r>
              <a:rPr lang="de-DE" dirty="0"/>
              <a:t>s</a:t>
            </a:r>
            <a:endParaRPr dirty="0"/>
          </a:p>
        </p:txBody>
      </p:sp>
      <p:pic>
        <p:nvPicPr>
          <p:cNvPr id="133" name="Screen Shot 2018-06-18 at 13.16.19.png" descr="Screen Shot 2018-06-18 at 13.16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4337" y="5734050"/>
            <a:ext cx="4867963" cy="3036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8-06-18 at 13.15.50.png" descr="Screen Shot 2018-06-18 at 13.15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4337" y="2413000"/>
            <a:ext cx="4867963" cy="300906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90EA84A-05DE-43B9-ACFB-BC3BA9BDB129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55499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 should be easy to use in an everyday office environment</a:t>
            </a:r>
          </a:p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actions (excerpt):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raise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foot hover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tap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and right side supination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rotation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 hangingPunct="1">
              <a:lnSpc>
                <a:spcPct val="120000"/>
              </a:lnSpc>
            </a:pPr>
            <a:endParaRPr lang="de-DE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rdware sc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Hardware scheme</a:t>
            </a:r>
          </a:p>
        </p:txBody>
      </p:sp>
      <p:pic>
        <p:nvPicPr>
          <p:cNvPr id="143" name="Footbased.png" descr="Footba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677" y="4304925"/>
            <a:ext cx="10439446" cy="457588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A1D61A87-9B84-43D2-92F2-DD03EA6C70F6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6000" indent="-576000" hangingPunct="1">
              <a:lnSpc>
                <a:spcPct val="120000"/>
              </a:lnSpc>
            </a:pPr>
            <a:r>
              <a:rPr lang="en-GB" dirty="0"/>
              <a:t>Our Hardware consist of three components (left to right):</a:t>
            </a:r>
          </a:p>
          <a:p>
            <a:pPr marL="1020500" lvl="1" indent="-576000" hangingPunct="1">
              <a:lnSpc>
                <a:spcPct val="120000"/>
              </a:lnSpc>
            </a:pPr>
            <a:r>
              <a:rPr lang="en-GB" dirty="0"/>
              <a:t>Bluetooth module, Arduino and the sensor module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01C32BE4-A79F-4670-B891-46D9F1A6B3B9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6000" indent="-576000" hangingPunct="1">
              <a:defRPr>
                <a:solidFill>
                  <a:srgbClr val="549E8A"/>
                </a:solidFill>
              </a:defRPr>
            </a:pPr>
            <a:r>
              <a:rPr lang="de-DE" dirty="0">
                <a:solidFill>
                  <a:schemeClr val="tx1"/>
                </a:solidFill>
              </a:rPr>
              <a:t>This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receive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out </a:t>
            </a:r>
            <a:r>
              <a:rPr lang="de-DE" dirty="0" err="1">
                <a:solidFill>
                  <a:schemeClr val="tx1"/>
                </a:solidFill>
              </a:rPr>
              <a:t>sensor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movement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D19CC6-E9C9-4192-BD09-B52F1F8E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3" y="4739403"/>
            <a:ext cx="12412113" cy="3227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sh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Dashboard</a:t>
            </a:r>
          </a:p>
        </p:txBody>
      </p:sp>
      <p:pic>
        <p:nvPicPr>
          <p:cNvPr id="129" name="Spend_7.png" descr="Spend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251" y="1902870"/>
            <a:ext cx="11278642" cy="5343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Benutzerdefiniert</PresentationFormat>
  <Paragraphs>42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Footbased Activity Recognition</vt:lpstr>
      <vt:lpstr>Table of contents</vt:lpstr>
      <vt:lpstr>Goal</vt:lpstr>
      <vt:lpstr>Progress</vt:lpstr>
      <vt:lpstr>Possible applications</vt:lpstr>
      <vt:lpstr>Movements</vt:lpstr>
      <vt:lpstr>Hardware scheme</vt:lpstr>
      <vt:lpstr>Sensor data output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Footbased Activity Recognition</dc:title>
  <cp:lastModifiedBy>Alexey Nevezhin</cp:lastModifiedBy>
  <cp:revision>25</cp:revision>
  <dcterms:modified xsi:type="dcterms:W3CDTF">2018-06-19T12:26:53Z</dcterms:modified>
</cp:coreProperties>
</file>