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9" r:id="rId4"/>
    <p:sldId id="271" r:id="rId5"/>
    <p:sldId id="272" r:id="rId6"/>
    <p:sldId id="259" r:id="rId7"/>
    <p:sldId id="273" r:id="rId8"/>
    <p:sldId id="261" r:id="rId9"/>
    <p:sldId id="262" r:id="rId10"/>
    <p:sldId id="274" r:id="rId11"/>
    <p:sldId id="258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Standardabschnitt" id="{008EE3B5-5B21-4485-AB20-4297ED2601B6}">
          <p14:sldIdLst>
            <p14:sldId id="256"/>
            <p14:sldId id="264"/>
            <p14:sldId id="269"/>
            <p14:sldId id="271"/>
            <p14:sldId id="272"/>
            <p14:sldId id="259"/>
            <p14:sldId id="273"/>
            <p14:sldId id="261"/>
            <p14:sldId id="262"/>
            <p14:sldId id="27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" name="Body Level One…">
            <a:extLst>
              <a:ext uri="{FF2B5EF4-FFF2-40B4-BE49-F238E27FC236}">
                <a16:creationId xmlns:a16="http://schemas.microsoft.com/office/drawing/2014/main" id="{1EE16146-E4AD-49C4-BC7B-7785F2EED4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/>
          <a:p>
            <a:r>
              <a:rPr dirty="0"/>
              <a:t>Body Level One</a:t>
            </a:r>
            <a:endParaRPr lang="de-DE" dirty="0"/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/>
          <a:p>
            <a:r>
              <a:rPr dirty="0"/>
              <a:t>Body Level One</a:t>
            </a:r>
            <a:endParaRPr lang="de-DE" dirty="0"/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5" name="Logo_KIT.svg.png" descr="Logo_KIT.svg.png">
            <a:extLst>
              <a:ext uri="{FF2B5EF4-FFF2-40B4-BE49-F238E27FC236}">
                <a16:creationId xmlns:a16="http://schemas.microsoft.com/office/drawing/2014/main" id="{6721D5B9-AD4B-4C7A-A961-B35F03E0659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/>
          </a:blip>
          <a:stretch>
            <a:fillRect/>
          </a:stretch>
        </p:blipFill>
        <p:spPr>
          <a:xfrm>
            <a:off x="10661162" y="426915"/>
            <a:ext cx="1813169" cy="906585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otbased Activity Recognition"/>
          <p:cNvSpPr txBox="1">
            <a:spLocks noGrp="1"/>
          </p:cNvSpPr>
          <p:nvPr>
            <p:ph type="ctrTitle"/>
          </p:nvPr>
        </p:nvSpPr>
        <p:spPr>
          <a:xfrm>
            <a:off x="1266613" y="2121248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sz="7200" dirty="0" err="1"/>
              <a:t>Footbased</a:t>
            </a:r>
            <a:r>
              <a:rPr sz="7200" dirty="0"/>
              <a:t> Activity Recognition</a:t>
            </a:r>
            <a:br>
              <a:rPr lang="de-DE" sz="7200" dirty="0"/>
            </a:br>
            <a:br>
              <a:rPr lang="de-DE" sz="7200" dirty="0"/>
            </a:br>
            <a:r>
              <a:rPr lang="de-DE" sz="4000" dirty="0" err="1"/>
              <a:t>midterm</a:t>
            </a:r>
            <a:r>
              <a:rPr lang="de-DE" sz="4000" dirty="0"/>
              <a:t> </a:t>
            </a:r>
            <a:r>
              <a:rPr lang="de-DE" sz="4000" dirty="0" err="1"/>
              <a:t>presentation</a:t>
            </a:r>
            <a:endParaRPr sz="4000" dirty="0"/>
          </a:p>
        </p:txBody>
      </p:sp>
      <p:sp>
        <p:nvSpPr>
          <p:cNvPr id="120" name="Alphan Yilmaz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981352"/>
            <a:ext cx="10464800" cy="202222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7200">
              <a:lnSpc>
                <a:spcPts val="5400"/>
              </a:lnSpc>
              <a:defRPr sz="328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1800" dirty="0">
                <a:latin typeface="+mn-lt"/>
              </a:rPr>
              <a:t>Seminar: Interactive Analytics</a:t>
            </a:r>
          </a:p>
          <a:p>
            <a:pPr defTabSz="457200">
              <a:lnSpc>
                <a:spcPts val="5400"/>
              </a:lnSpc>
              <a:defRPr sz="328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1800" dirty="0">
                <a:solidFill>
                  <a:srgbClr val="222222"/>
                </a:solidFill>
                <a:latin typeface="+mn-lt"/>
                <a:ea typeface="Arial"/>
                <a:cs typeface="Arial"/>
                <a:sym typeface="Arial"/>
              </a:rPr>
              <a:t>Supervisor: Erik Pescara</a:t>
            </a:r>
            <a:endParaRPr lang="de-DE" sz="1800" dirty="0">
              <a:latin typeface="+mn-lt"/>
            </a:endParaRPr>
          </a:p>
          <a:p>
            <a:pPr defTabSz="457200">
              <a:lnSpc>
                <a:spcPts val="5400"/>
              </a:lnSpc>
              <a:defRPr sz="328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1800" dirty="0">
                <a:latin typeface="+mn-lt"/>
              </a:rPr>
              <a:t>Group </a:t>
            </a:r>
            <a:r>
              <a:rPr lang="de-DE" sz="1800" dirty="0" err="1">
                <a:latin typeface="+mn-lt"/>
              </a:rPr>
              <a:t>members</a:t>
            </a:r>
            <a:r>
              <a:rPr lang="de-DE" sz="1800" dirty="0">
                <a:latin typeface="+mn-lt"/>
              </a:rPr>
              <a:t>: </a:t>
            </a:r>
            <a:r>
              <a:rPr sz="1800" dirty="0" err="1">
                <a:latin typeface="+mn-lt"/>
              </a:rPr>
              <a:t>Alphan</a:t>
            </a:r>
            <a:r>
              <a:rPr sz="1800" dirty="0">
                <a:latin typeface="+mn-lt"/>
              </a:rPr>
              <a:t> Yilmaz</a:t>
            </a:r>
            <a:r>
              <a:rPr lang="de-DE" sz="1800" dirty="0">
                <a:latin typeface="+mn-lt"/>
              </a:rPr>
              <a:t>, </a:t>
            </a:r>
            <a:r>
              <a:rPr sz="1800" dirty="0">
                <a:latin typeface="+mn-lt"/>
              </a:rPr>
              <a:t>Alexey Nevezhin</a:t>
            </a:r>
            <a:r>
              <a:rPr lang="de-DE" sz="1800" dirty="0">
                <a:latin typeface="+mn-lt"/>
              </a:rPr>
              <a:t>, </a:t>
            </a:r>
            <a:r>
              <a:rPr sz="1800" dirty="0">
                <a:latin typeface="+mn-lt"/>
              </a:rPr>
              <a:t>Anastasia </a:t>
            </a:r>
            <a:r>
              <a:rPr sz="1800" dirty="0" err="1">
                <a:latin typeface="+mn-lt"/>
              </a:rPr>
              <a:t>Kryzhanovskaya</a:t>
            </a:r>
            <a:r>
              <a:rPr lang="de-DE" sz="1800" dirty="0">
                <a:latin typeface="+mn-lt"/>
              </a:rPr>
              <a:t>, </a:t>
            </a:r>
            <a:r>
              <a:rPr sz="1800" dirty="0">
                <a:latin typeface="+mn-lt"/>
              </a:rPr>
              <a:t>Anna </a:t>
            </a:r>
            <a:r>
              <a:rPr sz="1800" dirty="0" err="1">
                <a:latin typeface="+mn-lt"/>
              </a:rPr>
              <a:t>Sinitsyna</a:t>
            </a:r>
            <a:endParaRPr lang="de-DE" sz="1800" dirty="0"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E58CAB3-DCD1-4E39-A7B3-24AE47D94C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D4F22-FE2A-4D84-8A6D-72BFBF00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694298-9C7B-4AD7-B6C3-020976C8B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Finish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(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) </a:t>
            </a:r>
            <a:r>
              <a:rPr lang="de-DE" dirty="0" err="1"/>
              <a:t>pipeline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marL="576000" indent="-576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a user interface </a:t>
            </a:r>
          </a:p>
          <a:p>
            <a:pPr marL="576000" indent="-576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 the documentation and create the final presentation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892FD2-24E8-45CE-BD55-14EA078D68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FEDCA0-68B3-43C3-95DB-C9B59514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5" y="3322841"/>
            <a:ext cx="7787269" cy="34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09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sh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Dashboard</a:t>
            </a:r>
          </a:p>
        </p:txBody>
      </p:sp>
      <p:pic>
        <p:nvPicPr>
          <p:cNvPr id="129" name="Spend_7.png" descr="Spend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251" y="1902870"/>
            <a:ext cx="11278642" cy="534322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37C463-66F9-457F-AB4B-EEB1B42C0D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05D8EE-0EDD-46B9-8060-6860D4B4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of our project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Movements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scheme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data output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 marL="576000" indent="-576000"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2D074B-7858-4110-9ABE-F875C4E699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750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Goal</a:t>
            </a:r>
            <a:endParaRPr dirty="0"/>
          </a:p>
        </p:txBody>
      </p:sp>
      <p:pic>
        <p:nvPicPr>
          <p:cNvPr id="4" name="Spend_7.png" descr="Spend_7.png">
            <a:extLst>
              <a:ext uri="{FF2B5EF4-FFF2-40B4-BE49-F238E27FC236}">
                <a16:creationId xmlns:a16="http://schemas.microsoft.com/office/drawing/2014/main" id="{2B976A03-134D-4EC2-82BA-078B3E33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4201" y="5231672"/>
            <a:ext cx="6876397" cy="325767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platzhalter 1">
            <a:extLst>
              <a:ext uri="{FF2B5EF4-FFF2-40B4-BE49-F238E27FC236}">
                <a16:creationId xmlns:a16="http://schemas.microsoft.com/office/drawing/2014/main" id="{4284B9BC-B241-43F8-B70E-DF82525C3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</p:spPr>
        <p:txBody>
          <a:bodyPr>
            <a:noAutofit/>
          </a:bodyPr>
          <a:lstStyle/>
          <a:p>
            <a:pPr marL="342900" indent="-342900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 foot-based movement recognition system </a:t>
            </a:r>
          </a:p>
          <a:p>
            <a:pPr marL="342900" indent="-342900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Controls can be mapped to interact with KPMG Dashboards and other applications (presentations, software development and others)</a:t>
            </a:r>
          </a:p>
          <a:p>
            <a:pPr marL="342900" indent="-342900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 on usability and reliability in everyday use</a:t>
            </a: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000" indent="-576000"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51464C-82C0-437B-858E-17CC3645E07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1902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Progress</a:t>
            </a: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05D8EE-0EDD-46B9-8060-6860D4B4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rgbClr val="549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 possible applications of our recognition system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rgbClr val="549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 up with user-friendly foot movements </a:t>
            </a:r>
          </a:p>
          <a:p>
            <a:pPr marL="576000" indent="-576000">
              <a:buFont typeface="+mj-lt"/>
              <a:buAutoNum type="arabicPeriod"/>
            </a:pPr>
            <a:r>
              <a:rPr lang="en-US" dirty="0">
                <a:solidFill>
                  <a:srgbClr val="549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with provided sensors (Gyroscope, Accelerometer, Magnetometer) </a:t>
            </a:r>
          </a:p>
          <a:p>
            <a:pPr marL="576000" indent="-576000">
              <a:buFont typeface="+mj-lt"/>
              <a:buAutoNum type="arabicPeriod"/>
            </a:pPr>
            <a:r>
              <a:rPr lang="en-US" dirty="0">
                <a:solidFill>
                  <a:srgbClr val="549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and visualize sensor data</a:t>
            </a:r>
          </a:p>
          <a:p>
            <a:pPr marL="576000" indent="-5760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machine learning on the data samples to differentiate between foot movements</a:t>
            </a:r>
          </a:p>
          <a:p>
            <a:pPr marL="576000" indent="-5760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 a graphical user interface (GUI)</a:t>
            </a:r>
          </a:p>
          <a:p>
            <a:pPr marL="576000" indent="-5760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 the documentation and create the final presentation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000" indent="-5760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000" indent="-576000"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C56E09-2B56-40DC-941B-789DA58E34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698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applications</a:t>
            </a: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05D8EE-0EDD-46B9-8060-6860D4B4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6000" indent="-576000">
              <a:lnSpc>
                <a:spcPct val="120000"/>
              </a:lnSpc>
            </a:pPr>
            <a:r>
              <a:rPr lang="en-GB" sz="2400" dirty="0"/>
              <a:t>The foot sensor can be used as an input device, similar to the use of a mouse or keyboard</a:t>
            </a:r>
          </a:p>
          <a:p>
            <a:pPr marL="1020500" lvl="1" indent="-576000">
              <a:lnSpc>
                <a:spcPct val="120000"/>
              </a:lnSpc>
            </a:pPr>
            <a:r>
              <a:rPr lang="en-GB" dirty="0"/>
              <a:t>Individual control binding enables a highly personalized use</a:t>
            </a:r>
          </a:p>
          <a:p>
            <a:pPr marL="1020500" lvl="1" indent="-576000">
              <a:lnSpc>
                <a:spcPct val="120000"/>
              </a:lnSpc>
            </a:pPr>
            <a:r>
              <a:rPr lang="en-GB" dirty="0"/>
              <a:t>Frees the hands</a:t>
            </a:r>
          </a:p>
          <a:p>
            <a:pPr marL="1020500" lvl="1" indent="-576000">
              <a:lnSpc>
                <a:spcPct val="120000"/>
              </a:lnSpc>
            </a:pPr>
            <a:r>
              <a:rPr lang="en-GB" dirty="0"/>
              <a:t>Use the sensor as a second mouse, which eliminates the need to take the hands from the keyboard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6018CED-EB75-47B5-8F42-B4FA457D4B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7833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ovement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Movement</a:t>
            </a:r>
            <a:r>
              <a:rPr lang="de-DE" dirty="0"/>
              <a:t>s</a:t>
            </a:r>
            <a:endParaRPr dirty="0"/>
          </a:p>
        </p:txBody>
      </p:sp>
      <p:pic>
        <p:nvPicPr>
          <p:cNvPr id="133" name="Screen Shot 2018-06-18 at 13.16.19.png" descr="Screen Shot 2018-06-18 at 13.16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4337" y="5734050"/>
            <a:ext cx="4867963" cy="3036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creen Shot 2018-06-18 at 13.15.50.png" descr="Screen Shot 2018-06-18 at 13.15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4337" y="2413000"/>
            <a:ext cx="4867963" cy="300906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90EA84A-05DE-43B9-ACFB-BC3BA9BDB129}"/>
              </a:ext>
            </a:extLst>
          </p:cNvPr>
          <p:cNvSpPr txBox="1">
            <a:spLocks/>
          </p:cNvSpPr>
          <p:nvPr/>
        </p:nvSpPr>
        <p:spPr>
          <a:xfrm>
            <a:off x="952500" y="2590800"/>
            <a:ext cx="5549900" cy="6286500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Movements should be easy to use in an everyday office environment</a:t>
            </a:r>
          </a:p>
          <a:p>
            <a:pPr marL="342900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movements (excerpt):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and heel raise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foot hover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tap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and right side supination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and heel rotation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Tx/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Tx/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000" indent="-576000" hangingPunct="1">
              <a:lnSpc>
                <a:spcPct val="120000"/>
              </a:lnSpc>
            </a:pP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3905932-2250-4FAC-B632-6C04582DF6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ovement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Movement</a:t>
            </a:r>
            <a:r>
              <a:rPr lang="de-DE" dirty="0"/>
              <a:t>s</a:t>
            </a:r>
            <a:endParaRPr dirty="0"/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90EA84A-05DE-43B9-ACFB-BC3BA9BDB129}"/>
              </a:ext>
            </a:extLst>
          </p:cNvPr>
          <p:cNvSpPr txBox="1">
            <a:spLocks/>
          </p:cNvSpPr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Movements should be easy to use in an everyday office environment</a:t>
            </a:r>
          </a:p>
          <a:p>
            <a:pPr marL="342900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movements and mapped actions (excerpt):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and heel raise				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zoom in or out on the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dasboard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foot hover					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end current application (Alt + F4)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tap						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scrolling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and right side supination	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scrolling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							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scrolling up or down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and heel rotation			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swipe to next or previous dashboard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Tx/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Tx/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000" indent="-576000" hangingPunct="1">
              <a:lnSpc>
                <a:spcPct val="120000"/>
              </a:lnSpc>
            </a:pP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06600FC-5DB1-4ADE-AA13-A903D03008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152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ardware sche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Hardware scheme</a:t>
            </a:r>
          </a:p>
        </p:txBody>
      </p:sp>
      <p:pic>
        <p:nvPicPr>
          <p:cNvPr id="143" name="Footbased.png" descr="Footba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677" y="4304925"/>
            <a:ext cx="10439446" cy="457588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A1D61A87-9B84-43D2-92F2-DD03EA6C70F6}"/>
              </a:ext>
            </a:extLst>
          </p:cNvPr>
          <p:cNvSpPr txBox="1">
            <a:spLocks/>
          </p:cNvSpPr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6000" indent="-576000" hangingPunct="1">
              <a:lnSpc>
                <a:spcPct val="120000"/>
              </a:lnSpc>
            </a:pPr>
            <a:r>
              <a:rPr lang="en-GB" dirty="0"/>
              <a:t>Our Hardware consist of three components (left to right):</a:t>
            </a:r>
          </a:p>
          <a:p>
            <a:pPr marL="1020500" lvl="1" indent="-576000" hangingPunct="1">
              <a:lnSpc>
                <a:spcPct val="120000"/>
              </a:lnSpc>
            </a:pPr>
            <a:r>
              <a:rPr lang="en-GB" dirty="0"/>
              <a:t>Bluetooth module, Arduino and the sensor module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829C1FE-F025-4342-B5D9-94AA2E2F1B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dirty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01C32BE4-A79F-4670-B891-46D9F1A6B3B9}"/>
              </a:ext>
            </a:extLst>
          </p:cNvPr>
          <p:cNvSpPr txBox="1">
            <a:spLocks/>
          </p:cNvSpPr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6000" indent="-576000" hangingPunct="1">
              <a:defRPr>
                <a:solidFill>
                  <a:srgbClr val="549E8A"/>
                </a:solidFill>
              </a:defRPr>
            </a:pPr>
            <a:r>
              <a:rPr lang="de-DE" dirty="0">
                <a:solidFill>
                  <a:schemeClr val="tx1"/>
                </a:solidFill>
              </a:rPr>
              <a:t>This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receive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out </a:t>
            </a:r>
            <a:r>
              <a:rPr lang="de-DE" dirty="0" err="1">
                <a:solidFill>
                  <a:schemeClr val="tx1"/>
                </a:solidFill>
              </a:rPr>
              <a:t>sensor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movement</a:t>
            </a:r>
            <a:r>
              <a:rPr lang="de-DE" dirty="0">
                <a:solidFill>
                  <a:schemeClr val="tx1"/>
                </a:solidFill>
              </a:rPr>
              <a:t> „</a:t>
            </a:r>
            <a:r>
              <a:rPr lang="de-DE" dirty="0" err="1">
                <a:solidFill>
                  <a:schemeClr val="tx1"/>
                </a:solidFill>
              </a:rPr>
              <a:t>suspination</a:t>
            </a:r>
            <a:r>
              <a:rPr lang="de-DE" dirty="0">
                <a:solidFill>
                  <a:schemeClr val="tx1"/>
                </a:solidFill>
              </a:rPr>
              <a:t>“</a:t>
            </a:r>
          </a:p>
          <a:p>
            <a:pPr marL="1020500" lvl="1" indent="-576000" hangingPunct="1">
              <a:defRPr>
                <a:solidFill>
                  <a:srgbClr val="549E8A"/>
                </a:solidFill>
              </a:defRPr>
            </a:pPr>
            <a:r>
              <a:rPr lang="de-DE" dirty="0">
                <a:solidFill>
                  <a:schemeClr val="tx1"/>
                </a:solidFill>
              </a:rPr>
              <a:t>In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future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system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differentiate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between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movements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 on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alone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D19CC6-E9C9-4192-BD09-B52F1F8E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524" y="4477901"/>
            <a:ext cx="14055074" cy="365432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72B823F-8518-4261-965B-9773421589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Benutzerdefiniert</PresentationFormat>
  <Paragraphs>79</Paragraphs>
  <Slides>11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Cambria Math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Footbased Activity Recognition  midterm presentation</vt:lpstr>
      <vt:lpstr>Table of contents</vt:lpstr>
      <vt:lpstr>Goal</vt:lpstr>
      <vt:lpstr>Progress</vt:lpstr>
      <vt:lpstr>Possible applications</vt:lpstr>
      <vt:lpstr>Movements</vt:lpstr>
      <vt:lpstr>Movements</vt:lpstr>
      <vt:lpstr>Hardware scheme</vt:lpstr>
      <vt:lpstr>Sensor data output</vt:lpstr>
      <vt:lpstr>Next Steps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Footbased Activity Recognition</dc:title>
  <dc:creator>Alexey</dc:creator>
  <cp:lastModifiedBy>Alexey Nevezhin</cp:lastModifiedBy>
  <cp:revision>40</cp:revision>
  <dcterms:modified xsi:type="dcterms:W3CDTF">2018-06-20T13:46:16Z</dcterms:modified>
</cp:coreProperties>
</file>