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499" r:id="rId3"/>
    <p:sldId id="500" r:id="rId4"/>
    <p:sldId id="529" r:id="rId5"/>
    <p:sldId id="501" r:id="rId6"/>
    <p:sldId id="502" r:id="rId7"/>
    <p:sldId id="602" r:id="rId8"/>
    <p:sldId id="603" r:id="rId9"/>
    <p:sldId id="604" r:id="rId10"/>
    <p:sldId id="503" r:id="rId11"/>
    <p:sldId id="505" r:id="rId12"/>
    <p:sldId id="548" r:id="rId13"/>
    <p:sldId id="394" r:id="rId14"/>
    <p:sldId id="606" r:id="rId15"/>
    <p:sldId id="530" r:id="rId16"/>
    <p:sldId id="611" r:id="rId17"/>
    <p:sldId id="609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2"/>
    <a:srgbClr val="FF6600"/>
    <a:srgbClr val="FA8214"/>
    <a:srgbClr val="50AAE6"/>
    <a:srgbClr val="6699FF"/>
    <a:srgbClr val="DCA01E"/>
    <a:srgbClr val="82BE3C"/>
    <a:srgbClr val="FF99FF"/>
    <a:srgbClr val="5A6EB4"/>
    <a:srgbClr val="A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2" autoAdjust="0"/>
  </p:normalViewPr>
  <p:slideViewPr>
    <p:cSldViewPr showGuides="1">
      <p:cViewPr varScale="1">
        <p:scale>
          <a:sx n="102" d="100"/>
          <a:sy n="102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23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13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803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883A8-805E-4A75-9D36-BB7D4D6C72A0}" type="slidenum">
              <a:rPr lang="en-US"/>
              <a:pPr/>
              <a:t>3</a:t>
            </a:fld>
            <a:endParaRPr lang="en-US"/>
          </a:p>
        </p:txBody>
      </p:sp>
      <p:sp>
        <p:nvSpPr>
          <p:cNvPr id="903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https://studium.kit.edu/sites/vab/0x8208680099FA1744BC39A3A3004C26EA</a:t>
            </a:r>
          </a:p>
          <a:p>
            <a:r>
              <a:rPr lang="de-DE" b="1" dirty="0" smtClean="0"/>
              <a:t>http://tinyurl.com/contextlecture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33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5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1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F6A957-BD5E-4C90-BA86-20C6329FE68F}" type="slidenum">
              <a:rPr lang="en-US"/>
              <a:pPr/>
              <a:t>11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3263"/>
            <a:ext cx="4594225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8928" y="4358952"/>
            <a:ext cx="5034551" cy="41614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50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F6A957-BD5E-4C90-BA86-20C6329FE68F}" type="slidenum">
              <a:rPr lang="en-US"/>
              <a:pPr/>
              <a:t>12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703263"/>
            <a:ext cx="4594225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8928" y="4358952"/>
            <a:ext cx="5034551" cy="41614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9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102, 193, 255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0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21" y="3286124"/>
            <a:ext cx="897627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48448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National Research Center of the Helmholtz Association</a:t>
            </a:r>
            <a:endParaRPr lang="en-US" sz="800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70673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1"/>
          <p:cNvSpPr txBox="1">
            <a:spLocks noChangeArrowheads="1"/>
          </p:cNvSpPr>
          <p:nvPr userDrawn="1"/>
        </p:nvSpPr>
        <p:spPr bwMode="auto">
          <a:xfrm>
            <a:off x="385763" y="3258622"/>
            <a:ext cx="8758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Institute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Telematics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–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Pervasive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Computing Systems </a:t>
            </a:r>
            <a:b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Till</a:t>
            </a:r>
            <a:r>
              <a:rPr lang="de-DE" sz="1200" baseline="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Riedel</a:t>
            </a:r>
            <a:endParaRPr lang="de-DE" sz="1200" dirty="0">
              <a:solidFill>
                <a:schemeClr val="bg1"/>
              </a:solidFill>
              <a:latin typeface="DINPro-Regular" pitchFamily="50" charset="0"/>
              <a:cs typeface="Arial" pitchFamily="34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2176446" y="1047733"/>
            <a:ext cx="678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Prof. Dr.-</a:t>
            </a:r>
            <a:r>
              <a:rPr lang="en-US" dirty="0" err="1" smtClean="0"/>
              <a:t>Ing</a:t>
            </a:r>
            <a:r>
              <a:rPr lang="en-US" dirty="0" smtClean="0"/>
              <a:t>. Michael Beigl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Prof. Dr.-</a:t>
            </a:r>
            <a:r>
              <a:rPr lang="en-US" dirty="0" err="1" smtClean="0"/>
              <a:t>Ing</a:t>
            </a:r>
            <a:r>
              <a:rPr lang="en-US" dirty="0" smtClean="0"/>
              <a:t>. Michael Beigl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209550"/>
            <a:ext cx="8963025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80975" y="6143624"/>
            <a:ext cx="89630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80975" y="6448425"/>
            <a:ext cx="3019425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2725" y="103188"/>
            <a:ext cx="7779808" cy="7699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599" y="981075"/>
            <a:ext cx="8286751" cy="5391944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65067" y="6485467"/>
            <a:ext cx="609600" cy="372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7680-854B-B649-89CD-6056432A2D0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1430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baseline="0">
                <a:latin typeface="Frutiger LT Std 45 Ligh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Frutiger LT Std 45 Light"/>
              </a:defRPr>
            </a:lvl1pPr>
            <a:lvl2pPr>
              <a:defRPr sz="2800">
                <a:latin typeface="Frutiger LT Std 45 Light"/>
              </a:defRPr>
            </a:lvl2pPr>
            <a:lvl3pPr>
              <a:defRPr sz="2400">
                <a:latin typeface="Frutiger LT Std 45 Light"/>
              </a:defRPr>
            </a:lvl3pPr>
            <a:lvl4pPr>
              <a:defRPr sz="2400">
                <a:latin typeface="Frutiger LT Std 45 Light"/>
              </a:defRPr>
            </a:lvl4pPr>
            <a:lvl5pPr>
              <a:defRPr sz="2400">
                <a:latin typeface="Frutiger LT Std 45 Ligh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Prof. Dr.-</a:t>
            </a:r>
            <a:r>
              <a:rPr lang="en-US" dirty="0" err="1" smtClean="0"/>
              <a:t>Ing</a:t>
            </a:r>
            <a:r>
              <a:rPr lang="en-US" dirty="0" smtClean="0"/>
              <a:t>. Michael Beigl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Prof. Dr.-</a:t>
            </a:r>
            <a:r>
              <a:rPr lang="en-US" dirty="0" err="1" smtClean="0"/>
              <a:t>Ing</a:t>
            </a:r>
            <a:r>
              <a:rPr lang="en-US" dirty="0" smtClean="0"/>
              <a:t>. Michael Beigl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214422"/>
            <a:ext cx="8356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04065" y="6329680"/>
            <a:ext cx="1357323" cy="38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Frutiger LT Std 45 Light"/>
              </a:rPr>
              <a:t>Technology for Pervasive Computing</a:t>
            </a:r>
            <a:endParaRPr lang="en-US" sz="1200" dirty="0">
              <a:latin typeface="Frutiger LT Std 45 Light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17492" y="6425210"/>
            <a:ext cx="45933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de-DE" sz="1100" b="1" dirty="0" smtClean="0">
                <a:latin typeface="Frutiger LT Std 45 Light"/>
              </a:rPr>
              <a:t>1-</a:t>
            </a:r>
            <a:fld id="{1667C520-F49C-4D12-A1AD-7CEE7577070E}" type="slidenum">
              <a:rPr lang="de-DE" sz="1100" b="1" smtClean="0">
                <a:latin typeface="Frutiger LT Std 45 Light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100" b="1" dirty="0">
              <a:latin typeface="Frutiger LT Std 45 Light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02186" y="6430791"/>
            <a:ext cx="503796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Frutiger LT Std 45 Light"/>
              </a:rPr>
              <a:t>Context Sensitive Systems, SS 14, Till Riedel</a:t>
            </a:r>
          </a:p>
          <a:p>
            <a:endParaRPr lang="de-DE" sz="1100" dirty="0">
              <a:latin typeface="Frutiger LT Std 45 Light"/>
            </a:endParaRP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 userDrawn="1"/>
        </p:nvCxnSpPr>
        <p:spPr>
          <a:xfrm>
            <a:off x="0" y="1000108"/>
            <a:ext cx="88582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285720" y="6329680"/>
            <a:ext cx="88582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michael\kit\aussenwirkung\teco_logo.jp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98" y="6430898"/>
            <a:ext cx="1285884" cy="328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0" r:id="rId12"/>
    <p:sldLayoutId id="214748366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utiger LT Std 45 Ligh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Frutiger LT Std 45 Ligh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Frutiger LT Std 45 Ligh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Frutiger LT Std 45 Ligh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Frutiger LT Std 45 Ligh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Frutiger LT Std 45 Ligh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124744"/>
            <a:ext cx="8389937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8" y="282575"/>
            <a:ext cx="6858000" cy="2387600"/>
          </a:xfrm>
        </p:spPr>
        <p:txBody>
          <a:bodyPr/>
          <a:lstStyle/>
          <a:p>
            <a:pPr rtl="0" fontAlgn="base"/>
            <a:r>
              <a:rPr lang="en-US" sz="2600" b="1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Context Sensitive Systems</a:t>
            </a:r>
            <a:endParaRPr lang="de-DE" dirty="0" smtClean="0">
              <a:effectLst/>
            </a:endParaRPr>
          </a:p>
          <a:p>
            <a:pPr rtl="0" fontAlgn="base"/>
            <a:r>
              <a:rPr lang="en-US" sz="1600" b="1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Part 1: Introduction</a:t>
            </a:r>
            <a:endParaRPr lang="de-DE" sz="1800" dirty="0" smtClean="0">
              <a:effectLst/>
              <a:latin typeface="+mn-lt"/>
            </a:endParaRPr>
          </a:p>
          <a:p>
            <a:pPr rtl="0" fontAlgn="base"/>
            <a:r>
              <a:rPr lang="en-US" sz="1800" b="1" dirty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SS 2016</a:t>
            </a:r>
            <a:endParaRPr lang="de-DE" sz="1800" dirty="0" smtClean="0">
              <a:effectLst/>
              <a:latin typeface="+mn-lt"/>
            </a:endParaRPr>
          </a:p>
          <a:p>
            <a:pPr rtl="0" fontAlgn="base"/>
            <a:r>
              <a:rPr lang="en-US" sz="1800" b="1" dirty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teco.kit.edu, pcs.tm.kit.edu</a:t>
            </a:r>
            <a:endParaRPr lang="de-DE" sz="1800" dirty="0" smtClean="0"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this lecture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800" y="1104277"/>
            <a:ext cx="3888432" cy="50183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Intro and Motivation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Sensing and Middleware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/ 8. Features in Data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/ 9.  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/ 10.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Vertical Application </a:t>
            </a:r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Fusing Knowledge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Context oriented Programming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87" t="-2059" r="37736" b="2059"/>
          <a:stretch/>
        </p:blipFill>
        <p:spPr>
          <a:xfrm>
            <a:off x="-324544" y="1088625"/>
            <a:ext cx="2448272" cy="5252254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>
            <a:off x="2123728" y="3710560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627784" y="3714752"/>
            <a:ext cx="0" cy="108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2123728" y="479715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Defining Context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90525" y="1124744"/>
            <a:ext cx="8356600" cy="5000660"/>
          </a:xfrm>
          <a:solidFill>
            <a:srgbClr val="FFFFFF"/>
          </a:solidFill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5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Webster: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i="1" dirty="0" smtClean="0"/>
              <a:t>1</a:t>
            </a:r>
            <a:r>
              <a:rPr lang="en-US" sz="2000" b="0" i="1" dirty="0" smtClean="0"/>
              <a:t> </a:t>
            </a:r>
            <a:r>
              <a:rPr lang="en-US" sz="2000" i="1" dirty="0" smtClean="0"/>
              <a:t>:</a:t>
            </a:r>
            <a:r>
              <a:rPr lang="en-US" sz="2000" b="0" i="1" dirty="0" smtClean="0"/>
              <a:t> the parts of a discourse that surround a word or passage and can throw light on its meaning</a:t>
            </a:r>
            <a:br>
              <a:rPr lang="en-US" sz="2000" b="0" i="1" dirty="0" smtClean="0"/>
            </a:br>
            <a:r>
              <a:rPr lang="en-US" sz="2000" i="1" dirty="0" smtClean="0"/>
              <a:t>2</a:t>
            </a:r>
            <a:r>
              <a:rPr lang="en-US" sz="2000" b="0" i="1" dirty="0" smtClean="0"/>
              <a:t> </a:t>
            </a:r>
            <a:r>
              <a:rPr lang="en-US" sz="2000" i="1" dirty="0" smtClean="0"/>
              <a:t>:</a:t>
            </a:r>
            <a:r>
              <a:rPr lang="en-US" sz="2000" b="0" i="1" dirty="0" smtClean="0"/>
              <a:t> the interrelated conditions in which something exists or occurs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0" dirty="0" smtClean="0"/>
              <a:t> Often used as a synonym for:  Surrounding, circumstance, situation</a:t>
            </a:r>
            <a:r>
              <a:rPr lang="en-US" sz="2000" dirty="0" smtClean="0"/>
              <a:t>, meta-information, ambient, </a:t>
            </a:r>
            <a:r>
              <a:rPr lang="en-US" sz="2000" b="0" dirty="0" smtClean="0"/>
              <a:t>... 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/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0" dirty="0" smtClean="0"/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Wikipedia: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Sz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Context </a:t>
            </a:r>
            <a:r>
              <a:rPr lang="en-US" sz="2000" dirty="0"/>
              <a:t>(language use), the relevant constraints of the communicative situation that influence language use, language variation, and discourse summary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Sz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    Archaeological context, an event in time which has been preserved in the archaeological record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Sz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    Opaque context, linguistic context in which substitution of co-referential expressions does not preserve </a:t>
            </a:r>
            <a:r>
              <a:rPr lang="en-US" sz="2000" dirty="0" smtClean="0"/>
              <a:t>truth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1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Context in </a:t>
            </a:r>
            <a:r>
              <a:rPr lang="en-US" dirty="0"/>
              <a:t>Computer Science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87117" y="1124744"/>
            <a:ext cx="8356600" cy="5000660"/>
          </a:xfrm>
          <a:solidFill>
            <a:srgbClr val="FFFFFF"/>
          </a:solidFill>
          <a:ln/>
        </p:spPr>
        <p:txBody>
          <a:bodyPr/>
          <a:lstStyle/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Computer Linguistic</a:t>
            </a:r>
            <a:r>
              <a:rPr lang="en-US" sz="2000" dirty="0"/>
              <a:t>: surrounding information of text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System Architecture: the </a:t>
            </a:r>
            <a:r>
              <a:rPr lang="en-US" sz="2000" dirty="0"/>
              <a:t>virtual environment required to suspend a running software program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Lexical context or runtime context of a program, which determines name </a:t>
            </a:r>
            <a:r>
              <a:rPr lang="en-US" sz="2000" dirty="0" smtClean="0"/>
              <a:t>resolution</a:t>
            </a:r>
            <a:endParaRPr lang="en-US" sz="2000" dirty="0"/>
          </a:p>
          <a:p>
            <a:pPr marL="188913" indent="-188913">
              <a:lnSpc>
                <a:spcPct val="90000"/>
              </a:lnSpc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Context in mobile and ubiquitous computing</a:t>
            </a:r>
          </a:p>
          <a:p>
            <a:pPr marL="569913" lvl="1" indent="-188913">
              <a:lnSpc>
                <a:spcPct val="90000"/>
              </a:lnSpc>
              <a:spcBef>
                <a:spcPts val="450"/>
              </a:spcBef>
              <a:buSzPct val="80000"/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All surrounding information</a:t>
            </a:r>
          </a:p>
          <a:p>
            <a:pPr marL="569913" lvl="1" indent="-188913">
              <a:lnSpc>
                <a:spcPct val="90000"/>
              </a:lnSpc>
              <a:spcBef>
                <a:spcPts val="450"/>
              </a:spcBef>
              <a:buSzPct val="80000"/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Including real world contexts: location, activity, </a:t>
            </a:r>
            <a:r>
              <a:rPr lang="en-US" sz="2000" dirty="0" smtClean="0"/>
              <a:t>situation</a:t>
            </a:r>
          </a:p>
          <a:p>
            <a:pPr marL="569913" lvl="1" indent="-188913">
              <a:lnSpc>
                <a:spcPct val="90000"/>
              </a:lnSpc>
              <a:spcBef>
                <a:spcPts val="450"/>
              </a:spcBef>
              <a:buSzPct val="80000"/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Context awareness: a complementary to location </a:t>
            </a:r>
            <a:r>
              <a:rPr lang="en-US" sz="2000" dirty="0" smtClean="0"/>
              <a:t>awareness</a:t>
            </a: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450"/>
              </a:spcBef>
              <a:buSzPct val="80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Context </a:t>
            </a:r>
            <a:r>
              <a:rPr lang="en-US" sz="2400" dirty="0"/>
              <a:t>in opposition to </a:t>
            </a:r>
            <a:r>
              <a:rPr lang="en-US" sz="2400" dirty="0" smtClean="0"/>
              <a:t>Content</a:t>
            </a:r>
          </a:p>
          <a:p>
            <a:pPr marL="0" indent="0">
              <a:lnSpc>
                <a:spcPct val="90000"/>
              </a:lnSpc>
              <a:spcBef>
                <a:spcPts val="450"/>
              </a:spcBef>
              <a:buSzPct val="80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/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6699FF"/>
                </a:solidFill>
              </a:rPr>
              <a:t>Challenge</a:t>
            </a:r>
            <a:endParaRPr lang="en-US" sz="2800" dirty="0">
              <a:solidFill>
                <a:srgbClr val="6699FF"/>
              </a:solidFill>
            </a:endParaRP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sense and classify the surrounding information </a:t>
            </a:r>
          </a:p>
          <a:p>
            <a:pPr marL="188913" indent="-188913">
              <a:lnSpc>
                <a:spcPct val="90000"/>
              </a:lnSpc>
              <a:spcBef>
                <a:spcPts val="450"/>
              </a:spcBef>
              <a:buFont typeface="Wingdings" charset="2"/>
              <a:buChar char="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/>
              <a:t>build computer systems that react more appropriate based on </a:t>
            </a:r>
            <a:r>
              <a:rPr lang="en-US" sz="2000" dirty="0" smtClean="0"/>
              <a:t>context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5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in Pervasive Computing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6699FF"/>
                </a:solidFill>
              </a:rPr>
              <a:t>Pervasive Computing Systems</a:t>
            </a:r>
          </a:p>
          <a:p>
            <a:r>
              <a:rPr lang="en-US" sz="2800" dirty="0" smtClean="0"/>
              <a:t>[from Latin </a:t>
            </a:r>
            <a:r>
              <a:rPr lang="en-US" sz="2800" i="1" dirty="0" err="1" smtClean="0"/>
              <a:t>pervādere</a:t>
            </a:r>
            <a:r>
              <a:rPr lang="en-US" sz="2800" i="1" dirty="0" smtClean="0"/>
              <a:t>,</a:t>
            </a:r>
            <a:r>
              <a:rPr lang="en-US" sz="2800" dirty="0" smtClean="0"/>
              <a:t> from </a:t>
            </a:r>
            <a:r>
              <a:rPr lang="en-US" sz="2800" i="1" dirty="0" smtClean="0"/>
              <a:t>per-</a:t>
            </a:r>
            <a:r>
              <a:rPr lang="en-US" sz="2800" dirty="0" smtClean="0"/>
              <a:t> through + </a:t>
            </a:r>
            <a:r>
              <a:rPr lang="en-US" sz="2800" i="1" dirty="0" err="1" smtClean="0"/>
              <a:t>vādere</a:t>
            </a:r>
            <a:r>
              <a:rPr lang="en-US" sz="2800" dirty="0" smtClean="0"/>
              <a:t> to go]</a:t>
            </a:r>
          </a:p>
          <a:p>
            <a:r>
              <a:rPr lang="en-US" sz="2800" dirty="0" smtClean="0"/>
              <a:t>IBM-Definition: </a:t>
            </a:r>
            <a:br>
              <a:rPr lang="en-US" sz="2800" dirty="0" smtClean="0"/>
            </a:br>
            <a:r>
              <a:rPr lang="en-US" sz="2800" dirty="0" smtClean="0"/>
              <a:t>“Convenient access, through a </a:t>
            </a:r>
            <a:r>
              <a:rPr lang="en-US" sz="2800" dirty="0" smtClean="0">
                <a:solidFill>
                  <a:srgbClr val="6699FF"/>
                </a:solidFill>
              </a:rPr>
              <a:t>new class of appliances</a:t>
            </a:r>
            <a:r>
              <a:rPr lang="en-US" sz="2800" dirty="0" smtClean="0"/>
              <a:t>, to </a:t>
            </a:r>
            <a:r>
              <a:rPr lang="en-US" sz="2800" i="1" dirty="0" smtClean="0"/>
              <a:t>relevant information </a:t>
            </a:r>
            <a:r>
              <a:rPr lang="en-US" sz="2800" dirty="0" smtClean="0"/>
              <a:t>with the ability to easily </a:t>
            </a:r>
            <a:r>
              <a:rPr lang="en-US" sz="2800" i="1" dirty="0" smtClean="0"/>
              <a:t>take action </a:t>
            </a:r>
            <a:r>
              <a:rPr lang="en-US" sz="2800" dirty="0" smtClean="0"/>
              <a:t>on it </a:t>
            </a:r>
            <a:r>
              <a:rPr lang="en-US" sz="2800" dirty="0" smtClean="0">
                <a:solidFill>
                  <a:srgbClr val="6699FF"/>
                </a:solidFill>
              </a:rPr>
              <a:t>when and where you need</a:t>
            </a:r>
            <a:r>
              <a:rPr lang="en-US" sz="2800" dirty="0" smtClean="0"/>
              <a:t>”</a:t>
            </a:r>
          </a:p>
          <a:p>
            <a:endParaRPr lang="en-US" sz="600" dirty="0" smtClean="0"/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Context Sensitive: </a:t>
            </a:r>
            <a:r>
              <a:rPr lang="en-US" sz="2800" dirty="0" smtClean="0"/>
              <a:t>„when and where you need it“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michael\pics\work\media\geo2010\TecO_2009_05_ABBService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3825" cy="6925589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teco.kit.edu							</a:t>
            </a:r>
            <a:r>
              <a:rPr lang="de-DE" sz="1400" dirty="0" smtClean="0">
                <a:solidFill>
                  <a:srgbClr val="C00000"/>
                </a:solidFill>
                <a:latin typeface="Verdana" pitchFamily="34" charset="0"/>
              </a:rPr>
              <a:t>Industrie 4.0</a:t>
            </a:r>
            <a:endParaRPr lang="de-DE" sz="14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262577" y="42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5304977"/>
            <a:ext cx="10358651" cy="769441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DINMittelschrift" pitchFamily="34" charset="0"/>
              </a:rPr>
              <a:t>Context Aware Maintenance</a:t>
            </a:r>
            <a:endParaRPr lang="en-GB" sz="3600" dirty="0" smtClean="0">
              <a:solidFill>
                <a:srgbClr val="C00000"/>
              </a:solidFill>
              <a:latin typeface="DINMittelschrift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46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optimizes!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268760"/>
            <a:ext cx="8356600" cy="5000660"/>
          </a:xfrm>
        </p:spPr>
        <p:txBody>
          <a:bodyPr/>
          <a:lstStyle/>
          <a:p>
            <a:r>
              <a:rPr lang="en-US" sz="2800" dirty="0" smtClean="0"/>
              <a:t>In human communication, situational info is </a:t>
            </a:r>
            <a:r>
              <a:rPr lang="en-US" sz="2800" b="1" dirty="0" smtClean="0"/>
              <a:t>implicit</a:t>
            </a:r>
            <a:r>
              <a:rPr lang="en-US" sz="2800" dirty="0" smtClean="0"/>
              <a:t>, to increase the </a:t>
            </a:r>
            <a:r>
              <a:rPr lang="en-US" sz="2800" dirty="0" smtClean="0">
                <a:solidFill>
                  <a:srgbClr val="C00000"/>
                </a:solidFill>
              </a:rPr>
              <a:t>conversational bandwidth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Goal: Make interaction with computer systems more efficient</a:t>
            </a:r>
          </a:p>
          <a:p>
            <a:pPr lvl="1"/>
            <a:r>
              <a:rPr lang="en-US" sz="2400" dirty="0" smtClean="0"/>
              <a:t>The limiting factor of IT is often not processor speed or memory size, but limits of human attention.</a:t>
            </a:r>
          </a:p>
          <a:p>
            <a:pPr lvl="1"/>
            <a:r>
              <a:rPr lang="en-US" sz="2400" dirty="0" smtClean="0"/>
              <a:t>Especially in mobile computing, situation changes frequently and the user is preoccupied with other tasks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Context-awareness is enabling technology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856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hteck 195"/>
          <p:cNvSpPr/>
          <p:nvPr/>
        </p:nvSpPr>
        <p:spPr>
          <a:xfrm>
            <a:off x="72008" y="908720"/>
            <a:ext cx="9036496" cy="3495773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AutoShape 4"/>
          <p:cNvSpPr>
            <a:spLocks noChangeAspect="1" noChangeArrowheads="1" noTextEdit="1"/>
          </p:cNvSpPr>
          <p:nvPr/>
        </p:nvSpPr>
        <p:spPr bwMode="auto">
          <a:xfrm>
            <a:off x="72009" y="2204865"/>
            <a:ext cx="4932039" cy="195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323528" y="980728"/>
            <a:ext cx="4874890" cy="3449266"/>
          </a:xfrm>
          <a:custGeom>
            <a:avLst/>
            <a:gdLst/>
            <a:ahLst/>
            <a:cxnLst>
              <a:cxn ang="0">
                <a:pos x="3283" y="276"/>
              </a:cxn>
              <a:cxn ang="0">
                <a:pos x="3202" y="170"/>
              </a:cxn>
              <a:cxn ang="0">
                <a:pos x="3094" y="85"/>
              </a:cxn>
              <a:cxn ang="0">
                <a:pos x="2964" y="30"/>
              </a:cxn>
              <a:cxn ang="0">
                <a:pos x="2824" y="0"/>
              </a:cxn>
              <a:cxn ang="0">
                <a:pos x="2673" y="9"/>
              </a:cxn>
              <a:cxn ang="0">
                <a:pos x="2512" y="64"/>
              </a:cxn>
              <a:cxn ang="0">
                <a:pos x="2372" y="157"/>
              </a:cxn>
              <a:cxn ang="0">
                <a:pos x="2253" y="297"/>
              </a:cxn>
              <a:cxn ang="0">
                <a:pos x="2120" y="416"/>
              </a:cxn>
              <a:cxn ang="0">
                <a:pos x="1941" y="471"/>
              </a:cxn>
              <a:cxn ang="0">
                <a:pos x="1787" y="459"/>
              </a:cxn>
              <a:cxn ang="0">
                <a:pos x="1626" y="382"/>
              </a:cxn>
              <a:cxn ang="0">
                <a:pos x="1475" y="234"/>
              </a:cxn>
              <a:cxn ang="0">
                <a:pos x="1314" y="115"/>
              </a:cxn>
              <a:cxn ang="0">
                <a:pos x="1111" y="60"/>
              </a:cxn>
              <a:cxn ang="0">
                <a:pos x="904" y="85"/>
              </a:cxn>
              <a:cxn ang="0">
                <a:pos x="736" y="187"/>
              </a:cxn>
              <a:cxn ang="0">
                <a:pos x="617" y="336"/>
              </a:cxn>
              <a:cxn ang="0">
                <a:pos x="743" y="200"/>
              </a:cxn>
              <a:cxn ang="0">
                <a:pos x="918" y="123"/>
              </a:cxn>
              <a:cxn ang="0">
                <a:pos x="1121" y="111"/>
              </a:cxn>
              <a:cxn ang="0">
                <a:pos x="1296" y="166"/>
              </a:cxn>
              <a:cxn ang="0">
                <a:pos x="1426" y="280"/>
              </a:cxn>
              <a:cxn ang="0">
                <a:pos x="1552" y="425"/>
              </a:cxn>
              <a:cxn ang="0">
                <a:pos x="1727" y="539"/>
              </a:cxn>
              <a:cxn ang="0">
                <a:pos x="1930" y="586"/>
              </a:cxn>
              <a:cxn ang="0">
                <a:pos x="2130" y="544"/>
              </a:cxn>
              <a:cxn ang="0">
                <a:pos x="2298" y="433"/>
              </a:cxn>
              <a:cxn ang="0">
                <a:pos x="2424" y="302"/>
              </a:cxn>
              <a:cxn ang="0">
                <a:pos x="2544" y="221"/>
              </a:cxn>
              <a:cxn ang="0">
                <a:pos x="2687" y="179"/>
              </a:cxn>
              <a:cxn ang="0">
                <a:pos x="2855" y="187"/>
              </a:cxn>
              <a:cxn ang="0">
                <a:pos x="2999" y="246"/>
              </a:cxn>
              <a:cxn ang="0">
                <a:pos x="3108" y="353"/>
              </a:cxn>
              <a:cxn ang="0">
                <a:pos x="2018" y="781"/>
              </a:cxn>
              <a:cxn ang="0">
                <a:pos x="1013" y="1210"/>
              </a:cxn>
              <a:cxn ang="0">
                <a:pos x="7" y="2581"/>
              </a:cxn>
              <a:cxn ang="0">
                <a:pos x="287" y="2241"/>
              </a:cxn>
              <a:cxn ang="0">
                <a:pos x="287" y="1376"/>
              </a:cxn>
              <a:cxn ang="0">
                <a:pos x="1293" y="1673"/>
              </a:cxn>
              <a:cxn ang="0">
                <a:pos x="2298" y="1240"/>
              </a:cxn>
              <a:cxn ang="0">
                <a:pos x="1878" y="2241"/>
              </a:cxn>
              <a:cxn ang="0">
                <a:pos x="3479" y="353"/>
              </a:cxn>
            </a:cxnLst>
            <a:rect l="0" t="0" r="r" b="b"/>
            <a:pathLst>
              <a:path w="3479" h="2581">
                <a:moveTo>
                  <a:pt x="3314" y="353"/>
                </a:moveTo>
                <a:lnTo>
                  <a:pt x="3300" y="314"/>
                </a:lnTo>
                <a:lnTo>
                  <a:pt x="3283" y="276"/>
                </a:lnTo>
                <a:lnTo>
                  <a:pt x="3262" y="238"/>
                </a:lnTo>
                <a:lnTo>
                  <a:pt x="3234" y="204"/>
                </a:lnTo>
                <a:lnTo>
                  <a:pt x="3202" y="170"/>
                </a:lnTo>
                <a:lnTo>
                  <a:pt x="3171" y="140"/>
                </a:lnTo>
                <a:lnTo>
                  <a:pt x="3132" y="111"/>
                </a:lnTo>
                <a:lnTo>
                  <a:pt x="3094" y="85"/>
                </a:lnTo>
                <a:lnTo>
                  <a:pt x="3052" y="64"/>
                </a:lnTo>
                <a:lnTo>
                  <a:pt x="3006" y="47"/>
                </a:lnTo>
                <a:lnTo>
                  <a:pt x="2964" y="30"/>
                </a:lnTo>
                <a:lnTo>
                  <a:pt x="2915" y="17"/>
                </a:lnTo>
                <a:lnTo>
                  <a:pt x="2869" y="4"/>
                </a:lnTo>
                <a:lnTo>
                  <a:pt x="2824" y="0"/>
                </a:lnTo>
                <a:lnTo>
                  <a:pt x="2775" y="0"/>
                </a:lnTo>
                <a:lnTo>
                  <a:pt x="2729" y="0"/>
                </a:lnTo>
                <a:lnTo>
                  <a:pt x="2673" y="9"/>
                </a:lnTo>
                <a:lnTo>
                  <a:pt x="2617" y="21"/>
                </a:lnTo>
                <a:lnTo>
                  <a:pt x="2565" y="38"/>
                </a:lnTo>
                <a:lnTo>
                  <a:pt x="2512" y="64"/>
                </a:lnTo>
                <a:lnTo>
                  <a:pt x="2459" y="89"/>
                </a:lnTo>
                <a:lnTo>
                  <a:pt x="2414" y="123"/>
                </a:lnTo>
                <a:lnTo>
                  <a:pt x="2372" y="157"/>
                </a:lnTo>
                <a:lnTo>
                  <a:pt x="2337" y="195"/>
                </a:lnTo>
                <a:lnTo>
                  <a:pt x="2295" y="251"/>
                </a:lnTo>
                <a:lnTo>
                  <a:pt x="2253" y="297"/>
                </a:lnTo>
                <a:lnTo>
                  <a:pt x="2211" y="344"/>
                </a:lnTo>
                <a:lnTo>
                  <a:pt x="2165" y="382"/>
                </a:lnTo>
                <a:lnTo>
                  <a:pt x="2120" y="416"/>
                </a:lnTo>
                <a:lnTo>
                  <a:pt x="2067" y="442"/>
                </a:lnTo>
                <a:lnTo>
                  <a:pt x="2008" y="459"/>
                </a:lnTo>
                <a:lnTo>
                  <a:pt x="1941" y="471"/>
                </a:lnTo>
                <a:lnTo>
                  <a:pt x="1892" y="471"/>
                </a:lnTo>
                <a:lnTo>
                  <a:pt x="1839" y="467"/>
                </a:lnTo>
                <a:lnTo>
                  <a:pt x="1787" y="459"/>
                </a:lnTo>
                <a:lnTo>
                  <a:pt x="1734" y="442"/>
                </a:lnTo>
                <a:lnTo>
                  <a:pt x="1682" y="416"/>
                </a:lnTo>
                <a:lnTo>
                  <a:pt x="1626" y="382"/>
                </a:lnTo>
                <a:lnTo>
                  <a:pt x="1570" y="336"/>
                </a:lnTo>
                <a:lnTo>
                  <a:pt x="1514" y="280"/>
                </a:lnTo>
                <a:lnTo>
                  <a:pt x="1475" y="234"/>
                </a:lnTo>
                <a:lnTo>
                  <a:pt x="1426" y="187"/>
                </a:lnTo>
                <a:lnTo>
                  <a:pt x="1373" y="149"/>
                </a:lnTo>
                <a:lnTo>
                  <a:pt x="1314" y="115"/>
                </a:lnTo>
                <a:lnTo>
                  <a:pt x="1247" y="89"/>
                </a:lnTo>
                <a:lnTo>
                  <a:pt x="1181" y="68"/>
                </a:lnTo>
                <a:lnTo>
                  <a:pt x="1111" y="60"/>
                </a:lnTo>
                <a:lnTo>
                  <a:pt x="1041" y="60"/>
                </a:lnTo>
                <a:lnTo>
                  <a:pt x="970" y="68"/>
                </a:lnTo>
                <a:lnTo>
                  <a:pt x="904" y="85"/>
                </a:lnTo>
                <a:lnTo>
                  <a:pt x="844" y="115"/>
                </a:lnTo>
                <a:lnTo>
                  <a:pt x="788" y="145"/>
                </a:lnTo>
                <a:lnTo>
                  <a:pt x="736" y="187"/>
                </a:lnTo>
                <a:lnTo>
                  <a:pt x="690" y="229"/>
                </a:lnTo>
                <a:lnTo>
                  <a:pt x="648" y="280"/>
                </a:lnTo>
                <a:lnTo>
                  <a:pt x="617" y="336"/>
                </a:lnTo>
                <a:lnTo>
                  <a:pt x="652" y="285"/>
                </a:lnTo>
                <a:lnTo>
                  <a:pt x="694" y="242"/>
                </a:lnTo>
                <a:lnTo>
                  <a:pt x="743" y="200"/>
                </a:lnTo>
                <a:lnTo>
                  <a:pt x="795" y="170"/>
                </a:lnTo>
                <a:lnTo>
                  <a:pt x="855" y="140"/>
                </a:lnTo>
                <a:lnTo>
                  <a:pt x="918" y="123"/>
                </a:lnTo>
                <a:lnTo>
                  <a:pt x="981" y="111"/>
                </a:lnTo>
                <a:lnTo>
                  <a:pt x="1051" y="106"/>
                </a:lnTo>
                <a:lnTo>
                  <a:pt x="1121" y="111"/>
                </a:lnTo>
                <a:lnTo>
                  <a:pt x="1184" y="123"/>
                </a:lnTo>
                <a:lnTo>
                  <a:pt x="1240" y="140"/>
                </a:lnTo>
                <a:lnTo>
                  <a:pt x="1296" y="166"/>
                </a:lnTo>
                <a:lnTo>
                  <a:pt x="1345" y="200"/>
                </a:lnTo>
                <a:lnTo>
                  <a:pt x="1387" y="238"/>
                </a:lnTo>
                <a:lnTo>
                  <a:pt x="1426" y="280"/>
                </a:lnTo>
                <a:lnTo>
                  <a:pt x="1461" y="331"/>
                </a:lnTo>
                <a:lnTo>
                  <a:pt x="1503" y="378"/>
                </a:lnTo>
                <a:lnTo>
                  <a:pt x="1552" y="425"/>
                </a:lnTo>
                <a:lnTo>
                  <a:pt x="1608" y="467"/>
                </a:lnTo>
                <a:lnTo>
                  <a:pt x="1664" y="505"/>
                </a:lnTo>
                <a:lnTo>
                  <a:pt x="1727" y="539"/>
                </a:lnTo>
                <a:lnTo>
                  <a:pt x="1794" y="565"/>
                </a:lnTo>
                <a:lnTo>
                  <a:pt x="1860" y="582"/>
                </a:lnTo>
                <a:lnTo>
                  <a:pt x="1930" y="586"/>
                </a:lnTo>
                <a:lnTo>
                  <a:pt x="2001" y="582"/>
                </a:lnTo>
                <a:lnTo>
                  <a:pt x="2067" y="565"/>
                </a:lnTo>
                <a:lnTo>
                  <a:pt x="2130" y="544"/>
                </a:lnTo>
                <a:lnTo>
                  <a:pt x="2193" y="514"/>
                </a:lnTo>
                <a:lnTo>
                  <a:pt x="2249" y="476"/>
                </a:lnTo>
                <a:lnTo>
                  <a:pt x="2298" y="433"/>
                </a:lnTo>
                <a:lnTo>
                  <a:pt x="2347" y="386"/>
                </a:lnTo>
                <a:lnTo>
                  <a:pt x="2389" y="336"/>
                </a:lnTo>
                <a:lnTo>
                  <a:pt x="2424" y="302"/>
                </a:lnTo>
                <a:lnTo>
                  <a:pt x="2463" y="272"/>
                </a:lnTo>
                <a:lnTo>
                  <a:pt x="2502" y="242"/>
                </a:lnTo>
                <a:lnTo>
                  <a:pt x="2544" y="221"/>
                </a:lnTo>
                <a:lnTo>
                  <a:pt x="2589" y="200"/>
                </a:lnTo>
                <a:lnTo>
                  <a:pt x="2635" y="187"/>
                </a:lnTo>
                <a:lnTo>
                  <a:pt x="2687" y="179"/>
                </a:lnTo>
                <a:lnTo>
                  <a:pt x="2740" y="174"/>
                </a:lnTo>
                <a:lnTo>
                  <a:pt x="2799" y="179"/>
                </a:lnTo>
                <a:lnTo>
                  <a:pt x="2855" y="187"/>
                </a:lnTo>
                <a:lnTo>
                  <a:pt x="2908" y="200"/>
                </a:lnTo>
                <a:lnTo>
                  <a:pt x="2957" y="221"/>
                </a:lnTo>
                <a:lnTo>
                  <a:pt x="2999" y="246"/>
                </a:lnTo>
                <a:lnTo>
                  <a:pt x="3041" y="276"/>
                </a:lnTo>
                <a:lnTo>
                  <a:pt x="3076" y="314"/>
                </a:lnTo>
                <a:lnTo>
                  <a:pt x="3108" y="353"/>
                </a:lnTo>
                <a:lnTo>
                  <a:pt x="2946" y="353"/>
                </a:lnTo>
                <a:lnTo>
                  <a:pt x="2950" y="1121"/>
                </a:lnTo>
                <a:lnTo>
                  <a:pt x="2018" y="781"/>
                </a:lnTo>
                <a:lnTo>
                  <a:pt x="2018" y="1184"/>
                </a:lnTo>
                <a:lnTo>
                  <a:pt x="1013" y="819"/>
                </a:lnTo>
                <a:lnTo>
                  <a:pt x="1013" y="1210"/>
                </a:lnTo>
                <a:lnTo>
                  <a:pt x="0" y="815"/>
                </a:lnTo>
                <a:lnTo>
                  <a:pt x="7" y="1414"/>
                </a:lnTo>
                <a:lnTo>
                  <a:pt x="7" y="2581"/>
                </a:lnTo>
                <a:lnTo>
                  <a:pt x="1878" y="2581"/>
                </a:lnTo>
                <a:lnTo>
                  <a:pt x="1878" y="2241"/>
                </a:lnTo>
                <a:lnTo>
                  <a:pt x="287" y="2241"/>
                </a:lnTo>
                <a:lnTo>
                  <a:pt x="287" y="1414"/>
                </a:lnTo>
                <a:lnTo>
                  <a:pt x="287" y="1405"/>
                </a:lnTo>
                <a:lnTo>
                  <a:pt x="287" y="1376"/>
                </a:lnTo>
                <a:lnTo>
                  <a:pt x="287" y="1333"/>
                </a:lnTo>
                <a:lnTo>
                  <a:pt x="284" y="1282"/>
                </a:lnTo>
                <a:lnTo>
                  <a:pt x="1293" y="1673"/>
                </a:lnTo>
                <a:lnTo>
                  <a:pt x="1293" y="1274"/>
                </a:lnTo>
                <a:lnTo>
                  <a:pt x="2298" y="1639"/>
                </a:lnTo>
                <a:lnTo>
                  <a:pt x="2298" y="1240"/>
                </a:lnTo>
                <a:lnTo>
                  <a:pt x="3199" y="1562"/>
                </a:lnTo>
                <a:lnTo>
                  <a:pt x="3199" y="2241"/>
                </a:lnTo>
                <a:lnTo>
                  <a:pt x="1878" y="2241"/>
                </a:lnTo>
                <a:lnTo>
                  <a:pt x="1878" y="2581"/>
                </a:lnTo>
                <a:lnTo>
                  <a:pt x="3479" y="2581"/>
                </a:lnTo>
                <a:lnTo>
                  <a:pt x="3479" y="353"/>
                </a:lnTo>
                <a:lnTo>
                  <a:pt x="3314" y="3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683568" y="2420888"/>
            <a:ext cx="4270127" cy="1656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539553" y="2748309"/>
            <a:ext cx="3600400" cy="1616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C:\Dokumente und Einstellungen\Administrator\Lokale Einstellungen\Temporary Internet Files\Content.IE5\QMEAPILD\MC900311320[1].wm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1000125" cy="892175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5451886" y="262101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Economic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10459" y="322400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Maschine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74264" y="322400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Human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C:\div\cliparts\MC90043489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943" y="3366284"/>
            <a:ext cx="830001" cy="928564"/>
          </a:xfrm>
          <a:prstGeom prst="rect">
            <a:avLst/>
          </a:prstGeom>
          <a:noFill/>
        </p:spPr>
      </p:pic>
      <p:pic>
        <p:nvPicPr>
          <p:cNvPr id="4099" name="Picture 3" descr="C:\div\cliparts\MC90043475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3933" y="3438292"/>
            <a:ext cx="911126" cy="911126"/>
          </a:xfrm>
          <a:prstGeom prst="rect">
            <a:avLst/>
          </a:prstGeom>
          <a:noFill/>
        </p:spPr>
      </p:pic>
      <p:sp>
        <p:nvSpPr>
          <p:cNvPr id="42" name="Textfeld 41"/>
          <p:cNvSpPr txBox="1"/>
          <p:nvPr/>
        </p:nvSpPr>
        <p:spPr>
          <a:xfrm>
            <a:off x="2034595" y="322400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Product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888459" y="2780928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Work/Process 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Diagonal liegende Ecken des Rechtecks abrunden 55"/>
          <p:cNvSpPr/>
          <p:nvPr/>
        </p:nvSpPr>
        <p:spPr>
          <a:xfrm>
            <a:off x="1275165" y="3438292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gonal liegende Ecken des Rechtecks abrunden 56"/>
          <p:cNvSpPr/>
          <p:nvPr/>
        </p:nvSpPr>
        <p:spPr>
          <a:xfrm>
            <a:off x="987133" y="3942348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iagonal liegende Ecken des Rechtecks abrunden 57"/>
          <p:cNvSpPr/>
          <p:nvPr/>
        </p:nvSpPr>
        <p:spPr>
          <a:xfrm>
            <a:off x="2185941" y="3438292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iagonal liegende Ecken des Rechtecks abrunden 58"/>
          <p:cNvSpPr/>
          <p:nvPr/>
        </p:nvSpPr>
        <p:spPr>
          <a:xfrm>
            <a:off x="2401965" y="4014356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iagonal liegende Ecken des Rechtecks abrunden 59"/>
          <p:cNvSpPr/>
          <p:nvPr/>
        </p:nvSpPr>
        <p:spPr>
          <a:xfrm>
            <a:off x="3165935" y="3654316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iagonal liegende Ecken des Rechtecks abrunden 60"/>
          <p:cNvSpPr/>
          <p:nvPr/>
        </p:nvSpPr>
        <p:spPr>
          <a:xfrm>
            <a:off x="3597983" y="3942348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C:\div\cliparts\MC90043482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473" y="3115543"/>
            <a:ext cx="1105546" cy="1105545"/>
          </a:xfrm>
          <a:prstGeom prst="rect">
            <a:avLst/>
          </a:prstGeom>
          <a:noFill/>
        </p:spPr>
      </p:pic>
      <p:sp>
        <p:nvSpPr>
          <p:cNvPr id="53" name="Textfeld 52"/>
          <p:cNvSpPr txBox="1"/>
          <p:nvPr/>
        </p:nvSpPr>
        <p:spPr>
          <a:xfrm>
            <a:off x="467544" y="24115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Production 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Diagonal liegende Ecken des Rechtecks abrunden 61"/>
          <p:cNvSpPr/>
          <p:nvPr/>
        </p:nvSpPr>
        <p:spPr>
          <a:xfrm>
            <a:off x="539552" y="2790220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Diagonal liegende Ecken des Rechtecks abrunden 62"/>
          <p:cNvSpPr/>
          <p:nvPr/>
        </p:nvSpPr>
        <p:spPr>
          <a:xfrm>
            <a:off x="373881" y="4116461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 rot="16200000">
            <a:off x="3798193" y="242544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Environmental 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Diagonal liegende Ecken des Rechtecks abrunden 64"/>
          <p:cNvSpPr/>
          <p:nvPr/>
        </p:nvSpPr>
        <p:spPr>
          <a:xfrm>
            <a:off x="4499992" y="1124744"/>
            <a:ext cx="360040" cy="288032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ieren 67"/>
          <p:cNvGrpSpPr/>
          <p:nvPr/>
        </p:nvGrpSpPr>
        <p:grpSpPr>
          <a:xfrm>
            <a:off x="6422552" y="2348880"/>
            <a:ext cx="1533824" cy="1236173"/>
            <a:chOff x="4283968" y="3463546"/>
            <a:chExt cx="1528318" cy="1405614"/>
          </a:xfrm>
        </p:grpSpPr>
        <p:grpSp>
          <p:nvGrpSpPr>
            <p:cNvPr id="3" name="Gruppieren 24"/>
            <p:cNvGrpSpPr/>
            <p:nvPr/>
          </p:nvGrpSpPr>
          <p:grpSpPr>
            <a:xfrm>
              <a:off x="4283968" y="4005064"/>
              <a:ext cx="936104" cy="864096"/>
              <a:chOff x="4283968" y="4005064"/>
              <a:chExt cx="936104" cy="864096"/>
            </a:xfrm>
          </p:grpSpPr>
          <p:sp>
            <p:nvSpPr>
              <p:cNvPr id="73" name="Diagonal liegende Ecken des Rechtecks abrunden 72"/>
              <p:cNvSpPr/>
              <p:nvPr/>
            </p:nvSpPr>
            <p:spPr>
              <a:xfrm>
                <a:off x="4283968" y="4221088"/>
                <a:ext cx="936104" cy="648072"/>
              </a:xfrm>
              <a:prstGeom prst="round2DiagRect">
                <a:avLst>
                  <a:gd name="adj1" fmla="val 28609"/>
                  <a:gd name="adj2" fmla="val 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de-DE" sz="1400" b="1" spc="50" dirty="0" smtClean="0">
                    <a:ln w="11430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onsolas" pitchFamily="49" charset="0"/>
                  </a:rPr>
                  <a:t>Sensor/</a:t>
                </a:r>
                <a:r>
                  <a:rPr lang="de-DE" sz="1400" b="1" spc="50" dirty="0" err="1" smtClean="0">
                    <a:ln w="11430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onsolas" pitchFamily="49" charset="0"/>
                  </a:rPr>
                  <a:t>Actor</a:t>
                </a:r>
                <a:endParaRPr lang="de-DE" sz="1400" b="1" spc="50" dirty="0">
                  <a:ln w="1143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74" name="Gleichschenkliges Dreieck 73"/>
              <p:cNvSpPr/>
              <p:nvPr/>
            </p:nvSpPr>
            <p:spPr>
              <a:xfrm>
                <a:off x="5148064" y="4005064"/>
                <a:ext cx="72008" cy="21602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0" name="Bogen 69"/>
            <p:cNvSpPr/>
            <p:nvPr/>
          </p:nvSpPr>
          <p:spPr>
            <a:xfrm rot="20766132">
              <a:off x="4988226" y="3864722"/>
              <a:ext cx="463689" cy="524378"/>
            </a:xfrm>
            <a:prstGeom prst="arc">
              <a:avLst>
                <a:gd name="adj1" fmla="val 12780126"/>
                <a:gd name="adj2" fmla="val 2510121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Bogen 70"/>
            <p:cNvSpPr/>
            <p:nvPr/>
          </p:nvSpPr>
          <p:spPr>
            <a:xfrm rot="20766132">
              <a:off x="4740440" y="3669447"/>
              <a:ext cx="914400" cy="914400"/>
            </a:xfrm>
            <a:prstGeom prst="arc">
              <a:avLst>
                <a:gd name="adj1" fmla="val 12780126"/>
                <a:gd name="adj2" fmla="val 2490155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Bogen 71"/>
            <p:cNvSpPr/>
            <p:nvPr/>
          </p:nvSpPr>
          <p:spPr>
            <a:xfrm rot="20766132">
              <a:off x="4627858" y="3463546"/>
              <a:ext cx="1184428" cy="1209058"/>
            </a:xfrm>
            <a:prstGeom prst="arc">
              <a:avLst>
                <a:gd name="adj1" fmla="val 12780126"/>
                <a:gd name="adj2" fmla="val 2490155"/>
              </a:avLst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5" name="Freeform 6"/>
          <p:cNvSpPr>
            <a:spLocks/>
          </p:cNvSpPr>
          <p:nvPr/>
        </p:nvSpPr>
        <p:spPr bwMode="auto">
          <a:xfrm>
            <a:off x="7740352" y="3501008"/>
            <a:ext cx="770433" cy="601565"/>
          </a:xfrm>
          <a:custGeom>
            <a:avLst/>
            <a:gdLst/>
            <a:ahLst/>
            <a:cxnLst>
              <a:cxn ang="0">
                <a:pos x="3283" y="276"/>
              </a:cxn>
              <a:cxn ang="0">
                <a:pos x="3202" y="170"/>
              </a:cxn>
              <a:cxn ang="0">
                <a:pos x="3094" y="85"/>
              </a:cxn>
              <a:cxn ang="0">
                <a:pos x="2964" y="30"/>
              </a:cxn>
              <a:cxn ang="0">
                <a:pos x="2824" y="0"/>
              </a:cxn>
              <a:cxn ang="0">
                <a:pos x="2673" y="9"/>
              </a:cxn>
              <a:cxn ang="0">
                <a:pos x="2512" y="64"/>
              </a:cxn>
              <a:cxn ang="0">
                <a:pos x="2372" y="157"/>
              </a:cxn>
              <a:cxn ang="0">
                <a:pos x="2253" y="297"/>
              </a:cxn>
              <a:cxn ang="0">
                <a:pos x="2120" y="416"/>
              </a:cxn>
              <a:cxn ang="0">
                <a:pos x="1941" y="471"/>
              </a:cxn>
              <a:cxn ang="0">
                <a:pos x="1787" y="459"/>
              </a:cxn>
              <a:cxn ang="0">
                <a:pos x="1626" y="382"/>
              </a:cxn>
              <a:cxn ang="0">
                <a:pos x="1475" y="234"/>
              </a:cxn>
              <a:cxn ang="0">
                <a:pos x="1314" y="115"/>
              </a:cxn>
              <a:cxn ang="0">
                <a:pos x="1111" y="60"/>
              </a:cxn>
              <a:cxn ang="0">
                <a:pos x="904" y="85"/>
              </a:cxn>
              <a:cxn ang="0">
                <a:pos x="736" y="187"/>
              </a:cxn>
              <a:cxn ang="0">
                <a:pos x="617" y="336"/>
              </a:cxn>
              <a:cxn ang="0">
                <a:pos x="743" y="200"/>
              </a:cxn>
              <a:cxn ang="0">
                <a:pos x="918" y="123"/>
              </a:cxn>
              <a:cxn ang="0">
                <a:pos x="1121" y="111"/>
              </a:cxn>
              <a:cxn ang="0">
                <a:pos x="1296" y="166"/>
              </a:cxn>
              <a:cxn ang="0">
                <a:pos x="1426" y="280"/>
              </a:cxn>
              <a:cxn ang="0">
                <a:pos x="1552" y="425"/>
              </a:cxn>
              <a:cxn ang="0">
                <a:pos x="1727" y="539"/>
              </a:cxn>
              <a:cxn ang="0">
                <a:pos x="1930" y="586"/>
              </a:cxn>
              <a:cxn ang="0">
                <a:pos x="2130" y="544"/>
              </a:cxn>
              <a:cxn ang="0">
                <a:pos x="2298" y="433"/>
              </a:cxn>
              <a:cxn ang="0">
                <a:pos x="2424" y="302"/>
              </a:cxn>
              <a:cxn ang="0">
                <a:pos x="2544" y="221"/>
              </a:cxn>
              <a:cxn ang="0">
                <a:pos x="2687" y="179"/>
              </a:cxn>
              <a:cxn ang="0">
                <a:pos x="2855" y="187"/>
              </a:cxn>
              <a:cxn ang="0">
                <a:pos x="2999" y="246"/>
              </a:cxn>
              <a:cxn ang="0">
                <a:pos x="3108" y="353"/>
              </a:cxn>
              <a:cxn ang="0">
                <a:pos x="2018" y="781"/>
              </a:cxn>
              <a:cxn ang="0">
                <a:pos x="1013" y="1210"/>
              </a:cxn>
              <a:cxn ang="0">
                <a:pos x="7" y="2581"/>
              </a:cxn>
              <a:cxn ang="0">
                <a:pos x="287" y="2241"/>
              </a:cxn>
              <a:cxn ang="0">
                <a:pos x="287" y="1376"/>
              </a:cxn>
              <a:cxn ang="0">
                <a:pos x="1293" y="1673"/>
              </a:cxn>
              <a:cxn ang="0">
                <a:pos x="2298" y="1240"/>
              </a:cxn>
              <a:cxn ang="0">
                <a:pos x="1878" y="2241"/>
              </a:cxn>
              <a:cxn ang="0">
                <a:pos x="3479" y="353"/>
              </a:cxn>
            </a:cxnLst>
            <a:rect l="0" t="0" r="r" b="b"/>
            <a:pathLst>
              <a:path w="3479" h="2581">
                <a:moveTo>
                  <a:pt x="3314" y="353"/>
                </a:moveTo>
                <a:lnTo>
                  <a:pt x="3300" y="314"/>
                </a:lnTo>
                <a:lnTo>
                  <a:pt x="3283" y="276"/>
                </a:lnTo>
                <a:lnTo>
                  <a:pt x="3262" y="238"/>
                </a:lnTo>
                <a:lnTo>
                  <a:pt x="3234" y="204"/>
                </a:lnTo>
                <a:lnTo>
                  <a:pt x="3202" y="170"/>
                </a:lnTo>
                <a:lnTo>
                  <a:pt x="3171" y="140"/>
                </a:lnTo>
                <a:lnTo>
                  <a:pt x="3132" y="111"/>
                </a:lnTo>
                <a:lnTo>
                  <a:pt x="3094" y="85"/>
                </a:lnTo>
                <a:lnTo>
                  <a:pt x="3052" y="64"/>
                </a:lnTo>
                <a:lnTo>
                  <a:pt x="3006" y="47"/>
                </a:lnTo>
                <a:lnTo>
                  <a:pt x="2964" y="30"/>
                </a:lnTo>
                <a:lnTo>
                  <a:pt x="2915" y="17"/>
                </a:lnTo>
                <a:lnTo>
                  <a:pt x="2869" y="4"/>
                </a:lnTo>
                <a:lnTo>
                  <a:pt x="2824" y="0"/>
                </a:lnTo>
                <a:lnTo>
                  <a:pt x="2775" y="0"/>
                </a:lnTo>
                <a:lnTo>
                  <a:pt x="2729" y="0"/>
                </a:lnTo>
                <a:lnTo>
                  <a:pt x="2673" y="9"/>
                </a:lnTo>
                <a:lnTo>
                  <a:pt x="2617" y="21"/>
                </a:lnTo>
                <a:lnTo>
                  <a:pt x="2565" y="38"/>
                </a:lnTo>
                <a:lnTo>
                  <a:pt x="2512" y="64"/>
                </a:lnTo>
                <a:lnTo>
                  <a:pt x="2459" y="89"/>
                </a:lnTo>
                <a:lnTo>
                  <a:pt x="2414" y="123"/>
                </a:lnTo>
                <a:lnTo>
                  <a:pt x="2372" y="157"/>
                </a:lnTo>
                <a:lnTo>
                  <a:pt x="2337" y="195"/>
                </a:lnTo>
                <a:lnTo>
                  <a:pt x="2295" y="251"/>
                </a:lnTo>
                <a:lnTo>
                  <a:pt x="2253" y="297"/>
                </a:lnTo>
                <a:lnTo>
                  <a:pt x="2211" y="344"/>
                </a:lnTo>
                <a:lnTo>
                  <a:pt x="2165" y="382"/>
                </a:lnTo>
                <a:lnTo>
                  <a:pt x="2120" y="416"/>
                </a:lnTo>
                <a:lnTo>
                  <a:pt x="2067" y="442"/>
                </a:lnTo>
                <a:lnTo>
                  <a:pt x="2008" y="459"/>
                </a:lnTo>
                <a:lnTo>
                  <a:pt x="1941" y="471"/>
                </a:lnTo>
                <a:lnTo>
                  <a:pt x="1892" y="471"/>
                </a:lnTo>
                <a:lnTo>
                  <a:pt x="1839" y="467"/>
                </a:lnTo>
                <a:lnTo>
                  <a:pt x="1787" y="459"/>
                </a:lnTo>
                <a:lnTo>
                  <a:pt x="1734" y="442"/>
                </a:lnTo>
                <a:lnTo>
                  <a:pt x="1682" y="416"/>
                </a:lnTo>
                <a:lnTo>
                  <a:pt x="1626" y="382"/>
                </a:lnTo>
                <a:lnTo>
                  <a:pt x="1570" y="336"/>
                </a:lnTo>
                <a:lnTo>
                  <a:pt x="1514" y="280"/>
                </a:lnTo>
                <a:lnTo>
                  <a:pt x="1475" y="234"/>
                </a:lnTo>
                <a:lnTo>
                  <a:pt x="1426" y="187"/>
                </a:lnTo>
                <a:lnTo>
                  <a:pt x="1373" y="149"/>
                </a:lnTo>
                <a:lnTo>
                  <a:pt x="1314" y="115"/>
                </a:lnTo>
                <a:lnTo>
                  <a:pt x="1247" y="89"/>
                </a:lnTo>
                <a:lnTo>
                  <a:pt x="1181" y="68"/>
                </a:lnTo>
                <a:lnTo>
                  <a:pt x="1111" y="60"/>
                </a:lnTo>
                <a:lnTo>
                  <a:pt x="1041" y="60"/>
                </a:lnTo>
                <a:lnTo>
                  <a:pt x="970" y="68"/>
                </a:lnTo>
                <a:lnTo>
                  <a:pt x="904" y="85"/>
                </a:lnTo>
                <a:lnTo>
                  <a:pt x="844" y="115"/>
                </a:lnTo>
                <a:lnTo>
                  <a:pt x="788" y="145"/>
                </a:lnTo>
                <a:lnTo>
                  <a:pt x="736" y="187"/>
                </a:lnTo>
                <a:lnTo>
                  <a:pt x="690" y="229"/>
                </a:lnTo>
                <a:lnTo>
                  <a:pt x="648" y="280"/>
                </a:lnTo>
                <a:lnTo>
                  <a:pt x="617" y="336"/>
                </a:lnTo>
                <a:lnTo>
                  <a:pt x="652" y="285"/>
                </a:lnTo>
                <a:lnTo>
                  <a:pt x="694" y="242"/>
                </a:lnTo>
                <a:lnTo>
                  <a:pt x="743" y="200"/>
                </a:lnTo>
                <a:lnTo>
                  <a:pt x="795" y="170"/>
                </a:lnTo>
                <a:lnTo>
                  <a:pt x="855" y="140"/>
                </a:lnTo>
                <a:lnTo>
                  <a:pt x="918" y="123"/>
                </a:lnTo>
                <a:lnTo>
                  <a:pt x="981" y="111"/>
                </a:lnTo>
                <a:lnTo>
                  <a:pt x="1051" y="106"/>
                </a:lnTo>
                <a:lnTo>
                  <a:pt x="1121" y="111"/>
                </a:lnTo>
                <a:lnTo>
                  <a:pt x="1184" y="123"/>
                </a:lnTo>
                <a:lnTo>
                  <a:pt x="1240" y="140"/>
                </a:lnTo>
                <a:lnTo>
                  <a:pt x="1296" y="166"/>
                </a:lnTo>
                <a:lnTo>
                  <a:pt x="1345" y="200"/>
                </a:lnTo>
                <a:lnTo>
                  <a:pt x="1387" y="238"/>
                </a:lnTo>
                <a:lnTo>
                  <a:pt x="1426" y="280"/>
                </a:lnTo>
                <a:lnTo>
                  <a:pt x="1461" y="331"/>
                </a:lnTo>
                <a:lnTo>
                  <a:pt x="1503" y="378"/>
                </a:lnTo>
                <a:lnTo>
                  <a:pt x="1552" y="425"/>
                </a:lnTo>
                <a:lnTo>
                  <a:pt x="1608" y="467"/>
                </a:lnTo>
                <a:lnTo>
                  <a:pt x="1664" y="505"/>
                </a:lnTo>
                <a:lnTo>
                  <a:pt x="1727" y="539"/>
                </a:lnTo>
                <a:lnTo>
                  <a:pt x="1794" y="565"/>
                </a:lnTo>
                <a:lnTo>
                  <a:pt x="1860" y="582"/>
                </a:lnTo>
                <a:lnTo>
                  <a:pt x="1930" y="586"/>
                </a:lnTo>
                <a:lnTo>
                  <a:pt x="2001" y="582"/>
                </a:lnTo>
                <a:lnTo>
                  <a:pt x="2067" y="565"/>
                </a:lnTo>
                <a:lnTo>
                  <a:pt x="2130" y="544"/>
                </a:lnTo>
                <a:lnTo>
                  <a:pt x="2193" y="514"/>
                </a:lnTo>
                <a:lnTo>
                  <a:pt x="2249" y="476"/>
                </a:lnTo>
                <a:lnTo>
                  <a:pt x="2298" y="433"/>
                </a:lnTo>
                <a:lnTo>
                  <a:pt x="2347" y="386"/>
                </a:lnTo>
                <a:lnTo>
                  <a:pt x="2389" y="336"/>
                </a:lnTo>
                <a:lnTo>
                  <a:pt x="2424" y="302"/>
                </a:lnTo>
                <a:lnTo>
                  <a:pt x="2463" y="272"/>
                </a:lnTo>
                <a:lnTo>
                  <a:pt x="2502" y="242"/>
                </a:lnTo>
                <a:lnTo>
                  <a:pt x="2544" y="221"/>
                </a:lnTo>
                <a:lnTo>
                  <a:pt x="2589" y="200"/>
                </a:lnTo>
                <a:lnTo>
                  <a:pt x="2635" y="187"/>
                </a:lnTo>
                <a:lnTo>
                  <a:pt x="2687" y="179"/>
                </a:lnTo>
                <a:lnTo>
                  <a:pt x="2740" y="174"/>
                </a:lnTo>
                <a:lnTo>
                  <a:pt x="2799" y="179"/>
                </a:lnTo>
                <a:lnTo>
                  <a:pt x="2855" y="187"/>
                </a:lnTo>
                <a:lnTo>
                  <a:pt x="2908" y="200"/>
                </a:lnTo>
                <a:lnTo>
                  <a:pt x="2957" y="221"/>
                </a:lnTo>
                <a:lnTo>
                  <a:pt x="2999" y="246"/>
                </a:lnTo>
                <a:lnTo>
                  <a:pt x="3041" y="276"/>
                </a:lnTo>
                <a:lnTo>
                  <a:pt x="3076" y="314"/>
                </a:lnTo>
                <a:lnTo>
                  <a:pt x="3108" y="353"/>
                </a:lnTo>
                <a:lnTo>
                  <a:pt x="2946" y="353"/>
                </a:lnTo>
                <a:lnTo>
                  <a:pt x="2950" y="1121"/>
                </a:lnTo>
                <a:lnTo>
                  <a:pt x="2018" y="781"/>
                </a:lnTo>
                <a:lnTo>
                  <a:pt x="2018" y="1184"/>
                </a:lnTo>
                <a:lnTo>
                  <a:pt x="1013" y="819"/>
                </a:lnTo>
                <a:lnTo>
                  <a:pt x="1013" y="1210"/>
                </a:lnTo>
                <a:lnTo>
                  <a:pt x="0" y="815"/>
                </a:lnTo>
                <a:lnTo>
                  <a:pt x="7" y="1414"/>
                </a:lnTo>
                <a:lnTo>
                  <a:pt x="7" y="2581"/>
                </a:lnTo>
                <a:lnTo>
                  <a:pt x="1878" y="2581"/>
                </a:lnTo>
                <a:lnTo>
                  <a:pt x="1878" y="2241"/>
                </a:lnTo>
                <a:lnTo>
                  <a:pt x="287" y="2241"/>
                </a:lnTo>
                <a:lnTo>
                  <a:pt x="287" y="1414"/>
                </a:lnTo>
                <a:lnTo>
                  <a:pt x="287" y="1405"/>
                </a:lnTo>
                <a:lnTo>
                  <a:pt x="287" y="1376"/>
                </a:lnTo>
                <a:lnTo>
                  <a:pt x="287" y="1333"/>
                </a:lnTo>
                <a:lnTo>
                  <a:pt x="284" y="1282"/>
                </a:lnTo>
                <a:lnTo>
                  <a:pt x="1293" y="1673"/>
                </a:lnTo>
                <a:lnTo>
                  <a:pt x="1293" y="1274"/>
                </a:lnTo>
                <a:lnTo>
                  <a:pt x="2298" y="1639"/>
                </a:lnTo>
                <a:lnTo>
                  <a:pt x="2298" y="1240"/>
                </a:lnTo>
                <a:lnTo>
                  <a:pt x="3199" y="1562"/>
                </a:lnTo>
                <a:lnTo>
                  <a:pt x="3199" y="2241"/>
                </a:lnTo>
                <a:lnTo>
                  <a:pt x="1878" y="2241"/>
                </a:lnTo>
                <a:lnTo>
                  <a:pt x="1878" y="2581"/>
                </a:lnTo>
                <a:lnTo>
                  <a:pt x="3479" y="2581"/>
                </a:lnTo>
                <a:lnTo>
                  <a:pt x="3479" y="353"/>
                </a:lnTo>
                <a:lnTo>
                  <a:pt x="3314" y="3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6"/>
          <p:cNvSpPr>
            <a:spLocks/>
          </p:cNvSpPr>
          <p:nvPr/>
        </p:nvSpPr>
        <p:spPr bwMode="auto">
          <a:xfrm>
            <a:off x="8078737" y="2676301"/>
            <a:ext cx="770433" cy="601565"/>
          </a:xfrm>
          <a:custGeom>
            <a:avLst/>
            <a:gdLst/>
            <a:ahLst/>
            <a:cxnLst>
              <a:cxn ang="0">
                <a:pos x="3283" y="276"/>
              </a:cxn>
              <a:cxn ang="0">
                <a:pos x="3202" y="170"/>
              </a:cxn>
              <a:cxn ang="0">
                <a:pos x="3094" y="85"/>
              </a:cxn>
              <a:cxn ang="0">
                <a:pos x="2964" y="30"/>
              </a:cxn>
              <a:cxn ang="0">
                <a:pos x="2824" y="0"/>
              </a:cxn>
              <a:cxn ang="0">
                <a:pos x="2673" y="9"/>
              </a:cxn>
              <a:cxn ang="0">
                <a:pos x="2512" y="64"/>
              </a:cxn>
              <a:cxn ang="0">
                <a:pos x="2372" y="157"/>
              </a:cxn>
              <a:cxn ang="0">
                <a:pos x="2253" y="297"/>
              </a:cxn>
              <a:cxn ang="0">
                <a:pos x="2120" y="416"/>
              </a:cxn>
              <a:cxn ang="0">
                <a:pos x="1941" y="471"/>
              </a:cxn>
              <a:cxn ang="0">
                <a:pos x="1787" y="459"/>
              </a:cxn>
              <a:cxn ang="0">
                <a:pos x="1626" y="382"/>
              </a:cxn>
              <a:cxn ang="0">
                <a:pos x="1475" y="234"/>
              </a:cxn>
              <a:cxn ang="0">
                <a:pos x="1314" y="115"/>
              </a:cxn>
              <a:cxn ang="0">
                <a:pos x="1111" y="60"/>
              </a:cxn>
              <a:cxn ang="0">
                <a:pos x="904" y="85"/>
              </a:cxn>
              <a:cxn ang="0">
                <a:pos x="736" y="187"/>
              </a:cxn>
              <a:cxn ang="0">
                <a:pos x="617" y="336"/>
              </a:cxn>
              <a:cxn ang="0">
                <a:pos x="743" y="200"/>
              </a:cxn>
              <a:cxn ang="0">
                <a:pos x="918" y="123"/>
              </a:cxn>
              <a:cxn ang="0">
                <a:pos x="1121" y="111"/>
              </a:cxn>
              <a:cxn ang="0">
                <a:pos x="1296" y="166"/>
              </a:cxn>
              <a:cxn ang="0">
                <a:pos x="1426" y="280"/>
              </a:cxn>
              <a:cxn ang="0">
                <a:pos x="1552" y="425"/>
              </a:cxn>
              <a:cxn ang="0">
                <a:pos x="1727" y="539"/>
              </a:cxn>
              <a:cxn ang="0">
                <a:pos x="1930" y="586"/>
              </a:cxn>
              <a:cxn ang="0">
                <a:pos x="2130" y="544"/>
              </a:cxn>
              <a:cxn ang="0">
                <a:pos x="2298" y="433"/>
              </a:cxn>
              <a:cxn ang="0">
                <a:pos x="2424" y="302"/>
              </a:cxn>
              <a:cxn ang="0">
                <a:pos x="2544" y="221"/>
              </a:cxn>
              <a:cxn ang="0">
                <a:pos x="2687" y="179"/>
              </a:cxn>
              <a:cxn ang="0">
                <a:pos x="2855" y="187"/>
              </a:cxn>
              <a:cxn ang="0">
                <a:pos x="2999" y="246"/>
              </a:cxn>
              <a:cxn ang="0">
                <a:pos x="3108" y="353"/>
              </a:cxn>
              <a:cxn ang="0">
                <a:pos x="2018" y="781"/>
              </a:cxn>
              <a:cxn ang="0">
                <a:pos x="1013" y="1210"/>
              </a:cxn>
              <a:cxn ang="0">
                <a:pos x="7" y="2581"/>
              </a:cxn>
              <a:cxn ang="0">
                <a:pos x="287" y="2241"/>
              </a:cxn>
              <a:cxn ang="0">
                <a:pos x="287" y="1376"/>
              </a:cxn>
              <a:cxn ang="0">
                <a:pos x="1293" y="1673"/>
              </a:cxn>
              <a:cxn ang="0">
                <a:pos x="2298" y="1240"/>
              </a:cxn>
              <a:cxn ang="0">
                <a:pos x="1878" y="2241"/>
              </a:cxn>
              <a:cxn ang="0">
                <a:pos x="3479" y="353"/>
              </a:cxn>
            </a:cxnLst>
            <a:rect l="0" t="0" r="r" b="b"/>
            <a:pathLst>
              <a:path w="3479" h="2581">
                <a:moveTo>
                  <a:pt x="3314" y="353"/>
                </a:moveTo>
                <a:lnTo>
                  <a:pt x="3300" y="314"/>
                </a:lnTo>
                <a:lnTo>
                  <a:pt x="3283" y="276"/>
                </a:lnTo>
                <a:lnTo>
                  <a:pt x="3262" y="238"/>
                </a:lnTo>
                <a:lnTo>
                  <a:pt x="3234" y="204"/>
                </a:lnTo>
                <a:lnTo>
                  <a:pt x="3202" y="170"/>
                </a:lnTo>
                <a:lnTo>
                  <a:pt x="3171" y="140"/>
                </a:lnTo>
                <a:lnTo>
                  <a:pt x="3132" y="111"/>
                </a:lnTo>
                <a:lnTo>
                  <a:pt x="3094" y="85"/>
                </a:lnTo>
                <a:lnTo>
                  <a:pt x="3052" y="64"/>
                </a:lnTo>
                <a:lnTo>
                  <a:pt x="3006" y="47"/>
                </a:lnTo>
                <a:lnTo>
                  <a:pt x="2964" y="30"/>
                </a:lnTo>
                <a:lnTo>
                  <a:pt x="2915" y="17"/>
                </a:lnTo>
                <a:lnTo>
                  <a:pt x="2869" y="4"/>
                </a:lnTo>
                <a:lnTo>
                  <a:pt x="2824" y="0"/>
                </a:lnTo>
                <a:lnTo>
                  <a:pt x="2775" y="0"/>
                </a:lnTo>
                <a:lnTo>
                  <a:pt x="2729" y="0"/>
                </a:lnTo>
                <a:lnTo>
                  <a:pt x="2673" y="9"/>
                </a:lnTo>
                <a:lnTo>
                  <a:pt x="2617" y="21"/>
                </a:lnTo>
                <a:lnTo>
                  <a:pt x="2565" y="38"/>
                </a:lnTo>
                <a:lnTo>
                  <a:pt x="2512" y="64"/>
                </a:lnTo>
                <a:lnTo>
                  <a:pt x="2459" y="89"/>
                </a:lnTo>
                <a:lnTo>
                  <a:pt x="2414" y="123"/>
                </a:lnTo>
                <a:lnTo>
                  <a:pt x="2372" y="157"/>
                </a:lnTo>
                <a:lnTo>
                  <a:pt x="2337" y="195"/>
                </a:lnTo>
                <a:lnTo>
                  <a:pt x="2295" y="251"/>
                </a:lnTo>
                <a:lnTo>
                  <a:pt x="2253" y="297"/>
                </a:lnTo>
                <a:lnTo>
                  <a:pt x="2211" y="344"/>
                </a:lnTo>
                <a:lnTo>
                  <a:pt x="2165" y="382"/>
                </a:lnTo>
                <a:lnTo>
                  <a:pt x="2120" y="416"/>
                </a:lnTo>
                <a:lnTo>
                  <a:pt x="2067" y="442"/>
                </a:lnTo>
                <a:lnTo>
                  <a:pt x="2008" y="459"/>
                </a:lnTo>
                <a:lnTo>
                  <a:pt x="1941" y="471"/>
                </a:lnTo>
                <a:lnTo>
                  <a:pt x="1892" y="471"/>
                </a:lnTo>
                <a:lnTo>
                  <a:pt x="1839" y="467"/>
                </a:lnTo>
                <a:lnTo>
                  <a:pt x="1787" y="459"/>
                </a:lnTo>
                <a:lnTo>
                  <a:pt x="1734" y="442"/>
                </a:lnTo>
                <a:lnTo>
                  <a:pt x="1682" y="416"/>
                </a:lnTo>
                <a:lnTo>
                  <a:pt x="1626" y="382"/>
                </a:lnTo>
                <a:lnTo>
                  <a:pt x="1570" y="336"/>
                </a:lnTo>
                <a:lnTo>
                  <a:pt x="1514" y="280"/>
                </a:lnTo>
                <a:lnTo>
                  <a:pt x="1475" y="234"/>
                </a:lnTo>
                <a:lnTo>
                  <a:pt x="1426" y="187"/>
                </a:lnTo>
                <a:lnTo>
                  <a:pt x="1373" y="149"/>
                </a:lnTo>
                <a:lnTo>
                  <a:pt x="1314" y="115"/>
                </a:lnTo>
                <a:lnTo>
                  <a:pt x="1247" y="89"/>
                </a:lnTo>
                <a:lnTo>
                  <a:pt x="1181" y="68"/>
                </a:lnTo>
                <a:lnTo>
                  <a:pt x="1111" y="60"/>
                </a:lnTo>
                <a:lnTo>
                  <a:pt x="1041" y="60"/>
                </a:lnTo>
                <a:lnTo>
                  <a:pt x="970" y="68"/>
                </a:lnTo>
                <a:lnTo>
                  <a:pt x="904" y="85"/>
                </a:lnTo>
                <a:lnTo>
                  <a:pt x="844" y="115"/>
                </a:lnTo>
                <a:lnTo>
                  <a:pt x="788" y="145"/>
                </a:lnTo>
                <a:lnTo>
                  <a:pt x="736" y="187"/>
                </a:lnTo>
                <a:lnTo>
                  <a:pt x="690" y="229"/>
                </a:lnTo>
                <a:lnTo>
                  <a:pt x="648" y="280"/>
                </a:lnTo>
                <a:lnTo>
                  <a:pt x="617" y="336"/>
                </a:lnTo>
                <a:lnTo>
                  <a:pt x="652" y="285"/>
                </a:lnTo>
                <a:lnTo>
                  <a:pt x="694" y="242"/>
                </a:lnTo>
                <a:lnTo>
                  <a:pt x="743" y="200"/>
                </a:lnTo>
                <a:lnTo>
                  <a:pt x="795" y="170"/>
                </a:lnTo>
                <a:lnTo>
                  <a:pt x="855" y="140"/>
                </a:lnTo>
                <a:lnTo>
                  <a:pt x="918" y="123"/>
                </a:lnTo>
                <a:lnTo>
                  <a:pt x="981" y="111"/>
                </a:lnTo>
                <a:lnTo>
                  <a:pt x="1051" y="106"/>
                </a:lnTo>
                <a:lnTo>
                  <a:pt x="1121" y="111"/>
                </a:lnTo>
                <a:lnTo>
                  <a:pt x="1184" y="123"/>
                </a:lnTo>
                <a:lnTo>
                  <a:pt x="1240" y="140"/>
                </a:lnTo>
                <a:lnTo>
                  <a:pt x="1296" y="166"/>
                </a:lnTo>
                <a:lnTo>
                  <a:pt x="1345" y="200"/>
                </a:lnTo>
                <a:lnTo>
                  <a:pt x="1387" y="238"/>
                </a:lnTo>
                <a:lnTo>
                  <a:pt x="1426" y="280"/>
                </a:lnTo>
                <a:lnTo>
                  <a:pt x="1461" y="331"/>
                </a:lnTo>
                <a:lnTo>
                  <a:pt x="1503" y="378"/>
                </a:lnTo>
                <a:lnTo>
                  <a:pt x="1552" y="425"/>
                </a:lnTo>
                <a:lnTo>
                  <a:pt x="1608" y="467"/>
                </a:lnTo>
                <a:lnTo>
                  <a:pt x="1664" y="505"/>
                </a:lnTo>
                <a:lnTo>
                  <a:pt x="1727" y="539"/>
                </a:lnTo>
                <a:lnTo>
                  <a:pt x="1794" y="565"/>
                </a:lnTo>
                <a:lnTo>
                  <a:pt x="1860" y="582"/>
                </a:lnTo>
                <a:lnTo>
                  <a:pt x="1930" y="586"/>
                </a:lnTo>
                <a:lnTo>
                  <a:pt x="2001" y="582"/>
                </a:lnTo>
                <a:lnTo>
                  <a:pt x="2067" y="565"/>
                </a:lnTo>
                <a:lnTo>
                  <a:pt x="2130" y="544"/>
                </a:lnTo>
                <a:lnTo>
                  <a:pt x="2193" y="514"/>
                </a:lnTo>
                <a:lnTo>
                  <a:pt x="2249" y="476"/>
                </a:lnTo>
                <a:lnTo>
                  <a:pt x="2298" y="433"/>
                </a:lnTo>
                <a:lnTo>
                  <a:pt x="2347" y="386"/>
                </a:lnTo>
                <a:lnTo>
                  <a:pt x="2389" y="336"/>
                </a:lnTo>
                <a:lnTo>
                  <a:pt x="2424" y="302"/>
                </a:lnTo>
                <a:lnTo>
                  <a:pt x="2463" y="272"/>
                </a:lnTo>
                <a:lnTo>
                  <a:pt x="2502" y="242"/>
                </a:lnTo>
                <a:lnTo>
                  <a:pt x="2544" y="221"/>
                </a:lnTo>
                <a:lnTo>
                  <a:pt x="2589" y="200"/>
                </a:lnTo>
                <a:lnTo>
                  <a:pt x="2635" y="187"/>
                </a:lnTo>
                <a:lnTo>
                  <a:pt x="2687" y="179"/>
                </a:lnTo>
                <a:lnTo>
                  <a:pt x="2740" y="174"/>
                </a:lnTo>
                <a:lnTo>
                  <a:pt x="2799" y="179"/>
                </a:lnTo>
                <a:lnTo>
                  <a:pt x="2855" y="187"/>
                </a:lnTo>
                <a:lnTo>
                  <a:pt x="2908" y="200"/>
                </a:lnTo>
                <a:lnTo>
                  <a:pt x="2957" y="221"/>
                </a:lnTo>
                <a:lnTo>
                  <a:pt x="2999" y="246"/>
                </a:lnTo>
                <a:lnTo>
                  <a:pt x="3041" y="276"/>
                </a:lnTo>
                <a:lnTo>
                  <a:pt x="3076" y="314"/>
                </a:lnTo>
                <a:lnTo>
                  <a:pt x="3108" y="353"/>
                </a:lnTo>
                <a:lnTo>
                  <a:pt x="2946" y="353"/>
                </a:lnTo>
                <a:lnTo>
                  <a:pt x="2950" y="1121"/>
                </a:lnTo>
                <a:lnTo>
                  <a:pt x="2018" y="781"/>
                </a:lnTo>
                <a:lnTo>
                  <a:pt x="2018" y="1184"/>
                </a:lnTo>
                <a:lnTo>
                  <a:pt x="1013" y="819"/>
                </a:lnTo>
                <a:lnTo>
                  <a:pt x="1013" y="1210"/>
                </a:lnTo>
                <a:lnTo>
                  <a:pt x="0" y="815"/>
                </a:lnTo>
                <a:lnTo>
                  <a:pt x="7" y="1414"/>
                </a:lnTo>
                <a:lnTo>
                  <a:pt x="7" y="2581"/>
                </a:lnTo>
                <a:lnTo>
                  <a:pt x="1878" y="2581"/>
                </a:lnTo>
                <a:lnTo>
                  <a:pt x="1878" y="2241"/>
                </a:lnTo>
                <a:lnTo>
                  <a:pt x="287" y="2241"/>
                </a:lnTo>
                <a:lnTo>
                  <a:pt x="287" y="1414"/>
                </a:lnTo>
                <a:lnTo>
                  <a:pt x="287" y="1405"/>
                </a:lnTo>
                <a:lnTo>
                  <a:pt x="287" y="1376"/>
                </a:lnTo>
                <a:lnTo>
                  <a:pt x="287" y="1333"/>
                </a:lnTo>
                <a:lnTo>
                  <a:pt x="284" y="1282"/>
                </a:lnTo>
                <a:lnTo>
                  <a:pt x="1293" y="1673"/>
                </a:lnTo>
                <a:lnTo>
                  <a:pt x="1293" y="1274"/>
                </a:lnTo>
                <a:lnTo>
                  <a:pt x="2298" y="1639"/>
                </a:lnTo>
                <a:lnTo>
                  <a:pt x="2298" y="1240"/>
                </a:lnTo>
                <a:lnTo>
                  <a:pt x="3199" y="1562"/>
                </a:lnTo>
                <a:lnTo>
                  <a:pt x="3199" y="2241"/>
                </a:lnTo>
                <a:lnTo>
                  <a:pt x="1878" y="2241"/>
                </a:lnTo>
                <a:lnTo>
                  <a:pt x="1878" y="2581"/>
                </a:lnTo>
                <a:lnTo>
                  <a:pt x="3479" y="2581"/>
                </a:lnTo>
                <a:lnTo>
                  <a:pt x="3479" y="353"/>
                </a:lnTo>
                <a:lnTo>
                  <a:pt x="3314" y="3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Pfeil nach links und rechts 76"/>
          <p:cNvSpPr/>
          <p:nvPr/>
        </p:nvSpPr>
        <p:spPr>
          <a:xfrm flipV="1">
            <a:off x="5270425" y="3612405"/>
            <a:ext cx="36004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feil nach links und rechts 66"/>
          <p:cNvSpPr/>
          <p:nvPr/>
        </p:nvSpPr>
        <p:spPr>
          <a:xfrm flipV="1">
            <a:off x="7214641" y="3684413"/>
            <a:ext cx="36004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C:\div\cliparts\MC900431616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3717032"/>
            <a:ext cx="698376" cy="698376"/>
          </a:xfrm>
          <a:prstGeom prst="rect">
            <a:avLst/>
          </a:prstGeom>
          <a:noFill/>
        </p:spPr>
      </p:pic>
      <p:sp>
        <p:nvSpPr>
          <p:cNvPr id="189" name="Pfeil nach links und rechts 188"/>
          <p:cNvSpPr/>
          <p:nvPr/>
        </p:nvSpPr>
        <p:spPr>
          <a:xfrm>
            <a:off x="2843808" y="3717032"/>
            <a:ext cx="360040" cy="21602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1763688" y="3501008"/>
            <a:ext cx="360040" cy="21602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3" name="Pfeil nach links und rechts 192"/>
          <p:cNvSpPr/>
          <p:nvPr/>
        </p:nvSpPr>
        <p:spPr>
          <a:xfrm rot="18050513">
            <a:off x="1547664" y="3140968"/>
            <a:ext cx="360040" cy="21602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4" name="Pfeil nach links und rechts 193"/>
          <p:cNvSpPr/>
          <p:nvPr/>
        </p:nvSpPr>
        <p:spPr>
          <a:xfrm rot="14077092">
            <a:off x="2399480" y="3026246"/>
            <a:ext cx="360040" cy="21602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5436096" y="980729"/>
            <a:ext cx="37444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Context</a:t>
            </a:r>
          </a:p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Recognition and Interaction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9" name="Picture 5" descr="C:\div\cliparts\MC900433941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960" y="2996952"/>
            <a:ext cx="610245" cy="610245"/>
          </a:xfrm>
          <a:prstGeom prst="rect">
            <a:avLst/>
          </a:prstGeom>
          <a:noFill/>
        </p:spPr>
      </p:pic>
      <p:sp>
        <p:nvSpPr>
          <p:cNvPr id="121" name="Diagonal liegende Ecken des Rechtecks abrunden 120"/>
          <p:cNvSpPr/>
          <p:nvPr/>
        </p:nvSpPr>
        <p:spPr>
          <a:xfrm>
            <a:off x="7740352" y="3645024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Diagonal liegende Ecken des Rechtecks abrunden 122"/>
          <p:cNvSpPr/>
          <p:nvPr/>
        </p:nvSpPr>
        <p:spPr>
          <a:xfrm>
            <a:off x="7892752" y="3797424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Diagonal liegende Ecken des Rechtecks abrunden 124"/>
          <p:cNvSpPr/>
          <p:nvPr/>
        </p:nvSpPr>
        <p:spPr>
          <a:xfrm>
            <a:off x="8316416" y="3933056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Diagonal liegende Ecken des Rechtecks abrunden 126"/>
          <p:cNvSpPr/>
          <p:nvPr/>
        </p:nvSpPr>
        <p:spPr>
          <a:xfrm>
            <a:off x="8172400" y="3068960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Diagonal liegende Ecken des Rechtecks abrunden 128"/>
          <p:cNvSpPr/>
          <p:nvPr/>
        </p:nvSpPr>
        <p:spPr>
          <a:xfrm>
            <a:off x="8604448" y="2924944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Diagonal liegende Ecken des Rechtecks abrunden 130"/>
          <p:cNvSpPr/>
          <p:nvPr/>
        </p:nvSpPr>
        <p:spPr>
          <a:xfrm>
            <a:off x="8244408" y="3645024"/>
            <a:ext cx="216024" cy="144016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 bwMode="auto">
          <a:xfrm>
            <a:off x="107504" y="188640"/>
            <a:ext cx="921702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dirty="0">
              <a:solidFill>
                <a:srgbClr val="009682"/>
              </a:solidFill>
              <a:latin typeface="Frutiger LT Std 45 Light" pitchFamily="34" charset="0"/>
            </a:endParaRPr>
          </a:p>
        </p:txBody>
      </p:sp>
      <p:pic>
        <p:nvPicPr>
          <p:cNvPr id="54" name="Grafik 1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25432" y="4509120"/>
            <a:ext cx="3822158" cy="23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feld 65"/>
          <p:cNvSpPr txBox="1"/>
          <p:nvPr/>
        </p:nvSpPr>
        <p:spPr>
          <a:xfrm>
            <a:off x="218186" y="4469631"/>
            <a:ext cx="4461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NMittelschrift" pitchFamily="34" charset="0"/>
              </a:rPr>
              <a:t>Software is Core Part here:</a:t>
            </a:r>
          </a:p>
          <a:p>
            <a:endParaRPr lang="en-US" sz="2000" dirty="0" smtClean="0">
              <a:latin typeface="DINMittelschrif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DINMittelschrift" pitchFamily="34" charset="0"/>
              </a:rPr>
              <a:t>Context-aware 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DINMittelschrift" pitchFamily="34" charset="0"/>
              </a:rPr>
              <a:t>Autonomic,reactive</a:t>
            </a:r>
            <a:r>
              <a:rPr lang="en-US" sz="2000" dirty="0" smtClean="0">
                <a:latin typeface="DINMittelschrift" pitchFamily="34" charset="0"/>
              </a:rPr>
              <a:t>,…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DINMittelschrift" pitchFamily="34" charset="0"/>
              </a:rPr>
              <a:t>HCI: Mobile Maintenance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DINMittelschrift" pitchFamily="34" charset="0"/>
              </a:rPr>
              <a:t>Ad-hoc 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DINMittelschrift" pitchFamily="34" charset="0"/>
              </a:rPr>
              <a:t>SmartX</a:t>
            </a:r>
            <a:r>
              <a:rPr lang="en-US" sz="2000" dirty="0" smtClean="0">
                <a:latin typeface="DINMittelschrift" pitchFamily="34" charset="0"/>
              </a:rPr>
              <a:t>+ </a:t>
            </a:r>
            <a:r>
              <a:rPr lang="en-US" sz="2000" dirty="0" err="1" smtClean="0">
                <a:latin typeface="DINMittelschrift" pitchFamily="34" charset="0"/>
              </a:rPr>
              <a:t>AugmentedX</a:t>
            </a:r>
            <a:endParaRPr lang="en-US" sz="2000" dirty="0">
              <a:latin typeface="DINMittelschrift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390525" y="333375"/>
            <a:ext cx="9150027" cy="561975"/>
          </a:xfrm>
        </p:spPr>
        <p:txBody>
          <a:bodyPr/>
          <a:lstStyle/>
          <a:p>
            <a:pPr rtl="0" fontAlgn="base"/>
            <a:r>
              <a:rPr lang="en-US" kern="1200" dirty="0" smtClean="0">
                <a:solidFill>
                  <a:srgbClr val="009682"/>
                </a:solidFill>
                <a:effectLst/>
                <a:latin typeface="Frutiger LT Std 45 Light"/>
                <a:ea typeface="+mn-ea"/>
                <a:cs typeface="+mn-cs"/>
              </a:rPr>
              <a:t>Beyond State:</a:t>
            </a:r>
            <a:br>
              <a:rPr lang="en-US" kern="1200" dirty="0" smtClean="0">
                <a:solidFill>
                  <a:srgbClr val="009682"/>
                </a:solidFill>
                <a:effectLst/>
                <a:latin typeface="Frutiger LT Std 45 Light"/>
                <a:ea typeface="+mn-ea"/>
                <a:cs typeface="+mn-cs"/>
              </a:rPr>
            </a:br>
            <a:r>
              <a:rPr lang="en-US" kern="1200" dirty="0" smtClean="0">
                <a:solidFill>
                  <a:srgbClr val="009682"/>
                </a:solidFill>
                <a:effectLst/>
                <a:latin typeface="Frutiger LT Std 45 Light"/>
                <a:ea typeface="+mn-ea"/>
                <a:cs typeface="+mn-cs"/>
              </a:rPr>
              <a:t>Context-awareness in Industrie4.0</a:t>
            </a:r>
            <a:endParaRPr lang="de-DE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2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Condition-Based Maintenance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740" y="1092591"/>
            <a:ext cx="4283818" cy="1277222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Analysis of Machine Logs to Enhance</a:t>
            </a:r>
            <a:br>
              <a:rPr lang="de-DE" sz="1800" dirty="0" smtClean="0"/>
            </a:br>
            <a:r>
              <a:rPr lang="de-DE" sz="1800" b="1" dirty="0" smtClean="0"/>
              <a:t>Maschine Diagnostics</a:t>
            </a:r>
            <a:r>
              <a:rPr lang="de-DE" sz="1800" dirty="0" smtClean="0"/>
              <a:t> </a:t>
            </a:r>
            <a:r>
              <a:rPr lang="de-DE" sz="1800" dirty="0"/>
              <a:t>and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b="1" dirty="0" smtClean="0"/>
              <a:t>Condition-Based Maintenance</a:t>
            </a:r>
            <a:r>
              <a:rPr lang="de-DE" sz="1800" i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of Industrial Production Machinery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7680-854B-B649-89CD-6056432A2D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2526" y="-18052"/>
            <a:ext cx="453456" cy="640171"/>
          </a:xfrm>
          <a:prstGeom prst="rect">
            <a:avLst/>
          </a:prstGeom>
        </p:spPr>
      </p:pic>
      <p:pic>
        <p:nvPicPr>
          <p:cNvPr id="11" name="Picture 2" descr="https://encrypted-tbn3.gstatic.com/images?q=tbn:ANd9GcSbRA7wh25A6r350G3-7tNGJzXc2INL-DJZI-viaO-Tkf8P5DTMzkXsq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232" y="136001"/>
            <a:ext cx="626940" cy="3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417" y="2285993"/>
            <a:ext cx="4552736" cy="20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06713" y="999062"/>
            <a:ext cx="4034367" cy="9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 flipV="1">
            <a:off x="5295900" y="1938863"/>
            <a:ext cx="3709986" cy="40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30777" y="1938863"/>
            <a:ext cx="469544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0377" y="5157193"/>
            <a:ext cx="2912452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Down Arrow 22"/>
          <p:cNvSpPr/>
          <p:nvPr/>
        </p:nvSpPr>
        <p:spPr>
          <a:xfrm>
            <a:off x="6653472" y="4415790"/>
            <a:ext cx="381000" cy="39243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06713" y="1938863"/>
            <a:ext cx="4399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 Placeholder 2"/>
          <p:cNvSpPr txBox="1">
            <a:spLocks/>
          </p:cNvSpPr>
          <p:nvPr/>
        </p:nvSpPr>
        <p:spPr bwMode="auto">
          <a:xfrm>
            <a:off x="190499" y="2317938"/>
            <a:ext cx="4283818" cy="40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105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Wingdings" charset="0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kern="0" dirty="0" smtClean="0"/>
              <a:t>Sequence and process mining to capture behaviour of machines during production, maintenance and failure.</a:t>
            </a:r>
          </a:p>
          <a:p>
            <a:r>
              <a:rPr lang="de-DE" sz="1800" kern="0" dirty="0" err="1"/>
              <a:t>Focusing</a:t>
            </a:r>
            <a:r>
              <a:rPr lang="de-DE" sz="1800" kern="0" dirty="0"/>
              <a:t> on individual </a:t>
            </a:r>
            <a:r>
              <a:rPr lang="de-DE" sz="1800" kern="0" dirty="0" err="1"/>
              <a:t>machines</a:t>
            </a:r>
            <a:r>
              <a:rPr lang="de-DE" sz="1800" kern="0" dirty="0"/>
              <a:t>. </a:t>
            </a:r>
            <a:r>
              <a:rPr lang="de-DE" sz="1800" kern="0" dirty="0" smtClean="0"/>
              <a:t>Future: </a:t>
            </a:r>
            <a:r>
              <a:rPr lang="de-DE" sz="1800" kern="0" dirty="0" err="1" smtClean="0"/>
              <a:t>Complex</a:t>
            </a:r>
            <a:r>
              <a:rPr lang="de-DE" sz="1800" kern="0" dirty="0" smtClean="0"/>
              <a:t> </a:t>
            </a:r>
            <a:r>
              <a:rPr lang="de-DE" sz="1800" kern="0" dirty="0" err="1"/>
              <a:t>machine</a:t>
            </a:r>
            <a:r>
              <a:rPr lang="de-DE" sz="1800" kern="0" dirty="0"/>
              <a:t> </a:t>
            </a:r>
            <a:r>
              <a:rPr lang="de-DE" sz="1800" kern="0" dirty="0" err="1" smtClean="0"/>
              <a:t>networks</a:t>
            </a:r>
            <a:r>
              <a:rPr lang="de-DE" sz="1800" kern="0" dirty="0" smtClean="0"/>
              <a:t>.</a:t>
            </a:r>
            <a:endParaRPr lang="de-DE" sz="1800" kern="0" dirty="0"/>
          </a:p>
          <a:p>
            <a:r>
              <a:rPr lang="de-DE" sz="1800" kern="0" dirty="0" err="1" smtClean="0"/>
              <a:t>Learned</a:t>
            </a:r>
            <a:r>
              <a:rPr lang="de-DE" sz="1800" kern="0" dirty="0" smtClean="0"/>
              <a:t> models are validated on the data itself and are used to predict future machine states and behaviour.</a:t>
            </a:r>
          </a:p>
          <a:p>
            <a:r>
              <a:rPr lang="de-DE" sz="1800" kern="0" dirty="0" smtClean="0"/>
              <a:t>Vision is to provide prediction to particularly challenging production </a:t>
            </a:r>
            <a:r>
              <a:rPr lang="de-DE" sz="1800" kern="0" dirty="0" err="1" smtClean="0"/>
              <a:t>scenarios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to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optimize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the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production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and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reduce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downtimes</a:t>
            </a:r>
            <a:endParaRPr lang="de-DE" sz="1800" kern="0" dirty="0" smtClean="0"/>
          </a:p>
          <a:p>
            <a:endParaRPr lang="en-US" sz="1800" kern="0" dirty="0"/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049" y="73960"/>
            <a:ext cx="695297" cy="3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3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erdana" pitchFamily="34" charset="0"/>
              </a:rPr>
              <a:t>Organisation</a:t>
            </a: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erdana" pitchFamily="34" charset="0"/>
              </a:rPr>
              <a:t> of the</a:t>
            </a:r>
            <a:b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erdana" pitchFamily="34" charset="0"/>
              </a:rPr>
            </a:b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erdana" pitchFamily="34" charset="0"/>
              </a:rPr>
              <a:t>Lecture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5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9021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noProof="0" dirty="0" smtClean="0">
                <a:solidFill>
                  <a:srgbClr val="6699FF"/>
                </a:solidFill>
              </a:rPr>
              <a:t>Literature</a:t>
            </a:r>
            <a:r>
              <a:rPr lang="en-US" sz="2400" dirty="0" smtClean="0">
                <a:solidFill>
                  <a:srgbClr val="6699FF"/>
                </a:solidFill>
              </a:rPr>
              <a:t>/ Script</a:t>
            </a:r>
          </a:p>
          <a:p>
            <a:pPr lvl="1"/>
            <a:r>
              <a:rPr lang="en-US" sz="1800" dirty="0" smtClean="0"/>
              <a:t>Script: Slides and Readings from </a:t>
            </a:r>
            <a:r>
              <a:rPr lang="en-US" sz="1800" dirty="0" err="1" smtClean="0"/>
              <a:t>studium.kit.edu</a:t>
            </a:r>
            <a:endParaRPr lang="en-US" sz="1800" dirty="0" smtClean="0"/>
          </a:p>
          <a:p>
            <a:pPr lvl="2"/>
            <a:r>
              <a:rPr lang="en-US" sz="2000" b="1" dirty="0" smtClean="0"/>
              <a:t>http://tinyurl.com/tecocss16</a:t>
            </a:r>
            <a:endParaRPr lang="en-US" sz="2000" dirty="0" smtClean="0"/>
          </a:p>
          <a:p>
            <a:pPr lvl="1"/>
            <a:r>
              <a:rPr lang="en-US" sz="1800" dirty="0" smtClean="0"/>
              <a:t>There is no single book about the topic, though reading of referenced papers is strongly recommended</a:t>
            </a:r>
          </a:p>
          <a:p>
            <a:pPr lvl="1"/>
            <a:endParaRPr lang="en-US" sz="1800" dirty="0" smtClean="0"/>
          </a:p>
          <a:p>
            <a:pPr marL="0">
              <a:buNone/>
            </a:pPr>
            <a:r>
              <a:rPr lang="en-US" sz="2400" dirty="0" smtClean="0">
                <a:solidFill>
                  <a:srgbClr val="6699FF"/>
                </a:solidFill>
              </a:rPr>
              <a:t>Practical Course</a:t>
            </a:r>
          </a:p>
          <a:p>
            <a:pPr lvl="1"/>
            <a:r>
              <a:rPr lang="en-US" sz="1800" dirty="0" smtClean="0"/>
              <a:t>Will be augmented by</a:t>
            </a:r>
            <a:r>
              <a:rPr lang="en-US" sz="1800" b="1" dirty="0" smtClean="0"/>
              <a:t> practical course (next slide)</a:t>
            </a:r>
          </a:p>
          <a:p>
            <a:pPr lvl="1"/>
            <a:r>
              <a:rPr lang="en-US" sz="1800" b="1" dirty="0" smtClean="0"/>
              <a:t>First meeting today at 14:00</a:t>
            </a:r>
            <a:endParaRPr lang="en-US" sz="2400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Warning:</a:t>
            </a:r>
            <a:r>
              <a:rPr lang="en-US" baseline="0" dirty="0" smtClean="0"/>
              <a:t> OLD SPO</a:t>
            </a:r>
            <a:endParaRPr lang="en-US" dirty="0"/>
          </a:p>
        </p:txBody>
      </p:sp>
      <p:pic>
        <p:nvPicPr>
          <p:cNvPr id="1026" name="Picture 2" descr="http://pcs.tm.kit.edu/img/moduluebersicht_08081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2536" y="260647"/>
            <a:ext cx="9721080" cy="67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6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sensitive systems lecture</a:t>
            </a:r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4384" cy="5000660"/>
          </a:xfrm>
        </p:spPr>
        <p:txBody>
          <a:bodyPr/>
          <a:lstStyle/>
          <a:p>
            <a:r>
              <a:rPr lang="en-US" sz="2400" dirty="0" err="1" smtClean="0"/>
              <a:t>IoT</a:t>
            </a:r>
            <a:r>
              <a:rPr lang="en-US" sz="2400" dirty="0" smtClean="0"/>
              <a:t> and Systems Lecture!</a:t>
            </a:r>
          </a:p>
          <a:p>
            <a:pPr lvl="1"/>
            <a:r>
              <a:rPr lang="en-US" sz="2000" dirty="0" smtClean="0"/>
              <a:t>Focus on Analytics but with Application Focus!</a:t>
            </a:r>
          </a:p>
          <a:p>
            <a:pPr lvl="1"/>
            <a:r>
              <a:rPr lang="en-US" sz="2000" dirty="0" smtClean="0"/>
              <a:t>Focus on Time Series Data!</a:t>
            </a:r>
          </a:p>
          <a:p>
            <a:pPr lvl="1"/>
            <a:r>
              <a:rPr lang="en-US" sz="2000" dirty="0" smtClean="0"/>
              <a:t>Subtitle: Internet of Things Data Analytics</a:t>
            </a:r>
          </a:p>
          <a:p>
            <a:pPr lvl="1"/>
            <a:r>
              <a:rPr lang="en-US" sz="2000" dirty="0" smtClean="0"/>
              <a:t>There is also other very good lectures on Data Analytics</a:t>
            </a:r>
          </a:p>
          <a:p>
            <a:pPr marL="47625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Focuses on understanding and drawing conclusions</a:t>
            </a:r>
          </a:p>
          <a:p>
            <a:pPr lvl="1"/>
            <a:r>
              <a:rPr lang="en-US" sz="2000" dirty="0" smtClean="0"/>
              <a:t>Foci might change slightly based on your demand</a:t>
            </a:r>
          </a:p>
          <a:p>
            <a:pPr lvl="1"/>
            <a:r>
              <a:rPr lang="en-US" sz="2000" dirty="0" smtClean="0"/>
              <a:t>Exam relevant basic knowledge will be pointed out</a:t>
            </a:r>
          </a:p>
          <a:p>
            <a:pPr lvl="1"/>
            <a:r>
              <a:rPr lang="en-US" sz="2000" dirty="0" smtClean="0"/>
              <a:t>Thus presence is highly recommended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Discussion helps you to understand the subject</a:t>
            </a:r>
          </a:p>
          <a:p>
            <a:pPr lvl="1"/>
            <a:r>
              <a:rPr lang="en-US" sz="1800" dirty="0" smtClean="0"/>
              <a:t>There is no such thing than bad question!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2SWS = 4 Credits</a:t>
            </a:r>
          </a:p>
          <a:p>
            <a:r>
              <a:rPr lang="en-US" sz="2400" dirty="0" smtClean="0"/>
              <a:t>Oral</a:t>
            </a:r>
          </a:p>
          <a:p>
            <a:r>
              <a:rPr lang="en-US" sz="2400" dirty="0" smtClean="0"/>
              <a:t>Registration for exam: Frau Schierholz (pcs.tm.kit.edu)</a:t>
            </a:r>
          </a:p>
          <a:p>
            <a:endParaRPr lang="en-US" sz="5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6699FF"/>
                </a:solidFill>
              </a:rPr>
              <a:t>Exam Preparation</a:t>
            </a:r>
          </a:p>
          <a:p>
            <a:r>
              <a:rPr lang="en-US" sz="2400" dirty="0" smtClean="0"/>
              <a:t>Try to communicate the topics of the lecture with peers</a:t>
            </a:r>
          </a:p>
          <a:p>
            <a:r>
              <a:rPr lang="en-US" sz="2400" dirty="0" smtClean="0"/>
              <a:t>There is something to learn and to understand: </a:t>
            </a:r>
          </a:p>
          <a:p>
            <a:pPr lvl="1"/>
            <a:r>
              <a:rPr lang="en-US" sz="2000" dirty="0" smtClean="0"/>
              <a:t>Understanding takes time</a:t>
            </a:r>
          </a:p>
          <a:p>
            <a:pPr lvl="1"/>
            <a:r>
              <a:rPr lang="en-US" sz="2000" dirty="0" smtClean="0"/>
              <a:t>At best work constantly throughout the semester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6699FF"/>
                </a:solidFill>
              </a:rPr>
              <a:t>Lesegruppe</a:t>
            </a:r>
            <a:endParaRPr lang="en-US" sz="2400" b="1" dirty="0" smtClean="0">
              <a:solidFill>
                <a:srgbClr val="6699FF"/>
              </a:solidFill>
            </a:endParaRPr>
          </a:p>
          <a:p>
            <a:r>
              <a:rPr lang="en-US" sz="2400" dirty="0" smtClean="0"/>
              <a:t>For some students that need 1 additional Credit (</a:t>
            </a:r>
            <a:r>
              <a:rPr lang="en-US" sz="2400" dirty="0" err="1" smtClean="0"/>
              <a:t>InWi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Please contact me after today‘s lecture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1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 not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034" y="1111234"/>
            <a:ext cx="8356600" cy="500066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…but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Explore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,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material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c</a:t>
            </a:r>
            <a:r>
              <a:rPr lang="de-DE" dirty="0" err="1" smtClean="0"/>
              <a:t>ritically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endParaRPr lang="de-DE" dirty="0" smtClean="0"/>
          </a:p>
          <a:p>
            <a:pPr marL="0" indent="0">
              <a:buNone/>
            </a:pPr>
            <a:r>
              <a:rPr lang="de-DE" dirty="0" err="1"/>
              <a:t>s</a:t>
            </a:r>
            <a:r>
              <a:rPr lang="de-DE" dirty="0" err="1" smtClean="0"/>
              <a:t>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</p:txBody>
      </p:sp>
      <p:pic>
        <p:nvPicPr>
          <p:cNvPr id="3074" name="Picture 2" descr="File:BloomsCognitiveDomain.sv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7105" y="3140968"/>
            <a:ext cx="4110790" cy="33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364088" y="3356992"/>
            <a:ext cx="37799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73593" y="2609519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revised</a:t>
            </a:r>
            <a:r>
              <a:rPr lang="de-DE" dirty="0"/>
              <a:t> </a:t>
            </a:r>
            <a:r>
              <a:rPr lang="de-DE" dirty="0" err="1"/>
              <a:t>Bloom's</a:t>
            </a:r>
            <a:r>
              <a:rPr lang="de-DE" dirty="0"/>
              <a:t> </a:t>
            </a:r>
            <a:r>
              <a:rPr lang="de-DE" dirty="0" err="1"/>
              <a:t>taxonomy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682541" y="42906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EXAM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are about thinking in structures…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1124744"/>
            <a:ext cx="5184576" cy="51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transforming for application</a:t>
            </a:r>
            <a:endParaRPr lang="en-GB" dirty="0"/>
          </a:p>
        </p:txBody>
      </p:sp>
      <p:pic>
        <p:nvPicPr>
          <p:cNvPr id="4" name="Picture 2" descr="http://www.ymc.ch/wp-content/uploads/2013/03/Lambda_Arch2-613x488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8388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01319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KIT">
      <a:majorFont>
        <a:latin typeface="Frutiger LT Std 45 Light"/>
        <a:ea typeface=""/>
        <a:cs typeface=""/>
      </a:majorFont>
      <a:minorFont>
        <a:latin typeface="Frutiger LT Std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626</Words>
  <Application>Microsoft Office PowerPoint</Application>
  <PresentationFormat>Bildschirmpräsentation (4:3)</PresentationFormat>
  <Paragraphs>146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MS PGothic</vt:lpstr>
      <vt:lpstr>Arial</vt:lpstr>
      <vt:lpstr>Consolas</vt:lpstr>
      <vt:lpstr>DINMittelschrift</vt:lpstr>
      <vt:lpstr>DINPro-Regular</vt:lpstr>
      <vt:lpstr>Frutiger LT Std 45 Light</vt:lpstr>
      <vt:lpstr>Verdana</vt:lpstr>
      <vt:lpstr>Wingdings</vt:lpstr>
      <vt:lpstr>KIT_master_ppt2007_en</vt:lpstr>
      <vt:lpstr>Context Sensitive Systems Part 1: Introduction SS 2016 teco.kit.edu, pcs.tm.kit.edu</vt:lpstr>
      <vt:lpstr>Organisation of the Lecture</vt:lpstr>
      <vt:lpstr>Lecture</vt:lpstr>
      <vt:lpstr>Module</vt:lpstr>
      <vt:lpstr>Exam</vt:lpstr>
      <vt:lpstr>Context sensitive systems lecture</vt:lpstr>
      <vt:lpstr>Do not learn for the exam…</vt:lpstr>
      <vt:lpstr>Systems are about thinking in structures…</vt:lpstr>
      <vt:lpstr>… and transforming for application</vt:lpstr>
      <vt:lpstr>Content of this lecture</vt:lpstr>
      <vt:lpstr>Defining Context</vt:lpstr>
      <vt:lpstr>Context in Computer Science?</vt:lpstr>
      <vt:lpstr>Context in Pervasive Computing</vt:lpstr>
      <vt:lpstr>PowerPoint-Präsentation</vt:lpstr>
      <vt:lpstr>Context optimizes!</vt:lpstr>
      <vt:lpstr>Beyond State: Context-awareness in Industrie4.0</vt:lpstr>
      <vt:lpstr>Condition-Based Maintenance</vt:lpstr>
    </vt:vector>
  </TitlesOfParts>
  <Company>TecO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Ubicomp Vorlesung</dc:title>
  <dc:creator>Michael Beigl;Till Riedel</dc:creator>
  <cp:keywords>Contex-Awareness;Pervasive Computing</cp:keywords>
  <dc:description>www.teco.edu</dc:description>
  <cp:lastModifiedBy>Till Riedel</cp:lastModifiedBy>
  <cp:revision>271</cp:revision>
  <dcterms:created xsi:type="dcterms:W3CDTF">2010-05-03T07:48:13Z</dcterms:created>
  <dcterms:modified xsi:type="dcterms:W3CDTF">2016-04-24T08:28:48Z</dcterms:modified>
</cp:coreProperties>
</file>