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webextensions/webextension1.xml" ContentType="application/vnd.ms-office.webextension+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64" r:id="rId2"/>
    <p:sldId id="500" r:id="rId3"/>
    <p:sldId id="496" r:id="rId4"/>
    <p:sldId id="438" r:id="rId5"/>
    <p:sldId id="418" r:id="rId6"/>
    <p:sldId id="465" r:id="rId7"/>
    <p:sldId id="459" r:id="rId8"/>
    <p:sldId id="420" r:id="rId9"/>
    <p:sldId id="481" r:id="rId10"/>
    <p:sldId id="473" r:id="rId11"/>
    <p:sldId id="422" r:id="rId12"/>
    <p:sldId id="441" r:id="rId13"/>
    <p:sldId id="435" r:id="rId14"/>
    <p:sldId id="434" r:id="rId15"/>
    <p:sldId id="483" r:id="rId16"/>
    <p:sldId id="482" r:id="rId17"/>
    <p:sldId id="442" r:id="rId18"/>
    <p:sldId id="419" r:id="rId19"/>
    <p:sldId id="485" r:id="rId20"/>
    <p:sldId id="490" r:id="rId21"/>
    <p:sldId id="424" r:id="rId22"/>
    <p:sldId id="466" r:id="rId23"/>
    <p:sldId id="467" r:id="rId24"/>
    <p:sldId id="468" r:id="rId25"/>
    <p:sldId id="457" r:id="rId26"/>
    <p:sldId id="479" r:id="rId27"/>
    <p:sldId id="464" r:id="rId28"/>
    <p:sldId id="470" r:id="rId29"/>
    <p:sldId id="469" r:id="rId30"/>
    <p:sldId id="475" r:id="rId31"/>
    <p:sldId id="426" r:id="rId32"/>
    <p:sldId id="556" r:id="rId33"/>
    <p:sldId id="474" r:id="rId34"/>
    <p:sldId id="462" r:id="rId35"/>
    <p:sldId id="487" r:id="rId36"/>
    <p:sldId id="488" r:id="rId37"/>
    <p:sldId id="554" r:id="rId38"/>
    <p:sldId id="477" r:id="rId39"/>
    <p:sldId id="428" r:id="rId40"/>
    <p:sldId id="463" r:id="rId41"/>
    <p:sldId id="494" r:id="rId42"/>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8214"/>
    <a:srgbClr val="50AAE6"/>
    <a:srgbClr val="009682"/>
    <a:srgbClr val="FF6600"/>
    <a:srgbClr val="6699FF"/>
    <a:srgbClr val="DCA01E"/>
    <a:srgbClr val="82BE3C"/>
    <a:srgbClr val="FF99FF"/>
    <a:srgbClr val="5A6EB4"/>
    <a:srgbClr val="A00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99" autoAdjust="0"/>
    <p:restoredTop sz="96305" autoAdjust="0"/>
  </p:normalViewPr>
  <p:slideViewPr>
    <p:cSldViewPr showGuides="1">
      <p:cViewPr>
        <p:scale>
          <a:sx n="90" d="100"/>
          <a:sy n="90" d="100"/>
        </p:scale>
        <p:origin x="1800" y="438"/>
      </p:cViewPr>
      <p:guideLst>
        <p:guide orient="horz" pos="2160"/>
        <p:guide pos="2880"/>
      </p:guideLst>
    </p:cSldViewPr>
  </p:slideViewPr>
  <p:outlineViewPr>
    <p:cViewPr>
      <p:scale>
        <a:sx n="33" d="100"/>
        <a:sy n="33" d="100"/>
      </p:scale>
      <p:origin x="0" y="4962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5" d="100"/>
          <a:sy n="85" d="100"/>
        </p:scale>
        <p:origin x="388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michael\vortrag\invited\philosophie2010\Mappe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de-DE" sz="2600" dirty="0" smtClean="0">
                <a:latin typeface="DINMittelschrift" pitchFamily="34" charset="0"/>
              </a:rPr>
              <a:t># </a:t>
            </a:r>
            <a:r>
              <a:rPr lang="de-DE" sz="2600" dirty="0" err="1" smtClean="0">
                <a:latin typeface="DINMittelschrift" pitchFamily="34" charset="0"/>
              </a:rPr>
              <a:t>of</a:t>
            </a:r>
            <a:r>
              <a:rPr lang="de-DE" sz="2600" dirty="0" smtClean="0">
                <a:latin typeface="DINMittelschrift" pitchFamily="34" charset="0"/>
              </a:rPr>
              <a:t> Sensors</a:t>
            </a:r>
            <a:r>
              <a:rPr lang="de-DE" sz="2600" baseline="0" dirty="0" smtClean="0">
                <a:latin typeface="DINMittelschrift" pitchFamily="34" charset="0"/>
              </a:rPr>
              <a:t> in mobile </a:t>
            </a:r>
            <a:r>
              <a:rPr lang="de-DE" sz="2600" baseline="0" dirty="0" err="1" smtClean="0">
                <a:latin typeface="DINMittelschrift" pitchFamily="34" charset="0"/>
              </a:rPr>
              <a:t>phones</a:t>
            </a:r>
            <a:endParaRPr lang="de-DE" sz="2600" dirty="0">
              <a:latin typeface="DINMittelschrift" pitchFamily="34" charset="0"/>
            </a:endParaRPr>
          </a:p>
        </c:rich>
      </c:tx>
      <c:layout>
        <c:manualLayout>
          <c:xMode val="edge"/>
          <c:yMode val="edge"/>
          <c:x val="0.12080417350721723"/>
          <c:y val="0.18528821801156151"/>
        </c:manualLayout>
      </c:layout>
      <c:overlay val="0"/>
    </c:title>
    <c:autoTitleDeleted val="0"/>
    <c:plotArea>
      <c:layout/>
      <c:lineChart>
        <c:grouping val="stacked"/>
        <c:varyColors val="0"/>
        <c:ser>
          <c:idx val="0"/>
          <c:order val="0"/>
          <c:dLbls>
            <c:dLbl>
              <c:idx val="0"/>
              <c:layout>
                <c:manualLayout>
                  <c:x val="-1.0636202858829403E-2"/>
                  <c:y val="-8.2628529653804225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7.5972877563067805E-3"/>
                  <c:y val="-7.0109055463833614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1272405717659159E-2"/>
                  <c:y val="-5.7589581273863412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2800">
                    <a:latin typeface="DINMittelschrift" pitchFamily="34" charset="0"/>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Tabelle1!$C$1:$G$1</c:f>
              <c:numCache>
                <c:formatCode>General</c:formatCode>
                <c:ptCount val="5"/>
                <c:pt idx="0">
                  <c:v>2000</c:v>
                </c:pt>
                <c:pt idx="1">
                  <c:v>2002</c:v>
                </c:pt>
                <c:pt idx="2">
                  <c:v>2004</c:v>
                </c:pt>
                <c:pt idx="3">
                  <c:v>2007</c:v>
                </c:pt>
                <c:pt idx="4">
                  <c:v>2010</c:v>
                </c:pt>
              </c:numCache>
            </c:numRef>
          </c:cat>
          <c:val>
            <c:numRef>
              <c:f>Tabelle1!$C$2:$G$2</c:f>
              <c:numCache>
                <c:formatCode>General</c:formatCode>
                <c:ptCount val="5"/>
                <c:pt idx="0">
                  <c:v>0</c:v>
                </c:pt>
                <c:pt idx="1">
                  <c:v>1</c:v>
                </c:pt>
                <c:pt idx="2">
                  <c:v>2</c:v>
                </c:pt>
                <c:pt idx="3">
                  <c:v>4</c:v>
                </c:pt>
                <c:pt idx="4">
                  <c:v>8</c:v>
                </c:pt>
              </c:numCache>
            </c:numRef>
          </c:val>
          <c:smooth val="0"/>
        </c:ser>
        <c:dLbls>
          <c:showLegendKey val="0"/>
          <c:showVal val="1"/>
          <c:showCatName val="0"/>
          <c:showSerName val="0"/>
          <c:showPercent val="0"/>
          <c:showBubbleSize val="0"/>
        </c:dLbls>
        <c:marker val="1"/>
        <c:smooth val="0"/>
        <c:axId val="530247008"/>
        <c:axId val="530239952"/>
      </c:lineChart>
      <c:catAx>
        <c:axId val="530247008"/>
        <c:scaling>
          <c:orientation val="minMax"/>
        </c:scaling>
        <c:delete val="0"/>
        <c:axPos val="b"/>
        <c:numFmt formatCode="General" sourceLinked="1"/>
        <c:majorTickMark val="none"/>
        <c:minorTickMark val="none"/>
        <c:tickLblPos val="nextTo"/>
        <c:txPr>
          <a:bodyPr/>
          <a:lstStyle/>
          <a:p>
            <a:pPr>
              <a:defRPr sz="2400">
                <a:latin typeface="DINMittelschrift" pitchFamily="34" charset="0"/>
              </a:defRPr>
            </a:pPr>
            <a:endParaRPr lang="de-DE"/>
          </a:p>
        </c:txPr>
        <c:crossAx val="530239952"/>
        <c:crosses val="autoZero"/>
        <c:auto val="1"/>
        <c:lblAlgn val="ctr"/>
        <c:lblOffset val="100"/>
        <c:noMultiLvlLbl val="0"/>
      </c:catAx>
      <c:valAx>
        <c:axId val="530239952"/>
        <c:scaling>
          <c:orientation val="minMax"/>
        </c:scaling>
        <c:delete val="1"/>
        <c:axPos val="l"/>
        <c:numFmt formatCode="General" sourceLinked="1"/>
        <c:majorTickMark val="none"/>
        <c:minorTickMark val="none"/>
        <c:tickLblPos val="none"/>
        <c:crossAx val="530247008"/>
        <c:crosses val="autoZero"/>
        <c:crossBetween val="between"/>
      </c:valAx>
    </c:plotArea>
    <c:plotVisOnly val="1"/>
    <c:dispBlanksAs val="zero"/>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8" name="Rectangle 4"/>
          <p:cNvSpPr>
            <a:spLocks noGrp="1" noChangeArrowheads="1"/>
          </p:cNvSpPr>
          <p:nvPr>
            <p:ph type="ftr" sz="quarter" idx="2"/>
          </p:nvPr>
        </p:nvSpPr>
        <p:spPr bwMode="auto">
          <a:xfrm>
            <a:off x="3660775" y="468313"/>
            <a:ext cx="2759075" cy="279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lvl1pPr>
          </a:lstStyle>
          <a:p>
            <a:pPr>
              <a:defRPr/>
            </a:pPr>
            <a:r>
              <a:rPr lang="de-DE"/>
              <a:t>Prof. Dr. Max Mustermann | Musterfakultät</a:t>
            </a:r>
          </a:p>
        </p:txBody>
      </p:sp>
      <p:sp>
        <p:nvSpPr>
          <p:cNvPr id="47111" name="Text Box 7"/>
          <p:cNvSpPr txBox="1">
            <a:spLocks noChangeArrowheads="1"/>
          </p:cNvSpPr>
          <p:nvPr/>
        </p:nvSpPr>
        <p:spPr bwMode="auto">
          <a:xfrm>
            <a:off x="541338" y="8532813"/>
            <a:ext cx="3103562" cy="244475"/>
          </a:xfrm>
          <a:prstGeom prst="rect">
            <a:avLst/>
          </a:prstGeom>
          <a:noFill/>
          <a:ln w="9525">
            <a:noFill/>
            <a:miter lim="800000"/>
            <a:headEnd/>
            <a:tailEnd/>
          </a:ln>
          <a:effectLst/>
        </p:spPr>
        <p:txBody>
          <a:bodyPr lIns="0" tIns="0" rIns="0" bIns="0">
            <a:spAutoFit/>
          </a:bodyPr>
          <a:lstStyle/>
          <a:p>
            <a:r>
              <a:rPr lang="en-US" sz="800"/>
              <a:t>KIT – University of the State of Baden-Wuerttemberg and </a:t>
            </a:r>
            <a:br>
              <a:rPr lang="en-US" sz="800"/>
            </a:br>
            <a:r>
              <a:rPr lang="en-US" sz="800"/>
              <a:t>National Laboratory of the Helmholtz Association</a:t>
            </a:r>
          </a:p>
        </p:txBody>
      </p:sp>
      <p:pic>
        <p:nvPicPr>
          <p:cNvPr id="9223" name="Picture 11" descr="KIT-Logo-rgb_de"/>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49275" y="188913"/>
            <a:ext cx="1008063" cy="465137"/>
          </a:xfrm>
          <a:prstGeom prst="rect">
            <a:avLst/>
          </a:prstGeom>
          <a:noFill/>
          <a:ln w="9525">
            <a:noFill/>
            <a:miter lim="800000"/>
            <a:headEnd/>
            <a:tailEnd/>
          </a:ln>
        </p:spPr>
      </p:pic>
    </p:spTree>
    <p:extLst>
      <p:ext uri="{BB962C8B-B14F-4D97-AF65-F5344CB8AC3E}">
        <p14:creationId xmlns:p14="http://schemas.microsoft.com/office/powerpoint/2010/main" val="1279136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r>
              <a:rPr lang="de-DE"/>
              <a:t>Prof. Dr. Max Mustermann | </a:t>
            </a:r>
            <a:br>
              <a:rPr lang="de-DE"/>
            </a:br>
            <a:r>
              <a:rPr lang="de-DE"/>
              <a:t>Name of Faculty</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AB5DBA3-DFF6-4CFC-93DE-3F08A0E43ADF}" type="slidenum">
              <a:rPr lang="de-DE"/>
              <a:pPr>
                <a:defRPr/>
              </a:pPr>
              <a:t>‹Nr.›</a:t>
            </a:fld>
            <a:endParaRPr lang="de-DE"/>
          </a:p>
        </p:txBody>
      </p:sp>
    </p:spTree>
    <p:extLst>
      <p:ext uri="{BB962C8B-B14F-4D97-AF65-F5344CB8AC3E}">
        <p14:creationId xmlns:p14="http://schemas.microsoft.com/office/powerpoint/2010/main" val="249968033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n.wikipedia.org/wiki/Softbank" TargetMode="External"/><Relationship Id="rId3" Type="http://schemas.openxmlformats.org/officeDocument/2006/relationships/hyperlink" Target="http://en.wikipedia.org/wiki/J-SH04" TargetMode="External"/><Relationship Id="rId7" Type="http://schemas.openxmlformats.org/officeDocument/2006/relationships/hyperlink" Target="http://en.wikipedia.org/wiki/LightSurf"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en.wikipedia.org/wiki/Sha-Mail" TargetMode="External"/><Relationship Id="rId5" Type="http://schemas.openxmlformats.org/officeDocument/2006/relationships/hyperlink" Target="http://en.wikipedia.org/wiki/CCD_sensor" TargetMode="External"/><Relationship Id="rId4" Type="http://schemas.openxmlformats.org/officeDocument/2006/relationships/hyperlink" Target="http://en.wikipedia.org/wiki/Sharp_Corporation"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ußzeilenplatzhalter 3"/>
          <p:cNvSpPr>
            <a:spLocks noGrp="1"/>
          </p:cNvSpPr>
          <p:nvPr>
            <p:ph type="ftr" sz="quarter" idx="10"/>
          </p:nvPr>
        </p:nvSpPr>
        <p:spPr/>
        <p:txBody>
          <a:bodyPr/>
          <a:lstStyle/>
          <a:p>
            <a:r>
              <a:rPr lang="de-DE" smtClean="0"/>
              <a:t>Prof. Dr. Max Mustermann | </a:t>
            </a:r>
            <a:br>
              <a:rPr lang="de-DE" smtClean="0"/>
            </a:br>
            <a:r>
              <a:rPr lang="de-DE" smtClean="0"/>
              <a:t>Name of Faculty</a:t>
            </a:r>
            <a:endParaRPr lang="de-DE"/>
          </a:p>
        </p:txBody>
      </p:sp>
      <p:sp>
        <p:nvSpPr>
          <p:cNvPr id="5" name="Foliennummernplatzhalter 4"/>
          <p:cNvSpPr>
            <a:spLocks noGrp="1"/>
          </p:cNvSpPr>
          <p:nvPr>
            <p:ph type="sldNum" sz="quarter" idx="11"/>
          </p:nvPr>
        </p:nvSpPr>
        <p:spPr/>
        <p:txBody>
          <a:bodyPr/>
          <a:lstStyle/>
          <a:p>
            <a:pPr>
              <a:defRPr/>
            </a:pPr>
            <a:fld id="{6AB5DBA3-DFF6-4CFC-93DE-3F08A0E43ADF}" type="slidenum">
              <a:rPr lang="de-DE" smtClean="0"/>
              <a:pPr>
                <a:defRPr/>
              </a:pPr>
              <a:t>3</a:t>
            </a:fld>
            <a:endParaRPr lang="de-DE"/>
          </a:p>
        </p:txBody>
      </p:sp>
    </p:spTree>
    <p:extLst>
      <p:ext uri="{BB962C8B-B14F-4D97-AF65-F5344CB8AC3E}">
        <p14:creationId xmlns:p14="http://schemas.microsoft.com/office/powerpoint/2010/main" val="955696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p>
        </p:txBody>
      </p:sp>
      <p:sp>
        <p:nvSpPr>
          <p:cNvPr id="4" name="Fußzeilenplatzhalter 3"/>
          <p:cNvSpPr>
            <a:spLocks noGrp="1"/>
          </p:cNvSpPr>
          <p:nvPr>
            <p:ph type="ftr" sz="quarter" idx="10"/>
          </p:nvPr>
        </p:nvSpPr>
        <p:spPr/>
        <p:txBody>
          <a:bodyPr/>
          <a:lstStyle/>
          <a:p>
            <a:r>
              <a:rPr lang="de-DE" smtClean="0"/>
              <a:t>Prof. Dr. Max Mustermann | </a:t>
            </a:r>
            <a:br>
              <a:rPr lang="de-DE" smtClean="0"/>
            </a:br>
            <a:r>
              <a:rPr lang="de-DE" smtClean="0"/>
              <a:t>Name of Faculty</a:t>
            </a:r>
            <a:endParaRPr lang="de-DE"/>
          </a:p>
        </p:txBody>
      </p:sp>
      <p:sp>
        <p:nvSpPr>
          <p:cNvPr id="5" name="Foliennummernplatzhalter 4"/>
          <p:cNvSpPr>
            <a:spLocks noGrp="1"/>
          </p:cNvSpPr>
          <p:nvPr>
            <p:ph type="sldNum" sz="quarter" idx="11"/>
          </p:nvPr>
        </p:nvSpPr>
        <p:spPr/>
        <p:txBody>
          <a:bodyPr/>
          <a:lstStyle/>
          <a:p>
            <a:pPr>
              <a:defRPr/>
            </a:pPr>
            <a:fld id="{6AB5DBA3-DFF6-4CFC-93DE-3F08A0E43ADF}" type="slidenum">
              <a:rPr lang="de-DE" smtClean="0"/>
              <a:pPr>
                <a:defRPr/>
              </a:pPr>
              <a:t>4</a:t>
            </a:fld>
            <a:endParaRPr lang="de-DE"/>
          </a:p>
        </p:txBody>
      </p:sp>
    </p:spTree>
    <p:extLst>
      <p:ext uri="{BB962C8B-B14F-4D97-AF65-F5344CB8AC3E}">
        <p14:creationId xmlns:p14="http://schemas.microsoft.com/office/powerpoint/2010/main" val="2762620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p>
        </p:txBody>
      </p:sp>
      <p:sp>
        <p:nvSpPr>
          <p:cNvPr id="4" name="Fußzeilenplatzhalter 3"/>
          <p:cNvSpPr>
            <a:spLocks noGrp="1"/>
          </p:cNvSpPr>
          <p:nvPr>
            <p:ph type="ftr" sz="quarter" idx="10"/>
          </p:nvPr>
        </p:nvSpPr>
        <p:spPr/>
        <p:txBody>
          <a:bodyPr/>
          <a:lstStyle/>
          <a:p>
            <a:r>
              <a:rPr lang="de-DE" smtClean="0"/>
              <a:t>Prof. Dr. Max Mustermann | </a:t>
            </a:r>
            <a:br>
              <a:rPr lang="de-DE" smtClean="0"/>
            </a:br>
            <a:r>
              <a:rPr lang="de-DE" smtClean="0"/>
              <a:t>Name of Faculty</a:t>
            </a:r>
            <a:endParaRPr lang="de-DE"/>
          </a:p>
        </p:txBody>
      </p:sp>
      <p:sp>
        <p:nvSpPr>
          <p:cNvPr id="5" name="Foliennummernplatzhalter 4"/>
          <p:cNvSpPr>
            <a:spLocks noGrp="1"/>
          </p:cNvSpPr>
          <p:nvPr>
            <p:ph type="sldNum" sz="quarter" idx="11"/>
          </p:nvPr>
        </p:nvSpPr>
        <p:spPr/>
        <p:txBody>
          <a:bodyPr/>
          <a:lstStyle/>
          <a:p>
            <a:pPr>
              <a:defRPr/>
            </a:pPr>
            <a:fld id="{6AB5DBA3-DFF6-4CFC-93DE-3F08A0E43ADF}" type="slidenum">
              <a:rPr lang="de-DE" smtClean="0"/>
              <a:pPr>
                <a:defRPr/>
              </a:pPr>
              <a:t>7</a:t>
            </a:fld>
            <a:endParaRPr lang="de-DE"/>
          </a:p>
        </p:txBody>
      </p:sp>
    </p:spTree>
    <p:extLst>
      <p:ext uri="{BB962C8B-B14F-4D97-AF65-F5344CB8AC3E}">
        <p14:creationId xmlns:p14="http://schemas.microsoft.com/office/powerpoint/2010/main" val="3565802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ußzeilenplatzhalter 3"/>
          <p:cNvSpPr>
            <a:spLocks noGrp="1"/>
          </p:cNvSpPr>
          <p:nvPr>
            <p:ph type="ftr" sz="quarter" idx="10"/>
          </p:nvPr>
        </p:nvSpPr>
        <p:spPr/>
        <p:txBody>
          <a:bodyPr/>
          <a:lstStyle/>
          <a:p>
            <a:r>
              <a:rPr lang="de-DE" smtClean="0"/>
              <a:t>Prof. Dr. Max Mustermann | </a:t>
            </a:r>
            <a:br>
              <a:rPr lang="de-DE" smtClean="0"/>
            </a:br>
            <a:r>
              <a:rPr lang="de-DE" smtClean="0"/>
              <a:t>Name of Faculty</a:t>
            </a:r>
            <a:endParaRPr lang="de-DE"/>
          </a:p>
        </p:txBody>
      </p:sp>
      <p:sp>
        <p:nvSpPr>
          <p:cNvPr id="5" name="Foliennummernplatzhalter 4"/>
          <p:cNvSpPr>
            <a:spLocks noGrp="1"/>
          </p:cNvSpPr>
          <p:nvPr>
            <p:ph type="sldNum" sz="quarter" idx="11"/>
          </p:nvPr>
        </p:nvSpPr>
        <p:spPr/>
        <p:txBody>
          <a:bodyPr/>
          <a:lstStyle/>
          <a:p>
            <a:pPr>
              <a:defRPr/>
            </a:pPr>
            <a:fld id="{6AB5DBA3-DFF6-4CFC-93DE-3F08A0E43ADF}" type="slidenum">
              <a:rPr lang="de-DE" smtClean="0"/>
              <a:pPr>
                <a:defRPr/>
              </a:pPr>
              <a:t>8</a:t>
            </a:fld>
            <a:endParaRPr lang="de-DE"/>
          </a:p>
        </p:txBody>
      </p:sp>
    </p:spTree>
    <p:extLst>
      <p:ext uri="{BB962C8B-B14F-4D97-AF65-F5344CB8AC3E}">
        <p14:creationId xmlns:p14="http://schemas.microsoft.com/office/powerpoint/2010/main" val="1809424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z="800" dirty="0" smtClean="0"/>
              <a:t>Das HD2 verfügt über einen GPS-Empfänger, einen Näherungs-, Beschleunigungs- und Lichtsensor</a:t>
            </a:r>
            <a:r>
              <a:rPr lang="de-DE" sz="800" baseline="0" dirty="0" smtClean="0"/>
              <a:t> + </a:t>
            </a:r>
            <a:r>
              <a:rPr lang="de-DE" sz="800" baseline="0" dirty="0" err="1" smtClean="0"/>
              <a:t>Micro</a:t>
            </a:r>
            <a:r>
              <a:rPr lang="de-DE" sz="800" baseline="0" dirty="0" smtClean="0"/>
              <a:t> + Kamera + </a:t>
            </a:r>
            <a:r>
              <a:rPr lang="de-DE" sz="800" baseline="0" dirty="0" err="1" smtClean="0"/>
              <a:t>touch</a:t>
            </a:r>
            <a:r>
              <a:rPr lang="de-DE" sz="800" baseline="0" dirty="0" smtClean="0"/>
              <a:t>= 7, davon 2 komplexe</a:t>
            </a:r>
          </a:p>
          <a:p>
            <a:r>
              <a:rPr lang="en-US" sz="800" dirty="0" smtClean="0"/>
              <a:t>2002:</a:t>
            </a:r>
            <a:r>
              <a:rPr lang="en-US" sz="800" baseline="0" dirty="0" smtClean="0"/>
              <a:t> </a:t>
            </a:r>
            <a:r>
              <a:rPr lang="en-US" sz="800" dirty="0" smtClean="0"/>
              <a:t>first commercial camera phone complete with infrastructure was the </a:t>
            </a:r>
            <a:r>
              <a:rPr lang="en-US" sz="800" dirty="0" smtClean="0">
                <a:hlinkClick r:id="rId3" tooltip="J-SH04"/>
              </a:rPr>
              <a:t>J-SH04</a:t>
            </a:r>
            <a:r>
              <a:rPr lang="en-US" sz="800" dirty="0" smtClean="0"/>
              <a:t>, made by </a:t>
            </a:r>
            <a:r>
              <a:rPr lang="en-US" sz="800" dirty="0" smtClean="0">
                <a:hlinkClick r:id="rId4" tooltip="Sharp Corporation"/>
              </a:rPr>
              <a:t>Sharp Corporation</a:t>
            </a:r>
            <a:r>
              <a:rPr lang="en-US" sz="800" dirty="0" smtClean="0"/>
              <a:t>, had an integrated </a:t>
            </a:r>
            <a:r>
              <a:rPr lang="en-US" sz="800" dirty="0" smtClean="0">
                <a:hlinkClick r:id="rId5" tooltip="CCD sensor"/>
              </a:rPr>
              <a:t>CCD sensor</a:t>
            </a:r>
            <a:r>
              <a:rPr lang="en-US" sz="800" dirty="0" smtClean="0"/>
              <a:t>, with the </a:t>
            </a:r>
            <a:r>
              <a:rPr lang="en-US" sz="800" dirty="0" err="1" smtClean="0">
                <a:hlinkClick r:id="rId6" tooltip="Sha-Mail"/>
              </a:rPr>
              <a:t>Sha</a:t>
            </a:r>
            <a:r>
              <a:rPr lang="en-US" sz="800" dirty="0" smtClean="0">
                <a:hlinkClick r:id="rId6" tooltip="Sha-Mail"/>
              </a:rPr>
              <a:t>-Mail</a:t>
            </a:r>
            <a:r>
              <a:rPr lang="en-US" sz="800" dirty="0" smtClean="0"/>
              <a:t> (Picture-Mail in Japanese) infrastructure developed in collaboration with Kahn's </a:t>
            </a:r>
            <a:r>
              <a:rPr lang="en-US" sz="800" dirty="0" err="1" smtClean="0">
                <a:hlinkClick r:id="rId7" tooltip="LightSurf"/>
              </a:rPr>
              <a:t>LightSurf</a:t>
            </a:r>
            <a:r>
              <a:rPr lang="en-US" sz="800" dirty="0" smtClean="0"/>
              <a:t> venture, and marketed from 2001 by J-Phone in Japan today owned by </a:t>
            </a:r>
            <a:r>
              <a:rPr lang="en-US" sz="800" dirty="0" smtClean="0">
                <a:hlinkClick r:id="rId8" tooltip="Softbank"/>
              </a:rPr>
              <a:t>Softbank</a:t>
            </a:r>
            <a:r>
              <a:rPr lang="en-US" sz="800" dirty="0" smtClean="0"/>
              <a:t>. The first commercial deployment in North America of camera phones was in 2002.</a:t>
            </a:r>
          </a:p>
          <a:p>
            <a:r>
              <a:rPr lang="en-US" sz="800" dirty="0" smtClean="0"/>
              <a:t>2007: </a:t>
            </a:r>
            <a:r>
              <a:rPr lang="en-US" sz="800" dirty="0" err="1" smtClean="0"/>
              <a:t>iPhone</a:t>
            </a:r>
            <a:r>
              <a:rPr lang="en-US" sz="800" baseline="0" dirty="0" smtClean="0"/>
              <a:t> 2G: </a:t>
            </a:r>
            <a:r>
              <a:rPr lang="en-US" sz="800" baseline="0" dirty="0" err="1" smtClean="0"/>
              <a:t>Accl</a:t>
            </a:r>
            <a:r>
              <a:rPr lang="en-US" sz="800" baseline="0" dirty="0" smtClean="0"/>
              <a:t>, proximity, micro, </a:t>
            </a:r>
            <a:r>
              <a:rPr lang="en-US" sz="800" baseline="0" dirty="0" err="1" smtClean="0"/>
              <a:t>kamera</a:t>
            </a:r>
            <a:r>
              <a:rPr lang="en-US" sz="800" baseline="0" dirty="0" smtClean="0"/>
              <a:t>, touch = 5</a:t>
            </a:r>
            <a:endParaRPr lang="de-DE" sz="800" dirty="0"/>
          </a:p>
        </p:txBody>
      </p:sp>
      <p:sp>
        <p:nvSpPr>
          <p:cNvPr id="4" name="Fußzeilenplatzhalter 3"/>
          <p:cNvSpPr>
            <a:spLocks noGrp="1"/>
          </p:cNvSpPr>
          <p:nvPr>
            <p:ph type="ftr" sz="quarter" idx="10"/>
          </p:nvPr>
        </p:nvSpPr>
        <p:spPr/>
        <p:txBody>
          <a:bodyPr/>
          <a:lstStyle/>
          <a:p>
            <a:r>
              <a:rPr lang="de-DE" smtClean="0"/>
              <a:t>Prof. Dr. Max Mustermann | </a:t>
            </a:r>
            <a:br>
              <a:rPr lang="de-DE" smtClean="0"/>
            </a:br>
            <a:r>
              <a:rPr lang="de-DE" smtClean="0"/>
              <a:t>Name of Faculty</a:t>
            </a:r>
            <a:endParaRPr lang="de-DE"/>
          </a:p>
        </p:txBody>
      </p:sp>
      <p:sp>
        <p:nvSpPr>
          <p:cNvPr id="5" name="Foliennummernplatzhalter 4"/>
          <p:cNvSpPr>
            <a:spLocks noGrp="1"/>
          </p:cNvSpPr>
          <p:nvPr>
            <p:ph type="sldNum" sz="quarter" idx="11"/>
          </p:nvPr>
        </p:nvSpPr>
        <p:spPr/>
        <p:txBody>
          <a:bodyPr/>
          <a:lstStyle/>
          <a:p>
            <a:pPr>
              <a:defRPr/>
            </a:pPr>
            <a:fld id="{6AB5DBA3-DFF6-4CFC-93DE-3F08A0E43ADF}" type="slidenum">
              <a:rPr lang="de-DE" smtClean="0"/>
              <a:pPr>
                <a:defRPr/>
              </a:pPr>
              <a:t>9</a:t>
            </a:fld>
            <a:endParaRPr lang="de-DE"/>
          </a:p>
        </p:txBody>
      </p:sp>
    </p:spTree>
    <p:extLst>
      <p:ext uri="{BB962C8B-B14F-4D97-AF65-F5344CB8AC3E}">
        <p14:creationId xmlns:p14="http://schemas.microsoft.com/office/powerpoint/2010/main" val="8459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p>
        </p:txBody>
      </p:sp>
      <p:sp>
        <p:nvSpPr>
          <p:cNvPr id="4" name="Fußzeilenplatzhalter 3"/>
          <p:cNvSpPr>
            <a:spLocks noGrp="1"/>
          </p:cNvSpPr>
          <p:nvPr>
            <p:ph type="ftr" sz="quarter" idx="10"/>
          </p:nvPr>
        </p:nvSpPr>
        <p:spPr/>
        <p:txBody>
          <a:bodyPr/>
          <a:lstStyle/>
          <a:p>
            <a:r>
              <a:rPr lang="de-DE" smtClean="0"/>
              <a:t>Prof. Dr. Max Mustermann | </a:t>
            </a:r>
            <a:br>
              <a:rPr lang="de-DE" smtClean="0"/>
            </a:br>
            <a:r>
              <a:rPr lang="de-DE" smtClean="0"/>
              <a:t>Name of Faculty</a:t>
            </a:r>
            <a:endParaRPr lang="de-DE"/>
          </a:p>
        </p:txBody>
      </p:sp>
      <p:sp>
        <p:nvSpPr>
          <p:cNvPr id="5" name="Foliennummernplatzhalter 4"/>
          <p:cNvSpPr>
            <a:spLocks noGrp="1"/>
          </p:cNvSpPr>
          <p:nvPr>
            <p:ph type="sldNum" sz="quarter" idx="11"/>
          </p:nvPr>
        </p:nvSpPr>
        <p:spPr/>
        <p:txBody>
          <a:bodyPr/>
          <a:lstStyle/>
          <a:p>
            <a:pPr>
              <a:defRPr/>
            </a:pPr>
            <a:fld id="{6AB5DBA3-DFF6-4CFC-93DE-3F08A0E43ADF}" type="slidenum">
              <a:rPr lang="de-DE" smtClean="0"/>
              <a:pPr>
                <a:defRPr/>
              </a:pPr>
              <a:t>18</a:t>
            </a:fld>
            <a:endParaRPr lang="de-DE"/>
          </a:p>
        </p:txBody>
      </p:sp>
    </p:spTree>
    <p:extLst>
      <p:ext uri="{BB962C8B-B14F-4D97-AF65-F5344CB8AC3E}">
        <p14:creationId xmlns:p14="http://schemas.microsoft.com/office/powerpoint/2010/main" val="2034396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2"/>
            <a:r>
              <a:rPr lang="en-US" sz="2000" dirty="0" smtClean="0"/>
              <a:t>direct measurement</a:t>
            </a:r>
            <a:r>
              <a:rPr lang="en-US" sz="1000" dirty="0" smtClean="0"/>
              <a:t>: we select appropriate sensors that give direct  </a:t>
            </a:r>
            <a:r>
              <a:rPr lang="en-US" sz="1800" dirty="0" smtClean="0"/>
              <a:t>indication of the physical </a:t>
            </a:r>
            <a:r>
              <a:rPr lang="en-US" sz="1800" dirty="0" err="1" smtClean="0"/>
              <a:t>phenomenom</a:t>
            </a:r>
            <a:endParaRPr lang="en-US" sz="1800" dirty="0" smtClean="0"/>
          </a:p>
          <a:p>
            <a:pPr lvl="2"/>
            <a:r>
              <a:rPr lang="en-US" sz="1800" dirty="0" smtClean="0"/>
              <a:t>controlled placement: we place the sensors at the exact location where we need to measure the physical phenomenon</a:t>
            </a:r>
          </a:p>
          <a:p>
            <a:pPr lvl="2"/>
            <a:r>
              <a:rPr lang="en-US" sz="1800" dirty="0" smtClean="0"/>
              <a:t>Controlled environment: we control the measurement environment so that the measurement can be taken  without external influences such as noise</a:t>
            </a:r>
          </a:p>
          <a:p>
            <a:endParaRPr lang="de-DE" dirty="0"/>
          </a:p>
        </p:txBody>
      </p:sp>
      <p:sp>
        <p:nvSpPr>
          <p:cNvPr id="4" name="Fußzeilenplatzhalter 3"/>
          <p:cNvSpPr>
            <a:spLocks noGrp="1"/>
          </p:cNvSpPr>
          <p:nvPr>
            <p:ph type="ftr" sz="quarter" idx="10"/>
          </p:nvPr>
        </p:nvSpPr>
        <p:spPr/>
        <p:txBody>
          <a:bodyPr/>
          <a:lstStyle/>
          <a:p>
            <a:r>
              <a:rPr lang="de-DE" smtClean="0"/>
              <a:t>Prof. Dr. Max Mustermann | </a:t>
            </a:r>
            <a:br>
              <a:rPr lang="de-DE" smtClean="0"/>
            </a:br>
            <a:r>
              <a:rPr lang="de-DE" smtClean="0"/>
              <a:t>Name of Faculty</a:t>
            </a:r>
            <a:endParaRPr lang="de-DE"/>
          </a:p>
        </p:txBody>
      </p:sp>
      <p:sp>
        <p:nvSpPr>
          <p:cNvPr id="5" name="Foliennummernplatzhalter 4"/>
          <p:cNvSpPr>
            <a:spLocks noGrp="1"/>
          </p:cNvSpPr>
          <p:nvPr>
            <p:ph type="sldNum" sz="quarter" idx="11"/>
          </p:nvPr>
        </p:nvSpPr>
        <p:spPr/>
        <p:txBody>
          <a:bodyPr/>
          <a:lstStyle/>
          <a:p>
            <a:pPr>
              <a:defRPr/>
            </a:pPr>
            <a:fld id="{6AB5DBA3-DFF6-4CFC-93DE-3F08A0E43ADF}" type="slidenum">
              <a:rPr lang="de-DE" smtClean="0"/>
              <a:pPr>
                <a:defRPr/>
              </a:pPr>
              <a:t>31</a:t>
            </a:fld>
            <a:endParaRPr lang="de-DE"/>
          </a:p>
        </p:txBody>
      </p:sp>
    </p:spTree>
    <p:extLst>
      <p:ext uri="{BB962C8B-B14F-4D97-AF65-F5344CB8AC3E}">
        <p14:creationId xmlns:p14="http://schemas.microsoft.com/office/powerpoint/2010/main" val="2151073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de-DE" sz="1200" dirty="0" err="1" smtClean="0"/>
              <a:t>This</a:t>
            </a:r>
            <a:r>
              <a:rPr lang="de-DE" sz="1200" dirty="0" smtClean="0"/>
              <a:t> </a:t>
            </a:r>
            <a:r>
              <a:rPr lang="de-DE" sz="1200" dirty="0" err="1" smtClean="0"/>
              <a:t>context</a:t>
            </a:r>
            <a:r>
              <a:rPr lang="de-DE" sz="1200" dirty="0" smtClean="0"/>
              <a:t> </a:t>
            </a:r>
            <a:r>
              <a:rPr lang="de-DE" sz="1200" dirty="0" err="1" smtClean="0"/>
              <a:t>awareness</a:t>
            </a:r>
            <a:r>
              <a:rPr lang="de-DE" sz="1200" dirty="0" smtClean="0"/>
              <a:t> </a:t>
            </a:r>
            <a:r>
              <a:rPr lang="de-DE" sz="1200" dirty="0" err="1" smtClean="0"/>
              <a:t>and</a:t>
            </a:r>
            <a:r>
              <a:rPr lang="de-DE" sz="1200" baseline="0" dirty="0" smtClean="0"/>
              <a:t> </a:t>
            </a:r>
            <a:r>
              <a:rPr lang="de-DE" sz="1200" baseline="0" dirty="0" err="1" smtClean="0"/>
              <a:t>novel</a:t>
            </a:r>
            <a:r>
              <a:rPr lang="de-DE" sz="1200" baseline="0" dirty="0" smtClean="0"/>
              <a:t> form </a:t>
            </a:r>
            <a:r>
              <a:rPr lang="de-DE" sz="1200" baseline="0" dirty="0" err="1" smtClean="0"/>
              <a:t>of</a:t>
            </a:r>
            <a:r>
              <a:rPr lang="de-DE" sz="1200" baseline="0" dirty="0" smtClean="0"/>
              <a:t> HCI </a:t>
            </a:r>
            <a:r>
              <a:rPr lang="de-DE" sz="1200" baseline="0" dirty="0" err="1" smtClean="0"/>
              <a:t>is</a:t>
            </a:r>
            <a:r>
              <a:rPr lang="de-DE" sz="1200" baseline="0" dirty="0" smtClean="0"/>
              <a:t> </a:t>
            </a:r>
            <a:r>
              <a:rPr lang="de-DE" sz="1200" baseline="0" dirty="0" err="1" smtClean="0"/>
              <a:t>based</a:t>
            </a:r>
            <a:r>
              <a:rPr lang="de-DE" sz="1200" baseline="0" dirty="0" smtClean="0"/>
              <a:t> on </a:t>
            </a:r>
            <a:r>
              <a:rPr lang="de-DE" sz="1200" baseline="0" dirty="0" err="1" smtClean="0"/>
              <a:t>sensors</a:t>
            </a:r>
            <a:r>
              <a:rPr lang="de-DE" sz="1200"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de-DE" sz="12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de-DE" sz="1200" baseline="0" dirty="0" err="1" smtClean="0"/>
              <a:t>What</a:t>
            </a:r>
            <a:r>
              <a:rPr lang="de-DE" sz="1200" baseline="0" dirty="0" smtClean="0"/>
              <a:t> </a:t>
            </a:r>
            <a:r>
              <a:rPr lang="de-DE" sz="1200" baseline="0" dirty="0" err="1" smtClean="0"/>
              <a:t>we</a:t>
            </a:r>
            <a:r>
              <a:rPr lang="de-DE" sz="1200" baseline="0" dirty="0" smtClean="0"/>
              <a:t> </a:t>
            </a:r>
            <a:r>
              <a:rPr lang="de-DE" sz="1200" baseline="0" dirty="0" err="1" smtClean="0"/>
              <a:t>used</a:t>
            </a:r>
            <a:r>
              <a:rPr lang="de-DE" sz="1200" baseline="0" dirty="0" smtClean="0"/>
              <a:t> in </a:t>
            </a:r>
            <a:r>
              <a:rPr lang="de-DE" sz="1200" baseline="0" dirty="0" err="1" smtClean="0"/>
              <a:t>the</a:t>
            </a:r>
            <a:r>
              <a:rPr lang="de-DE" sz="1200" baseline="0" dirty="0" smtClean="0"/>
              <a:t> Retail Store </a:t>
            </a:r>
            <a:r>
              <a:rPr lang="de-DE" sz="1200" baseline="0" dirty="0" err="1" smtClean="0"/>
              <a:t>Application</a:t>
            </a:r>
            <a:r>
              <a:rPr lang="de-DE" sz="1200" baseline="0" dirty="0" smtClean="0"/>
              <a:t> </a:t>
            </a:r>
            <a:r>
              <a:rPr lang="de-DE" sz="1200" baseline="0" dirty="0" err="1" smtClean="0"/>
              <a:t>are</a:t>
            </a:r>
            <a:r>
              <a:rPr lang="de-DE" sz="1200" baseline="0" dirty="0" smtClean="0"/>
              <a:t> </a:t>
            </a:r>
            <a:r>
              <a:rPr lang="de-DE" sz="1200" baseline="0" dirty="0" err="1" smtClean="0"/>
              <a:t>special</a:t>
            </a:r>
            <a:r>
              <a:rPr lang="de-DE" sz="1200" baseline="0" dirty="0" smtClean="0"/>
              <a:t> </a:t>
            </a:r>
            <a:r>
              <a:rPr lang="de-DE" sz="1200" baseline="0" dirty="0" err="1" smtClean="0"/>
              <a:t>types</a:t>
            </a:r>
            <a:r>
              <a:rPr lang="de-DE" sz="1200" baseline="0" dirty="0" smtClean="0"/>
              <a:t> </a:t>
            </a:r>
            <a:r>
              <a:rPr lang="de-DE" sz="1200" baseline="0" dirty="0" err="1" smtClean="0"/>
              <a:t>of</a:t>
            </a:r>
            <a:r>
              <a:rPr lang="de-DE" sz="1200" baseline="0" dirty="0" smtClean="0"/>
              <a:t> </a:t>
            </a:r>
            <a:r>
              <a:rPr lang="de-DE" sz="1200" baseline="0" dirty="0" err="1" smtClean="0"/>
              <a:t>sensors</a:t>
            </a:r>
            <a:r>
              <a:rPr lang="de-DE" sz="1200" baseline="0" dirty="0" smtClean="0"/>
              <a:t> </a:t>
            </a:r>
            <a:r>
              <a:rPr lang="de-DE" sz="1200" baseline="0" dirty="0" err="1" smtClean="0"/>
              <a:t>as</a:t>
            </a:r>
            <a:r>
              <a:rPr lang="de-DE" sz="1200" baseline="0" dirty="0" smtClean="0"/>
              <a:t> </a:t>
            </a:r>
            <a:r>
              <a:rPr lang="de-DE" sz="1200" baseline="0" dirty="0" err="1" smtClean="0"/>
              <a:t>the</a:t>
            </a:r>
            <a:r>
              <a:rPr lang="de-DE" sz="1200" baseline="0" dirty="0" smtClean="0"/>
              <a:t> </a:t>
            </a:r>
            <a:r>
              <a:rPr lang="de-DE" sz="1200" baseline="0" dirty="0" err="1" smtClean="0"/>
              <a:t>one</a:t>
            </a:r>
            <a:r>
              <a:rPr lang="de-DE" sz="1200" baseline="0" dirty="0" smtClean="0"/>
              <a:t> </a:t>
            </a:r>
            <a:r>
              <a:rPr lang="de-DE" sz="1200" baseline="0" dirty="0" err="1" smtClean="0"/>
              <a:t>you</a:t>
            </a:r>
            <a:r>
              <a:rPr lang="de-DE" sz="1200" baseline="0" dirty="0" smtClean="0"/>
              <a:t> </a:t>
            </a:r>
            <a:r>
              <a:rPr lang="de-DE" sz="1200" baseline="0" dirty="0" err="1" smtClean="0"/>
              <a:t>see</a:t>
            </a:r>
            <a:r>
              <a:rPr lang="de-DE" sz="1200" baseline="0" dirty="0" smtClean="0"/>
              <a:t> </a:t>
            </a:r>
            <a:r>
              <a:rPr lang="de-DE" sz="1200" baseline="0" dirty="0" err="1" smtClean="0"/>
              <a:t>here</a:t>
            </a:r>
            <a:r>
              <a:rPr lang="de-DE" sz="1200" baseline="0" dirty="0" smtClean="0"/>
              <a:t>, </a:t>
            </a:r>
            <a:r>
              <a:rPr lang="de-DE" sz="1200" baseline="0" dirty="0" err="1" smtClean="0"/>
              <a:t>that</a:t>
            </a:r>
            <a:r>
              <a:rPr lang="de-DE" sz="1200" baseline="0" dirty="0" smtClean="0"/>
              <a:t> </a:t>
            </a:r>
            <a:r>
              <a:rPr lang="de-DE" sz="1200" baseline="0" dirty="0" err="1" smtClean="0"/>
              <a:t>is</a:t>
            </a:r>
            <a:r>
              <a:rPr lang="de-DE" sz="1200" baseline="0" dirty="0" smtClean="0"/>
              <a:t> a extreme </a:t>
            </a:r>
            <a:r>
              <a:rPr lang="de-DE" sz="1200" baseline="0" dirty="0" err="1" smtClean="0"/>
              <a:t>high</a:t>
            </a:r>
            <a:r>
              <a:rPr lang="de-DE" sz="1200" baseline="0" dirty="0" smtClean="0"/>
              <a:t> sensitive </a:t>
            </a:r>
            <a:r>
              <a:rPr lang="de-DE" sz="1200" baseline="0" dirty="0" err="1" smtClean="0"/>
              <a:t>movement</a:t>
            </a:r>
            <a:r>
              <a:rPr lang="de-DE" sz="1200" baseline="0" dirty="0" smtClean="0"/>
              <a:t> </a:t>
            </a:r>
            <a:r>
              <a:rPr lang="de-DE" sz="1200" baseline="0" dirty="0" err="1" smtClean="0"/>
              <a:t>sensor</a:t>
            </a:r>
            <a:r>
              <a:rPr lang="de-DE" sz="1200" baseline="0" dirty="0" smtClean="0"/>
              <a:t> </a:t>
            </a:r>
            <a:r>
              <a:rPr lang="de-DE" sz="1200" baseline="0" dirty="0" err="1" smtClean="0"/>
              <a:t>system</a:t>
            </a:r>
            <a:r>
              <a:rPr lang="de-DE" sz="1200" baseline="0" dirty="0" smtClean="0"/>
              <a:t> </a:t>
            </a:r>
            <a:r>
              <a:rPr lang="de-DE" sz="1200" baseline="0" dirty="0" err="1" smtClean="0"/>
              <a:t>with</a:t>
            </a:r>
            <a:r>
              <a:rPr lang="de-DE" sz="1200" baseline="0" dirty="0" smtClean="0"/>
              <a:t> </a:t>
            </a:r>
            <a:r>
              <a:rPr lang="de-DE" sz="1200" baseline="0" dirty="0" err="1" smtClean="0"/>
              <a:t>almost</a:t>
            </a:r>
            <a:r>
              <a:rPr lang="de-DE" sz="1200" baseline="0" dirty="0" smtClean="0"/>
              <a:t> 0 </a:t>
            </a:r>
            <a:r>
              <a:rPr lang="de-DE" sz="1200" baseline="0" dirty="0" err="1" smtClean="0"/>
              <a:t>energy</a:t>
            </a:r>
            <a:r>
              <a:rPr lang="de-DE" sz="1200" baseline="0" dirty="0" smtClean="0"/>
              <a:t> </a:t>
            </a:r>
            <a:r>
              <a:rPr lang="de-DE" sz="1200" baseline="0" dirty="0" err="1" smtClean="0"/>
              <a:t>consumption</a:t>
            </a:r>
            <a:r>
              <a:rPr lang="de-DE" sz="1200" baseline="0" dirty="0" smtClean="0"/>
              <a:t> </a:t>
            </a:r>
            <a:r>
              <a:rPr lang="de-DE" sz="1200" baseline="0" dirty="0" err="1" smtClean="0"/>
              <a:t>that</a:t>
            </a:r>
            <a:r>
              <a:rPr lang="de-DE" sz="1200" baseline="0" dirty="0" smtClean="0"/>
              <a:t> </a:t>
            </a:r>
            <a:r>
              <a:rPr lang="de-DE" sz="1200" baseline="0" dirty="0" err="1" smtClean="0"/>
              <a:t>we</a:t>
            </a:r>
            <a:r>
              <a:rPr lang="de-DE" sz="1200" baseline="0" dirty="0" smtClean="0"/>
              <a:t> </a:t>
            </a:r>
            <a:r>
              <a:rPr lang="de-DE" sz="1200" baseline="0" dirty="0" err="1" smtClean="0"/>
              <a:t>develop</a:t>
            </a:r>
            <a:r>
              <a:rPr lang="de-DE" sz="1200" baseline="0" dirty="0" smtClean="0"/>
              <a:t> </a:t>
            </a:r>
            <a:r>
              <a:rPr lang="de-DE" sz="1200" baseline="0" dirty="0" err="1" smtClean="0"/>
              <a:t>togehter</a:t>
            </a:r>
            <a:r>
              <a:rPr lang="de-DE" sz="1200" baseline="0" dirty="0" smtClean="0"/>
              <a:t> </a:t>
            </a:r>
            <a:r>
              <a:rPr lang="de-DE" sz="1200" baseline="0" dirty="0" err="1" smtClean="0"/>
              <a:t>with</a:t>
            </a:r>
            <a:r>
              <a:rPr lang="de-DE" sz="1200" baseline="0" dirty="0" smtClean="0"/>
              <a:t> Prof. Weber </a:t>
            </a:r>
            <a:r>
              <a:rPr lang="de-DE" sz="1200" baseline="0" dirty="0" err="1" smtClean="0"/>
              <a:t>from</a:t>
            </a:r>
            <a:r>
              <a:rPr lang="de-DE" sz="1200" baseline="0" dirty="0" smtClean="0"/>
              <a:t> </a:t>
            </a:r>
            <a:r>
              <a:rPr lang="de-DE" sz="1200" baseline="0" dirty="0" err="1" smtClean="0"/>
              <a:t>the</a:t>
            </a:r>
            <a:r>
              <a:rPr lang="de-DE" sz="1200" baseline="0" dirty="0" smtClean="0"/>
              <a:t> IPE (</a:t>
            </a:r>
            <a:r>
              <a:rPr lang="de-DE" dirty="0" smtClean="0"/>
              <a:t>Institut für Prozessdatenverarbeitung und Elektronik)</a:t>
            </a:r>
            <a:r>
              <a:rPr lang="de-DE" baseline="0" dirty="0" smtClean="0"/>
              <a:t> </a:t>
            </a:r>
            <a:r>
              <a:rPr lang="de-DE" baseline="0" dirty="0" err="1" smtClean="0"/>
              <a:t>from</a:t>
            </a:r>
            <a:r>
              <a:rPr lang="de-DE" baseline="0" dirty="0" smtClean="0"/>
              <a:t> </a:t>
            </a:r>
            <a:r>
              <a:rPr lang="de-DE" baseline="0" dirty="0" err="1" smtClean="0"/>
              <a:t>the</a:t>
            </a:r>
            <a:r>
              <a:rPr lang="de-DE" baseline="0" dirty="0" smtClean="0"/>
              <a:t> Helmholtz Part. </a:t>
            </a:r>
            <a:endParaRPr lang="de-DE" sz="1200" dirty="0" smtClean="0"/>
          </a:p>
          <a:p>
            <a:endParaRPr lang="de-DE" dirty="0" smtClean="0"/>
          </a:p>
          <a:p>
            <a:r>
              <a:rPr lang="de-DE" dirty="0" err="1" smtClean="0"/>
              <a:t>Now</a:t>
            </a:r>
            <a:r>
              <a:rPr lang="de-DE" dirty="0" smtClean="0"/>
              <a:t> </a:t>
            </a:r>
            <a:r>
              <a:rPr lang="de-DE" dirty="0" err="1" smtClean="0"/>
              <a:t>we</a:t>
            </a:r>
            <a:r>
              <a:rPr lang="de-DE" dirty="0" smtClean="0"/>
              <a:t> </a:t>
            </a:r>
            <a:r>
              <a:rPr lang="de-DE" dirty="0" err="1" smtClean="0"/>
              <a:t>have</a:t>
            </a:r>
            <a:r>
              <a:rPr lang="de-DE" dirty="0" smtClean="0"/>
              <a:t> </a:t>
            </a:r>
            <a:r>
              <a:rPr lang="de-DE" dirty="0" err="1" smtClean="0"/>
              <a:t>sensors</a:t>
            </a:r>
            <a:r>
              <a:rPr lang="de-DE" dirty="0" smtClean="0"/>
              <a:t> </a:t>
            </a:r>
            <a:r>
              <a:rPr lang="de-DE" dirty="0" err="1" smtClean="0"/>
              <a:t>and</a:t>
            </a:r>
            <a:r>
              <a:rPr lang="de-DE" dirty="0" smtClean="0"/>
              <a:t> </a:t>
            </a:r>
            <a:r>
              <a:rPr lang="de-DE" dirty="0" err="1" smtClean="0"/>
              <a:t>we</a:t>
            </a:r>
            <a:r>
              <a:rPr lang="de-DE" dirty="0" smtClean="0"/>
              <a:t> </a:t>
            </a:r>
            <a:r>
              <a:rPr lang="de-DE" dirty="0" err="1" smtClean="0"/>
              <a:t>want</a:t>
            </a:r>
            <a:r>
              <a:rPr lang="de-DE" dirty="0" smtClean="0"/>
              <a:t> </a:t>
            </a:r>
            <a:r>
              <a:rPr lang="de-DE" dirty="0" err="1" smtClean="0"/>
              <a:t>to</a:t>
            </a:r>
            <a:r>
              <a:rPr lang="de-DE" baseline="0" dirty="0" smtClean="0"/>
              <a:t> </a:t>
            </a:r>
            <a:r>
              <a:rPr lang="de-DE" baseline="0" dirty="0" err="1" smtClean="0"/>
              <a:t>build</a:t>
            </a:r>
            <a:r>
              <a:rPr lang="de-DE" baseline="0" dirty="0" smtClean="0"/>
              <a:t> </a:t>
            </a:r>
            <a:r>
              <a:rPr lang="de-DE" baseline="0" dirty="0" err="1" smtClean="0"/>
              <a:t>context</a:t>
            </a:r>
            <a:r>
              <a:rPr lang="de-DE" baseline="0" dirty="0" smtClean="0"/>
              <a:t> </a:t>
            </a:r>
            <a:r>
              <a:rPr lang="de-DE" baseline="0" dirty="0" err="1" smtClean="0"/>
              <a:t>aware</a:t>
            </a:r>
            <a:r>
              <a:rPr lang="de-DE" baseline="0" dirty="0" smtClean="0"/>
              <a:t> </a:t>
            </a:r>
            <a:r>
              <a:rPr lang="de-DE" baseline="0" dirty="0" err="1" smtClean="0"/>
              <a:t>systems</a:t>
            </a:r>
            <a:r>
              <a:rPr lang="de-DE" baseline="0" dirty="0" smtClean="0"/>
              <a:t> out </a:t>
            </a:r>
            <a:r>
              <a:rPr lang="de-DE" baseline="0" dirty="0" err="1" smtClean="0"/>
              <a:t>of</a:t>
            </a:r>
            <a:r>
              <a:rPr lang="de-DE" baseline="0" dirty="0" smtClean="0"/>
              <a:t> it. </a:t>
            </a:r>
            <a:r>
              <a:rPr lang="de-DE" baseline="0" dirty="0" err="1" smtClean="0"/>
              <a:t>How</a:t>
            </a:r>
            <a:r>
              <a:rPr lang="de-DE" baseline="0" dirty="0" smtClean="0"/>
              <a:t> do </a:t>
            </a:r>
            <a:r>
              <a:rPr lang="de-DE" baseline="0" dirty="0" err="1" smtClean="0"/>
              <a:t>we</a:t>
            </a:r>
            <a:r>
              <a:rPr lang="de-DE" baseline="0" dirty="0" smtClean="0"/>
              <a:t> do </a:t>
            </a:r>
            <a:r>
              <a:rPr lang="de-DE" baseline="0" dirty="0" err="1" smtClean="0"/>
              <a:t>this</a:t>
            </a:r>
            <a:r>
              <a:rPr lang="de-DE" baseline="0" dirty="0" smtClean="0"/>
              <a:t>?</a:t>
            </a:r>
            <a:endParaRPr lang="de-DE" dirty="0"/>
          </a:p>
        </p:txBody>
      </p:sp>
      <p:sp>
        <p:nvSpPr>
          <p:cNvPr id="4" name="Fußzeilenplatzhalter 3"/>
          <p:cNvSpPr>
            <a:spLocks noGrp="1"/>
          </p:cNvSpPr>
          <p:nvPr>
            <p:ph type="ftr" sz="quarter" idx="10"/>
          </p:nvPr>
        </p:nvSpPr>
        <p:spPr/>
        <p:txBody>
          <a:bodyPr/>
          <a:lstStyle/>
          <a:p>
            <a:r>
              <a:rPr lang="de-DE" smtClean="0"/>
              <a:t>Prof. Dr. Max Mustermann | </a:t>
            </a:r>
            <a:br>
              <a:rPr lang="de-DE" smtClean="0"/>
            </a:br>
            <a:r>
              <a:rPr lang="de-DE" smtClean="0"/>
              <a:t>Name of Faculty</a:t>
            </a:r>
            <a:endParaRPr lang="de-DE"/>
          </a:p>
        </p:txBody>
      </p:sp>
      <p:sp>
        <p:nvSpPr>
          <p:cNvPr id="5" name="Foliennummernplatzhalter 4"/>
          <p:cNvSpPr>
            <a:spLocks noGrp="1"/>
          </p:cNvSpPr>
          <p:nvPr>
            <p:ph type="sldNum" sz="quarter" idx="11"/>
          </p:nvPr>
        </p:nvSpPr>
        <p:spPr/>
        <p:txBody>
          <a:bodyPr/>
          <a:lstStyle/>
          <a:p>
            <a:pPr>
              <a:defRPr/>
            </a:pPr>
            <a:fld id="{6AB5DBA3-DFF6-4CFC-93DE-3F08A0E43ADF}" type="slidenum">
              <a:rPr lang="de-DE" smtClean="0"/>
              <a:pPr>
                <a:defRPr/>
              </a:pPr>
              <a:t>39</a:t>
            </a:fld>
            <a:endParaRPr lang="de-DE"/>
          </a:p>
        </p:txBody>
      </p:sp>
    </p:spTree>
    <p:extLst>
      <p:ext uri="{BB962C8B-B14F-4D97-AF65-F5344CB8AC3E}">
        <p14:creationId xmlns:p14="http://schemas.microsoft.com/office/powerpoint/2010/main" val="37202215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cstate="print">
            <a:duotone>
              <a:schemeClr val="accent2">
                <a:shade val="45000"/>
                <a:satMod val="135000"/>
              </a:schemeClr>
              <a:prstClr val="white"/>
            </a:duotone>
          </a:blip>
          <a:srcRect/>
          <a:stretch>
            <a:fillRect/>
          </a:stretch>
        </p:blipFill>
        <p:spPr bwMode="auto">
          <a:xfrm>
            <a:off x="96321" y="3286124"/>
            <a:ext cx="8976273" cy="3471863"/>
          </a:xfrm>
          <a:prstGeom prst="rect">
            <a:avLst/>
          </a:prstGeom>
          <a:noFill/>
          <a:ln w="9525">
            <a:noFill/>
            <a:miter lim="800000"/>
            <a:headEnd/>
            <a:tailEnd/>
          </a:ln>
        </p:spPr>
      </p:pic>
      <p:pic>
        <p:nvPicPr>
          <p:cNvPr id="26635" name="Picture 9" descr="II_rahmen_neu_titel"/>
          <p:cNvPicPr>
            <a:picLocks noChangeAspect="1" noChangeArrowheads="1"/>
          </p:cNvPicPr>
          <p:nvPr/>
        </p:nvPicPr>
        <p:blipFill>
          <a:blip r:embed="rId3" cstate="print"/>
          <a:srcRect/>
          <a:stretch>
            <a:fillRect/>
          </a:stretch>
        </p:blipFill>
        <p:spPr bwMode="auto">
          <a:xfrm>
            <a:off x="0" y="-12700"/>
            <a:ext cx="9144000" cy="6870700"/>
          </a:xfrm>
          <a:prstGeom prst="rect">
            <a:avLst/>
          </a:prstGeom>
          <a:noFill/>
          <a:ln w="9525">
            <a:noFill/>
            <a:miter lim="800000"/>
            <a:headEnd/>
            <a:tailEnd/>
          </a:ln>
        </p:spPr>
      </p:pic>
      <p:sp>
        <p:nvSpPr>
          <p:cNvPr id="12" name="Text Box 14"/>
          <p:cNvSpPr txBox="1">
            <a:spLocks noChangeArrowheads="1"/>
          </p:cNvSpPr>
          <p:nvPr/>
        </p:nvSpPr>
        <p:spPr bwMode="auto">
          <a:xfrm>
            <a:off x="396875" y="6448448"/>
            <a:ext cx="3670300" cy="246221"/>
          </a:xfrm>
          <a:prstGeom prst="rect">
            <a:avLst/>
          </a:prstGeom>
          <a:noFill/>
          <a:ln w="9525">
            <a:noFill/>
            <a:miter lim="800000"/>
            <a:headEnd/>
            <a:tailEnd/>
          </a:ln>
          <a:effectLst/>
        </p:spPr>
        <p:txBody>
          <a:bodyPr lIns="0" tIns="0" rIns="0" bIns="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800" dirty="0"/>
              <a:t>KIT – University of the State of Baden-Wuerttemberg and </a:t>
            </a:r>
            <a:r>
              <a:rPr lang="en-US" sz="800" dirty="0" smtClean="0"/>
              <a:t/>
            </a:r>
            <a:br>
              <a:rPr lang="en-US" sz="800" dirty="0" smtClean="0"/>
            </a:br>
            <a:r>
              <a:rPr lang="en-US" sz="800" dirty="0" smtClean="0"/>
              <a:t>National Research Center of the Helmholtz Association</a:t>
            </a:r>
            <a:endParaRPr lang="en-US" sz="800" dirty="0"/>
          </a:p>
        </p:txBody>
      </p:sp>
      <p:sp>
        <p:nvSpPr>
          <p:cNvPr id="14" name="Text Box 14"/>
          <p:cNvSpPr txBox="1">
            <a:spLocks noChangeArrowheads="1"/>
          </p:cNvSpPr>
          <p:nvPr/>
        </p:nvSpPr>
        <p:spPr bwMode="auto">
          <a:xfrm>
            <a:off x="7318375" y="6470673"/>
            <a:ext cx="1727200" cy="244475"/>
          </a:xfrm>
          <a:prstGeom prst="rect">
            <a:avLst/>
          </a:prstGeom>
          <a:noFill/>
          <a:ln w="9525">
            <a:noFill/>
            <a:miter lim="800000"/>
            <a:headEnd/>
            <a:tailEnd/>
          </a:ln>
          <a:effectLst/>
        </p:spPr>
        <p:txBody>
          <a:bodyPr lIns="0" tIns="0" rIns="0" bIns="0">
            <a:spAutoFit/>
          </a:bodyPr>
          <a:lstStyle/>
          <a:p>
            <a:pPr algn="r">
              <a:defRPr/>
            </a:pPr>
            <a:r>
              <a:rPr lang="de-DE" sz="1600" b="1" dirty="0">
                <a:solidFill>
                  <a:schemeClr val="bg1"/>
                </a:solidFill>
              </a:rPr>
              <a:t>www.kit.edu</a:t>
            </a:r>
          </a:p>
        </p:txBody>
      </p:sp>
      <p:pic>
        <p:nvPicPr>
          <p:cNvPr id="26640" name="Picture 13" descr="KIT-Logo-rgb_en"/>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95288" y="333375"/>
            <a:ext cx="1619250" cy="747713"/>
          </a:xfrm>
          <a:prstGeom prst="rect">
            <a:avLst/>
          </a:prstGeom>
          <a:noFill/>
          <a:ln w="9525">
            <a:noFill/>
            <a:miter lim="800000"/>
            <a:headEnd/>
            <a:tailEnd/>
          </a:ln>
        </p:spPr>
      </p:pic>
      <p:sp>
        <p:nvSpPr>
          <p:cNvPr id="15" name="Text Box 21"/>
          <p:cNvSpPr txBox="1">
            <a:spLocks noChangeArrowheads="1"/>
          </p:cNvSpPr>
          <p:nvPr userDrawn="1"/>
        </p:nvSpPr>
        <p:spPr bwMode="auto">
          <a:xfrm>
            <a:off x="385763" y="3350955"/>
            <a:ext cx="5986437" cy="184666"/>
          </a:xfrm>
          <a:prstGeom prst="rect">
            <a:avLst/>
          </a:prstGeom>
          <a:noFill/>
          <a:ln w="9525">
            <a:noFill/>
            <a:miter lim="800000"/>
            <a:headEnd/>
            <a:tailEnd/>
          </a:ln>
          <a:effectLst/>
        </p:spPr>
        <p:txBody>
          <a:bodyPr wrap="square" lIns="0" tIns="0" rIns="0" bIns="0" anchor="ctr">
            <a:spAutoFit/>
          </a:bodyPr>
          <a:lstStyle/>
          <a:p>
            <a:r>
              <a:rPr lang="de-DE" sz="1200" dirty="0" smtClean="0">
                <a:solidFill>
                  <a:schemeClr val="bg1"/>
                </a:solidFill>
                <a:latin typeface="DINPro-Regular" pitchFamily="50" charset="0"/>
                <a:cs typeface="Arial" pitchFamily="34" charset="0"/>
              </a:rPr>
              <a:t>Institute </a:t>
            </a:r>
            <a:r>
              <a:rPr lang="de-DE" sz="1200" dirty="0" err="1" smtClean="0">
                <a:solidFill>
                  <a:schemeClr val="bg1"/>
                </a:solidFill>
                <a:latin typeface="DINPro-Regular" pitchFamily="50" charset="0"/>
                <a:cs typeface="Arial" pitchFamily="34" charset="0"/>
              </a:rPr>
              <a:t>of</a:t>
            </a:r>
            <a:r>
              <a:rPr lang="de-DE" sz="1200" dirty="0" smtClean="0">
                <a:solidFill>
                  <a:schemeClr val="bg1"/>
                </a:solidFill>
                <a:latin typeface="DINPro-Regular" pitchFamily="50" charset="0"/>
                <a:cs typeface="Arial" pitchFamily="34" charset="0"/>
              </a:rPr>
              <a:t> </a:t>
            </a:r>
            <a:r>
              <a:rPr lang="de-DE" sz="1200" dirty="0" err="1" smtClean="0">
                <a:solidFill>
                  <a:schemeClr val="bg1"/>
                </a:solidFill>
                <a:latin typeface="DINPro-Regular" pitchFamily="50" charset="0"/>
                <a:cs typeface="Arial" pitchFamily="34" charset="0"/>
              </a:rPr>
              <a:t>Telematics</a:t>
            </a:r>
            <a:r>
              <a:rPr lang="de-DE" sz="1200" dirty="0" smtClean="0">
                <a:solidFill>
                  <a:schemeClr val="bg1"/>
                </a:solidFill>
                <a:latin typeface="DINPro-Regular" pitchFamily="50" charset="0"/>
                <a:cs typeface="Arial" pitchFamily="34" charset="0"/>
              </a:rPr>
              <a:t> – </a:t>
            </a:r>
            <a:r>
              <a:rPr lang="de-DE" sz="1200" dirty="0" err="1" smtClean="0">
                <a:solidFill>
                  <a:schemeClr val="bg1"/>
                </a:solidFill>
                <a:latin typeface="DINPro-Regular" pitchFamily="50" charset="0"/>
                <a:cs typeface="Arial" pitchFamily="34" charset="0"/>
              </a:rPr>
              <a:t>Pervasive</a:t>
            </a:r>
            <a:r>
              <a:rPr lang="de-DE" sz="1200" dirty="0" smtClean="0">
                <a:solidFill>
                  <a:schemeClr val="bg1"/>
                </a:solidFill>
                <a:latin typeface="DINPro-Regular" pitchFamily="50" charset="0"/>
                <a:cs typeface="Arial" pitchFamily="34" charset="0"/>
              </a:rPr>
              <a:t> Computing Systems – Prof.</a:t>
            </a:r>
            <a:r>
              <a:rPr lang="de-DE" sz="1200" baseline="0" dirty="0" smtClean="0">
                <a:solidFill>
                  <a:schemeClr val="bg1"/>
                </a:solidFill>
                <a:latin typeface="DINPro-Regular" pitchFamily="50" charset="0"/>
                <a:cs typeface="Arial" pitchFamily="34" charset="0"/>
              </a:rPr>
              <a:t> Dr.-Ing. Michael Beigl</a:t>
            </a:r>
            <a:endParaRPr lang="de-DE" sz="1200" dirty="0">
              <a:solidFill>
                <a:schemeClr val="bg1"/>
              </a:solidFill>
              <a:latin typeface="DINPro-Regular" pitchFamily="50" charset="0"/>
              <a:cs typeface="Arial" pitchFamily="34" charset="0"/>
            </a:endParaRPr>
          </a:p>
        </p:txBody>
      </p:sp>
      <p:cxnSp>
        <p:nvCxnSpPr>
          <p:cNvPr id="16" name="Gerade Verbindung 15"/>
          <p:cNvCxnSpPr/>
          <p:nvPr userDrawn="1"/>
        </p:nvCxnSpPr>
        <p:spPr>
          <a:xfrm>
            <a:off x="2176446" y="1047733"/>
            <a:ext cx="678661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12"/>
          <p:cNvSpPr>
            <a:spLocks noGrp="1" noChangeArrowheads="1"/>
          </p:cNvSpPr>
          <p:nvPr>
            <p:ph type="ftr" sz="quarter" idx="10"/>
          </p:nvPr>
        </p:nvSpPr>
        <p:spPr>
          <a:xfrm>
            <a:off x="1701800" y="6445250"/>
            <a:ext cx="4248150" cy="360363"/>
          </a:xfrm>
          <a:prstGeom prst="rect">
            <a:avLst/>
          </a:prstGeom>
          <a:ln/>
        </p:spPr>
        <p:txBody>
          <a:bodyPr/>
          <a:lstStyle>
            <a:lvl1pPr>
              <a:defRPr/>
            </a:lvl1pPr>
          </a:lstStyle>
          <a:p>
            <a:r>
              <a:rPr lang="en-US" smtClean="0"/>
              <a:t>Context Sensitive Systems, SS 15, Till Riedel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59563" y="333375"/>
            <a:ext cx="2089150" cy="575945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390525" y="333375"/>
            <a:ext cx="6116638" cy="5759450"/>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12"/>
          <p:cNvSpPr>
            <a:spLocks noGrp="1" noChangeArrowheads="1"/>
          </p:cNvSpPr>
          <p:nvPr>
            <p:ph type="ftr" sz="quarter" idx="10"/>
          </p:nvPr>
        </p:nvSpPr>
        <p:spPr>
          <a:xfrm>
            <a:off x="1701800" y="6445250"/>
            <a:ext cx="4248150" cy="360363"/>
          </a:xfrm>
          <a:prstGeom prst="rect">
            <a:avLst/>
          </a:prstGeom>
          <a:ln/>
        </p:spPr>
        <p:txBody>
          <a:bodyPr/>
          <a:lstStyle>
            <a:lvl1pPr>
              <a:defRPr/>
            </a:lvl1pPr>
          </a:lstStyle>
          <a:p>
            <a:r>
              <a:rPr lang="en-US" smtClean="0"/>
              <a:t>Context Sensitive Systems, SS 15, Till Riedel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Nur Titel">
    <p:spTree>
      <p:nvGrpSpPr>
        <p:cNvPr id="1" name=""/>
        <p:cNvGrpSpPr/>
        <p:nvPr/>
      </p:nvGrpSpPr>
      <p:grpSpPr>
        <a:xfrm>
          <a:off x="0" y="0"/>
          <a:ext cx="0" cy="0"/>
          <a:chOff x="0" y="0"/>
          <a:chExt cx="0" cy="0"/>
        </a:xfrm>
      </p:grpSpPr>
      <p:sp>
        <p:nvSpPr>
          <p:cNvPr id="4" name="Rechteck 3"/>
          <p:cNvSpPr/>
          <p:nvPr userDrawn="1"/>
        </p:nvSpPr>
        <p:spPr>
          <a:xfrm>
            <a:off x="0" y="209550"/>
            <a:ext cx="8963025" cy="93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p:cNvSpPr/>
          <p:nvPr userDrawn="1"/>
        </p:nvSpPr>
        <p:spPr>
          <a:xfrm>
            <a:off x="180975" y="6143624"/>
            <a:ext cx="8963025" cy="714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p:cNvSpPr/>
          <p:nvPr userDrawn="1"/>
        </p:nvSpPr>
        <p:spPr>
          <a:xfrm>
            <a:off x="180975" y="6448425"/>
            <a:ext cx="3019425" cy="24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286000"/>
            <a:ext cx="7772400" cy="1143000"/>
          </a:xfrm>
        </p:spPr>
        <p:txBody>
          <a:bodyPr/>
          <a:lstStyle>
            <a:lvl1pPr>
              <a:defRPr/>
            </a:lvl1pPr>
          </a:lstStyle>
          <a:p>
            <a:r>
              <a:rPr lang="en-US"/>
              <a:t>Klicken Sie, um das Format des Titel-Masters zu bearbeiten.</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Klicken Sie, um das Format des Untertitel-Masters zu bearbeiten.</a:t>
            </a:r>
          </a:p>
        </p:txBody>
      </p:sp>
    </p:spTree>
    <p:extLst>
      <p:ext uri="{BB962C8B-B14F-4D97-AF65-F5344CB8AC3E}">
        <p14:creationId xmlns:p14="http://schemas.microsoft.com/office/powerpoint/2010/main" val="1805097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2600" b="0" baseline="0">
                <a:latin typeface="DINMittelschrift" pitchFamily="34" charset="0"/>
              </a:defRPr>
            </a:lvl1pPr>
          </a:lstStyle>
          <a:p>
            <a:r>
              <a:rPr lang="de-DE" dirty="0" smtClean="0"/>
              <a:t>Titelmasterformat durch Klicken bearbeiten</a:t>
            </a:r>
            <a:endParaRPr lang="de-DE" dirty="0"/>
          </a:p>
        </p:txBody>
      </p:sp>
      <p:sp>
        <p:nvSpPr>
          <p:cNvPr id="3" name="Inhaltsplatzhalter 2"/>
          <p:cNvSpPr>
            <a:spLocks noGrp="1"/>
          </p:cNvSpPr>
          <p:nvPr>
            <p:ph idx="1"/>
          </p:nvPr>
        </p:nvSpPr>
        <p:spPr/>
        <p:txBody>
          <a:bodyPr/>
          <a:lstStyle>
            <a:lvl1pPr>
              <a:defRPr sz="3200">
                <a:latin typeface="DINMittelschrift" pitchFamily="34" charset="0"/>
              </a:defRPr>
            </a:lvl1pPr>
            <a:lvl2pPr>
              <a:defRPr sz="2800">
                <a:latin typeface="DINMittelschrift" pitchFamily="34" charset="0"/>
              </a:defRPr>
            </a:lvl2pPr>
            <a:lvl3pPr>
              <a:defRPr sz="2400">
                <a:latin typeface="DINMittelschrift" pitchFamily="34" charset="0"/>
              </a:defRPr>
            </a:lvl3pPr>
            <a:lvl4pPr>
              <a:defRPr sz="2400">
                <a:latin typeface="DINMittelschrift" pitchFamily="34" charset="0"/>
              </a:defRPr>
            </a:lvl4pPr>
            <a:lvl5pPr>
              <a:defRPr sz="2400">
                <a:latin typeface="DINMittelschrift" pitchFamily="34" charset="0"/>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DE"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3921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66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12"/>
          <p:cNvSpPr>
            <a:spLocks noGrp="1" noChangeArrowheads="1"/>
          </p:cNvSpPr>
          <p:nvPr>
            <p:ph type="ftr" sz="quarter" idx="10"/>
          </p:nvPr>
        </p:nvSpPr>
        <p:spPr>
          <a:xfrm>
            <a:off x="1701800" y="6445250"/>
            <a:ext cx="4248150" cy="360363"/>
          </a:xfrm>
          <a:prstGeom prst="rect">
            <a:avLst/>
          </a:prstGeom>
          <a:ln/>
        </p:spPr>
        <p:txBody>
          <a:bodyPr/>
          <a:lstStyle>
            <a:lvl1pPr>
              <a:defRPr/>
            </a:lvl1pPr>
          </a:lstStyle>
          <a:p>
            <a:r>
              <a:rPr lang="en-US" smtClean="0"/>
              <a:t>Context Sensitive Systems, SS 15, Till Riedel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12"/>
          <p:cNvSpPr>
            <a:spLocks noGrp="1" noChangeArrowheads="1"/>
          </p:cNvSpPr>
          <p:nvPr>
            <p:ph type="ftr" sz="quarter" idx="10"/>
          </p:nvPr>
        </p:nvSpPr>
        <p:spPr>
          <a:xfrm>
            <a:off x="1701800" y="6445250"/>
            <a:ext cx="4248150" cy="360363"/>
          </a:xfrm>
          <a:prstGeom prst="rect">
            <a:avLst/>
          </a:prstGeom>
          <a:ln/>
        </p:spPr>
        <p:txBody>
          <a:bodyPr/>
          <a:lstStyle>
            <a:lvl1pPr>
              <a:defRPr/>
            </a:lvl1pPr>
          </a:lstStyle>
          <a:p>
            <a:r>
              <a:rPr lang="en-US" smtClean="0"/>
              <a:t>Context Sensitive Systems, SS 15, Till Riedel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20"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90525" y="333375"/>
            <a:ext cx="6911975" cy="5619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smtClean="0"/>
              <a:t>Click to add title</a:t>
            </a:r>
          </a:p>
        </p:txBody>
      </p:sp>
      <p:sp>
        <p:nvSpPr>
          <p:cNvPr id="1028" name="Rectangle 3"/>
          <p:cNvSpPr>
            <a:spLocks noGrp="1" noChangeArrowheads="1"/>
          </p:cNvSpPr>
          <p:nvPr>
            <p:ph type="body" idx="1"/>
          </p:nvPr>
        </p:nvSpPr>
        <p:spPr bwMode="auto">
          <a:xfrm>
            <a:off x="392113" y="1214422"/>
            <a:ext cx="8356600" cy="50006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4" name="Text Box 10"/>
          <p:cNvSpPr txBox="1">
            <a:spLocks noChangeArrowheads="1"/>
          </p:cNvSpPr>
          <p:nvPr/>
        </p:nvSpPr>
        <p:spPr bwMode="auto">
          <a:xfrm>
            <a:off x="7429520" y="6429396"/>
            <a:ext cx="1357323" cy="384154"/>
          </a:xfrm>
          <a:prstGeom prst="rect">
            <a:avLst/>
          </a:prstGeom>
          <a:noFill/>
          <a:ln w="9525">
            <a:noFill/>
            <a:miter lim="800000"/>
            <a:headEnd/>
            <a:tailEnd/>
          </a:ln>
          <a:effectLst/>
        </p:spPr>
        <p:txBody>
          <a:bodyPr lIns="0" tIns="0" rIns="0" bIns="0"/>
          <a:lstStyle/>
          <a:p>
            <a:pPr algn="l">
              <a:spcBef>
                <a:spcPct val="50000"/>
              </a:spcBef>
            </a:pPr>
            <a:r>
              <a:rPr lang="en-US" sz="1200" dirty="0" smtClean="0">
                <a:latin typeface="DINMittelschrift" pitchFamily="34" charset="0"/>
              </a:rPr>
              <a:t>Technology for Pervasive Computing</a:t>
            </a:r>
            <a:endParaRPr lang="en-US" sz="1200" dirty="0">
              <a:latin typeface="DINMittelschrift" pitchFamily="34" charset="0"/>
            </a:endParaRPr>
          </a:p>
        </p:txBody>
      </p:sp>
      <p:sp>
        <p:nvSpPr>
          <p:cNvPr id="1035" name="Text Box 11"/>
          <p:cNvSpPr txBox="1">
            <a:spLocks noChangeArrowheads="1"/>
          </p:cNvSpPr>
          <p:nvPr/>
        </p:nvSpPr>
        <p:spPr bwMode="auto">
          <a:xfrm>
            <a:off x="417492" y="6425210"/>
            <a:ext cx="459330" cy="215900"/>
          </a:xfrm>
          <a:prstGeom prst="rect">
            <a:avLst/>
          </a:prstGeom>
          <a:noFill/>
          <a:ln w="9525">
            <a:noFill/>
            <a:miter lim="800000"/>
            <a:headEnd/>
            <a:tailEnd/>
          </a:ln>
          <a:effectLst/>
        </p:spPr>
        <p:txBody>
          <a:bodyPr lIns="0" tIns="0" rIns="0" bIns="0"/>
          <a:lstStyle/>
          <a:p>
            <a:pPr>
              <a:spcBef>
                <a:spcPct val="50000"/>
              </a:spcBef>
              <a:defRPr/>
            </a:pPr>
            <a:r>
              <a:rPr lang="de-DE" sz="1100" b="1" dirty="0" smtClean="0">
                <a:latin typeface="DINMittelschrift" pitchFamily="34" charset="0"/>
              </a:rPr>
              <a:t>1-</a:t>
            </a:r>
            <a:fld id="{1667C520-F49C-4D12-A1AD-7CEE7577070E}" type="slidenum">
              <a:rPr lang="de-DE" sz="1100" b="1" smtClean="0">
                <a:latin typeface="DINMittelschrift" pitchFamily="34" charset="0"/>
              </a:rPr>
              <a:pPr>
                <a:spcBef>
                  <a:spcPct val="50000"/>
                </a:spcBef>
                <a:defRPr/>
              </a:pPr>
              <a:t>‹Nr.›</a:t>
            </a:fld>
            <a:endParaRPr lang="de-DE" sz="1100" b="1" dirty="0">
              <a:latin typeface="DINMittelschrift" pitchFamily="34" charset="0"/>
            </a:endParaRPr>
          </a:p>
        </p:txBody>
      </p:sp>
      <p:sp>
        <p:nvSpPr>
          <p:cNvPr id="2" name="Rectangle 11"/>
          <p:cNvSpPr>
            <a:spLocks noChangeArrowheads="1"/>
          </p:cNvSpPr>
          <p:nvPr/>
        </p:nvSpPr>
        <p:spPr bwMode="auto">
          <a:xfrm>
            <a:off x="902186" y="6430791"/>
            <a:ext cx="5037965" cy="360363"/>
          </a:xfrm>
          <a:prstGeom prst="rect">
            <a:avLst/>
          </a:prstGeom>
          <a:noFill/>
          <a:ln w="9525">
            <a:noFill/>
            <a:miter lim="800000"/>
            <a:headEnd/>
            <a:tailEnd/>
          </a:ln>
          <a:effectLst/>
        </p:spPr>
        <p:txBody>
          <a:bodyPr lIns="0" tIns="0" rIns="0" bIns="0"/>
          <a:lstStyle/>
          <a:p>
            <a:pPr marL="0" marR="0" indent="0" algn="l" defTabSz="914400" rtl="0" eaLnBrk="1" fontAlgn="base" latinLnBrk="0" hangingPunct="1">
              <a:lnSpc>
                <a:spcPct val="100000"/>
              </a:lnSpc>
              <a:spcBef>
                <a:spcPct val="0"/>
              </a:spcBef>
              <a:spcAft>
                <a:spcPct val="0"/>
              </a:spcAft>
              <a:buClrTx/>
              <a:buSzTx/>
              <a:buFontTx/>
              <a:buNone/>
              <a:tabLst/>
              <a:defRPr/>
            </a:pPr>
            <a:r>
              <a:rPr lang="en-US" sz="1100" dirty="0" smtClean="0">
                <a:latin typeface="DINMittelschrift" pitchFamily="34" charset="0"/>
              </a:rPr>
              <a:t>CSS 16, </a:t>
            </a:r>
            <a:r>
              <a:rPr lang="en-US" sz="1100" dirty="0" smtClean="0">
                <a:latin typeface="DINMittelschrift" pitchFamily="34" charset="0"/>
              </a:rPr>
              <a:t>Till</a:t>
            </a:r>
            <a:r>
              <a:rPr lang="en-US" sz="1100" baseline="0" dirty="0" smtClean="0">
                <a:latin typeface="DINMittelschrift" pitchFamily="34" charset="0"/>
              </a:rPr>
              <a:t> Riedel</a:t>
            </a:r>
            <a:endParaRPr lang="en-US" sz="1100" dirty="0" smtClean="0">
              <a:latin typeface="DINMittelschrift" pitchFamily="34" charset="0"/>
            </a:endParaRPr>
          </a:p>
          <a:p>
            <a:endParaRPr lang="de-DE" sz="1100" dirty="0">
              <a:latin typeface="DINMittelschrift" pitchFamily="34" charset="0"/>
            </a:endParaRPr>
          </a:p>
        </p:txBody>
      </p:sp>
      <p:pic>
        <p:nvPicPr>
          <p:cNvPr id="1037" name="Picture 9" descr="KITlogo_4c_frutige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7667625" y="341313"/>
            <a:ext cx="1084263" cy="495300"/>
          </a:xfrm>
          <a:prstGeom prst="rect">
            <a:avLst/>
          </a:prstGeom>
          <a:noFill/>
          <a:ln w="9525">
            <a:noFill/>
            <a:miter lim="800000"/>
            <a:headEnd/>
            <a:tailEnd/>
          </a:ln>
        </p:spPr>
      </p:pic>
      <p:cxnSp>
        <p:nvCxnSpPr>
          <p:cNvPr id="17" name="Gerade Verbindung 16"/>
          <p:cNvCxnSpPr/>
          <p:nvPr userDrawn="1"/>
        </p:nvCxnSpPr>
        <p:spPr>
          <a:xfrm>
            <a:off x="0" y="1000108"/>
            <a:ext cx="885828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a:xfrm>
            <a:off x="285720" y="6329680"/>
            <a:ext cx="885828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3075" name="Picture 3" descr="C:\michael\kit\aussenwirkung\teco_logo.jpg"/>
          <p:cNvPicPr>
            <a:picLocks noChangeAspect="1" noChangeArrowheads="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6072198" y="6430898"/>
            <a:ext cx="1285884" cy="32822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60" r:id="rId12"/>
    <p:sldLayoutId id="2147483661" r:id="rId13"/>
  </p:sldLayoutIdLst>
  <p:hf sldNum="0" hdr="0" dt="0"/>
  <p:txStyles>
    <p:titleStyle>
      <a:lvl1pPr algn="l" rtl="0" eaLnBrk="1" fontAlgn="base" hangingPunct="1">
        <a:spcBef>
          <a:spcPct val="0"/>
        </a:spcBef>
        <a:spcAft>
          <a:spcPct val="0"/>
        </a:spcAft>
        <a:defRPr sz="3200" b="1">
          <a:solidFill>
            <a:schemeClr val="tx2"/>
          </a:solidFill>
          <a:latin typeface="DINMittelschrift" pitchFamily="34" charset="0"/>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314325" indent="-314325" algn="l" rtl="0" eaLnBrk="1" fontAlgn="base" hangingPunct="1">
        <a:spcBef>
          <a:spcPct val="20000"/>
        </a:spcBef>
        <a:spcAft>
          <a:spcPct val="0"/>
        </a:spcAft>
        <a:buBlip>
          <a:blip r:embed="rId17"/>
        </a:buBlip>
        <a:defRPr sz="2800">
          <a:solidFill>
            <a:schemeClr val="tx1"/>
          </a:solidFill>
          <a:latin typeface="DINMittelschrift" pitchFamily="34" charset="0"/>
          <a:ea typeface="+mn-ea"/>
          <a:cs typeface="+mn-cs"/>
        </a:defRPr>
      </a:lvl1pPr>
      <a:lvl2pPr marL="790575" indent="-314325" algn="l" rtl="0" eaLnBrk="1" fontAlgn="base" hangingPunct="1">
        <a:spcBef>
          <a:spcPct val="20000"/>
        </a:spcBef>
        <a:spcAft>
          <a:spcPct val="0"/>
        </a:spcAft>
        <a:buBlip>
          <a:blip r:embed="rId18"/>
        </a:buBlip>
        <a:defRPr sz="2400">
          <a:solidFill>
            <a:schemeClr val="tx1"/>
          </a:solidFill>
          <a:latin typeface="DINMittelschrift" pitchFamily="34" charset="0"/>
        </a:defRPr>
      </a:lvl2pPr>
      <a:lvl3pPr marL="1209675" indent="-276225" algn="l" rtl="0" eaLnBrk="1" fontAlgn="base" hangingPunct="1">
        <a:spcBef>
          <a:spcPct val="20000"/>
        </a:spcBef>
        <a:spcAft>
          <a:spcPct val="0"/>
        </a:spcAft>
        <a:buBlip>
          <a:blip r:embed="rId19"/>
        </a:buBlip>
        <a:defRPr sz="2000">
          <a:solidFill>
            <a:schemeClr val="tx1"/>
          </a:solidFill>
          <a:latin typeface="DINMittelschrift" pitchFamily="34" charset="0"/>
        </a:defRPr>
      </a:lvl3pPr>
      <a:lvl4pPr marL="1657350" indent="-276225" algn="l" rtl="0" eaLnBrk="1" fontAlgn="base" hangingPunct="1">
        <a:spcBef>
          <a:spcPct val="20000"/>
        </a:spcBef>
        <a:spcAft>
          <a:spcPct val="0"/>
        </a:spcAft>
        <a:buBlip>
          <a:blip r:embed="rId19"/>
        </a:buBlip>
        <a:defRPr sz="2000">
          <a:solidFill>
            <a:schemeClr val="tx1"/>
          </a:solidFill>
          <a:latin typeface="DINMittelschrift" pitchFamily="34" charset="0"/>
        </a:defRPr>
      </a:lvl4pPr>
      <a:lvl5pPr marL="2095500" indent="-276225" algn="l" rtl="0" eaLnBrk="1" fontAlgn="base" hangingPunct="1">
        <a:spcBef>
          <a:spcPct val="20000"/>
        </a:spcBef>
        <a:spcAft>
          <a:spcPct val="0"/>
        </a:spcAft>
        <a:buBlip>
          <a:blip r:embed="rId19"/>
        </a:buBlip>
        <a:defRPr sz="2000">
          <a:solidFill>
            <a:schemeClr val="tx1"/>
          </a:solidFill>
          <a:latin typeface="DINMittelschrift" pitchFamily="34" charset="0"/>
        </a:defRPr>
      </a:lvl5pPr>
      <a:lvl6pPr marL="2514600" indent="-228600" algn="l" rtl="0" eaLnBrk="1" fontAlgn="base" hangingPunct="1">
        <a:spcBef>
          <a:spcPct val="20000"/>
        </a:spcBef>
        <a:spcAft>
          <a:spcPct val="0"/>
        </a:spcAft>
        <a:buSzPct val="60000"/>
        <a:buBlip>
          <a:blip r:embed="rId20"/>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20"/>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20"/>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20"/>
        </a:buBlip>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hyperlink" Target="http://en.wikipedia.org/wiki/Acoustics" TargetMode="External"/><Relationship Id="rId13" Type="http://schemas.openxmlformats.org/officeDocument/2006/relationships/hyperlink" Target="http://en.wikipedia.org/wiki/Sense" TargetMode="External"/><Relationship Id="rId3" Type="http://schemas.openxmlformats.org/officeDocument/2006/relationships/hyperlink" Target="http://en.wikipedia.org/wiki/Electricity" TargetMode="External"/><Relationship Id="rId7" Type="http://schemas.openxmlformats.org/officeDocument/2006/relationships/hyperlink" Target="http://en.wikipedia.org/wiki/Chemistry#Energy" TargetMode="External"/><Relationship Id="rId12" Type="http://schemas.openxmlformats.org/officeDocument/2006/relationships/hyperlink" Target="http://en.wikipedia.org/wiki/Sensor" TargetMode="External"/><Relationship Id="rId2" Type="http://schemas.openxmlformats.org/officeDocument/2006/relationships/hyperlink" Target="http://en.wikipedia.org/wiki/Form_of_energy" TargetMode="External"/><Relationship Id="rId1" Type="http://schemas.openxmlformats.org/officeDocument/2006/relationships/slideLayout" Target="../slideLayouts/slideLayout2.xml"/><Relationship Id="rId6" Type="http://schemas.openxmlformats.org/officeDocument/2006/relationships/hyperlink" Target="http://en.wikipedia.org/wiki/Light" TargetMode="External"/><Relationship Id="rId11" Type="http://schemas.openxmlformats.org/officeDocument/2006/relationships/hyperlink" Target="http://en.wikipedia.org/wiki/Sound" TargetMode="External"/><Relationship Id="rId5" Type="http://schemas.openxmlformats.org/officeDocument/2006/relationships/hyperlink" Target="http://en.wikipedia.org/wiki/Electromagnetism" TargetMode="External"/><Relationship Id="rId10" Type="http://schemas.openxmlformats.org/officeDocument/2006/relationships/hyperlink" Target="http://en.wikipedia.org/wiki/Signal_(electrical_engineering)" TargetMode="External"/><Relationship Id="rId4" Type="http://schemas.openxmlformats.org/officeDocument/2006/relationships/hyperlink" Target="http://en.wikipedia.org/wiki/Mechanics" TargetMode="External"/><Relationship Id="rId9" Type="http://schemas.openxmlformats.org/officeDocument/2006/relationships/hyperlink" Target="http://en.wikipedia.org/wiki/Heat" TargetMode="External"/><Relationship Id="rId14" Type="http://schemas.openxmlformats.org/officeDocument/2006/relationships/hyperlink" Target="http://en.wikipedia.org/wiki/Detecti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ChangeArrowheads="1"/>
          </p:cNvSpPr>
          <p:nvPr/>
        </p:nvSpPr>
        <p:spPr bwMode="auto">
          <a:xfrm>
            <a:off x="395288" y="1124744"/>
            <a:ext cx="8389937" cy="1152127"/>
          </a:xfrm>
          <a:prstGeom prst="rect">
            <a:avLst/>
          </a:prstGeom>
          <a:noFill/>
          <a:ln w="9525">
            <a:noFill/>
            <a:miter lim="800000"/>
            <a:headEnd/>
            <a:tailEnd/>
          </a:ln>
        </p:spPr>
        <p:txBody>
          <a:bodyPr lIns="0" tIns="0" rIns="0" bIns="0" anchor="b"/>
          <a:lstStyle/>
          <a:p>
            <a:pPr>
              <a:lnSpc>
                <a:spcPct val="90000"/>
              </a:lnSpc>
            </a:pPr>
            <a:r>
              <a:rPr lang="en-US" sz="2600" b="1" dirty="0" smtClean="0">
                <a:solidFill>
                  <a:schemeClr val="tx2"/>
                </a:solidFill>
              </a:rPr>
              <a:t>Context Sensitive Systems</a:t>
            </a:r>
            <a:r>
              <a:rPr lang="en-US" sz="2600" b="1" dirty="0" smtClean="0">
                <a:solidFill>
                  <a:schemeClr val="tx2"/>
                </a:solidFill>
              </a:rPr>
              <a:t/>
            </a:r>
            <a:br>
              <a:rPr lang="en-US" sz="2600" b="1" dirty="0" smtClean="0">
                <a:solidFill>
                  <a:schemeClr val="tx2"/>
                </a:solidFill>
              </a:rPr>
            </a:br>
            <a:r>
              <a:rPr lang="en-US" sz="2600" b="1" dirty="0" smtClean="0">
                <a:solidFill>
                  <a:schemeClr val="tx2"/>
                </a:solidFill>
              </a:rPr>
              <a:t>Sensors</a:t>
            </a:r>
            <a:endParaRPr lang="en-US" sz="2200" b="1" dirty="0">
              <a:solidFill>
                <a:schemeClr val="tx2"/>
              </a:solidFill>
            </a:endParaRPr>
          </a:p>
        </p:txBody>
      </p:sp>
      <p:sp>
        <p:nvSpPr>
          <p:cNvPr id="30725" name="Rectangle 3"/>
          <p:cNvSpPr>
            <a:spLocks noChangeArrowheads="1"/>
          </p:cNvSpPr>
          <p:nvPr/>
        </p:nvSpPr>
        <p:spPr bwMode="auto">
          <a:xfrm>
            <a:off x="396875" y="2349500"/>
            <a:ext cx="8370888" cy="620713"/>
          </a:xfrm>
          <a:prstGeom prst="rect">
            <a:avLst/>
          </a:prstGeom>
          <a:noFill/>
          <a:ln w="9525">
            <a:noFill/>
            <a:miter lim="800000"/>
            <a:headEnd/>
            <a:tailEnd/>
          </a:ln>
        </p:spPr>
        <p:txBody>
          <a:bodyPr lIns="0" tIns="0" rIns="0" bIns="0"/>
          <a:lstStyle/>
          <a:p>
            <a:r>
              <a:rPr lang="en-US" sz="1600" b="1" dirty="0" smtClean="0">
                <a:solidFill>
                  <a:srgbClr val="000000"/>
                </a:solidFill>
              </a:rPr>
              <a:t>SS </a:t>
            </a:r>
            <a:r>
              <a:rPr lang="en-US" sz="1600" b="1" dirty="0" smtClean="0">
                <a:solidFill>
                  <a:srgbClr val="000000"/>
                </a:solidFill>
              </a:rPr>
              <a:t>2016</a:t>
            </a:r>
            <a:endParaRPr lang="en-US" sz="1600" b="1" dirty="0" smtClean="0">
              <a:solidFill>
                <a:srgbClr val="000000"/>
              </a:solidFill>
            </a:endParaRPr>
          </a:p>
          <a:p>
            <a:r>
              <a:rPr lang="en-US" sz="1600" b="1" dirty="0" smtClean="0">
                <a:solidFill>
                  <a:srgbClr val="000000"/>
                </a:solidFill>
              </a:rPr>
              <a:t>teco.kit.edu, </a:t>
            </a:r>
            <a:r>
              <a:rPr lang="en-US" sz="1600" b="1" dirty="0" err="1" smtClean="0">
                <a:solidFill>
                  <a:srgbClr val="000000"/>
                </a:solidFill>
              </a:rPr>
              <a:t>pcs.tm.kit.edu</a:t>
            </a:r>
            <a:endParaRPr lang="en-US" sz="1600" b="1" dirty="0" smtClean="0">
              <a:solidFill>
                <a:srgbClr val="000000"/>
              </a:solidFill>
            </a:endParaRPr>
          </a:p>
          <a:p>
            <a:r>
              <a:rPr lang="en-US" sz="1600" b="1" dirty="0" smtClean="0">
                <a:solidFill>
                  <a:srgbClr val="000000"/>
                </a:solidFill>
              </a:rPr>
              <a:t>Michael Beigl, Till Riedel</a:t>
            </a:r>
            <a:endParaRPr lang="en-US" sz="1600" b="1"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3858" name="Rectangle 2"/>
          <p:cNvSpPr>
            <a:spLocks noGrp="1" noChangeArrowheads="1"/>
          </p:cNvSpPr>
          <p:nvPr>
            <p:ph type="title"/>
          </p:nvPr>
        </p:nvSpPr>
        <p:spPr/>
        <p:txBody>
          <a:bodyPr/>
          <a:lstStyle/>
          <a:p>
            <a:r>
              <a:rPr lang="de-DE" dirty="0" smtClean="0"/>
              <a:t>Sensor </a:t>
            </a:r>
            <a:r>
              <a:rPr lang="de-DE" dirty="0" err="1" smtClean="0"/>
              <a:t>Examples</a:t>
            </a:r>
            <a:endParaRPr lang="de-DE" dirty="0"/>
          </a:p>
        </p:txBody>
      </p:sp>
      <p:sp>
        <p:nvSpPr>
          <p:cNvPr id="1913859" name="Rectangle 3"/>
          <p:cNvSpPr>
            <a:spLocks noGrp="1" noChangeAspect="1" noChangeArrowheads="1"/>
          </p:cNvSpPr>
          <p:nvPr>
            <p:ph type="body" idx="1"/>
          </p:nvPr>
        </p:nvSpPr>
        <p:spPr/>
        <p:txBody>
          <a:bodyPr/>
          <a:lstStyle/>
          <a:p>
            <a:r>
              <a:rPr lang="de-DE" dirty="0" smtClean="0"/>
              <a:t>So </a:t>
            </a:r>
            <a:r>
              <a:rPr lang="de-DE" dirty="0" err="1" smtClean="0"/>
              <a:t>many</a:t>
            </a:r>
            <a:r>
              <a:rPr lang="de-DE" dirty="0" smtClean="0"/>
              <a:t> </a:t>
            </a:r>
            <a:r>
              <a:rPr lang="de-DE" dirty="0" err="1" smtClean="0"/>
              <a:t>types</a:t>
            </a:r>
            <a:r>
              <a:rPr lang="de-DE" dirty="0" smtClean="0"/>
              <a:t>...</a:t>
            </a:r>
          </a:p>
          <a:p>
            <a:pPr lvl="1"/>
            <a:r>
              <a:rPr lang="de-DE" dirty="0" err="1" smtClean="0">
                <a:solidFill>
                  <a:srgbClr val="C00000"/>
                </a:solidFill>
              </a:rPr>
              <a:t>How</a:t>
            </a:r>
            <a:r>
              <a:rPr lang="de-DE" dirty="0" smtClean="0">
                <a:solidFill>
                  <a:srgbClr val="C00000"/>
                </a:solidFill>
              </a:rPr>
              <a:t> </a:t>
            </a:r>
            <a:r>
              <a:rPr lang="de-DE" dirty="0" err="1" smtClean="0">
                <a:solidFill>
                  <a:srgbClr val="C00000"/>
                </a:solidFill>
              </a:rPr>
              <a:t>to</a:t>
            </a:r>
            <a:r>
              <a:rPr lang="de-DE" dirty="0" smtClean="0">
                <a:solidFill>
                  <a:srgbClr val="C00000"/>
                </a:solidFill>
              </a:rPr>
              <a:t> </a:t>
            </a:r>
            <a:r>
              <a:rPr lang="de-DE" dirty="0" err="1" smtClean="0">
                <a:solidFill>
                  <a:srgbClr val="C00000"/>
                </a:solidFill>
              </a:rPr>
              <a:t>classify</a:t>
            </a:r>
            <a:r>
              <a:rPr lang="de-DE" dirty="0" smtClean="0">
                <a:solidFill>
                  <a:srgbClr val="C00000"/>
                </a:solidFill>
              </a:rPr>
              <a:t>?</a:t>
            </a:r>
            <a:endParaRPr lang="de-DE" dirty="0">
              <a:solidFill>
                <a:srgbClr val="C00000"/>
              </a:solidFill>
            </a:endParaRPr>
          </a:p>
        </p:txBody>
      </p:sp>
      <p:pic>
        <p:nvPicPr>
          <p:cNvPr id="1913860"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09650" y="2347913"/>
            <a:ext cx="142875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3861"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181350" y="2319338"/>
            <a:ext cx="142875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3862" name="Picture 6"/>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772025" y="2047875"/>
            <a:ext cx="14287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3863" name="Picture 7"/>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857875" y="3448050"/>
            <a:ext cx="158115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3864" name="Picture 8"/>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1257300" y="3857625"/>
            <a:ext cx="123825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3865" name="Picture 9"/>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3190875" y="4681538"/>
            <a:ext cx="15811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3866" name="Picture 10"/>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6819900" y="1562100"/>
            <a:ext cx="158115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3867" name="Picture 11"/>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5486400" y="4681538"/>
            <a:ext cx="100965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3868" name="Picture 12"/>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7715250" y="5029200"/>
            <a:ext cx="8763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3869" name="Picture 13"/>
          <p:cNvPicPr>
            <a:picLocks noChangeAspect="1" noChangeArrowheads="1"/>
          </p:cNvPicPr>
          <p:nvPr/>
        </p:nvPicPr>
        <p:blipFill>
          <a:blip r:embed="rId11">
            <a:extLst>
              <a:ext uri="{28A0092B-C50C-407E-A947-70E740481C1C}">
                <a14:useLocalDpi xmlns:a14="http://schemas.microsoft.com/office/drawing/2010/main"/>
              </a:ext>
            </a:extLst>
          </a:blip>
          <a:srcRect/>
          <a:stretch>
            <a:fillRect/>
          </a:stretch>
        </p:blipFill>
        <p:spPr bwMode="auto">
          <a:xfrm>
            <a:off x="685800" y="5372100"/>
            <a:ext cx="14097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3870" name="Picture 14"/>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7839075" y="2771775"/>
            <a:ext cx="100965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3871" name="Picture 15"/>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4219575" y="3324225"/>
            <a:ext cx="14097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043273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Sensor </a:t>
            </a:r>
            <a:r>
              <a:rPr lang="de-DE" dirty="0" err="1" smtClean="0"/>
              <a:t>classification</a:t>
            </a:r>
            <a:r>
              <a:rPr lang="de-DE" dirty="0" smtClean="0"/>
              <a:t> </a:t>
            </a:r>
            <a:r>
              <a:rPr lang="de-DE" dirty="0" err="1" smtClean="0"/>
              <a:t>by</a:t>
            </a:r>
            <a:r>
              <a:rPr lang="de-DE" dirty="0" smtClean="0"/>
              <a:t> </a:t>
            </a:r>
            <a:r>
              <a:rPr lang="de-DE" dirty="0" err="1" smtClean="0"/>
              <a:t>measure</a:t>
            </a:r>
            <a:endParaRPr lang="de-DE" dirty="0"/>
          </a:p>
        </p:txBody>
      </p:sp>
      <p:sp>
        <p:nvSpPr>
          <p:cNvPr id="3" name="Inhaltsplatzhalter 2"/>
          <p:cNvSpPr>
            <a:spLocks noGrp="1"/>
          </p:cNvSpPr>
          <p:nvPr>
            <p:ph idx="1"/>
          </p:nvPr>
        </p:nvSpPr>
        <p:spPr/>
        <p:txBody>
          <a:bodyPr/>
          <a:lstStyle/>
          <a:p>
            <a:r>
              <a:rPr lang="de-DE" dirty="0" err="1" smtClean="0">
                <a:solidFill>
                  <a:srgbClr val="C00000"/>
                </a:solidFill>
              </a:rPr>
              <a:t>Direct</a:t>
            </a:r>
            <a:r>
              <a:rPr lang="de-DE" dirty="0" smtClean="0">
                <a:solidFill>
                  <a:srgbClr val="C00000"/>
                </a:solidFill>
              </a:rPr>
              <a:t> </a:t>
            </a:r>
            <a:r>
              <a:rPr lang="de-DE" dirty="0" err="1" smtClean="0">
                <a:solidFill>
                  <a:srgbClr val="C00000"/>
                </a:solidFill>
              </a:rPr>
              <a:t>Physical</a:t>
            </a:r>
            <a:r>
              <a:rPr lang="de-DE" dirty="0" smtClean="0">
                <a:solidFill>
                  <a:srgbClr val="C00000"/>
                </a:solidFill>
              </a:rPr>
              <a:t> </a:t>
            </a:r>
            <a:r>
              <a:rPr lang="de-DE" dirty="0" err="1" smtClean="0">
                <a:solidFill>
                  <a:srgbClr val="C00000"/>
                </a:solidFill>
              </a:rPr>
              <a:t>Measures</a:t>
            </a:r>
            <a:r>
              <a:rPr lang="de-DE" dirty="0" smtClean="0">
                <a:solidFill>
                  <a:srgbClr val="C00000"/>
                </a:solidFill>
              </a:rPr>
              <a:t> (SI)</a:t>
            </a:r>
            <a:endParaRPr lang="de-DE" dirty="0" smtClean="0">
              <a:solidFill>
                <a:srgbClr val="C00000"/>
              </a:solidFill>
            </a:endParaRPr>
          </a:p>
          <a:p>
            <a:pPr lvl="1"/>
            <a:r>
              <a:rPr lang="de-DE" dirty="0" err="1"/>
              <a:t>l</a:t>
            </a:r>
            <a:r>
              <a:rPr lang="de-DE" dirty="0" err="1" smtClean="0"/>
              <a:t>ength</a:t>
            </a:r>
            <a:r>
              <a:rPr lang="de-DE" dirty="0" smtClean="0"/>
              <a:t>, </a:t>
            </a:r>
            <a:r>
              <a:rPr lang="de-DE" dirty="0" err="1" smtClean="0"/>
              <a:t>mass</a:t>
            </a:r>
            <a:r>
              <a:rPr lang="de-DE" dirty="0" smtClean="0"/>
              <a:t>, time, </a:t>
            </a:r>
            <a:r>
              <a:rPr lang="de-DE" dirty="0" err="1" smtClean="0"/>
              <a:t>electrical</a:t>
            </a:r>
            <a:r>
              <a:rPr lang="de-DE" dirty="0" smtClean="0"/>
              <a:t> </a:t>
            </a:r>
            <a:r>
              <a:rPr lang="de-DE" dirty="0" err="1" smtClean="0"/>
              <a:t>current</a:t>
            </a:r>
            <a:r>
              <a:rPr lang="de-DE" dirty="0" smtClean="0"/>
              <a:t>, </a:t>
            </a:r>
            <a:r>
              <a:rPr lang="de-DE" dirty="0" err="1" smtClean="0"/>
              <a:t>temperature</a:t>
            </a:r>
            <a:r>
              <a:rPr lang="de-DE" dirty="0" smtClean="0"/>
              <a:t>, molar </a:t>
            </a:r>
            <a:r>
              <a:rPr lang="de-DE" dirty="0" err="1" smtClean="0"/>
              <a:t>amount</a:t>
            </a:r>
            <a:r>
              <a:rPr lang="de-DE" dirty="0" smtClean="0"/>
              <a:t>, </a:t>
            </a:r>
            <a:r>
              <a:rPr lang="de-DE" dirty="0" err="1" smtClean="0"/>
              <a:t>luminosity</a:t>
            </a:r>
            <a:endParaRPr lang="de-DE" dirty="0" smtClean="0"/>
          </a:p>
          <a:p>
            <a:r>
              <a:rPr lang="de-DE" dirty="0" smtClean="0">
                <a:solidFill>
                  <a:srgbClr val="C00000"/>
                </a:solidFill>
              </a:rPr>
              <a:t>Derivatives</a:t>
            </a:r>
            <a:endParaRPr lang="de-DE" dirty="0" smtClean="0">
              <a:solidFill>
                <a:srgbClr val="C00000"/>
              </a:solidFill>
            </a:endParaRPr>
          </a:p>
          <a:p>
            <a:pPr lvl="1"/>
            <a:r>
              <a:rPr lang="de-DE" dirty="0" smtClean="0"/>
              <a:t>angle, </a:t>
            </a:r>
            <a:r>
              <a:rPr lang="de-DE" dirty="0" err="1" smtClean="0"/>
              <a:t>velocity</a:t>
            </a:r>
            <a:r>
              <a:rPr lang="de-DE" dirty="0" smtClean="0"/>
              <a:t>, </a:t>
            </a:r>
            <a:r>
              <a:rPr lang="de-DE" dirty="0" err="1" smtClean="0"/>
              <a:t>frequency</a:t>
            </a:r>
            <a:r>
              <a:rPr lang="de-DE" dirty="0" smtClean="0"/>
              <a:t>, </a:t>
            </a:r>
            <a:r>
              <a:rPr lang="de-DE" dirty="0" err="1" smtClean="0"/>
              <a:t>force</a:t>
            </a:r>
            <a:r>
              <a:rPr lang="de-DE" dirty="0" smtClean="0"/>
              <a:t>, </a:t>
            </a:r>
            <a:r>
              <a:rPr lang="de-DE" dirty="0" err="1" smtClean="0"/>
              <a:t>momentun</a:t>
            </a:r>
            <a:r>
              <a:rPr lang="de-DE" dirty="0" smtClean="0"/>
              <a:t>, </a:t>
            </a:r>
            <a:r>
              <a:rPr lang="de-DE" dirty="0" err="1" smtClean="0"/>
              <a:t>energy</a:t>
            </a:r>
            <a:r>
              <a:rPr lang="de-DE" dirty="0" smtClean="0"/>
              <a:t>, </a:t>
            </a:r>
            <a:r>
              <a:rPr lang="de-DE" dirty="0" err="1" smtClean="0"/>
              <a:t>pressure</a:t>
            </a:r>
            <a:r>
              <a:rPr lang="de-DE" dirty="0" smtClean="0"/>
              <a:t>, </a:t>
            </a:r>
            <a:r>
              <a:rPr lang="de-DE" dirty="0" err="1" smtClean="0"/>
              <a:t>load</a:t>
            </a:r>
            <a:r>
              <a:rPr lang="de-DE" dirty="0" smtClean="0"/>
              <a:t>, </a:t>
            </a:r>
            <a:r>
              <a:rPr lang="de-DE" dirty="0" err="1" smtClean="0"/>
              <a:t>voltage</a:t>
            </a:r>
            <a:r>
              <a:rPr lang="de-DE" dirty="0" smtClean="0"/>
              <a:t>, </a:t>
            </a:r>
            <a:r>
              <a:rPr lang="de-DE" dirty="0" err="1" smtClean="0"/>
              <a:t>tension</a:t>
            </a:r>
            <a:r>
              <a:rPr lang="de-DE" dirty="0" smtClean="0"/>
              <a:t>, power,…</a:t>
            </a:r>
            <a:endParaRPr lang="de-DE" dirty="0"/>
          </a:p>
        </p:txBody>
      </p:sp>
    </p:spTree>
    <p:extLst>
      <p:ext uri="{BB962C8B-B14F-4D97-AF65-F5344CB8AC3E}">
        <p14:creationId xmlns:p14="http://schemas.microsoft.com/office/powerpoint/2010/main" val="4116117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s</a:t>
            </a:r>
            <a:r>
              <a:rPr lang="de-DE" dirty="0" err="1" smtClean="0"/>
              <a:t>ensor</a:t>
            </a:r>
            <a:r>
              <a:rPr lang="de-DE" dirty="0" smtClean="0"/>
              <a:t> </a:t>
            </a:r>
            <a:r>
              <a:rPr lang="de-DE" dirty="0" err="1" smtClean="0"/>
              <a:t>classification</a:t>
            </a:r>
            <a:r>
              <a:rPr lang="de-DE" dirty="0" smtClean="0"/>
              <a:t> </a:t>
            </a:r>
            <a:r>
              <a:rPr lang="de-DE" dirty="0" err="1" smtClean="0"/>
              <a:t>by</a:t>
            </a:r>
            <a:r>
              <a:rPr lang="de-DE" dirty="0" smtClean="0"/>
              <a:t> </a:t>
            </a:r>
            <a:r>
              <a:rPr lang="de-DE" dirty="0" err="1" smtClean="0"/>
              <a:t>active</a:t>
            </a:r>
            <a:r>
              <a:rPr lang="de-DE" dirty="0" smtClean="0"/>
              <a:t> </a:t>
            </a:r>
            <a:r>
              <a:rPr lang="de-DE" dirty="0" err="1" smtClean="0"/>
              <a:t>principle</a:t>
            </a:r>
            <a:endParaRPr lang="de-DE" dirty="0"/>
          </a:p>
        </p:txBody>
      </p:sp>
      <p:sp>
        <p:nvSpPr>
          <p:cNvPr id="3" name="Inhaltsplatzhalter 2"/>
          <p:cNvSpPr>
            <a:spLocks noGrp="1"/>
          </p:cNvSpPr>
          <p:nvPr>
            <p:ph idx="1"/>
          </p:nvPr>
        </p:nvSpPr>
        <p:spPr/>
        <p:txBody>
          <a:bodyPr/>
          <a:lstStyle/>
          <a:p>
            <a:r>
              <a:rPr lang="de-DE" dirty="0" err="1" smtClean="0"/>
              <a:t>Electrical</a:t>
            </a:r>
            <a:r>
              <a:rPr lang="de-DE" dirty="0" smtClean="0"/>
              <a:t> </a:t>
            </a:r>
            <a:r>
              <a:rPr lang="de-DE" dirty="0" err="1" smtClean="0"/>
              <a:t>measurement</a:t>
            </a:r>
            <a:r>
              <a:rPr lang="de-DE" dirty="0" smtClean="0"/>
              <a:t> </a:t>
            </a:r>
            <a:r>
              <a:rPr lang="de-DE" dirty="0" err="1" smtClean="0"/>
              <a:t>of</a:t>
            </a:r>
            <a:r>
              <a:rPr lang="de-DE" dirty="0" smtClean="0"/>
              <a:t> </a:t>
            </a:r>
            <a:r>
              <a:rPr lang="de-DE" dirty="0" err="1" smtClean="0"/>
              <a:t>capacity</a:t>
            </a:r>
            <a:r>
              <a:rPr lang="de-DE" dirty="0" smtClean="0"/>
              <a:t>, </a:t>
            </a:r>
            <a:r>
              <a:rPr lang="de-DE" dirty="0" err="1" smtClean="0"/>
              <a:t>inductivity</a:t>
            </a:r>
            <a:r>
              <a:rPr lang="de-DE" dirty="0" smtClean="0"/>
              <a:t>, </a:t>
            </a:r>
            <a:r>
              <a:rPr lang="de-DE" dirty="0" err="1" smtClean="0"/>
              <a:t>charge</a:t>
            </a:r>
            <a:r>
              <a:rPr lang="de-DE" dirty="0" smtClean="0"/>
              <a:t>, </a:t>
            </a:r>
            <a:r>
              <a:rPr lang="de-DE" dirty="0" err="1" smtClean="0"/>
              <a:t>resistance</a:t>
            </a:r>
            <a:r>
              <a:rPr lang="de-DE" dirty="0" smtClean="0"/>
              <a:t>....</a:t>
            </a:r>
          </a:p>
          <a:p>
            <a:pPr marL="0" indent="0">
              <a:buNone/>
            </a:pPr>
            <a:endParaRPr lang="de-DE" dirty="0" smtClean="0"/>
          </a:p>
          <a:p>
            <a:r>
              <a:rPr lang="de-DE" dirty="0" smtClean="0"/>
              <a:t>passive: </a:t>
            </a:r>
            <a:r>
              <a:rPr lang="de-DE" dirty="0" err="1" smtClean="0"/>
              <a:t>generating</a:t>
            </a:r>
            <a:r>
              <a:rPr lang="de-DE" dirty="0" smtClean="0"/>
              <a:t> </a:t>
            </a:r>
            <a:r>
              <a:rPr lang="de-DE" dirty="0" err="1" smtClean="0"/>
              <a:t>voltage</a:t>
            </a:r>
            <a:endParaRPr lang="de-DE" dirty="0" smtClean="0"/>
          </a:p>
          <a:p>
            <a:pPr lvl="1"/>
            <a:r>
              <a:rPr lang="de-DE" sz="1800" dirty="0" err="1" smtClean="0"/>
              <a:t>Converting</a:t>
            </a:r>
            <a:r>
              <a:rPr lang="de-DE" sz="1800" dirty="0" smtClean="0"/>
              <a:t> </a:t>
            </a:r>
            <a:r>
              <a:rPr lang="de-DE" sz="1800" dirty="0" err="1"/>
              <a:t>m</a:t>
            </a:r>
            <a:r>
              <a:rPr lang="de-DE" sz="1800" dirty="0" err="1" smtClean="0"/>
              <a:t>echanical</a:t>
            </a:r>
            <a:r>
              <a:rPr lang="de-DE" sz="1800" dirty="0" smtClean="0"/>
              <a:t>, </a:t>
            </a:r>
            <a:r>
              <a:rPr lang="de-DE" sz="1800" dirty="0" err="1" smtClean="0"/>
              <a:t>chemical</a:t>
            </a:r>
            <a:r>
              <a:rPr lang="de-DE" sz="1800" dirty="0" smtClean="0"/>
              <a:t>, </a:t>
            </a:r>
            <a:r>
              <a:rPr lang="de-DE" sz="1800" dirty="0" err="1" smtClean="0"/>
              <a:t>photonic</a:t>
            </a:r>
            <a:r>
              <a:rPr lang="de-DE" sz="1800" dirty="0" smtClean="0"/>
              <a:t> </a:t>
            </a:r>
            <a:r>
              <a:rPr lang="de-DE" sz="1800" dirty="0" err="1" smtClean="0"/>
              <a:t>or</a:t>
            </a:r>
            <a:r>
              <a:rPr lang="de-DE" sz="1800" dirty="0" smtClean="0"/>
              <a:t> thermal </a:t>
            </a:r>
            <a:r>
              <a:rPr lang="de-DE" sz="1800" dirty="0" err="1" smtClean="0"/>
              <a:t>energy</a:t>
            </a:r>
            <a:r>
              <a:rPr lang="de-DE" sz="1800" dirty="0" smtClean="0"/>
              <a:t> </a:t>
            </a:r>
          </a:p>
          <a:p>
            <a:pPr lvl="1"/>
            <a:r>
              <a:rPr lang="de-DE" sz="1800" dirty="0" err="1" smtClean="0"/>
              <a:t>Examples</a:t>
            </a:r>
            <a:r>
              <a:rPr lang="de-DE" sz="1800" dirty="0" smtClean="0"/>
              <a:t>: Hall </a:t>
            </a:r>
            <a:r>
              <a:rPr lang="de-DE" sz="1800" dirty="0" err="1" smtClean="0"/>
              <a:t>effect</a:t>
            </a:r>
            <a:r>
              <a:rPr lang="de-DE" sz="1800" dirty="0" smtClean="0"/>
              <a:t>, </a:t>
            </a:r>
            <a:r>
              <a:rPr lang="de-DE" sz="1800" dirty="0" err="1" smtClean="0"/>
              <a:t>piezo</a:t>
            </a:r>
            <a:r>
              <a:rPr lang="de-DE" sz="1800" dirty="0" smtClean="0"/>
              <a:t> </a:t>
            </a:r>
            <a:r>
              <a:rPr lang="de-DE" sz="1800" dirty="0" err="1" smtClean="0"/>
              <a:t>effect</a:t>
            </a:r>
            <a:r>
              <a:rPr lang="de-DE" sz="1800" dirty="0" smtClean="0"/>
              <a:t>, …</a:t>
            </a:r>
          </a:p>
          <a:p>
            <a:r>
              <a:rPr lang="de-DE" dirty="0" err="1" smtClean="0"/>
              <a:t>active</a:t>
            </a:r>
            <a:r>
              <a:rPr lang="de-DE" dirty="0" smtClean="0"/>
              <a:t>: </a:t>
            </a:r>
            <a:r>
              <a:rPr lang="de-DE" dirty="0" err="1" smtClean="0"/>
              <a:t>needs</a:t>
            </a:r>
            <a:r>
              <a:rPr lang="de-DE" dirty="0" smtClean="0"/>
              <a:t> </a:t>
            </a:r>
            <a:r>
              <a:rPr lang="de-DE" dirty="0" err="1" smtClean="0"/>
              <a:t>energy</a:t>
            </a:r>
            <a:endParaRPr lang="de-DE" dirty="0" smtClean="0"/>
          </a:p>
          <a:p>
            <a:pPr lvl="1"/>
            <a:r>
              <a:rPr lang="de-DE" sz="1800" dirty="0" smtClean="0"/>
              <a:t>„</a:t>
            </a:r>
            <a:r>
              <a:rPr lang="de-DE" sz="1800" dirty="0" err="1" smtClean="0"/>
              <a:t>probes</a:t>
            </a:r>
            <a:r>
              <a:rPr lang="de-DE" sz="1800" dirty="0" smtClean="0"/>
              <a:t>“ </a:t>
            </a:r>
            <a:r>
              <a:rPr lang="de-DE" sz="1800" dirty="0" err="1" smtClean="0"/>
              <a:t>changes</a:t>
            </a:r>
            <a:r>
              <a:rPr lang="de-DE" sz="1800" dirty="0" smtClean="0"/>
              <a:t> </a:t>
            </a:r>
            <a:r>
              <a:rPr lang="de-DE" sz="1800" dirty="0" err="1" smtClean="0"/>
              <a:t>of</a:t>
            </a:r>
            <a:r>
              <a:rPr lang="de-DE" sz="1800" dirty="0" smtClean="0"/>
              <a:t> a non-</a:t>
            </a:r>
            <a:r>
              <a:rPr lang="de-DE" sz="1800" dirty="0" err="1" smtClean="0"/>
              <a:t>electrical</a:t>
            </a:r>
            <a:r>
              <a:rPr lang="de-DE" sz="1800" dirty="0" smtClean="0"/>
              <a:t> </a:t>
            </a:r>
            <a:r>
              <a:rPr lang="de-DE" sz="1800" dirty="0" err="1" smtClean="0"/>
              <a:t>influence</a:t>
            </a:r>
            <a:r>
              <a:rPr lang="de-DE" sz="1800" dirty="0" smtClean="0"/>
              <a:t> </a:t>
            </a:r>
            <a:r>
              <a:rPr lang="de-DE" sz="1800" dirty="0" err="1" smtClean="0"/>
              <a:t>using</a:t>
            </a:r>
            <a:r>
              <a:rPr lang="de-DE" sz="1800" dirty="0" smtClean="0"/>
              <a:t> </a:t>
            </a:r>
            <a:r>
              <a:rPr lang="de-DE" sz="1800" dirty="0" err="1" smtClean="0"/>
              <a:t>generated</a:t>
            </a:r>
            <a:r>
              <a:rPr lang="de-DE" sz="1800" dirty="0" smtClean="0"/>
              <a:t> </a:t>
            </a:r>
            <a:r>
              <a:rPr lang="de-DE" sz="1800" dirty="0" err="1" smtClean="0"/>
              <a:t>signal</a:t>
            </a:r>
            <a:endParaRPr lang="de-DE" sz="1800" dirty="0" smtClean="0"/>
          </a:p>
          <a:p>
            <a:pPr lvl="1"/>
            <a:r>
              <a:rPr lang="de-DE" sz="1800" dirty="0" smtClean="0"/>
              <a:t>Change in </a:t>
            </a:r>
            <a:r>
              <a:rPr lang="de-DE" sz="1800" dirty="0" err="1" smtClean="0"/>
              <a:t>resistance</a:t>
            </a:r>
            <a:r>
              <a:rPr lang="de-DE" sz="1800" dirty="0" smtClean="0"/>
              <a:t>, </a:t>
            </a:r>
            <a:r>
              <a:rPr lang="de-DE" sz="1800" dirty="0" err="1" smtClean="0"/>
              <a:t>inductivity</a:t>
            </a:r>
            <a:r>
              <a:rPr lang="de-DE" sz="1800" dirty="0" smtClean="0"/>
              <a:t>, </a:t>
            </a:r>
            <a:r>
              <a:rPr lang="de-DE" sz="1800" dirty="0" err="1" smtClean="0"/>
              <a:t>capacity</a:t>
            </a:r>
            <a:endParaRPr lang="de-DE" sz="1800" dirty="0"/>
          </a:p>
        </p:txBody>
      </p:sp>
    </p:spTree>
    <p:extLst>
      <p:ext uri="{BB962C8B-B14F-4D97-AF65-F5344CB8AC3E}">
        <p14:creationId xmlns:p14="http://schemas.microsoft.com/office/powerpoint/2010/main" val="542694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8978" name="Rectangle 2"/>
          <p:cNvSpPr>
            <a:spLocks noGrp="1" noChangeArrowheads="1"/>
          </p:cNvSpPr>
          <p:nvPr>
            <p:ph type="title"/>
          </p:nvPr>
        </p:nvSpPr>
        <p:spPr/>
        <p:txBody>
          <a:bodyPr/>
          <a:lstStyle/>
          <a:p>
            <a:r>
              <a:rPr lang="de-DE" dirty="0" err="1" smtClean="0"/>
              <a:t>S</a:t>
            </a:r>
            <a:r>
              <a:rPr lang="de-DE" dirty="0" err="1" smtClean="0"/>
              <a:t>emi</a:t>
            </a:r>
            <a:r>
              <a:rPr lang="de-DE" dirty="0" smtClean="0"/>
              <a:t> </a:t>
            </a:r>
            <a:r>
              <a:rPr lang="de-DE" dirty="0" err="1" smtClean="0"/>
              <a:t>conductors</a:t>
            </a:r>
            <a:endParaRPr lang="en-GB" dirty="0"/>
          </a:p>
        </p:txBody>
      </p:sp>
      <p:sp>
        <p:nvSpPr>
          <p:cNvPr id="1918979" name="Rectangle 3"/>
          <p:cNvSpPr>
            <a:spLocks noGrp="1" noChangeArrowheads="1"/>
          </p:cNvSpPr>
          <p:nvPr>
            <p:ph type="body" idx="1"/>
          </p:nvPr>
        </p:nvSpPr>
        <p:spPr>
          <a:xfrm>
            <a:off x="390525" y="1195370"/>
            <a:ext cx="3789541" cy="1585558"/>
          </a:xfrm>
        </p:spPr>
        <p:txBody>
          <a:bodyPr/>
          <a:lstStyle/>
          <a:p>
            <a:pPr>
              <a:buFont typeface="Wingdings" pitchFamily="2" charset="2"/>
              <a:buNone/>
            </a:pPr>
            <a:r>
              <a:rPr lang="de-DE" sz="2400" dirty="0" smtClean="0">
                <a:solidFill>
                  <a:srgbClr val="FF6600"/>
                </a:solidFill>
              </a:rPr>
              <a:t>CMOS </a:t>
            </a:r>
            <a:r>
              <a:rPr lang="de-DE" sz="2400" dirty="0" err="1" smtClean="0">
                <a:solidFill>
                  <a:srgbClr val="FF6600"/>
                </a:solidFill>
              </a:rPr>
              <a:t>sensors</a:t>
            </a:r>
            <a:endParaRPr lang="de-DE" sz="2400" dirty="0"/>
          </a:p>
          <a:p>
            <a:r>
              <a:rPr lang="de-DE" sz="2400" dirty="0" err="1" smtClean="0"/>
              <a:t>arrays</a:t>
            </a:r>
            <a:r>
              <a:rPr lang="de-DE" sz="2400" dirty="0" smtClean="0"/>
              <a:t> </a:t>
            </a:r>
            <a:r>
              <a:rPr lang="de-DE" sz="2400" dirty="0" smtClean="0"/>
              <a:t>&amp; </a:t>
            </a:r>
            <a:r>
              <a:rPr lang="de-DE" sz="2400" dirty="0" err="1" smtClean="0"/>
              <a:t>matrices</a:t>
            </a:r>
            <a:r>
              <a:rPr lang="de-DE" sz="2400" dirty="0" smtClean="0"/>
              <a:t> form </a:t>
            </a:r>
            <a:r>
              <a:rPr lang="de-DE" sz="2400" dirty="0" err="1" smtClean="0"/>
              <a:t>video</a:t>
            </a:r>
            <a:r>
              <a:rPr lang="de-DE" sz="2400" dirty="0" smtClean="0"/>
              <a:t> </a:t>
            </a:r>
            <a:r>
              <a:rPr lang="de-DE" sz="2400" dirty="0" err="1" smtClean="0"/>
              <a:t>sensors</a:t>
            </a:r>
            <a:endParaRPr lang="de-DE" sz="1400" dirty="0"/>
          </a:p>
          <a:p>
            <a:endParaRPr lang="de-DE" sz="400" b="0" dirty="0"/>
          </a:p>
          <a:p>
            <a:endParaRPr lang="en-GB" sz="2400" b="0" dirty="0"/>
          </a:p>
          <a:p>
            <a:endParaRPr lang="en-GB" sz="2400" b="0" dirty="0"/>
          </a:p>
        </p:txBody>
      </p:sp>
      <p:pic>
        <p:nvPicPr>
          <p:cNvPr id="1918980"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924800" y="2895600"/>
            <a:ext cx="914400" cy="1600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E5E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8981"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315200" y="5257800"/>
            <a:ext cx="1495425" cy="1019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E5E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2" name="Picture 2" descr="http://www.intechopen.com/source/html/17220/media/image8.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804878" y="885191"/>
            <a:ext cx="3943835" cy="1806369"/>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a:xfrm>
            <a:off x="467544" y="3429000"/>
            <a:ext cx="4572000" cy="2554545"/>
          </a:xfrm>
          <a:prstGeom prst="rect">
            <a:avLst/>
          </a:prstGeom>
        </p:spPr>
        <p:txBody>
          <a:bodyPr>
            <a:spAutoFit/>
          </a:bodyPr>
          <a:lstStyle/>
          <a:p>
            <a:pPr>
              <a:buFont typeface="Wingdings" pitchFamily="2" charset="2"/>
              <a:buNone/>
            </a:pPr>
            <a:r>
              <a:rPr lang="de-DE" sz="2000" dirty="0" err="1" smtClean="0">
                <a:solidFill>
                  <a:srgbClr val="FF6600"/>
                </a:solidFill>
              </a:rPr>
              <a:t>Sensing</a:t>
            </a:r>
            <a:r>
              <a:rPr lang="de-DE" sz="2000" dirty="0" smtClean="0">
                <a:solidFill>
                  <a:srgbClr val="FF6600"/>
                </a:solidFill>
              </a:rPr>
              <a:t> </a:t>
            </a:r>
            <a:r>
              <a:rPr lang="de-DE" sz="2000" dirty="0" err="1" smtClean="0">
                <a:solidFill>
                  <a:srgbClr val="FF6600"/>
                </a:solidFill>
              </a:rPr>
              <a:t>context</a:t>
            </a:r>
            <a:r>
              <a:rPr lang="de-DE" sz="2000" dirty="0" smtClean="0">
                <a:solidFill>
                  <a:srgbClr val="FF6600"/>
                </a:solidFill>
              </a:rPr>
              <a:t> from light:</a:t>
            </a:r>
            <a:endParaRPr lang="de-DE" sz="2000" dirty="0">
              <a:solidFill>
                <a:srgbClr val="FF6600"/>
              </a:solidFill>
            </a:endParaRPr>
          </a:p>
          <a:p>
            <a:r>
              <a:rPr lang="de-DE" sz="2000" dirty="0" err="1"/>
              <a:t>Reconstructing</a:t>
            </a:r>
            <a:r>
              <a:rPr lang="de-DE" sz="2000" dirty="0"/>
              <a:t> </a:t>
            </a:r>
            <a:r>
              <a:rPr lang="de-DE" sz="2000" dirty="0" smtClean="0"/>
              <a:t>Images</a:t>
            </a:r>
          </a:p>
          <a:p>
            <a:r>
              <a:rPr lang="de-DE" sz="2000" dirty="0" err="1" smtClean="0"/>
              <a:t>Intensity</a:t>
            </a:r>
            <a:endParaRPr lang="de-DE" sz="2000" dirty="0" smtClean="0"/>
          </a:p>
          <a:p>
            <a:r>
              <a:rPr lang="de-DE" sz="2000" dirty="0" err="1" smtClean="0"/>
              <a:t>Lightspectrum</a:t>
            </a:r>
            <a:endParaRPr lang="de-DE" sz="2000" dirty="0" smtClean="0"/>
          </a:p>
          <a:p>
            <a:r>
              <a:rPr lang="de-DE" sz="2000" dirty="0" smtClean="0"/>
              <a:t>Movement</a:t>
            </a:r>
          </a:p>
          <a:p>
            <a:r>
              <a:rPr lang="de-DE" sz="2000" dirty="0" smtClean="0"/>
              <a:t>„Codes“: 50Hz/100Hz</a:t>
            </a:r>
          </a:p>
          <a:p>
            <a:endParaRPr lang="de-DE" sz="2000" dirty="0"/>
          </a:p>
          <a:p>
            <a:r>
              <a:rPr lang="de-DE" sz="2000" dirty="0" smtClean="0">
                <a:sym typeface="Wingdings" panose="05000000000000000000" pitchFamily="2" charset="2"/>
              </a:rPr>
              <a:t> Low </a:t>
            </a:r>
            <a:r>
              <a:rPr lang="de-DE" sz="2000" dirty="0" err="1" smtClean="0">
                <a:sym typeface="Wingdings" panose="05000000000000000000" pitchFamily="2" charset="2"/>
              </a:rPr>
              <a:t>energy</a:t>
            </a:r>
            <a:r>
              <a:rPr lang="de-DE" sz="2000" dirty="0" smtClean="0">
                <a:sym typeface="Wingdings" panose="05000000000000000000" pitchFamily="2" charset="2"/>
              </a:rPr>
              <a:t> </a:t>
            </a:r>
            <a:r>
              <a:rPr lang="de-DE" sz="2000" dirty="0" err="1" smtClean="0">
                <a:sym typeface="Wingdings" panose="05000000000000000000" pitchFamily="2" charset="2"/>
              </a:rPr>
              <a:t>consumption</a:t>
            </a:r>
            <a:r>
              <a:rPr lang="de-DE" sz="2000" dirty="0" smtClean="0"/>
              <a:t> </a:t>
            </a:r>
          </a:p>
        </p:txBody>
      </p:sp>
    </p:spTree>
    <p:extLst>
      <p:ext uri="{BB962C8B-B14F-4D97-AF65-F5344CB8AC3E}">
        <p14:creationId xmlns:p14="http://schemas.microsoft.com/office/powerpoint/2010/main" val="440004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1266" name="Rectangle 2"/>
          <p:cNvSpPr>
            <a:spLocks noGrp="1" noChangeArrowheads="1"/>
          </p:cNvSpPr>
          <p:nvPr>
            <p:ph type="title"/>
          </p:nvPr>
        </p:nvSpPr>
        <p:spPr/>
        <p:txBody>
          <a:bodyPr/>
          <a:lstStyle/>
          <a:p>
            <a:r>
              <a:rPr lang="de-DE" dirty="0" smtClean="0"/>
              <a:t> MEMS </a:t>
            </a:r>
            <a:r>
              <a:rPr lang="de-DE" dirty="0" err="1" smtClean="0"/>
              <a:t>Principle</a:t>
            </a:r>
            <a:endParaRPr lang="de-DE" dirty="0"/>
          </a:p>
        </p:txBody>
      </p:sp>
      <p:pic>
        <p:nvPicPr>
          <p:cNvPr id="1931269" name="Picture 5"/>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203848" y="2847592"/>
            <a:ext cx="6278562" cy="4041775"/>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1270" name="Picture 6"/>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838825" y="0"/>
            <a:ext cx="3036888" cy="2898775"/>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31267" name="Rectangle 3"/>
          <p:cNvSpPr>
            <a:spLocks noGrp="1" noChangeArrowheads="1"/>
          </p:cNvSpPr>
          <p:nvPr>
            <p:ph type="body" idx="1"/>
          </p:nvPr>
        </p:nvSpPr>
        <p:spPr>
          <a:xfrm>
            <a:off x="392113" y="1214422"/>
            <a:ext cx="2955751" cy="5000660"/>
          </a:xfrm>
        </p:spPr>
        <p:txBody>
          <a:bodyPr/>
          <a:lstStyle/>
          <a:p>
            <a:pPr>
              <a:buFont typeface="Wingdings" pitchFamily="2" charset="2"/>
              <a:buNone/>
            </a:pPr>
            <a:endParaRPr lang="de-DE" sz="2400" b="0" dirty="0" smtClean="0"/>
          </a:p>
          <a:p>
            <a:r>
              <a:rPr lang="de-DE" sz="2400" b="0" dirty="0" smtClean="0"/>
              <a:t>MEMS </a:t>
            </a:r>
            <a:r>
              <a:rPr lang="de-DE" sz="2400" b="0" dirty="0"/>
              <a:t>= </a:t>
            </a:r>
            <a:endParaRPr lang="de-DE" sz="2400" b="0" dirty="0" smtClean="0"/>
          </a:p>
          <a:p>
            <a:r>
              <a:rPr lang="de-DE" sz="2400" b="0" dirty="0" err="1" smtClean="0"/>
              <a:t>Micromechanical</a:t>
            </a:r>
            <a:r>
              <a:rPr lang="de-DE" sz="2400" b="0" dirty="0" smtClean="0"/>
              <a:t> System </a:t>
            </a:r>
            <a:r>
              <a:rPr lang="de-DE" sz="2400" b="0" dirty="0"/>
              <a:t/>
            </a:r>
            <a:br>
              <a:rPr lang="de-DE" sz="2400" b="0" dirty="0"/>
            </a:br>
            <a:r>
              <a:rPr lang="de-DE" sz="2400" b="0" dirty="0" err="1" smtClean="0"/>
              <a:t>Mechanics</a:t>
            </a:r>
            <a:r>
              <a:rPr lang="de-DE" sz="2400" b="0" dirty="0" smtClean="0"/>
              <a:t> </a:t>
            </a:r>
            <a:r>
              <a:rPr lang="de-DE" sz="2400" b="0" dirty="0" err="1" smtClean="0"/>
              <a:t>directly</a:t>
            </a:r>
            <a:r>
              <a:rPr lang="de-DE" sz="2400" b="0" dirty="0" smtClean="0"/>
              <a:t> in </a:t>
            </a:r>
            <a:r>
              <a:rPr lang="de-DE" sz="2400" b="0" dirty="0" err="1" smtClean="0"/>
              <a:t>silicon</a:t>
            </a:r>
            <a:endParaRPr lang="de-DE" sz="2400" b="0" dirty="0" smtClean="0"/>
          </a:p>
          <a:p>
            <a:pPr>
              <a:buFont typeface="Wingdings" panose="05000000000000000000" pitchFamily="2" charset="2"/>
              <a:buChar char="à"/>
            </a:pPr>
            <a:r>
              <a:rPr lang="de-DE" sz="2400" dirty="0" smtClean="0">
                <a:sym typeface="Wingdings" panose="05000000000000000000" pitchFamily="2" charset="2"/>
              </a:rPr>
              <a:t>Smart Systems</a:t>
            </a:r>
          </a:p>
          <a:p>
            <a:pPr>
              <a:buFont typeface="Wingdings" panose="05000000000000000000" pitchFamily="2" charset="2"/>
              <a:buChar char="à"/>
            </a:pPr>
            <a:endParaRPr lang="de-DE" sz="2400" b="0" dirty="0">
              <a:sym typeface="Wingdings" panose="05000000000000000000" pitchFamily="2" charset="2"/>
            </a:endParaRPr>
          </a:p>
          <a:p>
            <a:pPr marL="0" indent="0">
              <a:buNone/>
            </a:pPr>
            <a:endParaRPr lang="de-DE" sz="2400" b="0" dirty="0"/>
          </a:p>
          <a:p>
            <a:pPr marL="476250" lvl="1" indent="0">
              <a:buNone/>
            </a:pPr>
            <a:endParaRPr lang="de-DE" sz="2000" dirty="0"/>
          </a:p>
          <a:p>
            <a:endParaRPr lang="de-DE" sz="2400" dirty="0"/>
          </a:p>
        </p:txBody>
      </p:sp>
      <p:pic>
        <p:nvPicPr>
          <p:cNvPr id="257026" name="Picture 2" descr="http://d29qn7q9z0j1p6.cloudfront.net/content/roypta/370/1973/4042/F13.large.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79512" y="4374490"/>
            <a:ext cx="2736304" cy="1840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052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Inhaltsplatzhalter 3"/>
              <p:cNvGraphicFramePr>
                <a:graphicFrameLocks noGrp="1"/>
              </p:cNvGraphicFramePr>
              <p:nvPr>
                <p:ph idx="1"/>
                <p:extLst>
                  <p:ext uri="{D42A27DB-BD31-4B8C-83A1-F6EECF244321}">
                    <p14:modId xmlns:p14="http://schemas.microsoft.com/office/powerpoint/2010/main" val="1283996040"/>
                  </p:ext>
                </p:extLst>
              </p:nvPr>
            </p:nvGraphicFramePr>
            <p:xfrm>
              <a:off x="392113" y="1214438"/>
              <a:ext cx="8356600" cy="500062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Inhaltsplatzhalter 3"/>
              <p:cNvPicPr>
                <a:picLocks noGrp="1" noRot="1" noChangeAspect="1" noMove="1" noResize="1" noEditPoints="1" noAdjustHandles="1" noChangeArrowheads="1" noChangeShapeType="1"/>
              </p:cNvPicPr>
              <p:nvPr/>
            </p:nvPicPr>
            <p:blipFill>
              <a:blip r:embed="rId3"/>
              <a:stretch>
                <a:fillRect/>
              </a:stretch>
            </p:blipFill>
            <p:spPr>
              <a:xfrm>
                <a:off x="392113" y="1214438"/>
                <a:ext cx="8356600" cy="5000625"/>
              </a:xfrm>
              <a:prstGeom prst="rect">
                <a:avLst/>
              </a:prstGeom>
            </p:spPr>
          </p:pic>
        </mc:Fallback>
      </mc:AlternateContent>
    </p:spTree>
    <p:extLst>
      <p:ext uri="{BB962C8B-B14F-4D97-AF65-F5344CB8AC3E}">
        <p14:creationId xmlns:p14="http://schemas.microsoft.com/office/powerpoint/2010/main" val="1296137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pic>
        <p:nvPicPr>
          <p:cNvPr id="256002" name="Picture 2" descr="http://www.mems.ece.ufl.edu/bml/project_images/accl_sem.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2081" y="1052736"/>
            <a:ext cx="3473972" cy="2867585"/>
          </a:xfrm>
          <a:prstGeom prst="rect">
            <a:avLst/>
          </a:prstGeom>
          <a:noFill/>
          <a:extLst>
            <a:ext uri="{909E8E84-426E-40DD-AFC4-6F175D3DCCD1}">
              <a14:hiddenFill xmlns:a14="http://schemas.microsoft.com/office/drawing/2010/main">
                <a:solidFill>
                  <a:srgbClr val="FFFFFF"/>
                </a:solidFill>
              </a14:hiddenFill>
            </a:ext>
          </a:extLst>
        </p:spPr>
      </p:pic>
      <p:pic>
        <p:nvPicPr>
          <p:cNvPr id="256004" name="Picture 4" descr="http://www.mems.ece.ufl.edu/bml/project_images/accl_model.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635896" y="3473146"/>
            <a:ext cx="5508104" cy="2806947"/>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p:cNvSpPr/>
          <p:nvPr/>
        </p:nvSpPr>
        <p:spPr>
          <a:xfrm>
            <a:off x="3576602" y="3075147"/>
            <a:ext cx="5567398" cy="369332"/>
          </a:xfrm>
          <a:prstGeom prst="rect">
            <a:avLst/>
          </a:prstGeom>
        </p:spPr>
        <p:txBody>
          <a:bodyPr wrap="square">
            <a:spAutoFit/>
          </a:bodyPr>
          <a:lstStyle/>
          <a:p>
            <a:r>
              <a:rPr lang="en-US" dirty="0">
                <a:latin typeface="Arial" panose="020B0604020202020204" pitchFamily="34" charset="0"/>
              </a:rPr>
              <a:t>3D model of the 3-axis CMOS-MEMS accelerometer </a:t>
            </a:r>
            <a:endParaRPr lang="en-US" dirty="0"/>
          </a:p>
        </p:txBody>
      </p:sp>
      <p:sp>
        <p:nvSpPr>
          <p:cNvPr id="5" name="Rechteck 4"/>
          <p:cNvSpPr/>
          <p:nvPr/>
        </p:nvSpPr>
        <p:spPr>
          <a:xfrm>
            <a:off x="23842" y="4077707"/>
            <a:ext cx="4572000" cy="646331"/>
          </a:xfrm>
          <a:prstGeom prst="rect">
            <a:avLst/>
          </a:prstGeom>
        </p:spPr>
        <p:txBody>
          <a:bodyPr>
            <a:spAutoFit/>
          </a:bodyPr>
          <a:lstStyle/>
          <a:p>
            <a:r>
              <a:rPr lang="en-US" dirty="0">
                <a:latin typeface="Arial" panose="020B0604020202020204" pitchFamily="34" charset="0"/>
                <a:cs typeface="Arial" panose="020B0604020202020204" pitchFamily="34" charset="0"/>
              </a:rPr>
              <a:t>SEM of a fabricated 3-axis SCS accelerometer</a:t>
            </a:r>
            <a:endParaRPr lang="en-US" dirty="0"/>
          </a:p>
        </p:txBody>
      </p:sp>
    </p:spTree>
    <p:extLst>
      <p:ext uri="{BB962C8B-B14F-4D97-AF65-F5344CB8AC3E}">
        <p14:creationId xmlns:p14="http://schemas.microsoft.com/office/powerpoint/2010/main" val="34437357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MEMS </a:t>
            </a:r>
            <a:r>
              <a:rPr lang="de-DE" dirty="0" err="1" smtClean="0"/>
              <a:t>Examples</a:t>
            </a:r>
            <a:endParaRPr lang="de-DE" dirty="0"/>
          </a:p>
        </p:txBody>
      </p:sp>
      <p:sp>
        <p:nvSpPr>
          <p:cNvPr id="3" name="Inhaltsplatzhalter 2"/>
          <p:cNvSpPr>
            <a:spLocks noGrp="1"/>
          </p:cNvSpPr>
          <p:nvPr>
            <p:ph idx="1"/>
          </p:nvPr>
        </p:nvSpPr>
        <p:spPr/>
        <p:txBody>
          <a:bodyPr/>
          <a:lstStyle/>
          <a:p>
            <a:pPr lvl="1"/>
            <a:r>
              <a:rPr lang="de-DE" dirty="0" err="1" smtClean="0"/>
              <a:t>Gyroscopes</a:t>
            </a:r>
            <a:endParaRPr lang="de-DE" dirty="0" smtClean="0"/>
          </a:p>
          <a:p>
            <a:pPr lvl="1"/>
            <a:r>
              <a:rPr lang="de-DE" dirty="0" smtClean="0"/>
              <a:t>Magnetometer</a:t>
            </a:r>
            <a:endParaRPr lang="de-DE" dirty="0" smtClean="0"/>
          </a:p>
          <a:p>
            <a:pPr lvl="1"/>
            <a:r>
              <a:rPr lang="de-DE" dirty="0" smtClean="0"/>
              <a:t>Barometer</a:t>
            </a:r>
            <a:endParaRPr lang="de-DE" dirty="0" smtClean="0"/>
          </a:p>
          <a:p>
            <a:pPr lvl="1"/>
            <a:r>
              <a:rPr lang="de-DE" dirty="0" smtClean="0"/>
              <a:t>Hygrometer</a:t>
            </a:r>
            <a:endParaRPr lang="de-DE" dirty="0" smtClean="0"/>
          </a:p>
          <a:p>
            <a:pPr lvl="1"/>
            <a:r>
              <a:rPr lang="de-DE" dirty="0" smtClean="0"/>
              <a:t>Ultrasound </a:t>
            </a:r>
            <a:r>
              <a:rPr lang="de-DE" dirty="0" err="1" smtClean="0"/>
              <a:t>transducers</a:t>
            </a:r>
            <a:r>
              <a:rPr lang="de-DE" dirty="0" smtClean="0"/>
              <a:t> </a:t>
            </a:r>
            <a:endParaRPr lang="de-DE" dirty="0" smtClean="0"/>
          </a:p>
          <a:p>
            <a:pPr lvl="1"/>
            <a:endParaRPr lang="de-DE" dirty="0"/>
          </a:p>
        </p:txBody>
      </p:sp>
      <p:pic>
        <p:nvPicPr>
          <p:cNvPr id="262146" name="Picture 2" descr="http://img.deusm.com/designnews/2012/12/256404/125630_1963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8304" y="3284984"/>
            <a:ext cx="3528392" cy="2829770"/>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p:cNvSpPr/>
          <p:nvPr/>
        </p:nvSpPr>
        <p:spPr>
          <a:xfrm>
            <a:off x="5878073" y="1795612"/>
            <a:ext cx="3188623" cy="1200329"/>
          </a:xfrm>
          <a:prstGeom prst="rect">
            <a:avLst/>
          </a:prstGeom>
        </p:spPr>
        <p:txBody>
          <a:bodyPr wrap="square">
            <a:spAutoFit/>
          </a:bodyPr>
          <a:lstStyle/>
          <a:p>
            <a:r>
              <a:rPr lang="en-GB" dirty="0" smtClean="0"/>
              <a:t>MEMS gyroscope</a:t>
            </a:r>
          </a:p>
          <a:p>
            <a:r>
              <a:rPr lang="en-GB" dirty="0" smtClean="0"/>
              <a:t>Source: http</a:t>
            </a:r>
            <a:r>
              <a:rPr lang="en-GB" dirty="0"/>
              <a:t>://www.designnews.com/author.asp?doc_id=256404</a:t>
            </a:r>
          </a:p>
        </p:txBody>
      </p:sp>
    </p:spTree>
    <p:extLst>
      <p:ext uri="{BB962C8B-B14F-4D97-AF65-F5344CB8AC3E}">
        <p14:creationId xmlns:p14="http://schemas.microsoft.com/office/powerpoint/2010/main" val="1277442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2127241" y="2238364"/>
            <a:ext cx="5009705" cy="2123658"/>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endParaRPr lang="de-DE" sz="4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Verdana" pitchFamily="34" charset="0"/>
            </a:endParaRPr>
          </a:p>
          <a:p>
            <a:pPr algn="ctr"/>
            <a:r>
              <a:rPr lang="de-DE" sz="4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Verdana" pitchFamily="34" charset="0"/>
              </a:rPr>
              <a:t>Measurement</a:t>
            </a:r>
          </a:p>
          <a:p>
            <a:pPr algn="ctr"/>
            <a:endParaRPr lang="de-DE" sz="4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Verdana" pitchFamily="34" charset="0"/>
            </a:endParaRPr>
          </a:p>
        </p:txBody>
      </p:sp>
    </p:spTree>
    <p:extLst>
      <p:ext uri="{BB962C8B-B14F-4D97-AF65-F5344CB8AC3E}">
        <p14:creationId xmlns:p14="http://schemas.microsoft.com/office/powerpoint/2010/main" val="97507181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Definition transducer</a:t>
            </a:r>
            <a:endParaRPr lang="en-US" dirty="0"/>
          </a:p>
        </p:txBody>
      </p:sp>
      <p:sp>
        <p:nvSpPr>
          <p:cNvPr id="3" name="Inhaltsplatzhalter 2"/>
          <p:cNvSpPr>
            <a:spLocks noGrp="1"/>
          </p:cNvSpPr>
          <p:nvPr>
            <p:ph idx="1"/>
          </p:nvPr>
        </p:nvSpPr>
        <p:spPr>
          <a:xfrm>
            <a:off x="227221" y="1142674"/>
            <a:ext cx="8356600" cy="5000660"/>
          </a:xfrm>
        </p:spPr>
        <p:txBody>
          <a:bodyPr>
            <a:normAutofit fontScale="92500" lnSpcReduction="20000"/>
          </a:bodyPr>
          <a:lstStyle/>
          <a:p>
            <a:r>
              <a:rPr lang="en-US" dirty="0"/>
              <a:t>A </a:t>
            </a:r>
            <a:r>
              <a:rPr lang="en-US" b="1" dirty="0"/>
              <a:t>transducer</a:t>
            </a:r>
            <a:r>
              <a:rPr lang="en-US" dirty="0"/>
              <a:t> is a device that converts one </a:t>
            </a:r>
            <a:r>
              <a:rPr lang="en-US" dirty="0">
                <a:hlinkClick r:id="rId2" tooltip="Form of energy"/>
              </a:rPr>
              <a:t>form of energy</a:t>
            </a:r>
            <a:r>
              <a:rPr lang="en-US" dirty="0"/>
              <a:t> to another form of energy. Energy types include/(but are not limited to) </a:t>
            </a:r>
            <a:r>
              <a:rPr lang="en-US" dirty="0">
                <a:hlinkClick r:id="rId3" tooltip="Electricity"/>
              </a:rPr>
              <a:t>electrical</a:t>
            </a:r>
            <a:r>
              <a:rPr lang="en-US" dirty="0"/>
              <a:t>, </a:t>
            </a:r>
            <a:r>
              <a:rPr lang="en-US" dirty="0">
                <a:hlinkClick r:id="rId4" tooltip="Mechanics"/>
              </a:rPr>
              <a:t>mechanical</a:t>
            </a:r>
            <a:r>
              <a:rPr lang="en-US" dirty="0"/>
              <a:t>, </a:t>
            </a:r>
            <a:r>
              <a:rPr lang="en-US" dirty="0">
                <a:hlinkClick r:id="rId5" tooltip="Electromagnetism"/>
              </a:rPr>
              <a:t>electromagnetic</a:t>
            </a:r>
            <a:r>
              <a:rPr lang="en-US" dirty="0"/>
              <a:t> (including </a:t>
            </a:r>
            <a:r>
              <a:rPr lang="en-US" dirty="0">
                <a:hlinkClick r:id="rId6" tooltip="Light"/>
              </a:rPr>
              <a:t>light</a:t>
            </a:r>
            <a:r>
              <a:rPr lang="en-US" dirty="0"/>
              <a:t>), </a:t>
            </a:r>
            <a:r>
              <a:rPr lang="en-US" dirty="0">
                <a:hlinkClick r:id="rId7" tooltip="Chemistry"/>
              </a:rPr>
              <a:t>chemical</a:t>
            </a:r>
            <a:r>
              <a:rPr lang="en-US" dirty="0"/>
              <a:t>, </a:t>
            </a:r>
            <a:r>
              <a:rPr lang="en-US" dirty="0">
                <a:hlinkClick r:id="rId8" tooltip="Acoustics"/>
              </a:rPr>
              <a:t>acoustic</a:t>
            </a:r>
            <a:r>
              <a:rPr lang="en-US" dirty="0"/>
              <a:t>, and </a:t>
            </a:r>
            <a:r>
              <a:rPr lang="en-US" dirty="0">
                <a:hlinkClick r:id="rId9" tooltip="Heat"/>
              </a:rPr>
              <a:t>thermal</a:t>
            </a:r>
            <a:r>
              <a:rPr lang="en-US" dirty="0"/>
              <a:t> energy. </a:t>
            </a:r>
            <a:r>
              <a:rPr lang="en-US" dirty="0" smtClean="0"/>
              <a:t>(</a:t>
            </a:r>
            <a:r>
              <a:rPr lang="en-US" dirty="0"/>
              <a:t>for example, a loudspeaker converts an </a:t>
            </a:r>
            <a:r>
              <a:rPr lang="en-US" dirty="0">
                <a:hlinkClick r:id="rId10" tooltip="Signal (electrical engineering)"/>
              </a:rPr>
              <a:t>electric signal</a:t>
            </a:r>
            <a:r>
              <a:rPr lang="en-US" dirty="0"/>
              <a:t> to </a:t>
            </a:r>
            <a:r>
              <a:rPr lang="en-US" dirty="0">
                <a:hlinkClick r:id="rId11" tooltip="Sound"/>
              </a:rPr>
              <a:t>sound</a:t>
            </a:r>
            <a:r>
              <a:rPr lang="en-US" dirty="0"/>
              <a:t>), </a:t>
            </a:r>
            <a:endParaRPr lang="en-US" dirty="0" smtClean="0"/>
          </a:p>
          <a:p>
            <a:pPr marL="0" indent="0">
              <a:buNone/>
            </a:pPr>
            <a:endParaRPr lang="en-US" dirty="0"/>
          </a:p>
          <a:p>
            <a:r>
              <a:rPr lang="en-US" dirty="0" smtClean="0"/>
              <a:t>A </a:t>
            </a:r>
            <a:r>
              <a:rPr lang="en-US" dirty="0">
                <a:hlinkClick r:id="rId12" tooltip="Sensor"/>
              </a:rPr>
              <a:t>sensor</a:t>
            </a:r>
            <a:r>
              <a:rPr lang="en-US" dirty="0"/>
              <a:t> is a transducer whose purpose is to </a:t>
            </a:r>
            <a:r>
              <a:rPr lang="en-US" dirty="0">
                <a:hlinkClick r:id="rId13" tooltip="Sense"/>
              </a:rPr>
              <a:t>sense</a:t>
            </a:r>
            <a:r>
              <a:rPr lang="en-US" dirty="0"/>
              <a:t> (that is, to </a:t>
            </a:r>
            <a:r>
              <a:rPr lang="en-US" dirty="0">
                <a:hlinkClick r:id="rId14" tooltip="Detection"/>
              </a:rPr>
              <a:t>detect</a:t>
            </a:r>
            <a:r>
              <a:rPr lang="en-US" dirty="0"/>
              <a:t>) some characteristic of its environs. A </a:t>
            </a:r>
            <a:r>
              <a:rPr lang="en-US" dirty="0">
                <a:hlinkClick r:id="rId12" tooltip="Sensor"/>
              </a:rPr>
              <a:t>sensor</a:t>
            </a:r>
            <a:r>
              <a:rPr lang="en-US" dirty="0"/>
              <a:t> is used to detect a parameter in one form and report it in another form of energy, often an electrical signal. </a:t>
            </a:r>
          </a:p>
        </p:txBody>
      </p:sp>
      <p:sp>
        <p:nvSpPr>
          <p:cNvPr id="4" name="Fußzeilenplatzhalter 3"/>
          <p:cNvSpPr>
            <a:spLocks noGrp="1"/>
          </p:cNvSpPr>
          <p:nvPr>
            <p:ph type="ftr" sz="quarter" idx="4294967295"/>
          </p:nvPr>
        </p:nvSpPr>
        <p:spPr>
          <a:xfrm>
            <a:off x="1701800" y="6390658"/>
            <a:ext cx="4248150" cy="360363"/>
          </a:xfrm>
          <a:prstGeom prst="rect">
            <a:avLst/>
          </a:prstGeom>
        </p:spPr>
        <p:txBody>
          <a:bodyPr/>
          <a:lstStyle/>
          <a:p>
            <a:r>
              <a:rPr lang="en-US" smtClean="0"/>
              <a:t>Dawud Gordon</a:t>
            </a:r>
            <a:endParaRPr lang="en-US" dirty="0"/>
          </a:p>
        </p:txBody>
      </p:sp>
    </p:spTree>
    <p:extLst>
      <p:ext uri="{BB962C8B-B14F-4D97-AF65-F5344CB8AC3E}">
        <p14:creationId xmlns:p14="http://schemas.microsoft.com/office/powerpoint/2010/main" val="30137983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800" dirty="0" smtClean="0">
                <a:solidFill>
                  <a:srgbClr val="C00000"/>
                </a:solidFill>
              </a:rPr>
              <a:t>Recap: </a:t>
            </a:r>
            <a:r>
              <a:rPr lang="en-US" sz="2800" dirty="0" err="1" smtClean="0">
                <a:solidFill>
                  <a:srgbClr val="C00000"/>
                </a:solidFill>
              </a:rPr>
              <a:t>Schillit</a:t>
            </a:r>
            <a:r>
              <a:rPr lang="en-US" sz="2800" dirty="0" smtClean="0">
                <a:solidFill>
                  <a:srgbClr val="C00000"/>
                </a:solidFill>
              </a:rPr>
              <a:t>’ classes </a:t>
            </a:r>
            <a:r>
              <a:rPr lang="en-US" sz="2800" dirty="0" smtClean="0">
                <a:solidFill>
                  <a:srgbClr val="C00000"/>
                </a:solidFill>
              </a:rPr>
              <a:t>of  context-sensitive applications</a:t>
            </a:r>
            <a:endParaRPr lang="en-US" sz="2800" dirty="0">
              <a:solidFill>
                <a:srgbClr val="C00000"/>
              </a:solidFill>
            </a:endParaRPr>
          </a:p>
        </p:txBody>
      </p:sp>
      <p:sp>
        <p:nvSpPr>
          <p:cNvPr id="3" name="Inhaltsplatzhalter 2"/>
          <p:cNvSpPr>
            <a:spLocks noGrp="1"/>
          </p:cNvSpPr>
          <p:nvPr>
            <p:ph idx="1"/>
          </p:nvPr>
        </p:nvSpPr>
        <p:spPr/>
        <p:txBody>
          <a:bodyPr/>
          <a:lstStyle/>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pPr marL="0" indent="0">
              <a:buNone/>
            </a:pPr>
            <a:endParaRPr lang="en-US" sz="1400" dirty="0" smtClean="0"/>
          </a:p>
          <a:p>
            <a:r>
              <a:rPr lang="de-DE" sz="2000" dirty="0" smtClean="0"/>
              <a:t>Dimension 1: </a:t>
            </a:r>
            <a:r>
              <a:rPr lang="de-DE" sz="2000" dirty="0" err="1" smtClean="0"/>
              <a:t>Is</a:t>
            </a:r>
            <a:r>
              <a:rPr lang="de-DE" sz="2000" dirty="0" smtClean="0"/>
              <a:t> </a:t>
            </a:r>
            <a:r>
              <a:rPr lang="de-DE" sz="2000" dirty="0" err="1" smtClean="0"/>
              <a:t>the</a:t>
            </a:r>
            <a:r>
              <a:rPr lang="de-DE" sz="2000" dirty="0" smtClean="0"/>
              <a:t> </a:t>
            </a:r>
            <a:r>
              <a:rPr lang="de-DE" sz="2000" dirty="0" err="1" smtClean="0"/>
              <a:t>adaption</a:t>
            </a:r>
            <a:r>
              <a:rPr lang="de-DE" sz="2000" dirty="0" smtClean="0"/>
              <a:t> </a:t>
            </a:r>
            <a:r>
              <a:rPr lang="de-DE" sz="2000" dirty="0" err="1" smtClean="0"/>
              <a:t>done</a:t>
            </a:r>
            <a:r>
              <a:rPr lang="de-DE" sz="2000" dirty="0" smtClean="0"/>
              <a:t> </a:t>
            </a:r>
            <a:r>
              <a:rPr lang="de-DE" sz="2000" dirty="0" err="1" smtClean="0"/>
              <a:t>automatic</a:t>
            </a:r>
            <a:r>
              <a:rPr lang="de-DE" sz="2000" dirty="0" smtClean="0"/>
              <a:t> </a:t>
            </a:r>
            <a:r>
              <a:rPr lang="de-DE" sz="2000" dirty="0" err="1" smtClean="0"/>
              <a:t>or</a:t>
            </a:r>
            <a:r>
              <a:rPr lang="de-DE" sz="2000" dirty="0" smtClean="0"/>
              <a:t> </a:t>
            </a:r>
            <a:r>
              <a:rPr lang="de-DE" sz="2000" dirty="0" err="1" smtClean="0"/>
              <a:t>manual</a:t>
            </a:r>
            <a:r>
              <a:rPr lang="de-DE" sz="2000" dirty="0" smtClean="0"/>
              <a:t>?</a:t>
            </a:r>
          </a:p>
          <a:p>
            <a:r>
              <a:rPr lang="de-DE" sz="2000" dirty="0" smtClean="0"/>
              <a:t>Dimension 2: </a:t>
            </a:r>
            <a:r>
              <a:rPr lang="de-DE" sz="2000" dirty="0" err="1" smtClean="0"/>
              <a:t>Does</a:t>
            </a:r>
            <a:r>
              <a:rPr lang="de-DE" sz="2000" dirty="0" smtClean="0"/>
              <a:t> </a:t>
            </a:r>
            <a:r>
              <a:rPr lang="de-DE" sz="2000" dirty="0" err="1" smtClean="0"/>
              <a:t>the</a:t>
            </a:r>
            <a:r>
              <a:rPr lang="de-DE" sz="2000" dirty="0" smtClean="0"/>
              <a:t> </a:t>
            </a:r>
            <a:r>
              <a:rPr lang="de-DE" sz="2000" dirty="0" err="1" smtClean="0"/>
              <a:t>application</a:t>
            </a:r>
            <a:r>
              <a:rPr lang="de-DE" sz="2000" dirty="0" smtClean="0"/>
              <a:t> </a:t>
            </a:r>
            <a:r>
              <a:rPr lang="de-DE" sz="2000" dirty="0" err="1" smtClean="0"/>
              <a:t>adapt</a:t>
            </a:r>
            <a:r>
              <a:rPr lang="de-DE" sz="2000" dirty="0" smtClean="0"/>
              <a:t> </a:t>
            </a:r>
            <a:r>
              <a:rPr lang="de-DE" sz="2000" dirty="0" err="1" smtClean="0"/>
              <a:t>information</a:t>
            </a:r>
            <a:r>
              <a:rPr lang="de-DE" sz="2000" dirty="0" smtClean="0"/>
              <a:t> </a:t>
            </a:r>
            <a:r>
              <a:rPr lang="de-DE" sz="2000" dirty="0" err="1" smtClean="0"/>
              <a:t>access</a:t>
            </a:r>
            <a:r>
              <a:rPr lang="de-DE" sz="2000" dirty="0" smtClean="0"/>
              <a:t> </a:t>
            </a:r>
            <a:r>
              <a:rPr lang="de-DE" sz="2000" dirty="0" err="1" smtClean="0"/>
              <a:t>or</a:t>
            </a:r>
            <a:r>
              <a:rPr lang="de-DE" sz="2000" dirty="0" smtClean="0"/>
              <a:t> </a:t>
            </a:r>
            <a:r>
              <a:rPr lang="de-DE" sz="2000" dirty="0" err="1" smtClean="0"/>
              <a:t>perform</a:t>
            </a:r>
            <a:r>
              <a:rPr lang="de-DE" sz="2000" dirty="0" smtClean="0"/>
              <a:t> </a:t>
            </a:r>
            <a:r>
              <a:rPr lang="de-DE" sz="2000" dirty="0" err="1" smtClean="0"/>
              <a:t>actions</a:t>
            </a:r>
            <a:r>
              <a:rPr lang="de-DE" sz="2000" dirty="0" smtClean="0"/>
              <a:t>?</a:t>
            </a:r>
          </a:p>
          <a:p>
            <a:pPr marL="0" indent="0">
              <a:buNone/>
            </a:pPr>
            <a:endParaRPr lang="de-DE" sz="2000" dirty="0"/>
          </a:p>
          <a:p>
            <a:pPr marL="0" indent="0">
              <a:buNone/>
            </a:pPr>
            <a:endParaRPr lang="de-DE" sz="1400" dirty="0"/>
          </a:p>
          <a:p>
            <a:r>
              <a:rPr lang="de-DE" sz="2400" dirty="0" smtClean="0"/>
              <a:t>Task: </a:t>
            </a:r>
            <a:r>
              <a:rPr lang="de-DE" sz="2400" dirty="0" err="1" smtClean="0"/>
              <a:t>Two</a:t>
            </a:r>
            <a:r>
              <a:rPr lang="de-DE" sz="2400" dirty="0" smtClean="0"/>
              <a:t> </a:t>
            </a:r>
            <a:r>
              <a:rPr lang="de-DE" sz="2400" dirty="0" err="1" smtClean="0"/>
              <a:t>Examples</a:t>
            </a:r>
            <a:r>
              <a:rPr lang="de-DE" sz="2400" dirty="0" smtClean="0"/>
              <a:t> per Class: 10 min break!</a:t>
            </a:r>
          </a:p>
          <a:p>
            <a:pPr marL="0" indent="0">
              <a:buNone/>
            </a:pPr>
            <a:endParaRPr lang="de-DE" sz="1400" dirty="0" smtClean="0"/>
          </a:p>
          <a:p>
            <a:endParaRPr lang="de-DE" sz="1400" dirty="0"/>
          </a:p>
          <a:p>
            <a:endParaRPr lang="de-DE" sz="1400" dirty="0" smtClean="0"/>
          </a:p>
          <a:p>
            <a:endParaRPr lang="de-DE" sz="1400" dirty="0"/>
          </a:p>
          <a:p>
            <a:endParaRPr lang="en-US" sz="1400" dirty="0"/>
          </a:p>
        </p:txBody>
      </p:sp>
      <p:pic>
        <p:nvPicPr>
          <p:cNvPr id="424962"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323528" y="1700808"/>
            <a:ext cx="8079071" cy="1411337"/>
          </a:xfrm>
          <a:prstGeom prst="rect">
            <a:avLst/>
          </a:prstGeom>
          <a:noFill/>
          <a:ln w="9525">
            <a:noFill/>
            <a:miter lim="800000"/>
            <a:headEnd/>
            <a:tailEnd/>
          </a:ln>
        </p:spPr>
      </p:pic>
      <p:sp>
        <p:nvSpPr>
          <p:cNvPr id="5" name="Textfeld 4"/>
          <p:cNvSpPr txBox="1"/>
          <p:nvPr/>
        </p:nvSpPr>
        <p:spPr>
          <a:xfrm>
            <a:off x="107504" y="2204864"/>
            <a:ext cx="1800200" cy="954107"/>
          </a:xfrm>
          <a:prstGeom prst="rect">
            <a:avLst/>
          </a:prstGeom>
          <a:solidFill>
            <a:schemeClr val="bg1"/>
          </a:solidFill>
        </p:spPr>
        <p:txBody>
          <a:bodyPr wrap="square" rtlCol="0">
            <a:spAutoFit/>
          </a:bodyPr>
          <a:lstStyle/>
          <a:p>
            <a:r>
              <a:rPr lang="en-US" sz="1400" dirty="0" smtClean="0"/>
              <a:t>Information access</a:t>
            </a:r>
          </a:p>
          <a:p>
            <a:endParaRPr lang="en-US" sz="1400" dirty="0" smtClean="0"/>
          </a:p>
          <a:p>
            <a:r>
              <a:rPr lang="en-US" sz="1400" dirty="0" smtClean="0"/>
              <a:t>Command execution</a:t>
            </a:r>
          </a:p>
        </p:txBody>
      </p:sp>
      <p:sp>
        <p:nvSpPr>
          <p:cNvPr id="6" name="Textfeld 5"/>
          <p:cNvSpPr txBox="1"/>
          <p:nvPr/>
        </p:nvSpPr>
        <p:spPr>
          <a:xfrm>
            <a:off x="4572000" y="1412776"/>
            <a:ext cx="907043" cy="369332"/>
          </a:xfrm>
          <a:prstGeom prst="rect">
            <a:avLst/>
          </a:prstGeom>
          <a:noFill/>
        </p:spPr>
        <p:txBody>
          <a:bodyPr wrap="none" rtlCol="0">
            <a:spAutoFit/>
          </a:bodyPr>
          <a:lstStyle/>
          <a:p>
            <a:r>
              <a:rPr lang="en-US" dirty="0" smtClean="0"/>
              <a:t>Trigger</a:t>
            </a:r>
            <a:endParaRPr lang="en-US" dirty="0"/>
          </a:p>
        </p:txBody>
      </p:sp>
      <p:sp>
        <p:nvSpPr>
          <p:cNvPr id="7" name="Textfeld 6"/>
          <p:cNvSpPr txBox="1"/>
          <p:nvPr/>
        </p:nvSpPr>
        <p:spPr>
          <a:xfrm>
            <a:off x="0" y="1700808"/>
            <a:ext cx="877163" cy="369332"/>
          </a:xfrm>
          <a:prstGeom prst="rect">
            <a:avLst/>
          </a:prstGeom>
          <a:noFill/>
        </p:spPr>
        <p:txBody>
          <a:bodyPr wrap="none" rtlCol="0">
            <a:spAutoFit/>
          </a:bodyPr>
          <a:lstStyle/>
          <a:p>
            <a:r>
              <a:rPr lang="en-US" dirty="0" smtClean="0"/>
              <a:t>Output</a:t>
            </a:r>
            <a:endParaRPr lang="en-US" dirty="0"/>
          </a:p>
        </p:txBody>
      </p:sp>
      <p:sp>
        <p:nvSpPr>
          <p:cNvPr id="8" name="Textfeld 7"/>
          <p:cNvSpPr txBox="1"/>
          <p:nvPr/>
        </p:nvSpPr>
        <p:spPr>
          <a:xfrm>
            <a:off x="2339752" y="1772816"/>
            <a:ext cx="1774845" cy="369332"/>
          </a:xfrm>
          <a:prstGeom prst="rect">
            <a:avLst/>
          </a:prstGeom>
          <a:solidFill>
            <a:schemeClr val="bg1"/>
          </a:solidFill>
        </p:spPr>
        <p:txBody>
          <a:bodyPr wrap="none" rtlCol="0">
            <a:spAutoFit/>
          </a:bodyPr>
          <a:lstStyle/>
          <a:p>
            <a:r>
              <a:rPr lang="en-US" dirty="0" smtClean="0"/>
              <a:t>Manual /explicit</a:t>
            </a:r>
            <a:endParaRPr lang="en-US" dirty="0"/>
          </a:p>
        </p:txBody>
      </p:sp>
      <p:sp>
        <p:nvSpPr>
          <p:cNvPr id="9" name="Textfeld 8"/>
          <p:cNvSpPr txBox="1"/>
          <p:nvPr/>
        </p:nvSpPr>
        <p:spPr>
          <a:xfrm>
            <a:off x="5580112" y="1772816"/>
            <a:ext cx="1954381" cy="369332"/>
          </a:xfrm>
          <a:prstGeom prst="rect">
            <a:avLst/>
          </a:prstGeom>
          <a:solidFill>
            <a:schemeClr val="bg1"/>
          </a:solidFill>
        </p:spPr>
        <p:txBody>
          <a:bodyPr wrap="none" rtlCol="0">
            <a:spAutoFit/>
          </a:bodyPr>
          <a:lstStyle/>
          <a:p>
            <a:r>
              <a:rPr lang="en-US" dirty="0" smtClean="0"/>
              <a:t>automatic/implicit</a:t>
            </a:r>
            <a:endParaRPr lang="en-US" dirty="0"/>
          </a:p>
        </p:txBody>
      </p:sp>
    </p:spTree>
    <p:extLst>
      <p:ext uri="{BB962C8B-B14F-4D97-AF65-F5344CB8AC3E}">
        <p14:creationId xmlns:p14="http://schemas.microsoft.com/office/powerpoint/2010/main" val="214990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Capacitive</a:t>
            </a:r>
            <a:r>
              <a:rPr lang="de-DE" dirty="0" smtClean="0"/>
              <a:t> Sensor</a:t>
            </a:r>
            <a:endParaRPr lang="de-DE" dirty="0"/>
          </a:p>
        </p:txBody>
      </p:sp>
      <p:sp>
        <p:nvSpPr>
          <p:cNvPr id="3" name="Inhaltsplatzhalter 2"/>
          <p:cNvSpPr>
            <a:spLocks noGrp="1"/>
          </p:cNvSpPr>
          <p:nvPr>
            <p:ph idx="1"/>
          </p:nvPr>
        </p:nvSpPr>
        <p:spPr/>
        <p:txBody>
          <a:bodyPr/>
          <a:lstStyle/>
          <a:p>
            <a:r>
              <a:rPr lang="de-DE" dirty="0" smtClean="0"/>
              <a:t>Sensor </a:t>
            </a:r>
            <a:r>
              <a:rPr lang="de-DE" dirty="0" err="1" smtClean="0"/>
              <a:t>typically</a:t>
            </a:r>
            <a:r>
              <a:rPr lang="de-DE" dirty="0" smtClean="0"/>
              <a:t> </a:t>
            </a:r>
            <a:r>
              <a:rPr lang="de-DE" dirty="0" err="1" smtClean="0"/>
              <a:t>includes</a:t>
            </a:r>
            <a:r>
              <a:rPr lang="de-DE" dirty="0" smtClean="0"/>
              <a:t> RC </a:t>
            </a:r>
            <a:r>
              <a:rPr lang="de-DE" dirty="0" err="1" smtClean="0"/>
              <a:t>element</a:t>
            </a:r>
            <a:endParaRPr lang="de-DE" dirty="0" smtClean="0"/>
          </a:p>
          <a:p>
            <a:r>
              <a:rPr lang="de-DE" dirty="0" err="1" smtClean="0"/>
              <a:t>Capacity</a:t>
            </a:r>
            <a:r>
              <a:rPr lang="de-DE" dirty="0" smtClean="0"/>
              <a:t> </a:t>
            </a:r>
            <a:r>
              <a:rPr lang="de-DE" dirty="0" err="1" smtClean="0"/>
              <a:t>introduces</a:t>
            </a:r>
            <a:r>
              <a:rPr lang="de-DE" dirty="0" smtClean="0"/>
              <a:t> </a:t>
            </a:r>
            <a:r>
              <a:rPr lang="de-DE" dirty="0" err="1" smtClean="0"/>
              <a:t>either</a:t>
            </a:r>
            <a:r>
              <a:rPr lang="de-DE" dirty="0" smtClean="0"/>
              <a:t> </a:t>
            </a:r>
            <a:r>
              <a:rPr lang="de-DE" dirty="0" err="1" smtClean="0"/>
              <a:t>damping</a:t>
            </a:r>
            <a:r>
              <a:rPr lang="de-DE" dirty="0" smtClean="0"/>
              <a:t> </a:t>
            </a:r>
            <a:r>
              <a:rPr lang="de-DE" dirty="0" err="1" smtClean="0"/>
              <a:t>or</a:t>
            </a:r>
            <a:r>
              <a:rPr lang="de-DE" dirty="0" smtClean="0"/>
              <a:t> </a:t>
            </a:r>
            <a:r>
              <a:rPr lang="de-DE" dirty="0" err="1" smtClean="0"/>
              <a:t>frequency</a:t>
            </a:r>
            <a:r>
              <a:rPr lang="de-DE" dirty="0" smtClean="0"/>
              <a:t> </a:t>
            </a:r>
            <a:r>
              <a:rPr lang="de-DE" dirty="0" err="1" smtClean="0"/>
              <a:t>change</a:t>
            </a:r>
            <a:endParaRPr lang="de-DE" dirty="0" smtClean="0"/>
          </a:p>
          <a:p>
            <a:endParaRPr lang="de-DE" dirty="0"/>
          </a:p>
        </p:txBody>
      </p:sp>
      <p:pic>
        <p:nvPicPr>
          <p:cNvPr id="25805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23528" y="2852936"/>
            <a:ext cx="8410863" cy="303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73523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9106" name="Rectangle 2"/>
          <p:cNvSpPr>
            <a:spLocks noGrp="1" noChangeArrowheads="1"/>
          </p:cNvSpPr>
          <p:nvPr>
            <p:ph type="title"/>
          </p:nvPr>
        </p:nvSpPr>
        <p:spPr/>
        <p:txBody>
          <a:bodyPr/>
          <a:lstStyle/>
          <a:p>
            <a:r>
              <a:rPr lang="de-DE" dirty="0" err="1" smtClean="0"/>
              <a:t>Classical</a:t>
            </a:r>
            <a:r>
              <a:rPr lang="de-DE" dirty="0" smtClean="0"/>
              <a:t> Pattern Recognition </a:t>
            </a:r>
            <a:endParaRPr lang="de-DE" dirty="0"/>
          </a:p>
        </p:txBody>
      </p:sp>
      <p:sp>
        <p:nvSpPr>
          <p:cNvPr id="1839107" name="Rectangle 3"/>
          <p:cNvSpPr>
            <a:spLocks noGrp="1" noChangeArrowheads="1"/>
          </p:cNvSpPr>
          <p:nvPr>
            <p:ph type="body" idx="1"/>
          </p:nvPr>
        </p:nvSpPr>
        <p:spPr>
          <a:xfrm>
            <a:off x="300250" y="1119115"/>
            <a:ext cx="8157949" cy="3193577"/>
          </a:xfrm>
        </p:spPr>
        <p:txBody>
          <a:bodyPr/>
          <a:lstStyle/>
          <a:p>
            <a:r>
              <a:rPr lang="en-GB" sz="2800" dirty="0" smtClean="0"/>
              <a:t>Data come from a transducer</a:t>
            </a:r>
          </a:p>
          <a:p>
            <a:r>
              <a:rPr lang="en-GB" sz="2800" dirty="0" smtClean="0"/>
              <a:t>Feature extraction compresses, filters, </a:t>
            </a:r>
            <a:r>
              <a:rPr lang="en-GB" sz="2800" dirty="0" err="1" smtClean="0"/>
              <a:t>transcodes</a:t>
            </a:r>
            <a:r>
              <a:rPr lang="en-GB" sz="2800" dirty="0" smtClean="0"/>
              <a:t>, prepares sensor data</a:t>
            </a:r>
          </a:p>
          <a:p>
            <a:r>
              <a:rPr lang="en-GB" sz="2800" dirty="0" smtClean="0"/>
              <a:t>Classification interprets features and assigns a class for them (Knowledge required!)</a:t>
            </a:r>
          </a:p>
          <a:p>
            <a:r>
              <a:rPr lang="en-GB" sz="2800" dirty="0" smtClean="0"/>
              <a:t>Further abstraction may be added: high level information, reasoning  </a:t>
            </a:r>
          </a:p>
          <a:p>
            <a:endParaRPr lang="de-DE" sz="2800" dirty="0"/>
          </a:p>
        </p:txBody>
      </p:sp>
      <p:grpSp>
        <p:nvGrpSpPr>
          <p:cNvPr id="26" name="Gruppieren 25"/>
          <p:cNvGrpSpPr/>
          <p:nvPr/>
        </p:nvGrpSpPr>
        <p:grpSpPr>
          <a:xfrm>
            <a:off x="710259" y="4654051"/>
            <a:ext cx="7069831" cy="1274105"/>
            <a:chOff x="395984" y="4224988"/>
            <a:chExt cx="8364746" cy="1901118"/>
          </a:xfrm>
        </p:grpSpPr>
        <p:sp>
          <p:nvSpPr>
            <p:cNvPr id="27" name="Rectangle 6"/>
            <p:cNvSpPr>
              <a:spLocks noChangeArrowheads="1"/>
            </p:cNvSpPr>
            <p:nvPr/>
          </p:nvSpPr>
          <p:spPr bwMode="auto">
            <a:xfrm>
              <a:off x="420810" y="4674361"/>
              <a:ext cx="1600200" cy="1371600"/>
            </a:xfrm>
            <a:prstGeom prst="rect">
              <a:avLst/>
            </a:prstGeom>
            <a:solidFill>
              <a:schemeClr val="accent2">
                <a:lumMod val="20000"/>
                <a:lumOff val="80000"/>
              </a:schemeClr>
            </a:solidFill>
            <a:ln w="9525">
              <a:noFill/>
              <a:miter lim="800000"/>
              <a:headEnd/>
              <a:tailEnd/>
            </a:ln>
            <a:effectLst/>
          </p:spPr>
          <p:txBody>
            <a:bodyPr wrap="none" anchor="ctr"/>
            <a:lstStyle/>
            <a:p>
              <a:endParaRPr lang="de-DE"/>
            </a:p>
          </p:txBody>
        </p:sp>
        <p:sp>
          <p:nvSpPr>
            <p:cNvPr id="28" name="Rectangle 6"/>
            <p:cNvSpPr>
              <a:spLocks noChangeArrowheads="1"/>
            </p:cNvSpPr>
            <p:nvPr/>
          </p:nvSpPr>
          <p:spPr bwMode="auto">
            <a:xfrm>
              <a:off x="7160530" y="4699382"/>
              <a:ext cx="1600200" cy="1371600"/>
            </a:xfrm>
            <a:prstGeom prst="rect">
              <a:avLst/>
            </a:prstGeom>
            <a:solidFill>
              <a:schemeClr val="accent2">
                <a:lumMod val="20000"/>
                <a:lumOff val="80000"/>
              </a:schemeClr>
            </a:solidFill>
            <a:ln w="9525">
              <a:noFill/>
              <a:miter lim="800000"/>
              <a:headEnd/>
              <a:tailEnd/>
            </a:ln>
            <a:effectLst/>
          </p:spPr>
          <p:txBody>
            <a:bodyPr wrap="none" anchor="ctr"/>
            <a:lstStyle/>
            <a:p>
              <a:endParaRPr lang="de-DE"/>
            </a:p>
          </p:txBody>
        </p:sp>
        <p:sp>
          <p:nvSpPr>
            <p:cNvPr id="29" name="Rectangle 4"/>
            <p:cNvSpPr>
              <a:spLocks noChangeArrowheads="1"/>
            </p:cNvSpPr>
            <p:nvPr/>
          </p:nvSpPr>
          <p:spPr bwMode="auto">
            <a:xfrm>
              <a:off x="2800071" y="4710755"/>
              <a:ext cx="1600200" cy="1371600"/>
            </a:xfrm>
            <a:prstGeom prst="rect">
              <a:avLst/>
            </a:prstGeom>
            <a:solidFill>
              <a:schemeClr val="accent2">
                <a:lumMod val="20000"/>
                <a:lumOff val="80000"/>
              </a:schemeClr>
            </a:solidFill>
            <a:ln w="9525">
              <a:noFill/>
              <a:miter lim="800000"/>
              <a:headEnd/>
              <a:tailEnd/>
            </a:ln>
            <a:effectLst/>
          </p:spPr>
          <p:txBody>
            <a:bodyPr wrap="none" anchor="ctr"/>
            <a:lstStyle/>
            <a:p>
              <a:endParaRPr lang="de-DE"/>
            </a:p>
          </p:txBody>
        </p:sp>
        <p:sp>
          <p:nvSpPr>
            <p:cNvPr id="30" name="Text Box 5"/>
            <p:cNvSpPr txBox="1">
              <a:spLocks noChangeArrowheads="1"/>
            </p:cNvSpPr>
            <p:nvPr/>
          </p:nvSpPr>
          <p:spPr bwMode="auto">
            <a:xfrm>
              <a:off x="2796700" y="4665725"/>
              <a:ext cx="1603773" cy="1460381"/>
            </a:xfrm>
            <a:prstGeom prst="rect">
              <a:avLst/>
            </a:prstGeom>
            <a:noFill/>
            <a:ln w="9525">
              <a:noFill/>
              <a:miter lim="800000"/>
              <a:headEnd/>
              <a:tailEnd/>
            </a:ln>
            <a:effectLst/>
          </p:spPr>
          <p:txBody>
            <a:bodyPr wrap="none" anchor="ctr">
              <a:spAutoFit/>
            </a:bodyPr>
            <a:lstStyle/>
            <a:p>
              <a:pPr algn="ctr">
                <a:spcBef>
                  <a:spcPct val="20000"/>
                </a:spcBef>
              </a:pPr>
              <a:r>
                <a:rPr lang="de-DE" dirty="0" smtClean="0">
                  <a:latin typeface="DINMittelschrift" pitchFamily="34" charset="0"/>
                </a:rPr>
                <a:t>Feature</a:t>
              </a:r>
            </a:p>
            <a:p>
              <a:pPr algn="ctr">
                <a:spcBef>
                  <a:spcPct val="20000"/>
                </a:spcBef>
              </a:pPr>
              <a:r>
                <a:rPr lang="de-DE" dirty="0" err="1" smtClean="0">
                  <a:latin typeface="DINMittelschrift" pitchFamily="34" charset="0"/>
                </a:rPr>
                <a:t>Extraction</a:t>
              </a:r>
              <a:r>
                <a:rPr lang="de-DE" dirty="0" smtClean="0">
                  <a:latin typeface="DINMittelschrift" pitchFamily="34" charset="0"/>
                </a:rPr>
                <a:t> &amp;</a:t>
              </a:r>
              <a:br>
                <a:rPr lang="de-DE" dirty="0" smtClean="0">
                  <a:latin typeface="DINMittelschrift" pitchFamily="34" charset="0"/>
                </a:rPr>
              </a:br>
              <a:r>
                <a:rPr lang="de-DE" dirty="0" err="1" smtClean="0">
                  <a:latin typeface="DINMittelschrift" pitchFamily="34" charset="0"/>
                </a:rPr>
                <a:t>Reduction</a:t>
              </a:r>
              <a:endParaRPr lang="de-DE" dirty="0">
                <a:latin typeface="DINMittelschrift" pitchFamily="34" charset="0"/>
              </a:endParaRPr>
            </a:p>
          </p:txBody>
        </p:sp>
        <p:sp>
          <p:nvSpPr>
            <p:cNvPr id="31" name="Rectangle 6"/>
            <p:cNvSpPr>
              <a:spLocks noChangeArrowheads="1"/>
            </p:cNvSpPr>
            <p:nvPr/>
          </p:nvSpPr>
          <p:spPr bwMode="auto">
            <a:xfrm>
              <a:off x="4933671" y="4710755"/>
              <a:ext cx="1600200" cy="1371600"/>
            </a:xfrm>
            <a:prstGeom prst="rect">
              <a:avLst/>
            </a:prstGeom>
            <a:solidFill>
              <a:schemeClr val="accent2">
                <a:lumMod val="20000"/>
                <a:lumOff val="80000"/>
              </a:schemeClr>
            </a:solidFill>
            <a:ln w="9525">
              <a:noFill/>
              <a:miter lim="800000"/>
              <a:headEnd/>
              <a:tailEnd/>
            </a:ln>
            <a:effectLst/>
          </p:spPr>
          <p:txBody>
            <a:bodyPr wrap="none" anchor="ctr"/>
            <a:lstStyle/>
            <a:p>
              <a:endParaRPr lang="de-DE"/>
            </a:p>
          </p:txBody>
        </p:sp>
        <p:sp>
          <p:nvSpPr>
            <p:cNvPr id="32" name="Text Box 7"/>
            <p:cNvSpPr txBox="1">
              <a:spLocks noChangeArrowheads="1"/>
            </p:cNvSpPr>
            <p:nvPr/>
          </p:nvSpPr>
          <p:spPr bwMode="auto">
            <a:xfrm>
              <a:off x="4993915" y="5197602"/>
              <a:ext cx="1462260" cy="369332"/>
            </a:xfrm>
            <a:prstGeom prst="rect">
              <a:avLst/>
            </a:prstGeom>
            <a:noFill/>
            <a:ln w="9525">
              <a:noFill/>
              <a:miter lim="800000"/>
              <a:headEnd/>
              <a:tailEnd/>
            </a:ln>
            <a:effectLst/>
          </p:spPr>
          <p:txBody>
            <a:bodyPr wrap="none" anchor="ctr">
              <a:spAutoFit/>
            </a:bodyPr>
            <a:lstStyle/>
            <a:p>
              <a:pPr algn="ctr">
                <a:spcBef>
                  <a:spcPct val="20000"/>
                </a:spcBef>
              </a:pPr>
              <a:r>
                <a:rPr lang="de-DE" dirty="0" err="1" smtClean="0">
                  <a:latin typeface="DINMittelschrift" pitchFamily="34" charset="0"/>
                </a:rPr>
                <a:t>Classification</a:t>
              </a:r>
              <a:endParaRPr lang="de-DE" dirty="0">
                <a:latin typeface="DINMittelschrift" pitchFamily="34" charset="0"/>
              </a:endParaRPr>
            </a:p>
          </p:txBody>
        </p:sp>
        <p:sp>
          <p:nvSpPr>
            <p:cNvPr id="33" name="Line 8"/>
            <p:cNvSpPr>
              <a:spLocks noChangeShapeType="1"/>
            </p:cNvSpPr>
            <p:nvPr/>
          </p:nvSpPr>
          <p:spPr bwMode="auto">
            <a:xfrm>
              <a:off x="2038071" y="5364715"/>
              <a:ext cx="762000" cy="0"/>
            </a:xfrm>
            <a:prstGeom prst="line">
              <a:avLst/>
            </a:prstGeom>
            <a:noFill/>
            <a:ln w="41275">
              <a:solidFill>
                <a:schemeClr val="accent2">
                  <a:lumMod val="75000"/>
                </a:schemeClr>
              </a:solidFill>
              <a:round/>
              <a:headEnd/>
              <a:tailEnd type="triangle" w="med" len="med"/>
            </a:ln>
            <a:effectLst/>
          </p:spPr>
          <p:txBody>
            <a:bodyPr wrap="none" anchor="ctr"/>
            <a:lstStyle/>
            <a:p>
              <a:endParaRPr lang="de-DE"/>
            </a:p>
          </p:txBody>
        </p:sp>
        <p:sp>
          <p:nvSpPr>
            <p:cNvPr id="34" name="Line 9"/>
            <p:cNvSpPr>
              <a:spLocks noChangeShapeType="1"/>
            </p:cNvSpPr>
            <p:nvPr/>
          </p:nvSpPr>
          <p:spPr bwMode="auto">
            <a:xfrm>
              <a:off x="2038071" y="5531403"/>
              <a:ext cx="762000" cy="0"/>
            </a:xfrm>
            <a:prstGeom prst="line">
              <a:avLst/>
            </a:prstGeom>
            <a:noFill/>
            <a:ln w="41275">
              <a:solidFill>
                <a:schemeClr val="accent2">
                  <a:lumMod val="75000"/>
                </a:schemeClr>
              </a:solidFill>
              <a:round/>
              <a:headEnd/>
              <a:tailEnd type="triangle" w="med" len="med"/>
            </a:ln>
            <a:effectLst/>
          </p:spPr>
          <p:txBody>
            <a:bodyPr wrap="none" anchor="ctr"/>
            <a:lstStyle/>
            <a:p>
              <a:endParaRPr lang="de-DE"/>
            </a:p>
          </p:txBody>
        </p:sp>
        <p:sp>
          <p:nvSpPr>
            <p:cNvPr id="35" name="Line 10"/>
            <p:cNvSpPr>
              <a:spLocks noChangeShapeType="1"/>
            </p:cNvSpPr>
            <p:nvPr/>
          </p:nvSpPr>
          <p:spPr bwMode="auto">
            <a:xfrm>
              <a:off x="6568796" y="5331467"/>
              <a:ext cx="582636" cy="4809"/>
            </a:xfrm>
            <a:prstGeom prst="line">
              <a:avLst/>
            </a:prstGeom>
            <a:noFill/>
            <a:ln w="41275">
              <a:solidFill>
                <a:schemeClr val="accent2">
                  <a:lumMod val="75000"/>
                </a:schemeClr>
              </a:solidFill>
              <a:round/>
              <a:headEnd/>
              <a:tailEnd type="triangle" w="med" len="med"/>
            </a:ln>
            <a:effectLst/>
          </p:spPr>
          <p:txBody>
            <a:bodyPr wrap="none" anchor="ctr"/>
            <a:lstStyle/>
            <a:p>
              <a:endParaRPr lang="de-DE"/>
            </a:p>
          </p:txBody>
        </p:sp>
        <p:sp>
          <p:nvSpPr>
            <p:cNvPr id="36" name="Line 12"/>
            <p:cNvSpPr>
              <a:spLocks noChangeShapeType="1"/>
            </p:cNvSpPr>
            <p:nvPr/>
          </p:nvSpPr>
          <p:spPr bwMode="auto">
            <a:xfrm>
              <a:off x="2038071" y="5974315"/>
              <a:ext cx="762000" cy="0"/>
            </a:xfrm>
            <a:prstGeom prst="line">
              <a:avLst/>
            </a:prstGeom>
            <a:noFill/>
            <a:ln w="41275">
              <a:solidFill>
                <a:schemeClr val="accent2">
                  <a:lumMod val="75000"/>
                </a:schemeClr>
              </a:solidFill>
              <a:round/>
              <a:headEnd/>
              <a:tailEnd type="triangle" w="med" len="med"/>
            </a:ln>
            <a:effectLst/>
          </p:spPr>
          <p:txBody>
            <a:bodyPr wrap="none" anchor="ctr"/>
            <a:lstStyle/>
            <a:p>
              <a:endParaRPr lang="de-DE"/>
            </a:p>
          </p:txBody>
        </p:sp>
        <p:sp>
          <p:nvSpPr>
            <p:cNvPr id="37" name="Line 13"/>
            <p:cNvSpPr>
              <a:spLocks noChangeShapeType="1"/>
            </p:cNvSpPr>
            <p:nvPr/>
          </p:nvSpPr>
          <p:spPr bwMode="auto">
            <a:xfrm>
              <a:off x="4400270" y="5457541"/>
              <a:ext cx="533400" cy="0"/>
            </a:xfrm>
            <a:prstGeom prst="line">
              <a:avLst/>
            </a:prstGeom>
            <a:noFill/>
            <a:ln w="41275">
              <a:solidFill>
                <a:schemeClr val="accent2">
                  <a:lumMod val="75000"/>
                </a:schemeClr>
              </a:solidFill>
              <a:round/>
              <a:headEnd/>
              <a:tailEnd type="triangle" w="med" len="med"/>
            </a:ln>
            <a:effectLst/>
          </p:spPr>
          <p:txBody>
            <a:bodyPr wrap="none" anchor="ctr"/>
            <a:lstStyle/>
            <a:p>
              <a:endParaRPr lang="de-DE"/>
            </a:p>
          </p:txBody>
        </p:sp>
        <p:sp>
          <p:nvSpPr>
            <p:cNvPr id="38" name="Line 15"/>
            <p:cNvSpPr>
              <a:spLocks noChangeShapeType="1"/>
            </p:cNvSpPr>
            <p:nvPr/>
          </p:nvSpPr>
          <p:spPr bwMode="auto">
            <a:xfrm>
              <a:off x="4400271" y="5974315"/>
              <a:ext cx="533400" cy="0"/>
            </a:xfrm>
            <a:prstGeom prst="line">
              <a:avLst/>
            </a:prstGeom>
            <a:noFill/>
            <a:ln w="41275">
              <a:solidFill>
                <a:schemeClr val="accent2">
                  <a:lumMod val="75000"/>
                </a:schemeClr>
              </a:solidFill>
              <a:round/>
              <a:headEnd/>
              <a:tailEnd type="triangle" w="med" len="med"/>
            </a:ln>
            <a:effectLst/>
          </p:spPr>
          <p:txBody>
            <a:bodyPr wrap="none" anchor="ctr"/>
            <a:lstStyle/>
            <a:p>
              <a:endParaRPr lang="de-DE"/>
            </a:p>
          </p:txBody>
        </p:sp>
        <p:sp>
          <p:nvSpPr>
            <p:cNvPr id="39" name="Text Box 16"/>
            <p:cNvSpPr txBox="1">
              <a:spLocks noChangeArrowheads="1"/>
            </p:cNvSpPr>
            <p:nvPr/>
          </p:nvSpPr>
          <p:spPr bwMode="auto">
            <a:xfrm rot="-5400000">
              <a:off x="4389159" y="5532990"/>
              <a:ext cx="355600" cy="336550"/>
            </a:xfrm>
            <a:prstGeom prst="rect">
              <a:avLst/>
            </a:prstGeom>
            <a:noFill/>
            <a:ln w="9525">
              <a:noFill/>
              <a:miter lim="800000"/>
              <a:headEnd/>
              <a:tailEnd/>
            </a:ln>
            <a:effectLst/>
          </p:spPr>
          <p:txBody>
            <a:bodyPr wrap="none" anchor="ctr">
              <a:spAutoFit/>
            </a:bodyPr>
            <a:lstStyle/>
            <a:p>
              <a:pPr algn="ctr">
                <a:spcBef>
                  <a:spcPct val="20000"/>
                </a:spcBef>
              </a:pPr>
              <a:r>
                <a:rPr lang="de-DE" sz="1600">
                  <a:solidFill>
                    <a:schemeClr val="accent2">
                      <a:lumMod val="75000"/>
                    </a:schemeClr>
                  </a:solidFill>
                  <a:latin typeface="Arial" pitchFamily="34" charset="0"/>
                </a:rPr>
                <a:t>...</a:t>
              </a:r>
              <a:endParaRPr lang="de-DE" sz="1600" b="1">
                <a:solidFill>
                  <a:schemeClr val="accent2">
                    <a:lumMod val="75000"/>
                  </a:schemeClr>
                </a:solidFill>
                <a:latin typeface="Arial" pitchFamily="34" charset="0"/>
              </a:endParaRPr>
            </a:p>
          </p:txBody>
        </p:sp>
        <p:sp>
          <p:nvSpPr>
            <p:cNvPr id="40" name="Text Box 17"/>
            <p:cNvSpPr txBox="1">
              <a:spLocks noChangeArrowheads="1"/>
            </p:cNvSpPr>
            <p:nvPr/>
          </p:nvSpPr>
          <p:spPr bwMode="auto">
            <a:xfrm rot="-5400000">
              <a:off x="2179359" y="5620303"/>
              <a:ext cx="355600" cy="336550"/>
            </a:xfrm>
            <a:prstGeom prst="rect">
              <a:avLst/>
            </a:prstGeom>
            <a:noFill/>
            <a:ln w="9525">
              <a:noFill/>
              <a:miter lim="800000"/>
              <a:headEnd/>
              <a:tailEnd/>
            </a:ln>
            <a:effectLst/>
          </p:spPr>
          <p:txBody>
            <a:bodyPr wrap="none" anchor="ctr">
              <a:spAutoFit/>
            </a:bodyPr>
            <a:lstStyle/>
            <a:p>
              <a:pPr algn="ctr">
                <a:spcBef>
                  <a:spcPct val="20000"/>
                </a:spcBef>
              </a:pPr>
              <a:r>
                <a:rPr lang="de-DE" sz="1600">
                  <a:solidFill>
                    <a:schemeClr val="accent2">
                      <a:lumMod val="75000"/>
                    </a:schemeClr>
                  </a:solidFill>
                  <a:latin typeface="Arial" pitchFamily="34" charset="0"/>
                </a:rPr>
                <a:t>...</a:t>
              </a:r>
              <a:endParaRPr lang="de-DE" sz="1600" b="1">
                <a:solidFill>
                  <a:schemeClr val="accent2">
                    <a:lumMod val="75000"/>
                  </a:schemeClr>
                </a:solidFill>
                <a:latin typeface="Arial" pitchFamily="34" charset="0"/>
              </a:endParaRPr>
            </a:p>
          </p:txBody>
        </p:sp>
        <p:sp>
          <p:nvSpPr>
            <p:cNvPr id="41" name="Text Box 18"/>
            <p:cNvSpPr txBox="1">
              <a:spLocks noChangeArrowheads="1"/>
            </p:cNvSpPr>
            <p:nvPr/>
          </p:nvSpPr>
          <p:spPr bwMode="auto">
            <a:xfrm>
              <a:off x="395984" y="4930228"/>
              <a:ext cx="1648837" cy="964404"/>
            </a:xfrm>
            <a:prstGeom prst="rect">
              <a:avLst/>
            </a:prstGeom>
            <a:noFill/>
            <a:ln w="9525">
              <a:noFill/>
              <a:miter lim="800000"/>
              <a:headEnd/>
              <a:tailEnd/>
            </a:ln>
            <a:effectLst/>
          </p:spPr>
          <p:txBody>
            <a:bodyPr wrap="none" anchor="ctr">
              <a:spAutoFit/>
            </a:bodyPr>
            <a:lstStyle/>
            <a:p>
              <a:pPr algn="ctr">
                <a:spcBef>
                  <a:spcPct val="20000"/>
                </a:spcBef>
              </a:pPr>
              <a:r>
                <a:rPr lang="de-DE" dirty="0" err="1" smtClean="0">
                  <a:latin typeface="DINMittelschrift" pitchFamily="34" charset="0"/>
                </a:rPr>
                <a:t>Detection</a:t>
              </a:r>
              <a:r>
                <a:rPr lang="de-DE" dirty="0" smtClean="0">
                  <a:latin typeface="DINMittelschrift" pitchFamily="34" charset="0"/>
                </a:rPr>
                <a:t/>
              </a:r>
              <a:br>
                <a:rPr lang="de-DE" dirty="0" smtClean="0">
                  <a:latin typeface="DINMittelschrift" pitchFamily="34" charset="0"/>
                </a:rPr>
              </a:br>
              <a:r>
                <a:rPr lang="de-DE" dirty="0" smtClean="0">
                  <a:latin typeface="DINMittelschrift" pitchFamily="34" charset="0"/>
                </a:rPr>
                <a:t>(</a:t>
              </a:r>
              <a:r>
                <a:rPr lang="de-DE" dirty="0" err="1" smtClean="0">
                  <a:latin typeface="DINMittelschrift" pitchFamily="34" charset="0"/>
                </a:rPr>
                <a:t>Transducer</a:t>
              </a:r>
              <a:r>
                <a:rPr lang="de-DE" dirty="0" smtClean="0">
                  <a:latin typeface="DINMittelschrift" pitchFamily="34" charset="0"/>
                </a:rPr>
                <a:t>)</a:t>
              </a:r>
              <a:endParaRPr lang="de-DE" dirty="0">
                <a:latin typeface="DINMittelschrift" pitchFamily="34" charset="0"/>
              </a:endParaRPr>
            </a:p>
          </p:txBody>
        </p:sp>
        <p:sp>
          <p:nvSpPr>
            <p:cNvPr id="42" name="Text Box 19"/>
            <p:cNvSpPr txBox="1">
              <a:spLocks noChangeArrowheads="1"/>
            </p:cNvSpPr>
            <p:nvPr/>
          </p:nvSpPr>
          <p:spPr bwMode="auto">
            <a:xfrm>
              <a:off x="7312932" y="5059103"/>
              <a:ext cx="1283365" cy="646331"/>
            </a:xfrm>
            <a:prstGeom prst="rect">
              <a:avLst/>
            </a:prstGeom>
            <a:noFill/>
            <a:ln w="9525">
              <a:noFill/>
              <a:miter lim="800000"/>
              <a:headEnd/>
              <a:tailEnd/>
            </a:ln>
            <a:effectLst/>
          </p:spPr>
          <p:txBody>
            <a:bodyPr wrap="none" anchor="ctr">
              <a:spAutoFit/>
            </a:bodyPr>
            <a:lstStyle/>
            <a:p>
              <a:pPr algn="ctr">
                <a:spcBef>
                  <a:spcPct val="20000"/>
                </a:spcBef>
              </a:pPr>
              <a:r>
                <a:rPr lang="de-DE" dirty="0" smtClean="0">
                  <a:latin typeface="DINMittelschrift" pitchFamily="34" charset="0"/>
                </a:rPr>
                <a:t>Further</a:t>
              </a:r>
              <a:br>
                <a:rPr lang="de-DE" dirty="0" smtClean="0">
                  <a:latin typeface="DINMittelschrift" pitchFamily="34" charset="0"/>
                </a:rPr>
              </a:br>
              <a:r>
                <a:rPr lang="de-DE" dirty="0" err="1" smtClean="0">
                  <a:latin typeface="DINMittelschrift" pitchFamily="34" charset="0"/>
                </a:rPr>
                <a:t>Abstraction</a:t>
              </a:r>
              <a:endParaRPr lang="de-DE" dirty="0">
                <a:latin typeface="DINMittelschrift" pitchFamily="34" charset="0"/>
              </a:endParaRPr>
            </a:p>
          </p:txBody>
        </p:sp>
        <p:sp>
          <p:nvSpPr>
            <p:cNvPr id="43" name="Textfeld 42"/>
            <p:cNvSpPr txBox="1"/>
            <p:nvPr/>
          </p:nvSpPr>
          <p:spPr>
            <a:xfrm rot="16200000">
              <a:off x="4043839" y="4659404"/>
              <a:ext cx="1196161" cy="400109"/>
            </a:xfrm>
            <a:prstGeom prst="rect">
              <a:avLst/>
            </a:prstGeom>
            <a:noFill/>
          </p:spPr>
          <p:txBody>
            <a:bodyPr wrap="none" rtlCol="0">
              <a:spAutoFit/>
            </a:bodyPr>
            <a:lstStyle/>
            <a:p>
              <a:r>
                <a:rPr lang="de-DE" sz="2000" dirty="0" smtClean="0">
                  <a:solidFill>
                    <a:schemeClr val="accent2">
                      <a:lumMod val="75000"/>
                    </a:schemeClr>
                  </a:solidFill>
                </a:rPr>
                <a:t>Features</a:t>
              </a:r>
              <a:endParaRPr lang="de-DE" sz="2000" dirty="0">
                <a:solidFill>
                  <a:schemeClr val="accent2">
                    <a:lumMod val="75000"/>
                  </a:schemeClr>
                </a:solidFill>
              </a:endParaRPr>
            </a:p>
          </p:txBody>
        </p:sp>
        <p:sp>
          <p:nvSpPr>
            <p:cNvPr id="44" name="Textfeld 43"/>
            <p:cNvSpPr txBox="1"/>
            <p:nvPr/>
          </p:nvSpPr>
          <p:spPr>
            <a:xfrm rot="16200000">
              <a:off x="1872000" y="4405006"/>
              <a:ext cx="1067921" cy="707886"/>
            </a:xfrm>
            <a:prstGeom prst="rect">
              <a:avLst/>
            </a:prstGeom>
            <a:noFill/>
          </p:spPr>
          <p:txBody>
            <a:bodyPr wrap="none" rtlCol="0">
              <a:spAutoFit/>
            </a:bodyPr>
            <a:lstStyle/>
            <a:p>
              <a:r>
                <a:rPr lang="de-DE" sz="2000" dirty="0" smtClean="0">
                  <a:solidFill>
                    <a:schemeClr val="accent2">
                      <a:lumMod val="75000"/>
                    </a:schemeClr>
                  </a:solidFill>
                </a:rPr>
                <a:t>Sensor </a:t>
              </a:r>
            </a:p>
            <a:p>
              <a:r>
                <a:rPr lang="de-DE" sz="2000" dirty="0" smtClean="0">
                  <a:solidFill>
                    <a:schemeClr val="accent2">
                      <a:lumMod val="75000"/>
                    </a:schemeClr>
                  </a:solidFill>
                </a:rPr>
                <a:t>Data</a:t>
              </a:r>
              <a:endParaRPr lang="de-DE" sz="2000" dirty="0">
                <a:solidFill>
                  <a:schemeClr val="accent2">
                    <a:lumMod val="75000"/>
                  </a:schemeClr>
                </a:solidFill>
              </a:endParaRPr>
            </a:p>
          </p:txBody>
        </p:sp>
        <p:sp>
          <p:nvSpPr>
            <p:cNvPr id="45" name="Textfeld 44"/>
            <p:cNvSpPr txBox="1"/>
            <p:nvPr/>
          </p:nvSpPr>
          <p:spPr>
            <a:xfrm rot="16200000">
              <a:off x="6414103" y="4599832"/>
              <a:ext cx="827471" cy="400110"/>
            </a:xfrm>
            <a:prstGeom prst="rect">
              <a:avLst/>
            </a:prstGeom>
            <a:noFill/>
          </p:spPr>
          <p:txBody>
            <a:bodyPr wrap="none" rtlCol="0">
              <a:spAutoFit/>
            </a:bodyPr>
            <a:lstStyle/>
            <a:p>
              <a:r>
                <a:rPr lang="de-DE" sz="2000" dirty="0" smtClean="0">
                  <a:solidFill>
                    <a:schemeClr val="accent2">
                      <a:lumMod val="75000"/>
                    </a:schemeClr>
                  </a:solidFill>
                </a:rPr>
                <a:t>Class</a:t>
              </a:r>
              <a:endParaRPr lang="de-DE" sz="2000" dirty="0">
                <a:solidFill>
                  <a:schemeClr val="accent2">
                    <a:lumMod val="75000"/>
                  </a:schemeClr>
                </a:solidFill>
              </a:endParaRPr>
            </a:p>
          </p:txBody>
        </p:sp>
      </p:grpSp>
    </p:spTree>
    <p:extLst>
      <p:ext uri="{BB962C8B-B14F-4D97-AF65-F5344CB8AC3E}">
        <p14:creationId xmlns:p14="http://schemas.microsoft.com/office/powerpoint/2010/main" val="183495014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Analog / Digital</a:t>
            </a:r>
            <a:endParaRPr lang="de-DE" dirty="0"/>
          </a:p>
        </p:txBody>
      </p:sp>
      <p:sp>
        <p:nvSpPr>
          <p:cNvPr id="3" name="Inhaltsplatzhalter 2"/>
          <p:cNvSpPr>
            <a:spLocks noGrp="1"/>
          </p:cNvSpPr>
          <p:nvPr>
            <p:ph idx="1"/>
          </p:nvPr>
        </p:nvSpPr>
        <p:spPr/>
        <p:txBody>
          <a:bodyPr/>
          <a:lstStyle/>
          <a:p>
            <a:r>
              <a:rPr lang="en-US" dirty="0"/>
              <a:t>In our case: the input to the feature extraction process should be digital. This means there is an </a:t>
            </a:r>
            <a:r>
              <a:rPr lang="en-US" dirty="0" smtClean="0"/>
              <a:t>Analog/Digital (A/D) </a:t>
            </a:r>
            <a:r>
              <a:rPr lang="en-US" dirty="0"/>
              <a:t>conversion </a:t>
            </a:r>
            <a:r>
              <a:rPr lang="en-US" dirty="0" smtClean="0"/>
              <a:t>in the end of the chain.</a:t>
            </a:r>
          </a:p>
          <a:p>
            <a:endParaRPr lang="en-US" dirty="0" smtClean="0"/>
          </a:p>
          <a:p>
            <a:r>
              <a:rPr lang="en-US" dirty="0" smtClean="0">
                <a:solidFill>
                  <a:srgbClr val="C00000"/>
                </a:solidFill>
              </a:rPr>
              <a:t>WHY not just sensing digital?</a:t>
            </a:r>
            <a:endParaRPr lang="en-US" dirty="0">
              <a:solidFill>
                <a:srgbClr val="C00000"/>
              </a:solidFill>
            </a:endParaRPr>
          </a:p>
          <a:p>
            <a:endParaRPr lang="de-DE" dirty="0"/>
          </a:p>
        </p:txBody>
      </p:sp>
    </p:spTree>
    <p:extLst>
      <p:ext uri="{BB962C8B-B14F-4D97-AF65-F5344CB8AC3E}">
        <p14:creationId xmlns:p14="http://schemas.microsoft.com/office/powerpoint/2010/main" val="1063438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Analog / Digital</a:t>
            </a:r>
            <a:endParaRPr lang="de-DE" dirty="0"/>
          </a:p>
        </p:txBody>
      </p:sp>
      <p:sp>
        <p:nvSpPr>
          <p:cNvPr id="3" name="Inhaltsplatzhalter 2"/>
          <p:cNvSpPr>
            <a:spLocks noGrp="1"/>
          </p:cNvSpPr>
          <p:nvPr>
            <p:ph idx="1"/>
          </p:nvPr>
        </p:nvSpPr>
        <p:spPr/>
        <p:txBody>
          <a:bodyPr/>
          <a:lstStyle/>
          <a:p>
            <a:r>
              <a:rPr lang="en-US" dirty="0"/>
              <a:t>In our case: the input to the feature extraction process should be digital. This means there is an Analog/Digital (A/D) conversion in the end of the chain</a:t>
            </a:r>
            <a:r>
              <a:rPr lang="en-US" dirty="0" smtClean="0"/>
              <a:t>.</a:t>
            </a:r>
          </a:p>
          <a:p>
            <a:r>
              <a:rPr lang="en-US" dirty="0" smtClean="0"/>
              <a:t>WHY: Because reality is analog.</a:t>
            </a:r>
          </a:p>
          <a:p>
            <a:endParaRPr lang="en-US" dirty="0"/>
          </a:p>
          <a:p>
            <a:r>
              <a:rPr lang="en-US" dirty="0" smtClean="0"/>
              <a:t>What is the consequence of the world being analog in terms of measurement accuracy?</a:t>
            </a:r>
            <a:endParaRPr lang="en-US" dirty="0"/>
          </a:p>
          <a:p>
            <a:endParaRPr lang="de-DE" dirty="0"/>
          </a:p>
        </p:txBody>
      </p:sp>
    </p:spTree>
    <p:extLst>
      <p:ext uri="{BB962C8B-B14F-4D97-AF65-F5344CB8AC3E}">
        <p14:creationId xmlns:p14="http://schemas.microsoft.com/office/powerpoint/2010/main" val="27369625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C00000"/>
                </a:solidFill>
              </a:rPr>
              <a:t>Analog / Digital</a:t>
            </a:r>
            <a:endParaRPr lang="de-DE" dirty="0">
              <a:solidFill>
                <a:srgbClr val="C00000"/>
              </a:solidFill>
            </a:endParaRPr>
          </a:p>
        </p:txBody>
      </p:sp>
      <p:sp>
        <p:nvSpPr>
          <p:cNvPr id="3" name="Inhaltsplatzhalter 2"/>
          <p:cNvSpPr>
            <a:spLocks noGrp="1"/>
          </p:cNvSpPr>
          <p:nvPr>
            <p:ph idx="1"/>
          </p:nvPr>
        </p:nvSpPr>
        <p:spPr/>
        <p:txBody>
          <a:bodyPr/>
          <a:lstStyle/>
          <a:p>
            <a:r>
              <a:rPr lang="en-US" dirty="0"/>
              <a:t>In our case: the input to the feature extraction process should be digital. This means there is an Analog/Digital (A/D) conversion in the end of the chain</a:t>
            </a:r>
            <a:r>
              <a:rPr lang="en-US" dirty="0" smtClean="0"/>
              <a:t>.</a:t>
            </a:r>
          </a:p>
          <a:p>
            <a:r>
              <a:rPr lang="en-US" dirty="0" smtClean="0"/>
              <a:t>WHY: Because reality is analog.</a:t>
            </a:r>
          </a:p>
          <a:p>
            <a:endParaRPr lang="en-US" dirty="0"/>
          </a:p>
          <a:p>
            <a:r>
              <a:rPr lang="en-US" dirty="0" smtClean="0"/>
              <a:t>What is the consequence of the world being analog in terms of measurement accuracy?</a:t>
            </a:r>
          </a:p>
          <a:p>
            <a:r>
              <a:rPr lang="en-US" dirty="0" smtClean="0">
                <a:sym typeface="Wingdings" pitchFamily="2" charset="2"/>
              </a:rPr>
              <a:t> Rounding Error, reality is infinite precise</a:t>
            </a:r>
            <a:endParaRPr lang="en-US" dirty="0"/>
          </a:p>
          <a:p>
            <a:endParaRPr lang="de-DE" dirty="0"/>
          </a:p>
        </p:txBody>
      </p:sp>
    </p:spTree>
    <p:extLst>
      <p:ext uri="{BB962C8B-B14F-4D97-AF65-F5344CB8AC3E}">
        <p14:creationId xmlns:p14="http://schemas.microsoft.com/office/powerpoint/2010/main" val="18897604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Measurement</a:t>
            </a:r>
            <a:endParaRPr lang="de-DE" dirty="0"/>
          </a:p>
        </p:txBody>
      </p:sp>
      <p:sp>
        <p:nvSpPr>
          <p:cNvPr id="3" name="Inhaltsplatzhalter 2"/>
          <p:cNvSpPr>
            <a:spLocks noGrp="1"/>
          </p:cNvSpPr>
          <p:nvPr>
            <p:ph idx="1"/>
          </p:nvPr>
        </p:nvSpPr>
        <p:spPr/>
        <p:txBody>
          <a:bodyPr/>
          <a:lstStyle/>
          <a:p>
            <a:r>
              <a:rPr lang="en-US" dirty="0" smtClean="0">
                <a:solidFill>
                  <a:srgbClr val="C00000"/>
                </a:solidFill>
              </a:rPr>
              <a:t>Accuracy</a:t>
            </a:r>
            <a:r>
              <a:rPr lang="en-US" dirty="0" smtClean="0"/>
              <a:t>: degree </a:t>
            </a:r>
            <a:r>
              <a:rPr lang="en-US" dirty="0"/>
              <a:t>of exactness </a:t>
            </a:r>
            <a:r>
              <a:rPr lang="en-US" dirty="0" smtClean="0"/>
              <a:t>to a measurement </a:t>
            </a:r>
            <a:r>
              <a:rPr lang="en-US" dirty="0"/>
              <a:t>standard.</a:t>
            </a:r>
          </a:p>
          <a:p>
            <a:r>
              <a:rPr lang="en-US" dirty="0">
                <a:solidFill>
                  <a:srgbClr val="C00000"/>
                </a:solidFill>
              </a:rPr>
              <a:t>Precision</a:t>
            </a:r>
            <a:r>
              <a:rPr lang="en-US" dirty="0"/>
              <a:t> </a:t>
            </a:r>
            <a:r>
              <a:rPr lang="en-US" dirty="0" smtClean="0"/>
              <a:t>: ability </a:t>
            </a:r>
            <a:r>
              <a:rPr lang="en-US" dirty="0"/>
              <a:t>of a measurement to be consistently reproduced.</a:t>
            </a:r>
          </a:p>
          <a:p>
            <a:r>
              <a:rPr lang="en-US" dirty="0" smtClean="0">
                <a:solidFill>
                  <a:srgbClr val="C00000"/>
                </a:solidFill>
              </a:rPr>
              <a:t>Reliability</a:t>
            </a:r>
            <a:r>
              <a:rPr lang="en-US" dirty="0" smtClean="0"/>
              <a:t>: consistency </a:t>
            </a:r>
            <a:r>
              <a:rPr lang="en-US" dirty="0"/>
              <a:t>of accurate results over consecutive measurements over time.</a:t>
            </a:r>
          </a:p>
          <a:p>
            <a:r>
              <a:rPr lang="en-US" dirty="0" smtClean="0">
                <a:solidFill>
                  <a:srgbClr val="C00000"/>
                </a:solidFill>
              </a:rPr>
              <a:t>Traceability</a:t>
            </a:r>
            <a:r>
              <a:rPr lang="en-US" dirty="0" smtClean="0"/>
              <a:t>: ongoing </a:t>
            </a:r>
            <a:r>
              <a:rPr lang="en-US" dirty="0"/>
              <a:t>validations that the measurement of </a:t>
            </a:r>
            <a:r>
              <a:rPr lang="en-US" dirty="0" smtClean="0"/>
              <a:t>a final </a:t>
            </a:r>
            <a:r>
              <a:rPr lang="en-US" dirty="0"/>
              <a:t>product conforms to the original standard of measurement</a:t>
            </a:r>
            <a:r>
              <a:rPr lang="en-US" dirty="0" smtClean="0"/>
              <a:t>.</a:t>
            </a:r>
          </a:p>
          <a:p>
            <a:pPr marL="0" indent="0">
              <a:buNone/>
            </a:pPr>
            <a:r>
              <a:rPr lang="en-US" sz="1200" dirty="0"/>
              <a:t>[Fundamentals of Dimensional Metrology, Ted Busch, </a:t>
            </a:r>
            <a:r>
              <a:rPr lang="en-US" sz="1200" dirty="0" err="1"/>
              <a:t>Wilkie</a:t>
            </a:r>
            <a:r>
              <a:rPr lang="en-US" sz="1200" dirty="0"/>
              <a:t> Bros Foundation, Delmar </a:t>
            </a:r>
            <a:r>
              <a:rPr lang="en-US" sz="1200" dirty="0" smtClean="0"/>
              <a:t>Publishers]</a:t>
            </a:r>
            <a:endParaRPr lang="de-DE" sz="1200" dirty="0"/>
          </a:p>
        </p:txBody>
      </p:sp>
    </p:spTree>
    <p:extLst>
      <p:ext uri="{BB962C8B-B14F-4D97-AF65-F5344CB8AC3E}">
        <p14:creationId xmlns:p14="http://schemas.microsoft.com/office/powerpoint/2010/main" val="17903940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Accuracy vs. </a:t>
            </a:r>
            <a:r>
              <a:rPr lang="en-US" dirty="0" err="1" smtClean="0"/>
              <a:t>Precission</a:t>
            </a:r>
            <a:endParaRPr lang="en-US" dirty="0"/>
          </a:p>
        </p:txBody>
      </p:sp>
      <p:sp>
        <p:nvSpPr>
          <p:cNvPr id="3" name="Inhaltsplatzhalter 2"/>
          <p:cNvSpPr>
            <a:spLocks noGrp="1"/>
          </p:cNvSpPr>
          <p:nvPr>
            <p:ph idx="1"/>
          </p:nvPr>
        </p:nvSpPr>
        <p:spPr/>
        <p:txBody>
          <a:bodyPr/>
          <a:lstStyle/>
          <a:p>
            <a:endParaRPr lang="en-US"/>
          </a:p>
        </p:txBody>
      </p:sp>
      <p:pic>
        <p:nvPicPr>
          <p:cNvPr id="254978" name="Picture 2" descr="http://www.extremetech.com/wp-content/uploads/2012/01/accuracy-precision.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475656" y="1114098"/>
            <a:ext cx="5163712" cy="5132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3921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Measurement: Possible Errors</a:t>
            </a:r>
            <a:endParaRPr lang="en-GB" dirty="0"/>
          </a:p>
        </p:txBody>
      </p:sp>
      <p:sp>
        <p:nvSpPr>
          <p:cNvPr id="3" name="Inhaltsplatzhalter 2"/>
          <p:cNvSpPr>
            <a:spLocks noGrp="1"/>
          </p:cNvSpPr>
          <p:nvPr>
            <p:ph idx="1"/>
          </p:nvPr>
        </p:nvSpPr>
        <p:spPr/>
        <p:txBody>
          <a:bodyPr/>
          <a:lstStyle/>
          <a:p>
            <a:r>
              <a:rPr lang="en-GB" dirty="0" smtClean="0">
                <a:solidFill>
                  <a:srgbClr val="C00000"/>
                </a:solidFill>
              </a:rPr>
              <a:t>Statistical error</a:t>
            </a:r>
            <a:r>
              <a:rPr lang="en-GB" dirty="0" smtClean="0"/>
              <a:t>: an error introduced due to measurement principle or noise that is often Gaussian in nature, with mean at the true measurement value. </a:t>
            </a:r>
            <a:r>
              <a:rPr lang="en-GB" dirty="0" smtClean="0">
                <a:solidFill>
                  <a:srgbClr val="C00000"/>
                </a:solidFill>
              </a:rPr>
              <a:t>HOW TO HANDLE?</a:t>
            </a:r>
          </a:p>
          <a:p>
            <a:endParaRPr lang="en-GB" sz="800" dirty="0" smtClean="0"/>
          </a:p>
          <a:p>
            <a:r>
              <a:rPr lang="en-GB" dirty="0" smtClean="0">
                <a:solidFill>
                  <a:srgbClr val="C00000"/>
                </a:solidFill>
              </a:rPr>
              <a:t>Systematic error</a:t>
            </a:r>
            <a:r>
              <a:rPr lang="en-GB" dirty="0" smtClean="0"/>
              <a:t>: an error introduced due to de-adjustment of the sensor. </a:t>
            </a:r>
            <a:endParaRPr lang="en-GB" dirty="0"/>
          </a:p>
        </p:txBody>
      </p:sp>
    </p:spTree>
    <p:extLst>
      <p:ext uri="{BB962C8B-B14F-4D97-AF65-F5344CB8AC3E}">
        <p14:creationId xmlns:p14="http://schemas.microsoft.com/office/powerpoint/2010/main" val="5012181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Measurement: Possible Errors</a:t>
            </a:r>
            <a:endParaRPr lang="en-GB" dirty="0"/>
          </a:p>
        </p:txBody>
      </p:sp>
      <p:sp>
        <p:nvSpPr>
          <p:cNvPr id="3" name="Inhaltsplatzhalter 2"/>
          <p:cNvSpPr>
            <a:spLocks noGrp="1"/>
          </p:cNvSpPr>
          <p:nvPr>
            <p:ph idx="1"/>
          </p:nvPr>
        </p:nvSpPr>
        <p:spPr/>
        <p:txBody>
          <a:bodyPr/>
          <a:lstStyle/>
          <a:p>
            <a:r>
              <a:rPr lang="en-GB" dirty="0" smtClean="0">
                <a:solidFill>
                  <a:srgbClr val="C00000"/>
                </a:solidFill>
              </a:rPr>
              <a:t>Statistical error</a:t>
            </a:r>
            <a:r>
              <a:rPr lang="en-GB" dirty="0" smtClean="0"/>
              <a:t>: an error introduced due to measurement principle or noise that is often Gaussian in nature, with mean at the true measurement value. This error can be averaged out by taking multiple measurement of the same physical phenomenon</a:t>
            </a:r>
          </a:p>
          <a:p>
            <a:endParaRPr lang="en-GB" sz="800" dirty="0" smtClean="0"/>
          </a:p>
          <a:p>
            <a:r>
              <a:rPr lang="en-GB" dirty="0" smtClean="0">
                <a:solidFill>
                  <a:srgbClr val="C00000"/>
                </a:solidFill>
              </a:rPr>
              <a:t>Systematic error</a:t>
            </a:r>
            <a:r>
              <a:rPr lang="en-GB" dirty="0" smtClean="0"/>
              <a:t>: an error introduced due to de-adjustment of the sensor. This error can not be averaged out. </a:t>
            </a:r>
            <a:r>
              <a:rPr lang="en-GB" dirty="0" smtClean="0">
                <a:solidFill>
                  <a:srgbClr val="C00000"/>
                </a:solidFill>
              </a:rPr>
              <a:t>HOW TO HANLDE?</a:t>
            </a:r>
            <a:endParaRPr lang="en-GB" dirty="0">
              <a:solidFill>
                <a:srgbClr val="C00000"/>
              </a:solidFill>
            </a:endParaRPr>
          </a:p>
        </p:txBody>
      </p:sp>
    </p:spTree>
    <p:extLst>
      <p:ext uri="{BB962C8B-B14F-4D97-AF65-F5344CB8AC3E}">
        <p14:creationId xmlns:p14="http://schemas.microsoft.com/office/powerpoint/2010/main" val="552190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Measurement: Possible Errors</a:t>
            </a:r>
            <a:endParaRPr lang="en-GB" dirty="0"/>
          </a:p>
        </p:txBody>
      </p:sp>
      <p:sp>
        <p:nvSpPr>
          <p:cNvPr id="3" name="Inhaltsplatzhalter 2"/>
          <p:cNvSpPr>
            <a:spLocks noGrp="1"/>
          </p:cNvSpPr>
          <p:nvPr>
            <p:ph idx="1"/>
          </p:nvPr>
        </p:nvSpPr>
        <p:spPr/>
        <p:txBody>
          <a:bodyPr/>
          <a:lstStyle/>
          <a:p>
            <a:r>
              <a:rPr lang="en-GB" dirty="0" smtClean="0">
                <a:solidFill>
                  <a:srgbClr val="C00000"/>
                </a:solidFill>
              </a:rPr>
              <a:t>Statistical error</a:t>
            </a:r>
            <a:r>
              <a:rPr lang="en-GB" dirty="0" smtClean="0"/>
              <a:t>: an error introduced due to measurement principle or noise that is often Gaussian in nature, with mean at the true measurement value. This error can be averaged out by taking multiple measurement of the same physical phenomenon</a:t>
            </a:r>
          </a:p>
          <a:p>
            <a:endParaRPr lang="en-GB" sz="800" dirty="0" smtClean="0"/>
          </a:p>
          <a:p>
            <a:r>
              <a:rPr lang="en-GB" dirty="0" smtClean="0">
                <a:solidFill>
                  <a:srgbClr val="C00000"/>
                </a:solidFill>
              </a:rPr>
              <a:t>Systematic error</a:t>
            </a:r>
            <a:r>
              <a:rPr lang="en-GB" dirty="0" smtClean="0"/>
              <a:t>: an error introduced due to de-adjustment of the sensor. This error can not be averaged out, but the system can be (re)calibrated. </a:t>
            </a:r>
            <a:endParaRPr lang="en-GB" dirty="0"/>
          </a:p>
        </p:txBody>
      </p:sp>
    </p:spTree>
    <p:extLst>
      <p:ext uri="{BB962C8B-B14F-4D97-AF65-F5344CB8AC3E}">
        <p14:creationId xmlns:p14="http://schemas.microsoft.com/office/powerpoint/2010/main" val="3551021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Content of this lecture</a:t>
            </a:r>
            <a:endParaRPr lang="en-US" dirty="0"/>
          </a:p>
        </p:txBody>
      </p:sp>
      <p:sp>
        <p:nvSpPr>
          <p:cNvPr id="3" name="Inhaltsplatzhalter 2"/>
          <p:cNvSpPr>
            <a:spLocks noGrp="1"/>
          </p:cNvSpPr>
          <p:nvPr>
            <p:ph idx="1"/>
          </p:nvPr>
        </p:nvSpPr>
        <p:spPr>
          <a:xfrm>
            <a:off x="2771800" y="1104277"/>
            <a:ext cx="3888432" cy="5018330"/>
          </a:xfrm>
        </p:spPr>
        <p:txBody>
          <a:bodyPr/>
          <a:lstStyle/>
          <a:p>
            <a:pPr marL="514350" indent="-514350">
              <a:buFont typeface="+mj-lt"/>
              <a:buAutoNum type="arabicPeriod"/>
            </a:pPr>
            <a:r>
              <a:rPr lang="en-US" sz="2400" dirty="0" smtClean="0"/>
              <a:t>Context and </a:t>
            </a:r>
            <a:r>
              <a:rPr lang="en-US" sz="2400" dirty="0" smtClean="0"/>
              <a:t>Motivation</a:t>
            </a:r>
            <a:br>
              <a:rPr lang="en-US" sz="2400" dirty="0" smtClean="0"/>
            </a:br>
            <a:endParaRPr lang="en-US" sz="2400" dirty="0" smtClean="0"/>
          </a:p>
          <a:p>
            <a:pPr marL="514350" indent="-514350">
              <a:buFont typeface="+mj-lt"/>
              <a:buAutoNum type="arabicPeriod"/>
            </a:pPr>
            <a:r>
              <a:rPr lang="en-US" sz="2400" dirty="0" smtClean="0">
                <a:solidFill>
                  <a:srgbClr val="FF0000"/>
                </a:solidFill>
              </a:rPr>
              <a:t>Sensors </a:t>
            </a:r>
            <a:r>
              <a:rPr lang="en-US" sz="2400" dirty="0" smtClean="0">
                <a:solidFill>
                  <a:srgbClr val="FF0000"/>
                </a:solidFill>
              </a:rPr>
              <a:t>and Middleware</a:t>
            </a:r>
            <a:r>
              <a:rPr lang="en-US" sz="2400" dirty="0" smtClean="0"/>
              <a:t/>
            </a:r>
            <a:br>
              <a:rPr lang="en-US" sz="2400" dirty="0" smtClean="0"/>
            </a:br>
            <a:endParaRPr lang="en-US" sz="2400" dirty="0" smtClean="0"/>
          </a:p>
          <a:p>
            <a:pPr marL="514350" indent="-514350">
              <a:buFont typeface="+mj-lt"/>
              <a:buAutoNum type="arabicPeriod"/>
            </a:pPr>
            <a:r>
              <a:rPr lang="en-US" sz="2400" dirty="0" smtClean="0"/>
              <a:t>/ 8. Features in Data</a:t>
            </a:r>
          </a:p>
          <a:p>
            <a:pPr marL="514350" indent="-514350">
              <a:buFont typeface="+mj-lt"/>
              <a:buAutoNum type="arabicPeriod"/>
            </a:pPr>
            <a:endParaRPr lang="en-US" sz="2400" dirty="0" smtClean="0"/>
          </a:p>
          <a:p>
            <a:pPr marL="514350" indent="-514350">
              <a:buFont typeface="+mj-lt"/>
              <a:buAutoNum type="arabicPeriod"/>
            </a:pPr>
            <a:r>
              <a:rPr lang="en-US" sz="2400" dirty="0" smtClean="0"/>
              <a:t>/ 9.   Prediction</a:t>
            </a:r>
          </a:p>
          <a:p>
            <a:pPr marL="514350" indent="-514350">
              <a:buFont typeface="+mj-lt"/>
              <a:buAutoNum type="arabicPeriod"/>
            </a:pPr>
            <a:r>
              <a:rPr lang="en-US" sz="2400" dirty="0" smtClean="0"/>
              <a:t>/ 10. Classification</a:t>
            </a:r>
          </a:p>
          <a:p>
            <a:pPr marL="514350" indent="-514350">
              <a:buFont typeface="+mj-lt"/>
              <a:buAutoNum type="arabicPeriod"/>
            </a:pPr>
            <a:r>
              <a:rPr lang="en-US" sz="2400" dirty="0" smtClean="0"/>
              <a:t>Vertical Application </a:t>
            </a:r>
          </a:p>
          <a:p>
            <a:pPr marL="514350" indent="-514350">
              <a:buFont typeface="+mj-lt"/>
              <a:buAutoNum type="arabicPeriod" startAt="11"/>
            </a:pPr>
            <a:endParaRPr lang="en-US" sz="2400" dirty="0" smtClean="0"/>
          </a:p>
          <a:p>
            <a:pPr marL="514350" indent="-514350">
              <a:buFont typeface="+mj-lt"/>
              <a:buAutoNum type="arabicPeriod" startAt="11"/>
            </a:pPr>
            <a:r>
              <a:rPr lang="en-US" sz="2400" dirty="0" smtClean="0"/>
              <a:t>Fusing Knowledge</a:t>
            </a:r>
          </a:p>
          <a:p>
            <a:pPr marL="514350" indent="-514350">
              <a:buFont typeface="+mj-lt"/>
              <a:buAutoNum type="arabicPeriod" startAt="11"/>
            </a:pPr>
            <a:r>
              <a:rPr lang="en-US" sz="2400" dirty="0" smtClean="0"/>
              <a:t>Context oriented Programming </a:t>
            </a:r>
          </a:p>
        </p:txBody>
      </p:sp>
      <p:pic>
        <p:nvPicPr>
          <p:cNvPr id="4" name="Grafik 3"/>
          <p:cNvPicPr>
            <a:picLocks noChangeAspect="1"/>
          </p:cNvPicPr>
          <p:nvPr/>
        </p:nvPicPr>
        <p:blipFill rotWithShape="1">
          <a:blip r:embed="rId3" cstate="screen">
            <a:extLst>
              <a:ext uri="{28A0092B-C50C-407E-A947-70E740481C1C}">
                <a14:useLocalDpi xmlns:a14="http://schemas.microsoft.com/office/drawing/2010/main"/>
              </a:ext>
            </a:extLst>
          </a:blip>
          <a:srcRect l="-1887" t="-2059" r="37736" b="2059"/>
          <a:stretch/>
        </p:blipFill>
        <p:spPr>
          <a:xfrm>
            <a:off x="-324544" y="1088625"/>
            <a:ext cx="2448272" cy="5252254"/>
          </a:xfrm>
          <a:prstGeom prst="rect">
            <a:avLst/>
          </a:prstGeom>
        </p:spPr>
      </p:pic>
      <p:cxnSp>
        <p:nvCxnSpPr>
          <p:cNvPr id="13" name="Gerade Verbindung mit Pfeil 12"/>
          <p:cNvCxnSpPr/>
          <p:nvPr/>
        </p:nvCxnSpPr>
        <p:spPr>
          <a:xfrm flipH="1">
            <a:off x="2123728" y="3710560"/>
            <a:ext cx="50405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2627784" y="3714752"/>
            <a:ext cx="0" cy="108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flipH="1">
            <a:off x="2123728" y="4797152"/>
            <a:ext cx="504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388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Reasons for measurement errors</a:t>
            </a:r>
            <a:endParaRPr lang="en-GB"/>
          </a:p>
        </p:txBody>
      </p:sp>
      <p:sp>
        <p:nvSpPr>
          <p:cNvPr id="3" name="Inhaltsplatzhalter 2"/>
          <p:cNvSpPr>
            <a:spLocks noGrp="1"/>
          </p:cNvSpPr>
          <p:nvPr>
            <p:ph idx="1"/>
          </p:nvPr>
        </p:nvSpPr>
        <p:spPr/>
        <p:txBody>
          <a:bodyPr/>
          <a:lstStyle/>
          <a:p>
            <a:r>
              <a:rPr lang="en-GB" smtClean="0"/>
              <a:t>Internal: Measurement circuity</a:t>
            </a:r>
          </a:p>
          <a:p>
            <a:pPr lvl="1"/>
            <a:r>
              <a:rPr lang="en-GB" smtClean="0"/>
              <a:t>E.g. measurement noise due to thermal movement of atoms or the avalanche effect in semiconductors</a:t>
            </a:r>
          </a:p>
          <a:p>
            <a:pPr lvl="1"/>
            <a:r>
              <a:rPr lang="en-GB" smtClean="0"/>
              <a:t>Externally induced noise, e.g. 50 Hz signal overlay </a:t>
            </a:r>
          </a:p>
          <a:p>
            <a:r>
              <a:rPr lang="en-GB" smtClean="0"/>
              <a:t>External physical phenomena influencing measurement</a:t>
            </a:r>
          </a:p>
          <a:p>
            <a:r>
              <a:rPr lang="en-GB" smtClean="0"/>
              <a:t>Misconception	</a:t>
            </a:r>
            <a:endParaRPr lang="en-GB"/>
          </a:p>
        </p:txBody>
      </p:sp>
    </p:spTree>
    <p:extLst>
      <p:ext uri="{BB962C8B-B14F-4D97-AF65-F5344CB8AC3E}">
        <p14:creationId xmlns:p14="http://schemas.microsoft.com/office/powerpoint/2010/main" val="6897890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Classical</a:t>
            </a:r>
            <a:r>
              <a:rPr lang="de-DE" dirty="0" smtClean="0"/>
              <a:t> Sensor Systems</a:t>
            </a:r>
            <a:endParaRPr lang="de-DE" dirty="0"/>
          </a:p>
        </p:txBody>
      </p:sp>
      <p:sp>
        <p:nvSpPr>
          <p:cNvPr id="3" name="Inhaltsplatzhalter 2"/>
          <p:cNvSpPr>
            <a:spLocks noGrp="1"/>
          </p:cNvSpPr>
          <p:nvPr>
            <p:ph idx="1"/>
          </p:nvPr>
        </p:nvSpPr>
        <p:spPr/>
        <p:txBody>
          <a:bodyPr/>
          <a:lstStyle/>
          <a:p>
            <a:r>
              <a:rPr lang="en-US" sz="2800" dirty="0" smtClean="0"/>
              <a:t>How do we measure classically? </a:t>
            </a:r>
          </a:p>
          <a:p>
            <a:r>
              <a:rPr lang="en-US" sz="2800" dirty="0" smtClean="0"/>
              <a:t>By precisely controlling the measurement conditions!</a:t>
            </a:r>
          </a:p>
          <a:p>
            <a:r>
              <a:rPr lang="en-US" sz="2800" dirty="0" smtClean="0"/>
              <a:t>For a specific problem we identify the physical phenomenon by:</a:t>
            </a:r>
          </a:p>
          <a:p>
            <a:pPr lvl="1"/>
            <a:r>
              <a:rPr lang="en-US" dirty="0" smtClean="0">
                <a:solidFill>
                  <a:srgbClr val="C00000"/>
                </a:solidFill>
              </a:rPr>
              <a:t>Direct measurement</a:t>
            </a:r>
          </a:p>
          <a:p>
            <a:pPr lvl="1"/>
            <a:r>
              <a:rPr lang="en-US" dirty="0" smtClean="0">
                <a:solidFill>
                  <a:srgbClr val="C00000"/>
                </a:solidFill>
              </a:rPr>
              <a:t>Controlled placement</a:t>
            </a:r>
          </a:p>
          <a:p>
            <a:pPr lvl="1"/>
            <a:r>
              <a:rPr lang="en-US" dirty="0" smtClean="0">
                <a:solidFill>
                  <a:srgbClr val="C00000"/>
                </a:solidFill>
              </a:rPr>
              <a:t>Controlled environment</a:t>
            </a:r>
          </a:p>
          <a:p>
            <a:r>
              <a:rPr lang="en-US" sz="2800" dirty="0" smtClean="0"/>
              <a:t>This is the appropriate way for settings where precision is more important  than cost</a:t>
            </a:r>
            <a:endParaRPr lang="de-DE" sz="2800" dirty="0"/>
          </a:p>
        </p:txBody>
      </p:sp>
    </p:spTree>
    <p:extLst>
      <p:ext uri="{BB962C8B-B14F-4D97-AF65-F5344CB8AC3E}">
        <p14:creationId xmlns:p14="http://schemas.microsoft.com/office/powerpoint/2010/main" val="407167120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Measurement</a:t>
            </a:r>
            <a:endParaRPr lang="en-GB"/>
          </a:p>
        </p:txBody>
      </p:sp>
      <p:sp>
        <p:nvSpPr>
          <p:cNvPr id="3" name="Inhaltsplatzhalter 2"/>
          <p:cNvSpPr>
            <a:spLocks noGrp="1"/>
          </p:cNvSpPr>
          <p:nvPr>
            <p:ph idx="1"/>
          </p:nvPr>
        </p:nvSpPr>
        <p:spPr>
          <a:xfrm>
            <a:off x="390525" y="1412776"/>
            <a:ext cx="8356600" cy="5000660"/>
          </a:xfrm>
        </p:spPr>
        <p:txBody>
          <a:bodyPr/>
          <a:lstStyle/>
          <a:p>
            <a:r>
              <a:rPr lang="en-GB" sz="2000" dirty="0" smtClean="0"/>
              <a:t>Outcome of a measurement process: a normalized sensor value plus a unit</a:t>
            </a:r>
          </a:p>
          <a:p>
            <a:r>
              <a:rPr lang="en-GB" sz="2000" dirty="0" smtClean="0"/>
              <a:t>Normalized: a mutually agreed standard defines units for the values of certain physical phenomena. In Germany: </a:t>
            </a:r>
            <a:r>
              <a:rPr lang="en-GB" sz="2000" dirty="0" smtClean="0">
                <a:solidFill>
                  <a:srgbClr val="C00000"/>
                </a:solidFill>
              </a:rPr>
              <a:t>DIN 1313</a:t>
            </a:r>
          </a:p>
          <a:p>
            <a:r>
              <a:rPr lang="de-DE" sz="2000" dirty="0" smtClean="0"/>
              <a:t>SI Unit </a:t>
            </a:r>
            <a:r>
              <a:rPr lang="de-DE" sz="2000" dirty="0" err="1" smtClean="0"/>
              <a:t>system</a:t>
            </a:r>
            <a:r>
              <a:rPr lang="de-DE" sz="2000" dirty="0" smtClean="0"/>
              <a:t> </a:t>
            </a:r>
            <a:r>
              <a:rPr lang="de-DE" sz="2000" dirty="0"/>
              <a:t>(</a:t>
            </a:r>
            <a:r>
              <a:rPr lang="de-DE" sz="2000" dirty="0" err="1"/>
              <a:t>Système</a:t>
            </a:r>
            <a:r>
              <a:rPr lang="de-DE" sz="2000" dirty="0"/>
              <a:t> International </a:t>
            </a:r>
            <a:r>
              <a:rPr lang="de-DE" sz="2000" dirty="0" err="1"/>
              <a:t>d’Unités</a:t>
            </a:r>
            <a:r>
              <a:rPr lang="de-DE" sz="2000" dirty="0"/>
              <a:t>) </a:t>
            </a:r>
            <a:r>
              <a:rPr lang="de-DE" sz="2000" dirty="0" err="1" smtClean="0"/>
              <a:t>defines</a:t>
            </a:r>
            <a:endParaRPr lang="de-DE" sz="2000" dirty="0" smtClean="0"/>
          </a:p>
          <a:p>
            <a:pPr lvl="1"/>
            <a:r>
              <a:rPr lang="en-US" sz="1800" dirty="0" err="1" smtClean="0">
                <a:solidFill>
                  <a:srgbClr val="C00000"/>
                </a:solidFill>
              </a:rPr>
              <a:t>metre</a:t>
            </a:r>
            <a:r>
              <a:rPr lang="en-US" sz="1800" dirty="0" smtClean="0">
                <a:solidFill>
                  <a:srgbClr val="C00000"/>
                </a:solidFill>
              </a:rPr>
              <a:t> </a:t>
            </a:r>
            <a:r>
              <a:rPr lang="en-US" sz="1800" dirty="0">
                <a:solidFill>
                  <a:srgbClr val="C00000"/>
                </a:solidFill>
              </a:rPr>
              <a:t>(m)  :SI unit of length</a:t>
            </a:r>
          </a:p>
          <a:p>
            <a:pPr lvl="1"/>
            <a:r>
              <a:rPr lang="en-US" sz="1800" dirty="0" smtClean="0">
                <a:solidFill>
                  <a:srgbClr val="C00000"/>
                </a:solidFill>
              </a:rPr>
              <a:t>second </a:t>
            </a:r>
            <a:r>
              <a:rPr lang="en-US" sz="1800" dirty="0">
                <a:solidFill>
                  <a:srgbClr val="C00000"/>
                </a:solidFill>
              </a:rPr>
              <a:t>(s)  :SI unit of time</a:t>
            </a:r>
          </a:p>
          <a:p>
            <a:pPr lvl="1"/>
            <a:r>
              <a:rPr lang="en-US" sz="1800" dirty="0" smtClean="0">
                <a:solidFill>
                  <a:srgbClr val="C00000"/>
                </a:solidFill>
              </a:rPr>
              <a:t>kilogram </a:t>
            </a:r>
            <a:r>
              <a:rPr lang="en-US" sz="1800" dirty="0">
                <a:solidFill>
                  <a:srgbClr val="C00000"/>
                </a:solidFill>
              </a:rPr>
              <a:t>(kg)  :SI unit of mass</a:t>
            </a:r>
          </a:p>
          <a:p>
            <a:pPr lvl="1"/>
            <a:r>
              <a:rPr lang="en-US" sz="1800" dirty="0" smtClean="0">
                <a:solidFill>
                  <a:srgbClr val="C00000"/>
                </a:solidFill>
              </a:rPr>
              <a:t>ampere </a:t>
            </a:r>
            <a:r>
              <a:rPr lang="en-US" sz="1800" dirty="0">
                <a:solidFill>
                  <a:srgbClr val="C00000"/>
                </a:solidFill>
              </a:rPr>
              <a:t>(A)  :SI unit of electric current</a:t>
            </a:r>
          </a:p>
          <a:p>
            <a:pPr lvl="1"/>
            <a:r>
              <a:rPr lang="en-US" sz="1800" dirty="0" smtClean="0">
                <a:solidFill>
                  <a:srgbClr val="C00000"/>
                </a:solidFill>
              </a:rPr>
              <a:t>degree </a:t>
            </a:r>
            <a:r>
              <a:rPr lang="en-US" sz="1800" dirty="0">
                <a:solidFill>
                  <a:srgbClr val="C00000"/>
                </a:solidFill>
              </a:rPr>
              <a:t>kelvin (K) :SI unit of thermodynamic temperature</a:t>
            </a:r>
          </a:p>
          <a:p>
            <a:pPr lvl="1"/>
            <a:r>
              <a:rPr lang="en-US" sz="1800" dirty="0" smtClean="0">
                <a:solidFill>
                  <a:srgbClr val="C00000"/>
                </a:solidFill>
              </a:rPr>
              <a:t>candela </a:t>
            </a:r>
            <a:r>
              <a:rPr lang="en-US" sz="1800" dirty="0">
                <a:solidFill>
                  <a:srgbClr val="C00000"/>
                </a:solidFill>
              </a:rPr>
              <a:t>(cd)  :SI unit of luminous </a:t>
            </a:r>
            <a:r>
              <a:rPr lang="en-US" sz="1800" dirty="0" smtClean="0">
                <a:solidFill>
                  <a:srgbClr val="C00000"/>
                </a:solidFill>
              </a:rPr>
              <a:t>intensity</a:t>
            </a:r>
          </a:p>
          <a:p>
            <a:pPr lvl="1"/>
            <a:r>
              <a:rPr lang="en-US" sz="1800" dirty="0" smtClean="0">
                <a:solidFill>
                  <a:srgbClr val="C00000"/>
                </a:solidFill>
              </a:rPr>
              <a:t>Mole (</a:t>
            </a:r>
            <a:r>
              <a:rPr lang="en-US" sz="1800" dirty="0" err="1" smtClean="0">
                <a:solidFill>
                  <a:srgbClr val="C00000"/>
                </a:solidFill>
              </a:rPr>
              <a:t>mol</a:t>
            </a:r>
            <a:r>
              <a:rPr lang="en-US" sz="1800" dirty="0" smtClean="0">
                <a:solidFill>
                  <a:srgbClr val="C00000"/>
                </a:solidFill>
              </a:rPr>
              <a:t>): SI unit of chemical substrate</a:t>
            </a:r>
          </a:p>
          <a:p>
            <a:r>
              <a:rPr lang="en-US" sz="2000" dirty="0" smtClean="0">
                <a:solidFill>
                  <a:srgbClr val="C00000"/>
                </a:solidFill>
              </a:rPr>
              <a:t>All other units are derived </a:t>
            </a:r>
            <a:endParaRPr lang="en-GB" sz="2000" dirty="0" smtClean="0">
              <a:solidFill>
                <a:srgbClr val="C00000"/>
              </a:solidFill>
            </a:endParaRPr>
          </a:p>
        </p:txBody>
      </p:sp>
    </p:spTree>
    <p:extLst>
      <p:ext uri="{BB962C8B-B14F-4D97-AF65-F5344CB8AC3E}">
        <p14:creationId xmlns:p14="http://schemas.microsoft.com/office/powerpoint/2010/main" val="41888799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Traditional Measurement Process</a:t>
            </a:r>
            <a:endParaRPr lang="en-GB" dirty="0"/>
          </a:p>
        </p:txBody>
      </p:sp>
      <p:sp>
        <p:nvSpPr>
          <p:cNvPr id="3" name="Inhaltsplatzhalter 2"/>
          <p:cNvSpPr>
            <a:spLocks noGrp="1"/>
          </p:cNvSpPr>
          <p:nvPr>
            <p:ph idx="1"/>
          </p:nvPr>
        </p:nvSpPr>
        <p:spPr/>
        <p:txBody>
          <a:bodyPr/>
          <a:lstStyle/>
          <a:p>
            <a:pPr marL="0" indent="0">
              <a:buNone/>
            </a:pPr>
            <a:r>
              <a:rPr lang="en-GB" sz="2400" dirty="0" smtClean="0"/>
              <a:t>DIN </a:t>
            </a:r>
            <a:r>
              <a:rPr lang="en-GB" sz="2400" dirty="0" smtClean="0"/>
              <a:t>1319</a:t>
            </a:r>
          </a:p>
          <a:p>
            <a:r>
              <a:rPr lang="en-GB" sz="2400" dirty="0" smtClean="0"/>
              <a:t>Define Measurement  task and measurement unit</a:t>
            </a:r>
          </a:p>
          <a:p>
            <a:r>
              <a:rPr lang="en-GB" sz="2400" dirty="0" smtClean="0"/>
              <a:t>Specify  ALL measurement conditions exactly (conditions of the measurement object, environment</a:t>
            </a:r>
          </a:p>
          <a:p>
            <a:r>
              <a:rPr lang="en-GB" sz="2400" dirty="0" smtClean="0"/>
              <a:t>Select a measurement device</a:t>
            </a:r>
          </a:p>
          <a:p>
            <a:r>
              <a:rPr lang="en-GB" sz="2400" dirty="0" smtClean="0"/>
              <a:t>Calibrate a measurement device</a:t>
            </a:r>
          </a:p>
          <a:p>
            <a:r>
              <a:rPr lang="en-GB" sz="2400" dirty="0" smtClean="0"/>
              <a:t>Specify the measurement process precisely</a:t>
            </a:r>
          </a:p>
          <a:p>
            <a:r>
              <a:rPr lang="en-GB" sz="2400" dirty="0" smtClean="0"/>
              <a:t>Take the measurement(s) </a:t>
            </a:r>
          </a:p>
          <a:p>
            <a:r>
              <a:rPr lang="en-GB" sz="2400" dirty="0" smtClean="0"/>
              <a:t>Calculate noise influence, systematic measurement error</a:t>
            </a:r>
          </a:p>
          <a:p>
            <a:r>
              <a:rPr lang="en-GB" sz="2400" dirty="0" smtClean="0"/>
              <a:t>Calculate overall measurement result and quantitative error margin</a:t>
            </a:r>
            <a:endParaRPr lang="en-GB" sz="2400" dirty="0"/>
          </a:p>
        </p:txBody>
      </p:sp>
    </p:spTree>
    <p:extLst>
      <p:ext uri="{BB962C8B-B14F-4D97-AF65-F5344CB8AC3E}">
        <p14:creationId xmlns:p14="http://schemas.microsoft.com/office/powerpoint/2010/main" val="32596012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Measurement</a:t>
            </a:r>
            <a:endParaRPr lang="en-GB"/>
          </a:p>
        </p:txBody>
      </p:sp>
      <p:sp>
        <p:nvSpPr>
          <p:cNvPr id="3" name="Inhaltsplatzhalter 2"/>
          <p:cNvSpPr>
            <a:spLocks noGrp="1"/>
          </p:cNvSpPr>
          <p:nvPr>
            <p:ph idx="1"/>
          </p:nvPr>
        </p:nvSpPr>
        <p:spPr>
          <a:xfrm>
            <a:off x="611560" y="1274180"/>
            <a:ext cx="8356600" cy="4878875"/>
          </a:xfrm>
        </p:spPr>
        <p:txBody>
          <a:bodyPr/>
          <a:lstStyle/>
          <a:p>
            <a:r>
              <a:rPr lang="en-GB" sz="2000" dirty="0" smtClean="0"/>
              <a:t>Traditional Measurement works in a closed system approach</a:t>
            </a:r>
          </a:p>
          <a:p>
            <a:r>
              <a:rPr lang="en-GB" sz="2000" dirty="0" smtClean="0"/>
              <a:t>For complex detection difficult:</a:t>
            </a:r>
          </a:p>
          <a:p>
            <a:r>
              <a:rPr lang="en-GB" sz="2000" dirty="0" smtClean="0">
                <a:solidFill>
                  <a:srgbClr val="C00000"/>
                </a:solidFill>
              </a:rPr>
              <a:t>Activity </a:t>
            </a:r>
            <a:r>
              <a:rPr lang="en-GB" sz="2000" dirty="0" smtClean="0">
                <a:solidFill>
                  <a:srgbClr val="C00000"/>
                </a:solidFill>
                <a:sym typeface="Wingdings" pitchFamily="2" charset="2"/>
              </a:rPr>
              <a:t> reasoning concluded phenomenon  classification  feature reduction  feature extraction normalization detection measured physical phenomenon</a:t>
            </a:r>
          </a:p>
          <a:p>
            <a:r>
              <a:rPr lang="en-GB" sz="2000" dirty="0" smtClean="0">
                <a:sym typeface="Wingdings" pitchFamily="2" charset="2"/>
              </a:rPr>
              <a:t>Requires a lot of knowledge about the</a:t>
            </a:r>
            <a:br>
              <a:rPr lang="en-GB" sz="2000" dirty="0" smtClean="0">
                <a:sym typeface="Wingdings" pitchFamily="2" charset="2"/>
              </a:rPr>
            </a:br>
            <a:r>
              <a:rPr lang="en-GB" sz="2000" dirty="0" smtClean="0">
                <a:sym typeface="Wingdings" pitchFamily="2" charset="2"/>
              </a:rPr>
              <a:t>measurement process (see slide before)</a:t>
            </a:r>
            <a:br>
              <a:rPr lang="en-GB" sz="2000" dirty="0" smtClean="0">
                <a:sym typeface="Wingdings" pitchFamily="2" charset="2"/>
              </a:rPr>
            </a:br>
            <a:r>
              <a:rPr lang="en-GB" sz="2000" dirty="0" smtClean="0">
                <a:sym typeface="Wingdings" pitchFamily="2" charset="2"/>
              </a:rPr>
              <a:t>before starting</a:t>
            </a:r>
          </a:p>
          <a:p>
            <a:r>
              <a:rPr lang="en-GB" sz="2000" dirty="0" smtClean="0">
                <a:sym typeface="Wingdings" pitchFamily="2" charset="2"/>
              </a:rPr>
              <a:t>Simpler </a:t>
            </a:r>
            <a:r>
              <a:rPr lang="en-GB" sz="2000" dirty="0" smtClean="0">
                <a:sym typeface="Wingdings" pitchFamily="2" charset="2"/>
              </a:rPr>
              <a:t>in Context recognition:</a:t>
            </a:r>
            <a:r>
              <a:rPr lang="en-GB" sz="2000" dirty="0" smtClean="0">
                <a:sym typeface="Wingdings" pitchFamily="2" charset="2"/>
              </a:rPr>
              <a:t/>
            </a:r>
            <a:br>
              <a:rPr lang="en-GB" sz="2000" dirty="0" smtClean="0">
                <a:sym typeface="Wingdings" pitchFamily="2" charset="2"/>
              </a:rPr>
            </a:br>
            <a:r>
              <a:rPr lang="en-GB" sz="2000" dirty="0">
                <a:solidFill>
                  <a:srgbClr val="C00000"/>
                </a:solidFill>
                <a:sym typeface="Wingdings" pitchFamily="2" charset="2"/>
              </a:rPr>
              <a:t>A</a:t>
            </a:r>
            <a:r>
              <a:rPr lang="en-GB" sz="2000" dirty="0" smtClean="0">
                <a:solidFill>
                  <a:srgbClr val="C00000"/>
                </a:solidFill>
                <a:sym typeface="Wingdings" pitchFamily="2" charset="2"/>
              </a:rPr>
              <a:t>ctivity  classification  </a:t>
            </a:r>
            <a:r>
              <a:rPr lang="en-GB" sz="2000" dirty="0" smtClean="0">
                <a:solidFill>
                  <a:srgbClr val="C00000"/>
                </a:solidFill>
                <a:sym typeface="Wingdings" pitchFamily="2" charset="2"/>
              </a:rPr>
              <a:t>feature extraction</a:t>
            </a:r>
            <a:r>
              <a:rPr lang="en-GB" sz="2000" dirty="0" smtClean="0">
                <a:solidFill>
                  <a:srgbClr val="C00000"/>
                </a:solidFill>
                <a:sym typeface="Wingdings" pitchFamily="2" charset="2"/>
              </a:rPr>
              <a:t/>
            </a:r>
            <a:br>
              <a:rPr lang="en-GB" sz="2000" dirty="0" smtClean="0">
                <a:solidFill>
                  <a:srgbClr val="C00000"/>
                </a:solidFill>
                <a:sym typeface="Wingdings" pitchFamily="2" charset="2"/>
              </a:rPr>
            </a:br>
            <a:r>
              <a:rPr lang="en-GB" sz="2000" dirty="0" smtClean="0">
                <a:solidFill>
                  <a:srgbClr val="C00000"/>
                </a:solidFill>
                <a:sym typeface="Wingdings" pitchFamily="2" charset="2"/>
              </a:rPr>
              <a:t> measurements</a:t>
            </a:r>
            <a:r>
              <a:rPr lang="en-GB" sz="2000" dirty="0" smtClean="0">
                <a:sym typeface="Wingdings" pitchFamily="2" charset="2"/>
              </a:rPr>
              <a:t/>
            </a:r>
            <a:br>
              <a:rPr lang="en-GB" sz="2000" dirty="0" smtClean="0">
                <a:sym typeface="Wingdings" pitchFamily="2" charset="2"/>
              </a:rPr>
            </a:br>
            <a:r>
              <a:rPr lang="en-GB" sz="2000" dirty="0" smtClean="0">
                <a:sym typeface="Wingdings" pitchFamily="2" charset="2"/>
              </a:rPr>
              <a:t>While classification is just trained</a:t>
            </a:r>
            <a:endParaRPr lang="en-GB" sz="2000" dirty="0"/>
          </a:p>
        </p:txBody>
      </p:sp>
      <p:pic>
        <p:nvPicPr>
          <p:cNvPr id="257026" name="Picture 2" descr="C:\michael\vortrag\cliparts\MP900400428.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084168" y="3845074"/>
            <a:ext cx="1570418" cy="1552228"/>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6084167" y="3372376"/>
            <a:ext cx="915635" cy="369332"/>
          </a:xfrm>
          <a:prstGeom prst="rect">
            <a:avLst/>
          </a:prstGeom>
          <a:noFill/>
        </p:spPr>
        <p:txBody>
          <a:bodyPr wrap="none" rtlCol="0">
            <a:spAutoFit/>
          </a:bodyPr>
          <a:lstStyle/>
          <a:p>
            <a:r>
              <a:rPr lang="en-GB" smtClean="0"/>
              <a:t>Activity</a:t>
            </a:r>
            <a:endParaRPr lang="en-GB"/>
          </a:p>
        </p:txBody>
      </p:sp>
      <p:cxnSp>
        <p:nvCxnSpPr>
          <p:cNvPr id="7" name="Gerade Verbindung mit Pfeil 6"/>
          <p:cNvCxnSpPr/>
          <p:nvPr/>
        </p:nvCxnSpPr>
        <p:spPr>
          <a:xfrm flipV="1">
            <a:off x="6660232" y="4781178"/>
            <a:ext cx="0" cy="7920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Gerade Verbindung mit Pfeil 9"/>
          <p:cNvCxnSpPr/>
          <p:nvPr/>
        </p:nvCxnSpPr>
        <p:spPr>
          <a:xfrm>
            <a:off x="6372200" y="3741708"/>
            <a:ext cx="288032" cy="46340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Ellipse 10"/>
          <p:cNvSpPr/>
          <p:nvPr/>
        </p:nvSpPr>
        <p:spPr>
          <a:xfrm>
            <a:off x="6372200" y="4205114"/>
            <a:ext cx="1282386" cy="864096"/>
          </a:xfrm>
          <a:prstGeom prst="ellipse">
            <a:avLst/>
          </a:prstGeom>
          <a:solidFill>
            <a:srgbClr val="FFC00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feld 14"/>
          <p:cNvSpPr txBox="1"/>
          <p:nvPr/>
        </p:nvSpPr>
        <p:spPr>
          <a:xfrm>
            <a:off x="6205594" y="5568280"/>
            <a:ext cx="2531462" cy="584775"/>
          </a:xfrm>
          <a:prstGeom prst="rect">
            <a:avLst/>
          </a:prstGeom>
          <a:noFill/>
        </p:spPr>
        <p:txBody>
          <a:bodyPr wrap="none" rtlCol="0">
            <a:spAutoFit/>
          </a:bodyPr>
          <a:lstStyle/>
          <a:p>
            <a:r>
              <a:rPr lang="en-GB" sz="1600" smtClean="0"/>
              <a:t>Measurabel Phenomenon</a:t>
            </a:r>
            <a:br>
              <a:rPr lang="en-GB" sz="1600" smtClean="0"/>
            </a:br>
            <a:r>
              <a:rPr lang="en-GB" sz="1600" smtClean="0"/>
              <a:t>(Sensor on Machine)</a:t>
            </a:r>
            <a:endParaRPr lang="en-GB" sz="1600"/>
          </a:p>
        </p:txBody>
      </p:sp>
    </p:spTree>
    <p:extLst>
      <p:ext uri="{BB962C8B-B14F-4D97-AF65-F5344CB8AC3E}">
        <p14:creationId xmlns:p14="http://schemas.microsoft.com/office/powerpoint/2010/main" val="11200671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8090" name="Rectangle 10"/>
          <p:cNvSpPr>
            <a:spLocks noChangeArrowheads="1"/>
          </p:cNvSpPr>
          <p:nvPr/>
        </p:nvSpPr>
        <p:spPr bwMode="auto">
          <a:xfrm>
            <a:off x="152400" y="2674938"/>
            <a:ext cx="5486400" cy="2398712"/>
          </a:xfrm>
          <a:prstGeom prst="rect">
            <a:avLst/>
          </a:prstGeom>
          <a:solidFill>
            <a:srgbClr val="FFFF99"/>
          </a:solidFill>
          <a:ln w="9525">
            <a:noFill/>
            <a:miter lim="800000"/>
            <a:headEnd/>
            <a:tailEnd/>
          </a:ln>
          <a:effectLst/>
        </p:spPr>
        <p:txBody>
          <a:bodyPr wrap="none" anchor="ctr"/>
          <a:lstStyle/>
          <a:p>
            <a:pPr algn="ctr">
              <a:spcBef>
                <a:spcPct val="20000"/>
              </a:spcBef>
              <a:buFontTx/>
              <a:buChar char="•"/>
            </a:pPr>
            <a:endParaRPr lang="en-GB" sz="1600" b="1">
              <a:latin typeface="Arial" pitchFamily="34" charset="0"/>
            </a:endParaRPr>
          </a:p>
        </p:txBody>
      </p:sp>
      <p:sp>
        <p:nvSpPr>
          <p:cNvPr id="1838082" name="Rectangle 2"/>
          <p:cNvSpPr>
            <a:spLocks noGrp="1" noChangeArrowheads="1"/>
          </p:cNvSpPr>
          <p:nvPr>
            <p:ph type="title"/>
          </p:nvPr>
        </p:nvSpPr>
        <p:spPr/>
        <p:txBody>
          <a:bodyPr/>
          <a:lstStyle/>
          <a:p>
            <a:r>
              <a:rPr lang="en-GB" smtClean="0"/>
              <a:t>Example of a Recognition Process</a:t>
            </a:r>
            <a:endParaRPr lang="en-GB" b="0"/>
          </a:p>
        </p:txBody>
      </p:sp>
      <p:sp>
        <p:nvSpPr>
          <p:cNvPr id="1838083" name="Rectangle 3"/>
          <p:cNvSpPr>
            <a:spLocks noGrp="1" noChangeArrowheads="1"/>
          </p:cNvSpPr>
          <p:nvPr>
            <p:ph type="body" idx="1"/>
          </p:nvPr>
        </p:nvSpPr>
        <p:spPr>
          <a:xfrm>
            <a:off x="838200" y="1411288"/>
            <a:ext cx="7772400" cy="1187450"/>
          </a:xfrm>
        </p:spPr>
        <p:txBody>
          <a:bodyPr/>
          <a:lstStyle/>
          <a:p>
            <a:pPr>
              <a:lnSpc>
                <a:spcPct val="90000"/>
              </a:lnSpc>
              <a:buFont typeface="Wingdings" pitchFamily="2" charset="2"/>
              <a:buNone/>
            </a:pPr>
            <a:r>
              <a:rPr lang="en-GB" sz="2400" b="0" smtClean="0"/>
              <a:t>  Sensor data are often an interpretation of an electrical property (e.g. resistance,) which can be</a:t>
            </a:r>
            <a:r>
              <a:rPr lang="en-GB" sz="2400" smtClean="0"/>
              <a:t> measured by an electrical parameter</a:t>
            </a:r>
            <a:r>
              <a:rPr lang="en-GB" sz="2400" b="0" smtClean="0"/>
              <a:t> e.g. voltage</a:t>
            </a:r>
            <a:endParaRPr lang="en-GB" sz="4000" b="0" smtClean="0"/>
          </a:p>
          <a:p>
            <a:pPr>
              <a:lnSpc>
                <a:spcPct val="90000"/>
              </a:lnSpc>
              <a:buFont typeface="Wingdings" pitchFamily="2" charset="2"/>
              <a:buNone/>
            </a:pPr>
            <a:endParaRPr lang="en-GB" sz="4000"/>
          </a:p>
        </p:txBody>
      </p:sp>
      <p:sp>
        <p:nvSpPr>
          <p:cNvPr id="1838084" name="Freeform 4"/>
          <p:cNvSpPr>
            <a:spLocks/>
          </p:cNvSpPr>
          <p:nvPr/>
        </p:nvSpPr>
        <p:spPr bwMode="auto">
          <a:xfrm>
            <a:off x="531813" y="2657475"/>
            <a:ext cx="4333875" cy="2513013"/>
          </a:xfrm>
          <a:custGeom>
            <a:avLst/>
            <a:gdLst/>
            <a:ahLst/>
            <a:cxnLst>
              <a:cxn ang="0">
                <a:pos x="0" y="839"/>
              </a:cxn>
              <a:cxn ang="0">
                <a:pos x="216" y="1512"/>
              </a:cxn>
              <a:cxn ang="0">
                <a:pos x="574" y="558"/>
              </a:cxn>
              <a:cxn ang="0">
                <a:pos x="814" y="1513"/>
              </a:cxn>
              <a:cxn ang="0">
                <a:pos x="1150" y="505"/>
              </a:cxn>
              <a:cxn ang="0">
                <a:pos x="1344" y="170"/>
              </a:cxn>
              <a:cxn ang="0">
                <a:pos x="1581" y="1527"/>
              </a:cxn>
              <a:cxn ang="0">
                <a:pos x="1678" y="505"/>
              </a:cxn>
              <a:cxn ang="0">
                <a:pos x="1723" y="1512"/>
              </a:cxn>
              <a:cxn ang="0">
                <a:pos x="1774" y="505"/>
              </a:cxn>
              <a:cxn ang="0">
                <a:pos x="1828" y="1527"/>
              </a:cxn>
              <a:cxn ang="0">
                <a:pos x="1906" y="187"/>
              </a:cxn>
              <a:cxn ang="0">
                <a:pos x="1993" y="1534"/>
              </a:cxn>
              <a:cxn ang="0">
                <a:pos x="2206" y="187"/>
              </a:cxn>
              <a:cxn ang="0">
                <a:pos x="2350" y="1513"/>
              </a:cxn>
              <a:cxn ang="0">
                <a:pos x="2590" y="134"/>
              </a:cxn>
              <a:cxn ang="0">
                <a:pos x="2730" y="896"/>
              </a:cxn>
            </a:cxnLst>
            <a:rect l="0" t="0" r="r" b="b"/>
            <a:pathLst>
              <a:path w="2730" h="1583">
                <a:moveTo>
                  <a:pt x="0" y="839"/>
                </a:moveTo>
                <a:cubicBezTo>
                  <a:pt x="36" y="951"/>
                  <a:pt x="120" y="1559"/>
                  <a:pt x="216" y="1512"/>
                </a:cubicBezTo>
                <a:cubicBezTo>
                  <a:pt x="312" y="1465"/>
                  <a:pt x="474" y="558"/>
                  <a:pt x="574" y="558"/>
                </a:cubicBezTo>
                <a:cubicBezTo>
                  <a:pt x="674" y="558"/>
                  <a:pt x="718" y="1522"/>
                  <a:pt x="814" y="1513"/>
                </a:cubicBezTo>
                <a:cubicBezTo>
                  <a:pt x="910" y="1504"/>
                  <a:pt x="1062" y="728"/>
                  <a:pt x="1150" y="505"/>
                </a:cubicBezTo>
                <a:cubicBezTo>
                  <a:pt x="1238" y="282"/>
                  <a:pt x="1272" y="0"/>
                  <a:pt x="1344" y="170"/>
                </a:cubicBezTo>
                <a:cubicBezTo>
                  <a:pt x="1416" y="340"/>
                  <a:pt x="1525" y="1471"/>
                  <a:pt x="1581" y="1527"/>
                </a:cubicBezTo>
                <a:cubicBezTo>
                  <a:pt x="1637" y="1583"/>
                  <a:pt x="1654" y="508"/>
                  <a:pt x="1678" y="505"/>
                </a:cubicBezTo>
                <a:cubicBezTo>
                  <a:pt x="1702" y="502"/>
                  <a:pt x="1707" y="1512"/>
                  <a:pt x="1723" y="1512"/>
                </a:cubicBezTo>
                <a:cubicBezTo>
                  <a:pt x="1739" y="1512"/>
                  <a:pt x="1757" y="503"/>
                  <a:pt x="1774" y="505"/>
                </a:cubicBezTo>
                <a:cubicBezTo>
                  <a:pt x="1791" y="507"/>
                  <a:pt x="1806" y="1580"/>
                  <a:pt x="1828" y="1527"/>
                </a:cubicBezTo>
                <a:cubicBezTo>
                  <a:pt x="1850" y="1474"/>
                  <a:pt x="1879" y="186"/>
                  <a:pt x="1906" y="187"/>
                </a:cubicBezTo>
                <a:cubicBezTo>
                  <a:pt x="1933" y="188"/>
                  <a:pt x="1943" y="1534"/>
                  <a:pt x="1993" y="1534"/>
                </a:cubicBezTo>
                <a:cubicBezTo>
                  <a:pt x="2043" y="1534"/>
                  <a:pt x="2147" y="190"/>
                  <a:pt x="2206" y="187"/>
                </a:cubicBezTo>
                <a:cubicBezTo>
                  <a:pt x="2265" y="184"/>
                  <a:pt x="2286" y="1522"/>
                  <a:pt x="2350" y="1513"/>
                </a:cubicBezTo>
                <a:cubicBezTo>
                  <a:pt x="2414" y="1504"/>
                  <a:pt x="2527" y="236"/>
                  <a:pt x="2590" y="134"/>
                </a:cubicBezTo>
                <a:cubicBezTo>
                  <a:pt x="2653" y="31"/>
                  <a:pt x="2701" y="737"/>
                  <a:pt x="2730" y="896"/>
                </a:cubicBezTo>
              </a:path>
            </a:pathLst>
          </a:custGeom>
          <a:noFill/>
          <a:ln w="9525" cap="flat" cmpd="sng">
            <a:solidFill>
              <a:schemeClr val="tx1"/>
            </a:solidFill>
            <a:prstDash val="solid"/>
            <a:round/>
            <a:headEnd type="none" w="med" len="med"/>
            <a:tailEnd type="none" w="med" len="med"/>
          </a:ln>
          <a:effectLst/>
        </p:spPr>
        <p:txBody>
          <a:bodyPr wrap="none" anchor="ctr"/>
          <a:lstStyle/>
          <a:p>
            <a:endParaRPr lang="en-GB"/>
          </a:p>
        </p:txBody>
      </p:sp>
      <p:sp>
        <p:nvSpPr>
          <p:cNvPr id="1838085" name="Line 5"/>
          <p:cNvSpPr>
            <a:spLocks noChangeShapeType="1"/>
          </p:cNvSpPr>
          <p:nvPr/>
        </p:nvSpPr>
        <p:spPr bwMode="auto">
          <a:xfrm>
            <a:off x="3276600" y="5073650"/>
            <a:ext cx="0" cy="304800"/>
          </a:xfrm>
          <a:prstGeom prst="line">
            <a:avLst/>
          </a:prstGeom>
          <a:noFill/>
          <a:ln w="9525">
            <a:solidFill>
              <a:srgbClr val="FF6600"/>
            </a:solidFill>
            <a:round/>
            <a:headEnd/>
            <a:tailEnd type="triangle" w="med" len="med"/>
          </a:ln>
          <a:effectLst/>
        </p:spPr>
        <p:txBody>
          <a:bodyPr wrap="none" anchor="ctr"/>
          <a:lstStyle/>
          <a:p>
            <a:endParaRPr lang="en-GB"/>
          </a:p>
        </p:txBody>
      </p:sp>
      <p:sp>
        <p:nvSpPr>
          <p:cNvPr id="1838086" name="Rectangle 6"/>
          <p:cNvSpPr>
            <a:spLocks noChangeArrowheads="1"/>
          </p:cNvSpPr>
          <p:nvPr/>
        </p:nvSpPr>
        <p:spPr bwMode="auto">
          <a:xfrm>
            <a:off x="336922" y="5378450"/>
            <a:ext cx="4883150" cy="304800"/>
          </a:xfrm>
          <a:prstGeom prst="rect">
            <a:avLst/>
          </a:prstGeom>
          <a:noFill/>
          <a:ln w="9525">
            <a:solidFill>
              <a:srgbClr val="FF6600"/>
            </a:solidFill>
            <a:miter lim="800000"/>
            <a:headEnd/>
            <a:tailEnd/>
          </a:ln>
          <a:effectLst/>
        </p:spPr>
        <p:txBody>
          <a:bodyPr wrap="none" anchor="ctr"/>
          <a:lstStyle/>
          <a:p>
            <a:endParaRPr lang="en-GB"/>
          </a:p>
        </p:txBody>
      </p:sp>
      <p:sp>
        <p:nvSpPr>
          <p:cNvPr id="1838089" name="Text Box 9"/>
          <p:cNvSpPr txBox="1">
            <a:spLocks noChangeArrowheads="1"/>
          </p:cNvSpPr>
          <p:nvPr/>
        </p:nvSpPr>
        <p:spPr bwMode="auto">
          <a:xfrm>
            <a:off x="395536" y="5354638"/>
            <a:ext cx="4013200" cy="320675"/>
          </a:xfrm>
          <a:prstGeom prst="rect">
            <a:avLst/>
          </a:prstGeom>
          <a:noFill/>
          <a:ln w="9525">
            <a:noFill/>
            <a:miter lim="800000"/>
            <a:headEnd/>
            <a:tailEnd/>
          </a:ln>
          <a:effectLst/>
        </p:spPr>
        <p:txBody>
          <a:bodyPr wrap="none" anchor="ctr">
            <a:spAutoFit/>
          </a:bodyPr>
          <a:lstStyle/>
          <a:p>
            <a:pPr>
              <a:spcBef>
                <a:spcPct val="20000"/>
              </a:spcBef>
            </a:pPr>
            <a:r>
              <a:rPr lang="en-GB" sz="1500" smtClean="0">
                <a:latin typeface="Arial" pitchFamily="34" charset="0"/>
              </a:rPr>
              <a:t>000000111000011111100101010111000111</a:t>
            </a:r>
            <a:endParaRPr lang="en-GB" sz="1500" b="1">
              <a:latin typeface="Arial" pitchFamily="34" charset="0"/>
            </a:endParaRPr>
          </a:p>
        </p:txBody>
      </p:sp>
      <p:sp>
        <p:nvSpPr>
          <p:cNvPr id="1838092" name="Line 12"/>
          <p:cNvSpPr>
            <a:spLocks noChangeShapeType="1"/>
          </p:cNvSpPr>
          <p:nvPr/>
        </p:nvSpPr>
        <p:spPr bwMode="auto">
          <a:xfrm>
            <a:off x="152400" y="3854450"/>
            <a:ext cx="5486400" cy="0"/>
          </a:xfrm>
          <a:prstGeom prst="line">
            <a:avLst/>
          </a:prstGeom>
          <a:noFill/>
          <a:ln w="9525">
            <a:solidFill>
              <a:srgbClr val="FF6600"/>
            </a:solidFill>
            <a:round/>
            <a:headEnd/>
            <a:tailEnd/>
          </a:ln>
          <a:effectLst/>
        </p:spPr>
        <p:txBody>
          <a:bodyPr wrap="none" anchor="ctr"/>
          <a:lstStyle/>
          <a:p>
            <a:endParaRPr lang="en-GB"/>
          </a:p>
        </p:txBody>
      </p:sp>
      <p:sp>
        <p:nvSpPr>
          <p:cNvPr id="1838094" name="Text Box 14"/>
          <p:cNvSpPr txBox="1">
            <a:spLocks noChangeArrowheads="1"/>
          </p:cNvSpPr>
          <p:nvPr/>
        </p:nvSpPr>
        <p:spPr bwMode="auto">
          <a:xfrm>
            <a:off x="160338" y="4187825"/>
            <a:ext cx="296862" cy="336550"/>
          </a:xfrm>
          <a:prstGeom prst="rect">
            <a:avLst/>
          </a:prstGeom>
          <a:noFill/>
          <a:ln w="9525">
            <a:noFill/>
            <a:miter lim="800000"/>
            <a:headEnd/>
            <a:tailEnd/>
          </a:ln>
          <a:effectLst/>
        </p:spPr>
        <p:txBody>
          <a:bodyPr wrap="none" anchor="ctr">
            <a:spAutoFit/>
          </a:bodyPr>
          <a:lstStyle/>
          <a:p>
            <a:pPr algn="ctr">
              <a:spcBef>
                <a:spcPct val="20000"/>
              </a:spcBef>
            </a:pPr>
            <a:r>
              <a:rPr lang="en-GB" sz="1600" b="1" smtClean="0">
                <a:latin typeface="Arial" pitchFamily="34" charset="0"/>
              </a:rPr>
              <a:t>0</a:t>
            </a:r>
            <a:endParaRPr lang="en-GB" sz="1600" b="1">
              <a:latin typeface="Arial" pitchFamily="34" charset="0"/>
            </a:endParaRPr>
          </a:p>
        </p:txBody>
      </p:sp>
      <p:sp>
        <p:nvSpPr>
          <p:cNvPr id="1838095" name="Text Box 15"/>
          <p:cNvSpPr txBox="1">
            <a:spLocks noChangeArrowheads="1"/>
          </p:cNvSpPr>
          <p:nvPr/>
        </p:nvSpPr>
        <p:spPr bwMode="auto">
          <a:xfrm>
            <a:off x="160338" y="3244850"/>
            <a:ext cx="296862" cy="336550"/>
          </a:xfrm>
          <a:prstGeom prst="rect">
            <a:avLst/>
          </a:prstGeom>
          <a:noFill/>
          <a:ln w="9525">
            <a:noFill/>
            <a:miter lim="800000"/>
            <a:headEnd/>
            <a:tailEnd/>
          </a:ln>
          <a:effectLst/>
        </p:spPr>
        <p:txBody>
          <a:bodyPr wrap="none" anchor="ctr">
            <a:spAutoFit/>
          </a:bodyPr>
          <a:lstStyle/>
          <a:p>
            <a:pPr algn="ctr">
              <a:spcBef>
                <a:spcPct val="20000"/>
              </a:spcBef>
            </a:pPr>
            <a:r>
              <a:rPr lang="en-GB" sz="1600" b="1" smtClean="0">
                <a:latin typeface="Arial" pitchFamily="34" charset="0"/>
              </a:rPr>
              <a:t>1</a:t>
            </a:r>
            <a:endParaRPr lang="en-GB" sz="1600" b="1">
              <a:latin typeface="Arial" pitchFamily="34" charset="0"/>
            </a:endParaRPr>
          </a:p>
        </p:txBody>
      </p:sp>
      <p:sp>
        <p:nvSpPr>
          <p:cNvPr id="1838096" name="Text Box 16"/>
          <p:cNvSpPr txBox="1">
            <a:spLocks noChangeArrowheads="1"/>
          </p:cNvSpPr>
          <p:nvPr/>
        </p:nvSpPr>
        <p:spPr bwMode="auto">
          <a:xfrm>
            <a:off x="466725" y="5987048"/>
            <a:ext cx="3995004" cy="338554"/>
          </a:xfrm>
          <a:prstGeom prst="rect">
            <a:avLst/>
          </a:prstGeom>
          <a:noFill/>
          <a:ln w="9525">
            <a:noFill/>
            <a:miter lim="800000"/>
            <a:headEnd/>
            <a:tailEnd/>
          </a:ln>
          <a:effectLst/>
        </p:spPr>
        <p:txBody>
          <a:bodyPr wrap="none" anchor="ctr">
            <a:spAutoFit/>
          </a:bodyPr>
          <a:lstStyle/>
          <a:p>
            <a:pPr>
              <a:spcBef>
                <a:spcPct val="20000"/>
              </a:spcBef>
            </a:pPr>
            <a:r>
              <a:rPr lang="en-GB" sz="1600" smtClean="0">
                <a:latin typeface="Arial" pitchFamily="34" charset="0"/>
              </a:rPr>
              <a:t>Quiet.................loud...........average..........</a:t>
            </a:r>
            <a:endParaRPr lang="en-GB" sz="1600" b="1">
              <a:latin typeface="Arial" pitchFamily="34" charset="0"/>
            </a:endParaRPr>
          </a:p>
        </p:txBody>
      </p:sp>
      <p:sp>
        <p:nvSpPr>
          <p:cNvPr id="1838097" name="Line 17"/>
          <p:cNvSpPr>
            <a:spLocks noChangeShapeType="1"/>
          </p:cNvSpPr>
          <p:nvPr/>
        </p:nvSpPr>
        <p:spPr bwMode="auto">
          <a:xfrm>
            <a:off x="3259138" y="5683250"/>
            <a:ext cx="0" cy="304800"/>
          </a:xfrm>
          <a:prstGeom prst="line">
            <a:avLst/>
          </a:prstGeom>
          <a:noFill/>
          <a:ln w="9525">
            <a:solidFill>
              <a:srgbClr val="FF6600"/>
            </a:solidFill>
            <a:round/>
            <a:headEnd/>
            <a:tailEnd type="triangle" w="med" len="med"/>
          </a:ln>
          <a:effectLst/>
        </p:spPr>
        <p:txBody>
          <a:bodyPr wrap="none" anchor="ctr"/>
          <a:lstStyle/>
          <a:p>
            <a:endParaRPr lang="en-GB"/>
          </a:p>
        </p:txBody>
      </p:sp>
      <p:sp>
        <p:nvSpPr>
          <p:cNvPr id="1838098" name="Line 18"/>
          <p:cNvSpPr>
            <a:spLocks noChangeShapeType="1"/>
          </p:cNvSpPr>
          <p:nvPr/>
        </p:nvSpPr>
        <p:spPr bwMode="auto">
          <a:xfrm>
            <a:off x="3241675" y="2352675"/>
            <a:ext cx="0" cy="304800"/>
          </a:xfrm>
          <a:prstGeom prst="line">
            <a:avLst/>
          </a:prstGeom>
          <a:noFill/>
          <a:ln w="9525">
            <a:solidFill>
              <a:srgbClr val="FF6600"/>
            </a:solidFill>
            <a:round/>
            <a:headEnd/>
            <a:tailEnd type="triangle" w="med" len="med"/>
          </a:ln>
          <a:effectLst/>
        </p:spPr>
        <p:txBody>
          <a:bodyPr wrap="none" anchor="ctr"/>
          <a:lstStyle/>
          <a:p>
            <a:endParaRPr lang="en-GB"/>
          </a:p>
        </p:txBody>
      </p:sp>
      <p:sp>
        <p:nvSpPr>
          <p:cNvPr id="1838099" name="Text Box 19"/>
          <p:cNvSpPr txBox="1">
            <a:spLocks noChangeArrowheads="1"/>
          </p:cNvSpPr>
          <p:nvPr/>
        </p:nvSpPr>
        <p:spPr bwMode="auto">
          <a:xfrm>
            <a:off x="5842000" y="3187397"/>
            <a:ext cx="1075936" cy="634020"/>
          </a:xfrm>
          <a:prstGeom prst="rect">
            <a:avLst/>
          </a:prstGeom>
          <a:noFill/>
          <a:ln w="9525">
            <a:noFill/>
            <a:miter lim="800000"/>
            <a:headEnd/>
            <a:tailEnd/>
          </a:ln>
          <a:effectLst/>
        </p:spPr>
        <p:txBody>
          <a:bodyPr wrap="none" anchor="ctr">
            <a:spAutoFit/>
          </a:bodyPr>
          <a:lstStyle/>
          <a:p>
            <a:pPr>
              <a:spcBef>
                <a:spcPct val="20000"/>
              </a:spcBef>
            </a:pPr>
            <a:r>
              <a:rPr lang="en-GB" sz="1600" smtClean="0">
                <a:latin typeface="Arial" pitchFamily="34" charset="0"/>
              </a:rPr>
              <a:t>Voltage </a:t>
            </a:r>
          </a:p>
          <a:p>
            <a:pPr>
              <a:spcBef>
                <a:spcPct val="20000"/>
              </a:spcBef>
            </a:pPr>
            <a:r>
              <a:rPr lang="en-GB" sz="1600" smtClean="0">
                <a:latin typeface="Arial" pitchFamily="34" charset="0"/>
              </a:rPr>
              <a:t>Over time</a:t>
            </a:r>
            <a:endParaRPr lang="en-GB" sz="1600" b="1">
              <a:latin typeface="Arial" pitchFamily="34" charset="0"/>
            </a:endParaRPr>
          </a:p>
        </p:txBody>
      </p:sp>
      <p:sp>
        <p:nvSpPr>
          <p:cNvPr id="1838100" name="Rectangle 20"/>
          <p:cNvSpPr>
            <a:spLocks noChangeArrowheads="1"/>
          </p:cNvSpPr>
          <p:nvPr/>
        </p:nvSpPr>
        <p:spPr bwMode="auto">
          <a:xfrm>
            <a:off x="5257800" y="4903500"/>
            <a:ext cx="3446136" cy="584775"/>
          </a:xfrm>
          <a:prstGeom prst="rect">
            <a:avLst/>
          </a:prstGeom>
          <a:noFill/>
          <a:ln w="9525">
            <a:noFill/>
            <a:miter lim="800000"/>
            <a:headEnd/>
            <a:tailEnd/>
          </a:ln>
          <a:effectLst/>
        </p:spPr>
        <p:txBody>
          <a:bodyPr wrap="none" anchor="ctr">
            <a:spAutoFit/>
          </a:bodyPr>
          <a:lstStyle/>
          <a:p>
            <a:pPr>
              <a:spcBef>
                <a:spcPct val="20000"/>
              </a:spcBef>
            </a:pPr>
            <a:r>
              <a:rPr lang="en-GB" sz="1600" smtClean="0">
                <a:latin typeface="Arial" pitchFamily="34" charset="0"/>
              </a:rPr>
              <a:t>Feature extraction: Avg over time &amp; </a:t>
            </a:r>
            <a:br>
              <a:rPr lang="en-GB" sz="1600" smtClean="0">
                <a:latin typeface="Arial" pitchFamily="34" charset="0"/>
              </a:rPr>
            </a:br>
            <a:r>
              <a:rPr lang="en-GB" sz="1600" smtClean="0">
                <a:latin typeface="Arial" pitchFamily="34" charset="0"/>
              </a:rPr>
              <a:t>threshold</a:t>
            </a:r>
            <a:endParaRPr lang="en-GB" sz="1600">
              <a:latin typeface="Arial" pitchFamily="34" charset="0"/>
            </a:endParaRPr>
          </a:p>
        </p:txBody>
      </p:sp>
      <p:sp>
        <p:nvSpPr>
          <p:cNvPr id="1838101" name="Rectangle 21"/>
          <p:cNvSpPr>
            <a:spLocks noChangeArrowheads="1"/>
          </p:cNvSpPr>
          <p:nvPr/>
        </p:nvSpPr>
        <p:spPr bwMode="auto">
          <a:xfrm>
            <a:off x="5292080" y="5805264"/>
            <a:ext cx="3090783" cy="338554"/>
          </a:xfrm>
          <a:prstGeom prst="rect">
            <a:avLst/>
          </a:prstGeom>
          <a:solidFill>
            <a:srgbClr val="FFFFFF"/>
          </a:solidFill>
          <a:ln w="9525">
            <a:noFill/>
            <a:miter lim="800000"/>
            <a:headEnd/>
            <a:tailEnd/>
          </a:ln>
          <a:effectLst/>
        </p:spPr>
        <p:txBody>
          <a:bodyPr wrap="none" anchor="ctr">
            <a:spAutoFit/>
          </a:bodyPr>
          <a:lstStyle/>
          <a:p>
            <a:pPr>
              <a:spcBef>
                <a:spcPct val="20000"/>
              </a:spcBef>
            </a:pPr>
            <a:r>
              <a:rPr lang="en-GB" sz="1600" smtClean="0">
                <a:latin typeface="Arial" pitchFamily="34" charset="0"/>
              </a:rPr>
              <a:t>Classification: Assign to a class</a:t>
            </a:r>
            <a:endParaRPr lang="en-GB" sz="1600">
              <a:latin typeface="Arial" pitchFamily="34" charset="0"/>
            </a:endParaRPr>
          </a:p>
        </p:txBody>
      </p:sp>
    </p:spTree>
    <p:extLst>
      <p:ext uri="{BB962C8B-B14F-4D97-AF65-F5344CB8AC3E}">
        <p14:creationId xmlns:p14="http://schemas.microsoft.com/office/powerpoint/2010/main" val="144547191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9106" name="Rectangle 2"/>
          <p:cNvSpPr>
            <a:spLocks noGrp="1" noChangeArrowheads="1"/>
          </p:cNvSpPr>
          <p:nvPr>
            <p:ph type="title"/>
          </p:nvPr>
        </p:nvSpPr>
        <p:spPr/>
        <p:txBody>
          <a:bodyPr/>
          <a:lstStyle/>
          <a:p>
            <a:r>
              <a:rPr lang="de-DE" dirty="0" smtClean="0"/>
              <a:t>Pattern Recognition in </a:t>
            </a:r>
            <a:r>
              <a:rPr lang="de-DE" dirty="0" err="1" smtClean="0"/>
              <a:t>general</a:t>
            </a:r>
            <a:endParaRPr lang="de-DE" dirty="0"/>
          </a:p>
        </p:txBody>
      </p:sp>
      <p:sp>
        <p:nvSpPr>
          <p:cNvPr id="1839107" name="Rectangle 3"/>
          <p:cNvSpPr>
            <a:spLocks noGrp="1" noChangeArrowheads="1"/>
          </p:cNvSpPr>
          <p:nvPr>
            <p:ph type="body" idx="1"/>
          </p:nvPr>
        </p:nvSpPr>
        <p:spPr>
          <a:xfrm>
            <a:off x="300250" y="1119115"/>
            <a:ext cx="8157949" cy="3193577"/>
          </a:xfrm>
        </p:spPr>
        <p:txBody>
          <a:bodyPr/>
          <a:lstStyle/>
          <a:p>
            <a:r>
              <a:rPr lang="en-GB" sz="2800" dirty="0" smtClean="0"/>
              <a:t>Here normalized value seem not to play any role</a:t>
            </a:r>
          </a:p>
          <a:p>
            <a:endParaRPr lang="en-GB" sz="2800" dirty="0"/>
          </a:p>
          <a:p>
            <a:r>
              <a:rPr lang="en-GB" sz="2800" dirty="0" smtClean="0">
                <a:solidFill>
                  <a:srgbClr val="C00000"/>
                </a:solidFill>
              </a:rPr>
              <a:t>What do you think, is this the case? And if so, why?</a:t>
            </a:r>
          </a:p>
          <a:p>
            <a:pPr marL="0" indent="0">
              <a:buNone/>
            </a:pPr>
            <a:endParaRPr lang="de-DE" sz="2800" dirty="0"/>
          </a:p>
        </p:txBody>
      </p:sp>
      <p:grpSp>
        <p:nvGrpSpPr>
          <p:cNvPr id="26" name="Gruppieren 25"/>
          <p:cNvGrpSpPr/>
          <p:nvPr/>
        </p:nvGrpSpPr>
        <p:grpSpPr>
          <a:xfrm>
            <a:off x="731242" y="4654051"/>
            <a:ext cx="7048848" cy="1274105"/>
            <a:chOff x="420810" y="4224988"/>
            <a:chExt cx="8339920" cy="1901118"/>
          </a:xfrm>
        </p:grpSpPr>
        <p:sp>
          <p:nvSpPr>
            <p:cNvPr id="27" name="Rectangle 6"/>
            <p:cNvSpPr>
              <a:spLocks noChangeArrowheads="1"/>
            </p:cNvSpPr>
            <p:nvPr/>
          </p:nvSpPr>
          <p:spPr bwMode="auto">
            <a:xfrm>
              <a:off x="420810" y="4674361"/>
              <a:ext cx="1600200" cy="1371600"/>
            </a:xfrm>
            <a:prstGeom prst="rect">
              <a:avLst/>
            </a:prstGeom>
            <a:solidFill>
              <a:schemeClr val="accent2">
                <a:lumMod val="20000"/>
                <a:lumOff val="80000"/>
              </a:schemeClr>
            </a:solidFill>
            <a:ln w="9525">
              <a:noFill/>
              <a:miter lim="800000"/>
              <a:headEnd/>
              <a:tailEnd/>
            </a:ln>
            <a:effectLst/>
          </p:spPr>
          <p:txBody>
            <a:bodyPr wrap="none" anchor="ctr"/>
            <a:lstStyle/>
            <a:p>
              <a:endParaRPr lang="de-DE"/>
            </a:p>
          </p:txBody>
        </p:sp>
        <p:sp>
          <p:nvSpPr>
            <p:cNvPr id="28" name="Rectangle 6"/>
            <p:cNvSpPr>
              <a:spLocks noChangeArrowheads="1"/>
            </p:cNvSpPr>
            <p:nvPr/>
          </p:nvSpPr>
          <p:spPr bwMode="auto">
            <a:xfrm>
              <a:off x="7160530" y="4699382"/>
              <a:ext cx="1600200" cy="1371600"/>
            </a:xfrm>
            <a:prstGeom prst="rect">
              <a:avLst/>
            </a:prstGeom>
            <a:solidFill>
              <a:schemeClr val="accent2">
                <a:lumMod val="20000"/>
                <a:lumOff val="80000"/>
              </a:schemeClr>
            </a:solidFill>
            <a:ln w="9525">
              <a:noFill/>
              <a:miter lim="800000"/>
              <a:headEnd/>
              <a:tailEnd/>
            </a:ln>
            <a:effectLst/>
          </p:spPr>
          <p:txBody>
            <a:bodyPr wrap="none" anchor="ctr"/>
            <a:lstStyle/>
            <a:p>
              <a:endParaRPr lang="de-DE"/>
            </a:p>
          </p:txBody>
        </p:sp>
        <p:sp>
          <p:nvSpPr>
            <p:cNvPr id="29" name="Rectangle 4"/>
            <p:cNvSpPr>
              <a:spLocks noChangeArrowheads="1"/>
            </p:cNvSpPr>
            <p:nvPr/>
          </p:nvSpPr>
          <p:spPr bwMode="auto">
            <a:xfrm>
              <a:off x="2800071" y="4710755"/>
              <a:ext cx="1600200" cy="1371600"/>
            </a:xfrm>
            <a:prstGeom prst="rect">
              <a:avLst/>
            </a:prstGeom>
            <a:solidFill>
              <a:schemeClr val="accent2">
                <a:lumMod val="20000"/>
                <a:lumOff val="80000"/>
              </a:schemeClr>
            </a:solidFill>
            <a:ln w="9525">
              <a:noFill/>
              <a:miter lim="800000"/>
              <a:headEnd/>
              <a:tailEnd/>
            </a:ln>
            <a:effectLst/>
          </p:spPr>
          <p:txBody>
            <a:bodyPr wrap="none" anchor="ctr"/>
            <a:lstStyle/>
            <a:p>
              <a:endParaRPr lang="de-DE"/>
            </a:p>
          </p:txBody>
        </p:sp>
        <p:sp>
          <p:nvSpPr>
            <p:cNvPr id="30" name="Text Box 5"/>
            <p:cNvSpPr txBox="1">
              <a:spLocks noChangeArrowheads="1"/>
            </p:cNvSpPr>
            <p:nvPr/>
          </p:nvSpPr>
          <p:spPr bwMode="auto">
            <a:xfrm>
              <a:off x="2796700" y="4665725"/>
              <a:ext cx="1603773" cy="1460381"/>
            </a:xfrm>
            <a:prstGeom prst="rect">
              <a:avLst/>
            </a:prstGeom>
            <a:noFill/>
            <a:ln w="9525">
              <a:noFill/>
              <a:miter lim="800000"/>
              <a:headEnd/>
              <a:tailEnd/>
            </a:ln>
            <a:effectLst/>
          </p:spPr>
          <p:txBody>
            <a:bodyPr wrap="none" anchor="ctr">
              <a:spAutoFit/>
            </a:bodyPr>
            <a:lstStyle/>
            <a:p>
              <a:pPr algn="ctr">
                <a:spcBef>
                  <a:spcPct val="20000"/>
                </a:spcBef>
              </a:pPr>
              <a:r>
                <a:rPr lang="de-DE" dirty="0" smtClean="0">
                  <a:latin typeface="DINMittelschrift" pitchFamily="34" charset="0"/>
                </a:rPr>
                <a:t>Feature</a:t>
              </a:r>
            </a:p>
            <a:p>
              <a:pPr algn="ctr">
                <a:spcBef>
                  <a:spcPct val="20000"/>
                </a:spcBef>
              </a:pPr>
              <a:r>
                <a:rPr lang="de-DE" dirty="0" err="1" smtClean="0">
                  <a:latin typeface="DINMittelschrift" pitchFamily="34" charset="0"/>
                </a:rPr>
                <a:t>Extraction</a:t>
              </a:r>
              <a:r>
                <a:rPr lang="de-DE" dirty="0" smtClean="0">
                  <a:latin typeface="DINMittelschrift" pitchFamily="34" charset="0"/>
                </a:rPr>
                <a:t> &amp;</a:t>
              </a:r>
              <a:br>
                <a:rPr lang="de-DE" dirty="0" smtClean="0">
                  <a:latin typeface="DINMittelschrift" pitchFamily="34" charset="0"/>
                </a:rPr>
              </a:br>
              <a:r>
                <a:rPr lang="de-DE" dirty="0" err="1" smtClean="0">
                  <a:latin typeface="DINMittelschrift" pitchFamily="34" charset="0"/>
                </a:rPr>
                <a:t>Reduction</a:t>
              </a:r>
              <a:endParaRPr lang="de-DE" dirty="0">
                <a:latin typeface="DINMittelschrift" pitchFamily="34" charset="0"/>
              </a:endParaRPr>
            </a:p>
          </p:txBody>
        </p:sp>
        <p:sp>
          <p:nvSpPr>
            <p:cNvPr id="31" name="Rectangle 6"/>
            <p:cNvSpPr>
              <a:spLocks noChangeArrowheads="1"/>
            </p:cNvSpPr>
            <p:nvPr/>
          </p:nvSpPr>
          <p:spPr bwMode="auto">
            <a:xfrm>
              <a:off x="4933671" y="4710755"/>
              <a:ext cx="1600200" cy="1371600"/>
            </a:xfrm>
            <a:prstGeom prst="rect">
              <a:avLst/>
            </a:prstGeom>
            <a:solidFill>
              <a:schemeClr val="accent2">
                <a:lumMod val="20000"/>
                <a:lumOff val="80000"/>
              </a:schemeClr>
            </a:solidFill>
            <a:ln w="9525">
              <a:noFill/>
              <a:miter lim="800000"/>
              <a:headEnd/>
              <a:tailEnd/>
            </a:ln>
            <a:effectLst/>
          </p:spPr>
          <p:txBody>
            <a:bodyPr wrap="none" anchor="ctr"/>
            <a:lstStyle/>
            <a:p>
              <a:endParaRPr lang="de-DE"/>
            </a:p>
          </p:txBody>
        </p:sp>
        <p:sp>
          <p:nvSpPr>
            <p:cNvPr id="32" name="Text Box 7"/>
            <p:cNvSpPr txBox="1">
              <a:spLocks noChangeArrowheads="1"/>
            </p:cNvSpPr>
            <p:nvPr/>
          </p:nvSpPr>
          <p:spPr bwMode="auto">
            <a:xfrm>
              <a:off x="4993915" y="5197602"/>
              <a:ext cx="1462260" cy="369332"/>
            </a:xfrm>
            <a:prstGeom prst="rect">
              <a:avLst/>
            </a:prstGeom>
            <a:noFill/>
            <a:ln w="9525">
              <a:noFill/>
              <a:miter lim="800000"/>
              <a:headEnd/>
              <a:tailEnd/>
            </a:ln>
            <a:effectLst/>
          </p:spPr>
          <p:txBody>
            <a:bodyPr wrap="none" anchor="ctr">
              <a:spAutoFit/>
            </a:bodyPr>
            <a:lstStyle/>
            <a:p>
              <a:pPr algn="ctr">
                <a:spcBef>
                  <a:spcPct val="20000"/>
                </a:spcBef>
              </a:pPr>
              <a:r>
                <a:rPr lang="de-DE" dirty="0" err="1" smtClean="0">
                  <a:latin typeface="DINMittelschrift" pitchFamily="34" charset="0"/>
                </a:rPr>
                <a:t>Classification</a:t>
              </a:r>
              <a:endParaRPr lang="de-DE" dirty="0">
                <a:latin typeface="DINMittelschrift" pitchFamily="34" charset="0"/>
              </a:endParaRPr>
            </a:p>
          </p:txBody>
        </p:sp>
        <p:sp>
          <p:nvSpPr>
            <p:cNvPr id="33" name="Line 8"/>
            <p:cNvSpPr>
              <a:spLocks noChangeShapeType="1"/>
            </p:cNvSpPr>
            <p:nvPr/>
          </p:nvSpPr>
          <p:spPr bwMode="auto">
            <a:xfrm>
              <a:off x="2038071" y="5364715"/>
              <a:ext cx="762000" cy="0"/>
            </a:xfrm>
            <a:prstGeom prst="line">
              <a:avLst/>
            </a:prstGeom>
            <a:noFill/>
            <a:ln w="41275">
              <a:solidFill>
                <a:schemeClr val="accent2">
                  <a:lumMod val="75000"/>
                </a:schemeClr>
              </a:solidFill>
              <a:round/>
              <a:headEnd/>
              <a:tailEnd type="triangle" w="med" len="med"/>
            </a:ln>
            <a:effectLst/>
          </p:spPr>
          <p:txBody>
            <a:bodyPr wrap="none" anchor="ctr"/>
            <a:lstStyle/>
            <a:p>
              <a:endParaRPr lang="de-DE"/>
            </a:p>
          </p:txBody>
        </p:sp>
        <p:sp>
          <p:nvSpPr>
            <p:cNvPr id="34" name="Line 9"/>
            <p:cNvSpPr>
              <a:spLocks noChangeShapeType="1"/>
            </p:cNvSpPr>
            <p:nvPr/>
          </p:nvSpPr>
          <p:spPr bwMode="auto">
            <a:xfrm>
              <a:off x="2038071" y="5531403"/>
              <a:ext cx="762000" cy="0"/>
            </a:xfrm>
            <a:prstGeom prst="line">
              <a:avLst/>
            </a:prstGeom>
            <a:noFill/>
            <a:ln w="41275">
              <a:solidFill>
                <a:schemeClr val="accent2">
                  <a:lumMod val="75000"/>
                </a:schemeClr>
              </a:solidFill>
              <a:round/>
              <a:headEnd/>
              <a:tailEnd type="triangle" w="med" len="med"/>
            </a:ln>
            <a:effectLst/>
          </p:spPr>
          <p:txBody>
            <a:bodyPr wrap="none" anchor="ctr"/>
            <a:lstStyle/>
            <a:p>
              <a:endParaRPr lang="de-DE"/>
            </a:p>
          </p:txBody>
        </p:sp>
        <p:sp>
          <p:nvSpPr>
            <p:cNvPr id="35" name="Line 10"/>
            <p:cNvSpPr>
              <a:spLocks noChangeShapeType="1"/>
            </p:cNvSpPr>
            <p:nvPr/>
          </p:nvSpPr>
          <p:spPr bwMode="auto">
            <a:xfrm>
              <a:off x="6568796" y="5331467"/>
              <a:ext cx="582636" cy="4809"/>
            </a:xfrm>
            <a:prstGeom prst="line">
              <a:avLst/>
            </a:prstGeom>
            <a:noFill/>
            <a:ln w="41275">
              <a:solidFill>
                <a:schemeClr val="accent2">
                  <a:lumMod val="75000"/>
                </a:schemeClr>
              </a:solidFill>
              <a:round/>
              <a:headEnd/>
              <a:tailEnd type="triangle" w="med" len="med"/>
            </a:ln>
            <a:effectLst/>
          </p:spPr>
          <p:txBody>
            <a:bodyPr wrap="none" anchor="ctr"/>
            <a:lstStyle/>
            <a:p>
              <a:endParaRPr lang="de-DE"/>
            </a:p>
          </p:txBody>
        </p:sp>
        <p:sp>
          <p:nvSpPr>
            <p:cNvPr id="36" name="Line 12"/>
            <p:cNvSpPr>
              <a:spLocks noChangeShapeType="1"/>
            </p:cNvSpPr>
            <p:nvPr/>
          </p:nvSpPr>
          <p:spPr bwMode="auto">
            <a:xfrm>
              <a:off x="2038071" y="5974315"/>
              <a:ext cx="762000" cy="0"/>
            </a:xfrm>
            <a:prstGeom prst="line">
              <a:avLst/>
            </a:prstGeom>
            <a:noFill/>
            <a:ln w="41275">
              <a:solidFill>
                <a:schemeClr val="accent2">
                  <a:lumMod val="75000"/>
                </a:schemeClr>
              </a:solidFill>
              <a:round/>
              <a:headEnd/>
              <a:tailEnd type="triangle" w="med" len="med"/>
            </a:ln>
            <a:effectLst/>
          </p:spPr>
          <p:txBody>
            <a:bodyPr wrap="none" anchor="ctr"/>
            <a:lstStyle/>
            <a:p>
              <a:endParaRPr lang="de-DE"/>
            </a:p>
          </p:txBody>
        </p:sp>
        <p:sp>
          <p:nvSpPr>
            <p:cNvPr id="37" name="Line 13"/>
            <p:cNvSpPr>
              <a:spLocks noChangeShapeType="1"/>
            </p:cNvSpPr>
            <p:nvPr/>
          </p:nvSpPr>
          <p:spPr bwMode="auto">
            <a:xfrm>
              <a:off x="4400270" y="5457541"/>
              <a:ext cx="533400" cy="0"/>
            </a:xfrm>
            <a:prstGeom prst="line">
              <a:avLst/>
            </a:prstGeom>
            <a:noFill/>
            <a:ln w="41275">
              <a:solidFill>
                <a:schemeClr val="accent2">
                  <a:lumMod val="75000"/>
                </a:schemeClr>
              </a:solidFill>
              <a:round/>
              <a:headEnd/>
              <a:tailEnd type="triangle" w="med" len="med"/>
            </a:ln>
            <a:effectLst/>
          </p:spPr>
          <p:txBody>
            <a:bodyPr wrap="none" anchor="ctr"/>
            <a:lstStyle/>
            <a:p>
              <a:endParaRPr lang="de-DE"/>
            </a:p>
          </p:txBody>
        </p:sp>
        <p:sp>
          <p:nvSpPr>
            <p:cNvPr id="38" name="Line 15"/>
            <p:cNvSpPr>
              <a:spLocks noChangeShapeType="1"/>
            </p:cNvSpPr>
            <p:nvPr/>
          </p:nvSpPr>
          <p:spPr bwMode="auto">
            <a:xfrm>
              <a:off x="4400271" y="5974315"/>
              <a:ext cx="533400" cy="0"/>
            </a:xfrm>
            <a:prstGeom prst="line">
              <a:avLst/>
            </a:prstGeom>
            <a:noFill/>
            <a:ln w="41275">
              <a:solidFill>
                <a:schemeClr val="accent2">
                  <a:lumMod val="75000"/>
                </a:schemeClr>
              </a:solidFill>
              <a:round/>
              <a:headEnd/>
              <a:tailEnd type="triangle" w="med" len="med"/>
            </a:ln>
            <a:effectLst/>
          </p:spPr>
          <p:txBody>
            <a:bodyPr wrap="none" anchor="ctr"/>
            <a:lstStyle/>
            <a:p>
              <a:endParaRPr lang="de-DE"/>
            </a:p>
          </p:txBody>
        </p:sp>
        <p:sp>
          <p:nvSpPr>
            <p:cNvPr id="39" name="Text Box 16"/>
            <p:cNvSpPr txBox="1">
              <a:spLocks noChangeArrowheads="1"/>
            </p:cNvSpPr>
            <p:nvPr/>
          </p:nvSpPr>
          <p:spPr bwMode="auto">
            <a:xfrm rot="-5400000">
              <a:off x="4389159" y="5532990"/>
              <a:ext cx="355600" cy="336550"/>
            </a:xfrm>
            <a:prstGeom prst="rect">
              <a:avLst/>
            </a:prstGeom>
            <a:noFill/>
            <a:ln w="9525">
              <a:noFill/>
              <a:miter lim="800000"/>
              <a:headEnd/>
              <a:tailEnd/>
            </a:ln>
            <a:effectLst/>
          </p:spPr>
          <p:txBody>
            <a:bodyPr wrap="none" anchor="ctr">
              <a:spAutoFit/>
            </a:bodyPr>
            <a:lstStyle/>
            <a:p>
              <a:pPr algn="ctr">
                <a:spcBef>
                  <a:spcPct val="20000"/>
                </a:spcBef>
              </a:pPr>
              <a:r>
                <a:rPr lang="de-DE" sz="1600">
                  <a:solidFill>
                    <a:schemeClr val="accent2">
                      <a:lumMod val="75000"/>
                    </a:schemeClr>
                  </a:solidFill>
                  <a:latin typeface="Arial" pitchFamily="34" charset="0"/>
                </a:rPr>
                <a:t>...</a:t>
              </a:r>
              <a:endParaRPr lang="de-DE" sz="1600" b="1">
                <a:solidFill>
                  <a:schemeClr val="accent2">
                    <a:lumMod val="75000"/>
                  </a:schemeClr>
                </a:solidFill>
                <a:latin typeface="Arial" pitchFamily="34" charset="0"/>
              </a:endParaRPr>
            </a:p>
          </p:txBody>
        </p:sp>
        <p:sp>
          <p:nvSpPr>
            <p:cNvPr id="40" name="Text Box 17"/>
            <p:cNvSpPr txBox="1">
              <a:spLocks noChangeArrowheads="1"/>
            </p:cNvSpPr>
            <p:nvPr/>
          </p:nvSpPr>
          <p:spPr bwMode="auto">
            <a:xfrm rot="-5400000">
              <a:off x="2179359" y="5620303"/>
              <a:ext cx="355600" cy="336550"/>
            </a:xfrm>
            <a:prstGeom prst="rect">
              <a:avLst/>
            </a:prstGeom>
            <a:noFill/>
            <a:ln w="9525">
              <a:noFill/>
              <a:miter lim="800000"/>
              <a:headEnd/>
              <a:tailEnd/>
            </a:ln>
            <a:effectLst/>
          </p:spPr>
          <p:txBody>
            <a:bodyPr wrap="none" anchor="ctr">
              <a:spAutoFit/>
            </a:bodyPr>
            <a:lstStyle/>
            <a:p>
              <a:pPr algn="ctr">
                <a:spcBef>
                  <a:spcPct val="20000"/>
                </a:spcBef>
              </a:pPr>
              <a:r>
                <a:rPr lang="de-DE" sz="1600">
                  <a:solidFill>
                    <a:schemeClr val="accent2">
                      <a:lumMod val="75000"/>
                    </a:schemeClr>
                  </a:solidFill>
                  <a:latin typeface="Arial" pitchFamily="34" charset="0"/>
                </a:rPr>
                <a:t>...</a:t>
              </a:r>
              <a:endParaRPr lang="de-DE" sz="1600" b="1">
                <a:solidFill>
                  <a:schemeClr val="accent2">
                    <a:lumMod val="75000"/>
                  </a:schemeClr>
                </a:solidFill>
                <a:latin typeface="Arial" pitchFamily="34" charset="0"/>
              </a:endParaRPr>
            </a:p>
          </p:txBody>
        </p:sp>
        <p:sp>
          <p:nvSpPr>
            <p:cNvPr id="41" name="Text Box 18"/>
            <p:cNvSpPr txBox="1">
              <a:spLocks noChangeArrowheads="1"/>
            </p:cNvSpPr>
            <p:nvPr/>
          </p:nvSpPr>
          <p:spPr bwMode="auto">
            <a:xfrm>
              <a:off x="433916" y="4723571"/>
              <a:ext cx="1572973" cy="1377719"/>
            </a:xfrm>
            <a:prstGeom prst="rect">
              <a:avLst/>
            </a:prstGeom>
            <a:noFill/>
            <a:ln w="9525">
              <a:noFill/>
              <a:miter lim="800000"/>
              <a:headEnd/>
              <a:tailEnd/>
            </a:ln>
            <a:effectLst/>
          </p:spPr>
          <p:txBody>
            <a:bodyPr wrap="none" anchor="ctr">
              <a:spAutoFit/>
            </a:bodyPr>
            <a:lstStyle/>
            <a:p>
              <a:pPr algn="ctr">
                <a:spcBef>
                  <a:spcPct val="20000"/>
                </a:spcBef>
              </a:pPr>
              <a:r>
                <a:rPr lang="de-DE" dirty="0" err="1" smtClean="0">
                  <a:latin typeface="DINMittelschrift" pitchFamily="34" charset="0"/>
                </a:rPr>
                <a:t>Detection</a:t>
              </a:r>
              <a:r>
                <a:rPr lang="de-DE" dirty="0" smtClean="0">
                  <a:latin typeface="DINMittelschrift" pitchFamily="34" charset="0"/>
                </a:rPr>
                <a:t/>
              </a:r>
              <a:br>
                <a:rPr lang="de-DE" dirty="0" smtClean="0">
                  <a:latin typeface="DINMittelschrift" pitchFamily="34" charset="0"/>
                </a:rPr>
              </a:br>
              <a:r>
                <a:rPr lang="de-DE" dirty="0" smtClean="0">
                  <a:latin typeface="DINMittelschrift" pitchFamily="34" charset="0"/>
                </a:rPr>
                <a:t>(</a:t>
              </a:r>
              <a:r>
                <a:rPr lang="de-DE" dirty="0" err="1" smtClean="0">
                  <a:latin typeface="DINMittelschrift" pitchFamily="34" charset="0"/>
                </a:rPr>
                <a:t>Transducer</a:t>
              </a:r>
              <a:r>
                <a:rPr lang="de-DE" dirty="0" smtClean="0">
                  <a:latin typeface="DINMittelschrift" pitchFamily="34" charset="0"/>
                </a:rPr>
                <a:t/>
              </a:r>
              <a:br>
                <a:rPr lang="de-DE" dirty="0" smtClean="0">
                  <a:latin typeface="DINMittelschrift" pitchFamily="34" charset="0"/>
                </a:rPr>
              </a:br>
              <a:r>
                <a:rPr lang="de-DE" dirty="0" smtClean="0">
                  <a:latin typeface="DINMittelschrift" pitchFamily="34" charset="0"/>
                </a:rPr>
                <a:t>/Sensor)</a:t>
              </a:r>
              <a:endParaRPr lang="de-DE" dirty="0">
                <a:latin typeface="DINMittelschrift" pitchFamily="34" charset="0"/>
              </a:endParaRPr>
            </a:p>
          </p:txBody>
        </p:sp>
        <p:sp>
          <p:nvSpPr>
            <p:cNvPr id="42" name="Text Box 19"/>
            <p:cNvSpPr txBox="1">
              <a:spLocks noChangeArrowheads="1"/>
            </p:cNvSpPr>
            <p:nvPr/>
          </p:nvSpPr>
          <p:spPr bwMode="auto">
            <a:xfrm>
              <a:off x="7312932" y="5059103"/>
              <a:ext cx="1283365" cy="646331"/>
            </a:xfrm>
            <a:prstGeom prst="rect">
              <a:avLst/>
            </a:prstGeom>
            <a:noFill/>
            <a:ln w="9525">
              <a:noFill/>
              <a:miter lim="800000"/>
              <a:headEnd/>
              <a:tailEnd/>
            </a:ln>
            <a:effectLst/>
          </p:spPr>
          <p:txBody>
            <a:bodyPr wrap="none" anchor="ctr">
              <a:spAutoFit/>
            </a:bodyPr>
            <a:lstStyle/>
            <a:p>
              <a:pPr algn="ctr">
                <a:spcBef>
                  <a:spcPct val="20000"/>
                </a:spcBef>
              </a:pPr>
              <a:r>
                <a:rPr lang="de-DE" dirty="0" smtClean="0">
                  <a:latin typeface="DINMittelschrift" pitchFamily="34" charset="0"/>
                </a:rPr>
                <a:t>Further</a:t>
              </a:r>
              <a:br>
                <a:rPr lang="de-DE" dirty="0" smtClean="0">
                  <a:latin typeface="DINMittelschrift" pitchFamily="34" charset="0"/>
                </a:rPr>
              </a:br>
              <a:r>
                <a:rPr lang="de-DE" dirty="0" err="1" smtClean="0">
                  <a:latin typeface="DINMittelschrift" pitchFamily="34" charset="0"/>
                </a:rPr>
                <a:t>Abstraction</a:t>
              </a:r>
              <a:endParaRPr lang="de-DE" dirty="0">
                <a:latin typeface="DINMittelschrift" pitchFamily="34" charset="0"/>
              </a:endParaRPr>
            </a:p>
          </p:txBody>
        </p:sp>
        <p:sp>
          <p:nvSpPr>
            <p:cNvPr id="43" name="Textfeld 42"/>
            <p:cNvSpPr txBox="1"/>
            <p:nvPr/>
          </p:nvSpPr>
          <p:spPr>
            <a:xfrm rot="16200000">
              <a:off x="4043839" y="4659404"/>
              <a:ext cx="1196161" cy="400109"/>
            </a:xfrm>
            <a:prstGeom prst="rect">
              <a:avLst/>
            </a:prstGeom>
            <a:noFill/>
          </p:spPr>
          <p:txBody>
            <a:bodyPr wrap="none" rtlCol="0">
              <a:spAutoFit/>
            </a:bodyPr>
            <a:lstStyle/>
            <a:p>
              <a:r>
                <a:rPr lang="de-DE" sz="2000" dirty="0" smtClean="0">
                  <a:solidFill>
                    <a:schemeClr val="accent2">
                      <a:lumMod val="75000"/>
                    </a:schemeClr>
                  </a:solidFill>
                </a:rPr>
                <a:t>Features</a:t>
              </a:r>
              <a:endParaRPr lang="de-DE" sz="2000" dirty="0">
                <a:solidFill>
                  <a:schemeClr val="accent2">
                    <a:lumMod val="75000"/>
                  </a:schemeClr>
                </a:solidFill>
              </a:endParaRPr>
            </a:p>
          </p:txBody>
        </p:sp>
        <p:sp>
          <p:nvSpPr>
            <p:cNvPr id="44" name="Textfeld 43"/>
            <p:cNvSpPr txBox="1"/>
            <p:nvPr/>
          </p:nvSpPr>
          <p:spPr>
            <a:xfrm rot="16200000">
              <a:off x="1872000" y="4405006"/>
              <a:ext cx="1067921" cy="707886"/>
            </a:xfrm>
            <a:prstGeom prst="rect">
              <a:avLst/>
            </a:prstGeom>
            <a:noFill/>
          </p:spPr>
          <p:txBody>
            <a:bodyPr wrap="none" rtlCol="0">
              <a:spAutoFit/>
            </a:bodyPr>
            <a:lstStyle/>
            <a:p>
              <a:r>
                <a:rPr lang="de-DE" sz="2000" dirty="0" smtClean="0">
                  <a:solidFill>
                    <a:schemeClr val="accent2">
                      <a:lumMod val="75000"/>
                    </a:schemeClr>
                  </a:solidFill>
                </a:rPr>
                <a:t>Sensor </a:t>
              </a:r>
            </a:p>
            <a:p>
              <a:r>
                <a:rPr lang="de-DE" sz="2000" dirty="0" smtClean="0">
                  <a:solidFill>
                    <a:schemeClr val="accent2">
                      <a:lumMod val="75000"/>
                    </a:schemeClr>
                  </a:solidFill>
                </a:rPr>
                <a:t>Data</a:t>
              </a:r>
              <a:endParaRPr lang="de-DE" sz="2000" dirty="0">
                <a:solidFill>
                  <a:schemeClr val="accent2">
                    <a:lumMod val="75000"/>
                  </a:schemeClr>
                </a:solidFill>
              </a:endParaRPr>
            </a:p>
          </p:txBody>
        </p:sp>
        <p:sp>
          <p:nvSpPr>
            <p:cNvPr id="45" name="Textfeld 44"/>
            <p:cNvSpPr txBox="1"/>
            <p:nvPr/>
          </p:nvSpPr>
          <p:spPr>
            <a:xfrm rot="16200000">
              <a:off x="6414103" y="4599832"/>
              <a:ext cx="827471" cy="400110"/>
            </a:xfrm>
            <a:prstGeom prst="rect">
              <a:avLst/>
            </a:prstGeom>
            <a:noFill/>
          </p:spPr>
          <p:txBody>
            <a:bodyPr wrap="none" rtlCol="0">
              <a:spAutoFit/>
            </a:bodyPr>
            <a:lstStyle/>
            <a:p>
              <a:r>
                <a:rPr lang="de-DE" sz="2000" dirty="0" smtClean="0">
                  <a:solidFill>
                    <a:schemeClr val="accent2">
                      <a:lumMod val="75000"/>
                    </a:schemeClr>
                  </a:solidFill>
                </a:rPr>
                <a:t>Class</a:t>
              </a:r>
              <a:endParaRPr lang="de-DE" sz="2000" dirty="0">
                <a:solidFill>
                  <a:schemeClr val="accent2">
                    <a:lumMod val="75000"/>
                  </a:schemeClr>
                </a:solidFill>
              </a:endParaRPr>
            </a:p>
          </p:txBody>
        </p:sp>
      </p:grpSp>
    </p:spTree>
    <p:extLst>
      <p:ext uri="{BB962C8B-B14F-4D97-AF65-F5344CB8AC3E}">
        <p14:creationId xmlns:p14="http://schemas.microsoft.com/office/powerpoint/2010/main" val="428046164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Sensor and Context</a:t>
            </a:r>
            <a:endParaRPr lang="en-GB" dirty="0"/>
          </a:p>
        </p:txBody>
      </p:sp>
      <p:sp>
        <p:nvSpPr>
          <p:cNvPr id="4" name="Rechteck 3"/>
          <p:cNvSpPr/>
          <p:nvPr/>
        </p:nvSpPr>
        <p:spPr>
          <a:xfrm>
            <a:off x="437344" y="2564904"/>
            <a:ext cx="1656184" cy="550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Sensor</a:t>
            </a:r>
            <a:endParaRPr lang="en-GB" dirty="0"/>
          </a:p>
        </p:txBody>
      </p:sp>
      <p:sp>
        <p:nvSpPr>
          <p:cNvPr id="5" name="Rechteck 4"/>
          <p:cNvSpPr/>
          <p:nvPr/>
        </p:nvSpPr>
        <p:spPr>
          <a:xfrm>
            <a:off x="6588224" y="2564904"/>
            <a:ext cx="165618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Beacon/</a:t>
            </a:r>
            <a:br>
              <a:rPr lang="en-GB" dirty="0" smtClean="0"/>
            </a:br>
            <a:r>
              <a:rPr lang="en-GB" dirty="0" smtClean="0"/>
              <a:t>Reflector</a:t>
            </a:r>
            <a:endParaRPr lang="en-GB" dirty="0"/>
          </a:p>
        </p:txBody>
      </p:sp>
      <p:sp>
        <p:nvSpPr>
          <p:cNvPr id="6" name="Rechteck 5"/>
          <p:cNvSpPr/>
          <p:nvPr/>
        </p:nvSpPr>
        <p:spPr>
          <a:xfrm>
            <a:off x="3245656" y="5419596"/>
            <a:ext cx="180020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External  Energy Source</a:t>
            </a:r>
            <a:endParaRPr lang="en-GB" dirty="0"/>
          </a:p>
        </p:txBody>
      </p:sp>
      <p:sp>
        <p:nvSpPr>
          <p:cNvPr id="7" name="Wolke 6"/>
          <p:cNvSpPr/>
          <p:nvPr/>
        </p:nvSpPr>
        <p:spPr>
          <a:xfrm>
            <a:off x="2021520" y="2019785"/>
            <a:ext cx="4494697" cy="3369646"/>
          </a:xfrm>
          <a:prstGeom prst="clou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smtClean="0"/>
              <a:t>Context c with hidden state</a:t>
            </a:r>
            <a:endParaRPr lang="en-GB" dirty="0"/>
          </a:p>
        </p:txBody>
      </p:sp>
      <p:cxnSp>
        <p:nvCxnSpPr>
          <p:cNvPr id="9" name="Gewinkelte Verbindung 8"/>
          <p:cNvCxnSpPr>
            <a:stCxn id="4" idx="0"/>
            <a:endCxn id="4" idx="2"/>
          </p:cNvCxnSpPr>
          <p:nvPr/>
        </p:nvCxnSpPr>
        <p:spPr>
          <a:xfrm rot="16200000" flipH="1">
            <a:off x="990218" y="2840122"/>
            <a:ext cx="550436" cy="12700"/>
          </a:xfrm>
          <a:prstGeom prst="bentConnector5">
            <a:avLst>
              <a:gd name="adj1" fmla="val -41531"/>
              <a:gd name="adj2" fmla="val 23725063"/>
              <a:gd name="adj3" fmla="val 1415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a:stCxn id="6" idx="0"/>
          </p:cNvCxnSpPr>
          <p:nvPr/>
        </p:nvCxnSpPr>
        <p:spPr>
          <a:xfrm flipH="1" flipV="1">
            <a:off x="2093527" y="2899316"/>
            <a:ext cx="2052229" cy="2520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a:stCxn id="5" idx="1"/>
            <a:endCxn id="4" idx="3"/>
          </p:cNvCxnSpPr>
          <p:nvPr/>
        </p:nvCxnSpPr>
        <p:spPr>
          <a:xfrm flipH="1" flipV="1">
            <a:off x="2093528" y="2840122"/>
            <a:ext cx="4494696" cy="48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Ellipse 24"/>
          <p:cNvSpPr/>
          <p:nvPr/>
        </p:nvSpPr>
        <p:spPr>
          <a:xfrm>
            <a:off x="4032336" y="4082126"/>
            <a:ext cx="308540" cy="324036"/>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GB"/>
          </a:p>
        </p:txBody>
      </p:sp>
      <p:sp>
        <p:nvSpPr>
          <p:cNvPr id="26" name="Ellipse 25"/>
          <p:cNvSpPr/>
          <p:nvPr/>
        </p:nvSpPr>
        <p:spPr>
          <a:xfrm>
            <a:off x="4806620" y="4129580"/>
            <a:ext cx="308540" cy="324036"/>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7" name="Ellipse 26"/>
              <p:cNvSpPr/>
              <p:nvPr/>
            </p:nvSpPr>
            <p:spPr>
              <a:xfrm>
                <a:off x="4441536" y="4621214"/>
                <a:ext cx="308540" cy="324036"/>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𝑥</m:t>
                      </m:r>
                    </m:oMath>
                  </m:oMathPara>
                </a14:m>
                <a:endParaRPr lang="en-GB" dirty="0"/>
              </a:p>
            </p:txBody>
          </p:sp>
        </mc:Choice>
        <mc:Fallback>
          <p:sp>
            <p:nvSpPr>
              <p:cNvPr id="27" name="Ellipse 26"/>
              <p:cNvSpPr>
                <a:spLocks noRot="1" noChangeAspect="1" noMove="1" noResize="1" noEditPoints="1" noAdjustHandles="1" noChangeArrowheads="1" noChangeShapeType="1" noTextEdit="1"/>
              </p:cNvSpPr>
              <p:nvPr/>
            </p:nvSpPr>
            <p:spPr>
              <a:xfrm>
                <a:off x="4441536" y="4621214"/>
                <a:ext cx="308540" cy="324036"/>
              </a:xfrm>
              <a:prstGeom prst="ellipse">
                <a:avLst/>
              </a:prstGeom>
              <a:blipFill rotWithShape="0">
                <a:blip r:embed="rId2"/>
                <a:stretch>
                  <a:fillRect/>
                </a:stretch>
              </a:blipFill>
            </p:spPr>
            <p:txBody>
              <a:bodyPr/>
              <a:lstStyle/>
              <a:p>
                <a:r>
                  <a:rPr lang="en-GB">
                    <a:noFill/>
                  </a:rPr>
                  <a:t> </a:t>
                </a:r>
              </a:p>
            </p:txBody>
          </p:sp>
        </mc:Fallback>
      </mc:AlternateContent>
      <p:sp>
        <p:nvSpPr>
          <p:cNvPr id="28" name="Ellipse 27"/>
          <p:cNvSpPr/>
          <p:nvPr/>
        </p:nvSpPr>
        <p:spPr>
          <a:xfrm>
            <a:off x="4419478" y="3758090"/>
            <a:ext cx="308540" cy="324036"/>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GB"/>
          </a:p>
        </p:txBody>
      </p:sp>
      <p:cxnSp>
        <p:nvCxnSpPr>
          <p:cNvPr id="30" name="Gerade Verbindung mit Pfeil 29"/>
          <p:cNvCxnSpPr>
            <a:stCxn id="25" idx="7"/>
            <a:endCxn id="28" idx="2"/>
          </p:cNvCxnSpPr>
          <p:nvPr/>
        </p:nvCxnSpPr>
        <p:spPr>
          <a:xfrm flipV="1">
            <a:off x="4295691" y="3920108"/>
            <a:ext cx="123787" cy="209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p:cNvCxnSpPr>
            <a:stCxn id="28" idx="6"/>
            <a:endCxn id="26" idx="1"/>
          </p:cNvCxnSpPr>
          <p:nvPr/>
        </p:nvCxnSpPr>
        <p:spPr>
          <a:xfrm>
            <a:off x="4728018" y="3920108"/>
            <a:ext cx="123787" cy="256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p:cNvCxnSpPr>
            <a:stCxn id="26" idx="3"/>
            <a:endCxn id="27" idx="7"/>
          </p:cNvCxnSpPr>
          <p:nvPr/>
        </p:nvCxnSpPr>
        <p:spPr>
          <a:xfrm flipH="1">
            <a:off x="4704891" y="4406162"/>
            <a:ext cx="146914" cy="262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p:cNvCxnSpPr>
            <a:stCxn id="27" idx="1"/>
            <a:endCxn id="25" idx="4"/>
          </p:cNvCxnSpPr>
          <p:nvPr/>
        </p:nvCxnSpPr>
        <p:spPr>
          <a:xfrm flipH="1" flipV="1">
            <a:off x="4186606" y="4406162"/>
            <a:ext cx="300115" cy="262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7" name="Textfeld 46"/>
              <p:cNvSpPr txBox="1"/>
              <p:nvPr/>
            </p:nvSpPr>
            <p:spPr>
              <a:xfrm>
                <a:off x="121477" y="1001547"/>
                <a:ext cx="7205811" cy="1200329"/>
              </a:xfrm>
              <a:prstGeom prst="rect">
                <a:avLst/>
              </a:prstGeom>
              <a:noFill/>
            </p:spPr>
            <p:txBody>
              <a:bodyPr wrap="square" rtlCol="0">
                <a:spAutoFit/>
              </a:bodyPr>
              <a:lstStyle/>
              <a:p>
                <a:r>
                  <a:rPr lang="en-GB" dirty="0" smtClean="0"/>
                  <a:t>Context c transforms signal s to s’ at state x c(</a:t>
                </a:r>
                <a14:m>
                  <m:oMath xmlns:m="http://schemas.openxmlformats.org/officeDocument/2006/math">
                    <m:r>
                      <a:rPr lang="en-GB" i="1" dirty="0">
                        <a:latin typeface="Cambria Math" panose="02040503050406030204" pitchFamily="18" charset="0"/>
                      </a:rPr>
                      <m:t>𝑥</m:t>
                    </m:r>
                  </m:oMath>
                </a14:m>
                <a:r>
                  <a:rPr lang="en-GB" dirty="0" smtClean="0"/>
                  <a:t>,s)=s’</a:t>
                </a:r>
              </a:p>
              <a:p>
                <a:r>
                  <a:rPr lang="en-GB" dirty="0" smtClean="0"/>
                  <a:t>Context Recognition is learning c’</a:t>
                </a:r>
                <a:r>
                  <a:rPr lang="en-GB" baseline="30000" dirty="0" smtClean="0"/>
                  <a:t>-1 </a:t>
                </a:r>
                <a:r>
                  <a:rPr lang="en-GB" dirty="0" smtClean="0"/>
                  <a:t>so </a:t>
                </a:r>
                <a:r>
                  <a:rPr lang="en-GB" dirty="0"/>
                  <a:t>that </a:t>
                </a:r>
                <a:r>
                  <a:rPr lang="en-GB" dirty="0"/>
                  <a:t>c’</a:t>
                </a:r>
                <a:r>
                  <a:rPr lang="en-GB" baseline="30000" dirty="0"/>
                  <a:t>-</a:t>
                </a:r>
                <a:r>
                  <a:rPr lang="en-GB" baseline="30000" dirty="0"/>
                  <a:t>1</a:t>
                </a:r>
                <a:r>
                  <a:rPr lang="en-GB" dirty="0"/>
                  <a:t>(</a:t>
                </a:r>
                <a:r>
                  <a:rPr lang="en-GB" dirty="0" err="1"/>
                  <a:t>s,s</a:t>
                </a:r>
                <a:r>
                  <a:rPr lang="en-GB" dirty="0"/>
                  <a:t>’)=</a:t>
                </a:r>
                <a14:m>
                  <m:oMath xmlns:m="http://schemas.openxmlformats.org/officeDocument/2006/math">
                    <m:acc>
                      <m:accPr>
                        <m:chr m:val="̂"/>
                        <m:ctrlPr>
                          <a:rPr lang="en-GB" i="1" dirty="0">
                            <a:latin typeface="Cambria Math" panose="02040503050406030204" pitchFamily="18" charset="0"/>
                          </a:rPr>
                        </m:ctrlPr>
                      </m:accPr>
                      <m:e>
                        <m:r>
                          <a:rPr lang="de-DE" i="1" dirty="0">
                            <a:latin typeface="Cambria Math" panose="02040503050406030204" pitchFamily="18" charset="0"/>
                          </a:rPr>
                          <m:t>𝑥</m:t>
                        </m:r>
                      </m:e>
                    </m:acc>
                  </m:oMath>
                </a14:m>
                <a:endParaRPr lang="en-GB" baseline="30000" dirty="0" smtClean="0"/>
              </a:p>
              <a:p>
                <a:r>
                  <a:rPr lang="en-GB" dirty="0" smtClean="0"/>
                  <a:t>Typical </a:t>
                </a:r>
                <a14:m>
                  <m:oMath xmlns:m="http://schemas.openxmlformats.org/officeDocument/2006/math">
                    <m:r>
                      <a:rPr lang="en-GB" i="1" dirty="0">
                        <a:latin typeface="Cambria Math" panose="02040503050406030204" pitchFamily="18" charset="0"/>
                      </a:rPr>
                      <m:t>𝑥</m:t>
                    </m:r>
                  </m:oMath>
                </a14:m>
                <a:r>
                  <a:rPr lang="en-GB" dirty="0" smtClean="0"/>
                  <a:t> is only nominal and c is no function and c</a:t>
                </a:r>
                <a:r>
                  <a:rPr lang="en-GB" baseline="30000" dirty="0" smtClean="0"/>
                  <a:t>-1 </a:t>
                </a:r>
                <a:r>
                  <a:rPr lang="en-GB" dirty="0" smtClean="0"/>
                  <a:t>does  not exist, so why even try to model it???</a:t>
                </a:r>
                <a:endParaRPr lang="en-GB" dirty="0"/>
              </a:p>
            </p:txBody>
          </p:sp>
        </mc:Choice>
        <mc:Fallback>
          <p:sp>
            <p:nvSpPr>
              <p:cNvPr id="47" name="Textfeld 46"/>
              <p:cNvSpPr txBox="1">
                <a:spLocks noRot="1" noChangeAspect="1" noMove="1" noResize="1" noEditPoints="1" noAdjustHandles="1" noChangeArrowheads="1" noChangeShapeType="1" noTextEdit="1"/>
              </p:cNvSpPr>
              <p:nvPr/>
            </p:nvSpPr>
            <p:spPr>
              <a:xfrm>
                <a:off x="121477" y="1001547"/>
                <a:ext cx="7205811" cy="1200329"/>
              </a:xfrm>
              <a:prstGeom prst="rect">
                <a:avLst/>
              </a:prstGeom>
              <a:blipFill rotWithShape="0">
                <a:blip r:embed="rId3"/>
                <a:stretch>
                  <a:fillRect l="-761" t="-2538" b="-7107"/>
                </a:stretch>
              </a:blipFill>
            </p:spPr>
            <p:txBody>
              <a:bodyPr/>
              <a:lstStyle/>
              <a:p>
                <a:r>
                  <a:rPr lang="en-GB">
                    <a:noFill/>
                  </a:rPr>
                  <a:t> </a:t>
                </a:r>
              </a:p>
            </p:txBody>
          </p:sp>
        </mc:Fallback>
      </mc:AlternateContent>
    </p:spTree>
    <p:extLst>
      <p:ext uri="{BB962C8B-B14F-4D97-AF65-F5344CB8AC3E}">
        <p14:creationId xmlns:p14="http://schemas.microsoft.com/office/powerpoint/2010/main" val="3010427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Detection</a:t>
            </a:r>
            <a:r>
              <a:rPr lang="de-DE" dirty="0" smtClean="0"/>
              <a:t> Chain</a:t>
            </a:r>
            <a:endParaRPr lang="de-DE" dirty="0"/>
          </a:p>
        </p:txBody>
      </p:sp>
      <p:sp>
        <p:nvSpPr>
          <p:cNvPr id="12" name="Textfeld 11"/>
          <p:cNvSpPr txBox="1"/>
          <p:nvPr/>
        </p:nvSpPr>
        <p:spPr>
          <a:xfrm rot="16200000">
            <a:off x="4081809" y="4911602"/>
            <a:ext cx="2069797"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de-DE" dirty="0" smtClean="0"/>
              <a:t>Feature </a:t>
            </a:r>
            <a:r>
              <a:rPr lang="de-DE" dirty="0" err="1" smtClean="0"/>
              <a:t>Extraction</a:t>
            </a:r>
            <a:r>
              <a:rPr lang="de-DE" dirty="0"/>
              <a:t/>
            </a:r>
            <a:br>
              <a:rPr lang="de-DE" dirty="0"/>
            </a:br>
            <a:r>
              <a:rPr lang="de-DE" dirty="0" smtClean="0"/>
              <a:t>&amp; </a:t>
            </a:r>
            <a:r>
              <a:rPr lang="de-DE" dirty="0" err="1" smtClean="0"/>
              <a:t>Reduction</a:t>
            </a:r>
            <a:endParaRPr lang="de-DE" dirty="0"/>
          </a:p>
        </p:txBody>
      </p:sp>
      <p:grpSp>
        <p:nvGrpSpPr>
          <p:cNvPr id="38" name="Gruppieren 37"/>
          <p:cNvGrpSpPr/>
          <p:nvPr/>
        </p:nvGrpSpPr>
        <p:grpSpPr>
          <a:xfrm>
            <a:off x="0" y="4119463"/>
            <a:ext cx="8901773" cy="1908530"/>
            <a:chOff x="0" y="4119463"/>
            <a:chExt cx="8901773" cy="1908530"/>
          </a:xfrm>
        </p:grpSpPr>
        <p:sp>
          <p:nvSpPr>
            <p:cNvPr id="4" name="Wolke 3"/>
            <p:cNvSpPr/>
            <p:nvPr/>
          </p:nvSpPr>
          <p:spPr>
            <a:xfrm>
              <a:off x="827584" y="4509120"/>
              <a:ext cx="187220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t>Physical</a:t>
              </a:r>
              <a:r>
                <a:rPr lang="de-DE" dirty="0" smtClean="0"/>
                <a:t> </a:t>
              </a:r>
              <a:r>
                <a:rPr lang="de-DE" dirty="0" err="1" smtClean="0"/>
                <a:t>Pheno-menon</a:t>
              </a:r>
              <a:endParaRPr lang="de-DE" dirty="0"/>
            </a:p>
          </p:txBody>
        </p:sp>
        <p:sp>
          <p:nvSpPr>
            <p:cNvPr id="5" name="Textfeld 4"/>
            <p:cNvSpPr txBox="1"/>
            <p:nvPr/>
          </p:nvSpPr>
          <p:spPr>
            <a:xfrm>
              <a:off x="0" y="4581128"/>
              <a:ext cx="915635" cy="369332"/>
            </a:xfrm>
            <a:prstGeom prst="rect">
              <a:avLst/>
            </a:prstGeom>
            <a:noFill/>
          </p:spPr>
          <p:txBody>
            <a:bodyPr wrap="none" rtlCol="0">
              <a:spAutoFit/>
            </a:bodyPr>
            <a:lstStyle/>
            <a:p>
              <a:r>
                <a:rPr lang="de-DE" dirty="0" err="1" smtClean="0"/>
                <a:t>Activity</a:t>
              </a:r>
              <a:endParaRPr lang="de-DE" dirty="0"/>
            </a:p>
          </p:txBody>
        </p:sp>
        <p:pic>
          <p:nvPicPr>
            <p:cNvPr id="257026" name="Picture 2" descr="C:\michael\vortrag\cliparts\MC900434883.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07504" y="4869160"/>
              <a:ext cx="1044352" cy="1044352"/>
            </a:xfrm>
            <a:prstGeom prst="rect">
              <a:avLst/>
            </a:prstGeom>
            <a:noFill/>
            <a:extLst>
              <a:ext uri="{909E8E84-426E-40DD-AFC4-6F175D3DCCD1}">
                <a14:hiddenFill xmlns:a14="http://schemas.microsoft.com/office/drawing/2010/main">
                  <a:solidFill>
                    <a:srgbClr val="FFFFFF"/>
                  </a:solidFill>
                </a14:hiddenFill>
              </a:ext>
            </a:extLst>
          </p:spPr>
        </p:pic>
        <p:sp>
          <p:nvSpPr>
            <p:cNvPr id="6" name="Pfeil nach rechts 5"/>
            <p:cNvSpPr/>
            <p:nvPr/>
          </p:nvSpPr>
          <p:spPr>
            <a:xfrm>
              <a:off x="2699792" y="4869160"/>
              <a:ext cx="432048" cy="64807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rot="16200000">
              <a:off x="2793762" y="5003884"/>
              <a:ext cx="115929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de-DE" dirty="0" err="1" smtClean="0"/>
                <a:t>Detection</a:t>
              </a:r>
              <a:endParaRPr lang="de-DE" dirty="0"/>
            </a:p>
          </p:txBody>
        </p:sp>
        <p:sp>
          <p:nvSpPr>
            <p:cNvPr id="10" name="Pfeil nach rechts 9"/>
            <p:cNvSpPr/>
            <p:nvPr/>
          </p:nvSpPr>
          <p:spPr>
            <a:xfrm>
              <a:off x="3563888" y="4878871"/>
              <a:ext cx="432048" cy="64807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p:cNvSpPr txBox="1"/>
            <p:nvPr/>
          </p:nvSpPr>
          <p:spPr>
            <a:xfrm rot="16200000">
              <a:off x="3382948" y="5040952"/>
              <a:ext cx="1595309"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de-DE" dirty="0" err="1" smtClean="0"/>
                <a:t>Normalization</a:t>
              </a:r>
              <a:endParaRPr lang="de-DE" dirty="0"/>
            </a:p>
          </p:txBody>
        </p:sp>
        <p:sp>
          <p:nvSpPr>
            <p:cNvPr id="13" name="Pfeil nach rechts 12"/>
            <p:cNvSpPr/>
            <p:nvPr/>
          </p:nvSpPr>
          <p:spPr>
            <a:xfrm>
              <a:off x="4355976" y="4869160"/>
              <a:ext cx="432048" cy="64807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p:cNvSpPr txBox="1"/>
            <p:nvPr/>
          </p:nvSpPr>
          <p:spPr>
            <a:xfrm rot="16200000">
              <a:off x="5280806" y="5071321"/>
              <a:ext cx="154401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de-DE" dirty="0" err="1" smtClean="0"/>
                <a:t>Classification</a:t>
              </a:r>
              <a:endParaRPr lang="de-DE" dirty="0"/>
            </a:p>
          </p:txBody>
        </p:sp>
        <p:sp>
          <p:nvSpPr>
            <p:cNvPr id="15" name="Pfeil nach rechts 14"/>
            <p:cNvSpPr/>
            <p:nvPr/>
          </p:nvSpPr>
          <p:spPr>
            <a:xfrm>
              <a:off x="5436096" y="4890380"/>
              <a:ext cx="432048" cy="64807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rot="10800000" flipV="1">
              <a:off x="6281945" y="4119463"/>
              <a:ext cx="1633781" cy="92333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de-DE" dirty="0" err="1" smtClean="0"/>
                <a:t>Phenomenon</a:t>
              </a:r>
              <a:endParaRPr lang="de-DE" dirty="0" smtClean="0"/>
            </a:p>
            <a:p>
              <a:r>
                <a:rPr lang="de-DE" dirty="0" smtClean="0"/>
                <a:t> (e.g. </a:t>
              </a:r>
              <a:r>
                <a:rPr lang="de-DE" dirty="0" err="1" smtClean="0"/>
                <a:t>Context</a:t>
              </a:r>
              <a:r>
                <a:rPr lang="de-DE" dirty="0"/>
                <a:t> </a:t>
              </a:r>
              <a:r>
                <a:rPr lang="de-DE" dirty="0" smtClean="0"/>
                <a:t/>
              </a:r>
              <a:br>
                <a:rPr lang="de-DE" dirty="0" smtClean="0"/>
              </a:br>
              <a:r>
                <a:rPr lang="de-DE" dirty="0" smtClean="0"/>
                <a:t>Value)</a:t>
              </a:r>
              <a:endParaRPr lang="de-DE" dirty="0"/>
            </a:p>
          </p:txBody>
        </p:sp>
        <p:sp>
          <p:nvSpPr>
            <p:cNvPr id="18" name="Pfeil nach rechts 17"/>
            <p:cNvSpPr/>
            <p:nvPr/>
          </p:nvSpPr>
          <p:spPr>
            <a:xfrm>
              <a:off x="6372200" y="4941168"/>
              <a:ext cx="1368152" cy="64807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p:cNvSpPr txBox="1"/>
            <p:nvPr/>
          </p:nvSpPr>
          <p:spPr>
            <a:xfrm rot="16200000">
              <a:off x="7271960" y="5064616"/>
              <a:ext cx="128753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de-DE" dirty="0" err="1" smtClean="0"/>
                <a:t>Reasoning</a:t>
              </a:r>
              <a:endParaRPr lang="de-DE" dirty="0"/>
            </a:p>
          </p:txBody>
        </p:sp>
        <p:sp>
          <p:nvSpPr>
            <p:cNvPr id="20" name="Pfeil nach rechts 19"/>
            <p:cNvSpPr/>
            <p:nvPr/>
          </p:nvSpPr>
          <p:spPr>
            <a:xfrm>
              <a:off x="8100392" y="4941168"/>
              <a:ext cx="432048" cy="64807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p:cNvSpPr txBox="1"/>
            <p:nvPr/>
          </p:nvSpPr>
          <p:spPr>
            <a:xfrm rot="16200000">
              <a:off x="8259289" y="5096461"/>
              <a:ext cx="915635"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de-DE" dirty="0" err="1" smtClean="0"/>
                <a:t>Activity</a:t>
              </a:r>
              <a:endParaRPr lang="de-DE" dirty="0"/>
            </a:p>
          </p:txBody>
        </p:sp>
      </p:grpSp>
      <p:grpSp>
        <p:nvGrpSpPr>
          <p:cNvPr id="9" name="Gruppieren 8"/>
          <p:cNvGrpSpPr/>
          <p:nvPr/>
        </p:nvGrpSpPr>
        <p:grpSpPr>
          <a:xfrm>
            <a:off x="3279769" y="1670427"/>
            <a:ext cx="5176754" cy="1544012"/>
            <a:chOff x="124619" y="2271003"/>
            <a:chExt cx="5176754" cy="1544012"/>
          </a:xfrm>
        </p:grpSpPr>
        <p:sp>
          <p:nvSpPr>
            <p:cNvPr id="22" name="Wolke 21"/>
            <p:cNvSpPr/>
            <p:nvPr/>
          </p:nvSpPr>
          <p:spPr>
            <a:xfrm>
              <a:off x="952203" y="2363580"/>
              <a:ext cx="1872208"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t>Physical</a:t>
              </a:r>
              <a:r>
                <a:rPr lang="de-DE" dirty="0" smtClean="0"/>
                <a:t> </a:t>
              </a:r>
              <a:r>
                <a:rPr lang="de-DE" dirty="0" err="1" smtClean="0"/>
                <a:t>Pheno-menon</a:t>
              </a:r>
              <a:endParaRPr lang="de-DE" dirty="0"/>
            </a:p>
          </p:txBody>
        </p:sp>
        <p:sp>
          <p:nvSpPr>
            <p:cNvPr id="23" name="Textfeld 22"/>
            <p:cNvSpPr txBox="1"/>
            <p:nvPr/>
          </p:nvSpPr>
          <p:spPr>
            <a:xfrm>
              <a:off x="124619" y="2435588"/>
              <a:ext cx="915635" cy="369332"/>
            </a:xfrm>
            <a:prstGeom prst="rect">
              <a:avLst/>
            </a:prstGeom>
            <a:noFill/>
          </p:spPr>
          <p:txBody>
            <a:bodyPr wrap="none" rtlCol="0">
              <a:spAutoFit/>
            </a:bodyPr>
            <a:lstStyle/>
            <a:p>
              <a:r>
                <a:rPr lang="de-DE" dirty="0" err="1" smtClean="0"/>
                <a:t>Activity</a:t>
              </a:r>
              <a:endParaRPr lang="de-DE" dirty="0"/>
            </a:p>
          </p:txBody>
        </p:sp>
        <p:pic>
          <p:nvPicPr>
            <p:cNvPr id="24" name="Picture 2" descr="C:\michael\vortrag\cliparts\MC900434883.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32123" y="2723620"/>
              <a:ext cx="1044352" cy="1044352"/>
            </a:xfrm>
            <a:prstGeom prst="rect">
              <a:avLst/>
            </a:prstGeom>
            <a:noFill/>
            <a:extLst>
              <a:ext uri="{909E8E84-426E-40DD-AFC4-6F175D3DCCD1}">
                <a14:hiddenFill xmlns:a14="http://schemas.microsoft.com/office/drawing/2010/main">
                  <a:solidFill>
                    <a:srgbClr val="FFFFFF"/>
                  </a:solidFill>
                </a14:hiddenFill>
              </a:ext>
            </a:extLst>
          </p:spPr>
        </p:pic>
        <p:sp>
          <p:nvSpPr>
            <p:cNvPr id="25" name="Pfeil nach rechts 24"/>
            <p:cNvSpPr/>
            <p:nvPr/>
          </p:nvSpPr>
          <p:spPr>
            <a:xfrm>
              <a:off x="2824411" y="2723620"/>
              <a:ext cx="432048" cy="64807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p:cNvSpPr txBox="1"/>
            <p:nvPr/>
          </p:nvSpPr>
          <p:spPr>
            <a:xfrm rot="16200000">
              <a:off x="2918381" y="2858344"/>
              <a:ext cx="115929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de-DE" dirty="0" err="1" smtClean="0"/>
                <a:t>Detection</a:t>
              </a:r>
              <a:endParaRPr lang="de-DE" dirty="0"/>
            </a:p>
          </p:txBody>
        </p:sp>
        <p:sp>
          <p:nvSpPr>
            <p:cNvPr id="27" name="Pfeil nach rechts 26"/>
            <p:cNvSpPr/>
            <p:nvPr/>
          </p:nvSpPr>
          <p:spPr>
            <a:xfrm>
              <a:off x="3688507" y="2733331"/>
              <a:ext cx="432048" cy="64807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Textfeld 30"/>
            <p:cNvSpPr txBox="1"/>
            <p:nvPr/>
          </p:nvSpPr>
          <p:spPr>
            <a:xfrm rot="16200000">
              <a:off x="3533215" y="2858343"/>
              <a:ext cx="154401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de-DE" dirty="0" err="1" smtClean="0"/>
                <a:t>Classification</a:t>
              </a:r>
              <a:endParaRPr lang="de-DE" dirty="0"/>
            </a:p>
          </p:txBody>
        </p:sp>
        <p:sp>
          <p:nvSpPr>
            <p:cNvPr id="36" name="Pfeil nach rechts 35"/>
            <p:cNvSpPr/>
            <p:nvPr/>
          </p:nvSpPr>
          <p:spPr>
            <a:xfrm>
              <a:off x="4489887" y="2754133"/>
              <a:ext cx="432048" cy="64807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Textfeld 36"/>
            <p:cNvSpPr txBox="1"/>
            <p:nvPr/>
          </p:nvSpPr>
          <p:spPr>
            <a:xfrm rot="16200000">
              <a:off x="4658889" y="2969075"/>
              <a:ext cx="915635"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de-DE" dirty="0" err="1" smtClean="0"/>
                <a:t>Activity</a:t>
              </a:r>
              <a:endParaRPr lang="de-DE" dirty="0"/>
            </a:p>
          </p:txBody>
        </p:sp>
      </p:grpSp>
      <p:sp>
        <p:nvSpPr>
          <p:cNvPr id="39" name="Textfeld 38"/>
          <p:cNvSpPr txBox="1"/>
          <p:nvPr/>
        </p:nvSpPr>
        <p:spPr>
          <a:xfrm>
            <a:off x="3279769" y="1228110"/>
            <a:ext cx="4583371" cy="369332"/>
          </a:xfrm>
          <a:prstGeom prst="rect">
            <a:avLst/>
          </a:prstGeom>
          <a:noFill/>
        </p:spPr>
        <p:txBody>
          <a:bodyPr wrap="none" rtlCol="0">
            <a:spAutoFit/>
          </a:bodyPr>
          <a:lstStyle/>
          <a:p>
            <a:r>
              <a:rPr lang="de-DE" dirty="0" err="1" smtClean="0">
                <a:solidFill>
                  <a:srgbClr val="C00000"/>
                </a:solidFill>
              </a:rPr>
              <a:t>Ubicomp</a:t>
            </a:r>
            <a:r>
              <a:rPr lang="de-DE" dirty="0" smtClean="0">
                <a:solidFill>
                  <a:srgbClr val="C00000"/>
                </a:solidFill>
              </a:rPr>
              <a:t>: </a:t>
            </a:r>
            <a:r>
              <a:rPr lang="de-DE" dirty="0" err="1" smtClean="0">
                <a:solidFill>
                  <a:srgbClr val="C00000"/>
                </a:solidFill>
              </a:rPr>
              <a:t>Assignments</a:t>
            </a:r>
            <a:r>
              <a:rPr lang="de-DE" dirty="0" smtClean="0">
                <a:solidFill>
                  <a:srgbClr val="C00000"/>
                </a:solidFill>
              </a:rPr>
              <a:t> </a:t>
            </a:r>
            <a:r>
              <a:rPr lang="de-DE" dirty="0" err="1" smtClean="0">
                <a:solidFill>
                  <a:srgbClr val="C00000"/>
                </a:solidFill>
              </a:rPr>
              <a:t>correlated</a:t>
            </a:r>
            <a:r>
              <a:rPr lang="de-DE" dirty="0" smtClean="0">
                <a:solidFill>
                  <a:srgbClr val="C00000"/>
                </a:solidFill>
              </a:rPr>
              <a:t> / </a:t>
            </a:r>
            <a:r>
              <a:rPr lang="de-DE" dirty="0" err="1" smtClean="0">
                <a:solidFill>
                  <a:srgbClr val="C00000"/>
                </a:solidFill>
              </a:rPr>
              <a:t>learned</a:t>
            </a:r>
            <a:endParaRPr lang="de-DE" dirty="0">
              <a:solidFill>
                <a:srgbClr val="C00000"/>
              </a:solidFill>
            </a:endParaRPr>
          </a:p>
        </p:txBody>
      </p:sp>
      <p:sp>
        <p:nvSpPr>
          <p:cNvPr id="40" name="Textfeld 39"/>
          <p:cNvSpPr txBox="1"/>
          <p:nvPr/>
        </p:nvSpPr>
        <p:spPr>
          <a:xfrm>
            <a:off x="233896" y="3861048"/>
            <a:ext cx="6942926" cy="369332"/>
          </a:xfrm>
          <a:prstGeom prst="rect">
            <a:avLst/>
          </a:prstGeom>
          <a:noFill/>
        </p:spPr>
        <p:txBody>
          <a:bodyPr wrap="none" rtlCol="0">
            <a:spAutoFit/>
          </a:bodyPr>
          <a:lstStyle/>
          <a:p>
            <a:r>
              <a:rPr lang="de-DE" dirty="0" err="1" smtClean="0">
                <a:solidFill>
                  <a:srgbClr val="C00000"/>
                </a:solidFill>
              </a:rPr>
              <a:t>Classical</a:t>
            </a:r>
            <a:r>
              <a:rPr lang="de-DE" dirty="0" smtClean="0">
                <a:solidFill>
                  <a:srgbClr val="C00000"/>
                </a:solidFill>
              </a:rPr>
              <a:t> Measurement </a:t>
            </a:r>
            <a:r>
              <a:rPr lang="de-DE" dirty="0" err="1" smtClean="0">
                <a:solidFill>
                  <a:srgbClr val="C00000"/>
                </a:solidFill>
              </a:rPr>
              <a:t>methods</a:t>
            </a:r>
            <a:r>
              <a:rPr lang="de-DE" dirty="0" smtClean="0">
                <a:solidFill>
                  <a:srgbClr val="C00000"/>
                </a:solidFill>
              </a:rPr>
              <a:t>: </a:t>
            </a:r>
            <a:r>
              <a:rPr lang="de-DE" dirty="0" err="1" smtClean="0">
                <a:solidFill>
                  <a:srgbClr val="C00000"/>
                </a:solidFill>
              </a:rPr>
              <a:t>Each</a:t>
            </a:r>
            <a:r>
              <a:rPr lang="de-DE" dirty="0" smtClean="0">
                <a:solidFill>
                  <a:srgbClr val="C00000"/>
                </a:solidFill>
              </a:rPr>
              <a:t> </a:t>
            </a:r>
            <a:r>
              <a:rPr lang="de-DE" dirty="0" err="1" smtClean="0">
                <a:solidFill>
                  <a:srgbClr val="C00000"/>
                </a:solidFill>
              </a:rPr>
              <a:t>step</a:t>
            </a:r>
            <a:r>
              <a:rPr lang="de-DE" dirty="0" smtClean="0">
                <a:solidFill>
                  <a:srgbClr val="C00000"/>
                </a:solidFill>
              </a:rPr>
              <a:t> </a:t>
            </a:r>
            <a:r>
              <a:rPr lang="de-DE" dirty="0" err="1" smtClean="0">
                <a:solidFill>
                  <a:srgbClr val="C00000"/>
                </a:solidFill>
              </a:rPr>
              <a:t>analytically</a:t>
            </a:r>
            <a:r>
              <a:rPr lang="de-DE" dirty="0" smtClean="0">
                <a:solidFill>
                  <a:srgbClr val="C00000"/>
                </a:solidFill>
              </a:rPr>
              <a:t> </a:t>
            </a:r>
            <a:r>
              <a:rPr lang="de-DE" dirty="0" err="1" smtClean="0">
                <a:solidFill>
                  <a:srgbClr val="C00000"/>
                </a:solidFill>
              </a:rPr>
              <a:t>modelled</a:t>
            </a:r>
            <a:r>
              <a:rPr lang="de-DE" dirty="0" smtClean="0">
                <a:solidFill>
                  <a:srgbClr val="C00000"/>
                </a:solidFill>
              </a:rPr>
              <a:t> </a:t>
            </a:r>
            <a:endParaRPr lang="de-DE" dirty="0">
              <a:solidFill>
                <a:srgbClr val="C00000"/>
              </a:solidFill>
            </a:endParaRPr>
          </a:p>
        </p:txBody>
      </p:sp>
    </p:spTree>
    <p:extLst>
      <p:ext uri="{BB962C8B-B14F-4D97-AF65-F5344CB8AC3E}">
        <p14:creationId xmlns:p14="http://schemas.microsoft.com/office/powerpoint/2010/main" val="10484299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err="1" smtClean="0">
                <a:solidFill>
                  <a:srgbClr val="009682"/>
                </a:solidFill>
              </a:rPr>
              <a:t>Unconventional</a:t>
            </a:r>
            <a:r>
              <a:rPr lang="de-DE" sz="3200" dirty="0" smtClean="0">
                <a:solidFill>
                  <a:srgbClr val="009682"/>
                </a:solidFill>
              </a:rPr>
              <a:t> </a:t>
            </a:r>
            <a:r>
              <a:rPr lang="de-DE" sz="3200" dirty="0" smtClean="0">
                <a:solidFill>
                  <a:srgbClr val="009682"/>
                </a:solidFill>
              </a:rPr>
              <a:t>Sensors</a:t>
            </a:r>
            <a:endParaRPr lang="de-DE" sz="3200" dirty="0">
              <a:solidFill>
                <a:srgbClr val="009682"/>
              </a:solidFill>
            </a:endParaRPr>
          </a:p>
        </p:txBody>
      </p:sp>
      <p:sp>
        <p:nvSpPr>
          <p:cNvPr id="3" name="Inhaltsplatzhalter 2"/>
          <p:cNvSpPr>
            <a:spLocks noGrp="1"/>
          </p:cNvSpPr>
          <p:nvPr>
            <p:ph idx="1"/>
          </p:nvPr>
        </p:nvSpPr>
        <p:spPr/>
        <p:txBody>
          <a:bodyPr/>
          <a:lstStyle/>
          <a:p>
            <a:endParaRPr lang="de-DE"/>
          </a:p>
        </p:txBody>
      </p:sp>
      <p:pic>
        <p:nvPicPr>
          <p:cNvPr id="54274" name="Picture 2"/>
          <p:cNvPicPr>
            <a:picLocks noChangeAspect="1" noChangeArrowheads="1"/>
          </p:cNvPicPr>
          <p:nvPr/>
        </p:nvPicPr>
        <p:blipFill>
          <a:blip r:embed="rId3" cstate="print"/>
          <a:srcRect/>
          <a:stretch>
            <a:fillRect/>
          </a:stretch>
        </p:blipFill>
        <p:spPr bwMode="auto">
          <a:xfrm>
            <a:off x="179883" y="2267661"/>
            <a:ext cx="8964117" cy="2531221"/>
          </a:xfrm>
          <a:prstGeom prst="rect">
            <a:avLst/>
          </a:prstGeom>
          <a:noFill/>
          <a:ln w="9525">
            <a:noFill/>
            <a:miter lim="800000"/>
            <a:headEnd/>
            <a:tailEnd/>
          </a:ln>
        </p:spPr>
      </p:pic>
    </p:spTree>
    <p:extLst>
      <p:ext uri="{BB962C8B-B14F-4D97-AF65-F5344CB8AC3E}">
        <p14:creationId xmlns:p14="http://schemas.microsoft.com/office/powerpoint/2010/main" val="201441843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047360" y="2238364"/>
            <a:ext cx="3169457" cy="144655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endParaRPr lang="de-DE" sz="4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Verdana" pitchFamily="34" charset="0"/>
            </a:endParaRPr>
          </a:p>
          <a:p>
            <a:pPr algn="ctr"/>
            <a:r>
              <a:rPr lang="de-DE" sz="4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Verdana" pitchFamily="34" charset="0"/>
              </a:rPr>
              <a:t>Sensors</a:t>
            </a:r>
            <a:endParaRPr lang="de-DE" sz="4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Verdana" pitchFamily="34" charset="0"/>
            </a:endParaRPr>
          </a:p>
        </p:txBody>
      </p:sp>
    </p:spTree>
    <p:extLst>
      <p:ext uri="{BB962C8B-B14F-4D97-AF65-F5344CB8AC3E}">
        <p14:creationId xmlns:p14="http://schemas.microsoft.com/office/powerpoint/2010/main" val="523696329"/>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Measurement in </a:t>
            </a:r>
            <a:r>
              <a:rPr lang="de-DE" dirty="0" err="1" smtClean="0"/>
              <a:t>the</a:t>
            </a:r>
            <a:r>
              <a:rPr lang="de-DE" dirty="0" smtClean="0"/>
              <a:t> 21st </a:t>
            </a:r>
            <a:r>
              <a:rPr lang="de-DE" dirty="0" err="1" smtClean="0"/>
              <a:t>century</a:t>
            </a:r>
            <a:endParaRPr lang="de-DE" dirty="0"/>
          </a:p>
        </p:txBody>
      </p:sp>
      <p:sp>
        <p:nvSpPr>
          <p:cNvPr id="3" name="Inhaltsplatzhalter 2"/>
          <p:cNvSpPr>
            <a:spLocks noGrp="1"/>
          </p:cNvSpPr>
          <p:nvPr>
            <p:ph idx="1"/>
          </p:nvPr>
        </p:nvSpPr>
        <p:spPr/>
        <p:txBody>
          <a:bodyPr/>
          <a:lstStyle/>
          <a:p>
            <a:r>
              <a:rPr lang="de-DE" dirty="0" smtClean="0"/>
              <a:t>„</a:t>
            </a:r>
            <a:r>
              <a:rPr lang="en-US" dirty="0"/>
              <a:t>A set of observations that reduce uncertainty where the result is expressed as a quantity” </a:t>
            </a:r>
            <a:r>
              <a:rPr lang="en-US" sz="1400" dirty="0"/>
              <a:t>Douglas Hubbard: "How to Measure Anything", Wiley (2007</a:t>
            </a:r>
            <a:r>
              <a:rPr lang="en-US" sz="1400" dirty="0" smtClean="0"/>
              <a:t>)</a:t>
            </a:r>
          </a:p>
          <a:p>
            <a:r>
              <a:rPr lang="en-US" dirty="0" smtClean="0"/>
              <a:t>Result of a measurement: value, mean, other statistical values e.g. standard deviation</a:t>
            </a:r>
          </a:p>
          <a:p>
            <a:pPr lvl="1"/>
            <a:r>
              <a:rPr lang="en-US" dirty="0" smtClean="0"/>
              <a:t>In this sense, a good guess may not be worse than a bad measurement</a:t>
            </a:r>
            <a:endParaRPr lang="de-DE" dirty="0"/>
          </a:p>
        </p:txBody>
      </p:sp>
    </p:spTree>
    <p:extLst>
      <p:ext uri="{BB962C8B-B14F-4D97-AF65-F5344CB8AC3E}">
        <p14:creationId xmlns:p14="http://schemas.microsoft.com/office/powerpoint/2010/main" val="14723426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82069" y="319727"/>
            <a:ext cx="6282756" cy="561975"/>
          </a:xfrm>
        </p:spPr>
        <p:txBody>
          <a:bodyPr/>
          <a:lstStyle/>
          <a:p>
            <a:r>
              <a:rPr lang="en-US" sz="2800" dirty="0" smtClean="0">
                <a:solidFill>
                  <a:srgbClr val="009682"/>
                </a:solidFill>
                <a:latin typeface="Frutiger LT Std 45 Light" pitchFamily="34" charset="0"/>
              </a:rPr>
              <a:t>Activity Recognition Using RF Signals</a:t>
            </a:r>
            <a:endParaRPr lang="en-US" sz="2800" dirty="0">
              <a:solidFill>
                <a:srgbClr val="009682"/>
              </a:solidFill>
              <a:latin typeface="Frutiger LT Std 45 Light" pitchFamily="34" charset="0"/>
            </a:endParaRPr>
          </a:p>
        </p:txBody>
      </p:sp>
      <p:sp>
        <p:nvSpPr>
          <p:cNvPr id="4" name="Fußzeilenplatzhalter 3"/>
          <p:cNvSpPr>
            <a:spLocks noGrp="1"/>
          </p:cNvSpPr>
          <p:nvPr>
            <p:ph type="ftr" sz="quarter" idx="4294967295"/>
          </p:nvPr>
        </p:nvSpPr>
        <p:spPr>
          <a:xfrm>
            <a:off x="1701800" y="6445250"/>
            <a:ext cx="4248150" cy="360363"/>
          </a:xfrm>
          <a:prstGeom prst="rect">
            <a:avLst/>
          </a:prstGeom>
        </p:spPr>
        <p:txBody>
          <a:bodyPr/>
          <a:lstStyle/>
          <a:p>
            <a:r>
              <a:rPr lang="en-US" dirty="0" smtClean="0"/>
              <a:t>Michael </a:t>
            </a:r>
            <a:r>
              <a:rPr lang="en-US" dirty="0" err="1" smtClean="0"/>
              <a:t>Beigl</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71600" y="1012840"/>
            <a:ext cx="7056784" cy="532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924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Sensors: Motivation</a:t>
            </a:r>
            <a:endParaRPr lang="en-GB"/>
          </a:p>
        </p:txBody>
      </p:sp>
      <p:sp>
        <p:nvSpPr>
          <p:cNvPr id="3" name="Inhaltsplatzhalter 2"/>
          <p:cNvSpPr>
            <a:spLocks noGrp="1"/>
          </p:cNvSpPr>
          <p:nvPr>
            <p:ph idx="1"/>
          </p:nvPr>
        </p:nvSpPr>
        <p:spPr/>
        <p:txBody>
          <a:bodyPr/>
          <a:lstStyle/>
          <a:p>
            <a:r>
              <a:rPr lang="en-GB" sz="2800" dirty="0" smtClean="0"/>
              <a:t>Human Sensors as a model:</a:t>
            </a:r>
          </a:p>
          <a:p>
            <a:pPr lvl="1"/>
            <a:r>
              <a:rPr lang="en-GB" sz="2400" dirty="0" smtClean="0"/>
              <a:t>Quantity: </a:t>
            </a:r>
          </a:p>
          <a:p>
            <a:pPr lvl="1"/>
            <a:r>
              <a:rPr lang="en-GB" sz="2400" dirty="0" smtClean="0"/>
              <a:t>Multiple sensors provide the feedback to a human to make him „smart“ (to learn, to have redundant sources for a signal etc.)</a:t>
            </a:r>
          </a:p>
          <a:p>
            <a:pPr lvl="1"/>
            <a:endParaRPr lang="en-GB" sz="2400" dirty="0"/>
          </a:p>
        </p:txBody>
      </p:sp>
      <p:graphicFrame>
        <p:nvGraphicFramePr>
          <p:cNvPr id="4" name="Tabelle 3"/>
          <p:cNvGraphicFramePr>
            <a:graphicFrameLocks noGrp="1"/>
          </p:cNvGraphicFramePr>
          <p:nvPr>
            <p:extLst>
              <p:ext uri="{D42A27DB-BD31-4B8C-83A1-F6EECF244321}">
                <p14:modId xmlns:p14="http://schemas.microsoft.com/office/powerpoint/2010/main" val="3200956372"/>
              </p:ext>
            </p:extLst>
          </p:nvPr>
        </p:nvGraphicFramePr>
        <p:xfrm>
          <a:off x="467544" y="3284984"/>
          <a:ext cx="8136905" cy="2936240"/>
        </p:xfrm>
        <a:graphic>
          <a:graphicData uri="http://schemas.openxmlformats.org/drawingml/2006/table">
            <a:tbl>
              <a:tblPr firstRow="1" bandRow="1">
                <a:tableStyleId>{5C22544A-7EE6-4342-B048-85BDC9FD1C3A}</a:tableStyleId>
              </a:tblPr>
              <a:tblGrid>
                <a:gridCol w="2304256"/>
                <a:gridCol w="1152128"/>
                <a:gridCol w="1296144"/>
                <a:gridCol w="1966018"/>
                <a:gridCol w="1418359"/>
              </a:tblGrid>
              <a:tr h="370840">
                <a:tc>
                  <a:txBody>
                    <a:bodyPr/>
                    <a:lstStyle/>
                    <a:p>
                      <a:r>
                        <a:rPr lang="en-GB" noProof="0" dirty="0" smtClean="0"/>
                        <a:t>Sense</a:t>
                      </a:r>
                      <a:endParaRPr lang="en-GB" noProof="0" dirty="0"/>
                    </a:p>
                  </a:txBody>
                  <a:tcPr/>
                </a:tc>
                <a:tc>
                  <a:txBody>
                    <a:bodyPr/>
                    <a:lstStyle/>
                    <a:p>
                      <a:r>
                        <a:rPr lang="en-GB" noProof="0" smtClean="0"/>
                        <a:t>Human Organ</a:t>
                      </a:r>
                      <a:endParaRPr lang="en-GB" noProof="0"/>
                    </a:p>
                  </a:txBody>
                  <a:tcPr/>
                </a:tc>
                <a:tc>
                  <a:txBody>
                    <a:bodyPr/>
                    <a:lstStyle/>
                    <a:p>
                      <a:r>
                        <a:rPr lang="en-GB" noProof="0" dirty="0" err="1" smtClean="0"/>
                        <a:t>Quanitity</a:t>
                      </a:r>
                      <a:endParaRPr lang="en-GB" noProof="0" dirty="0"/>
                    </a:p>
                  </a:txBody>
                  <a:tcPr/>
                </a:tc>
                <a:tc>
                  <a:txBody>
                    <a:bodyPr/>
                    <a:lstStyle/>
                    <a:p>
                      <a:r>
                        <a:rPr lang="en-GB" noProof="0" dirty="0" smtClean="0"/>
                        <a:t>Sensor</a:t>
                      </a:r>
                      <a:endParaRPr lang="en-GB" noProof="0" dirty="0"/>
                    </a:p>
                  </a:txBody>
                  <a:tcPr/>
                </a:tc>
                <a:tc>
                  <a:txBody>
                    <a:bodyPr/>
                    <a:lstStyle/>
                    <a:p>
                      <a:r>
                        <a:rPr lang="en-GB" baseline="0" noProof="0" dirty="0" smtClean="0"/>
                        <a:t>Physical </a:t>
                      </a:r>
                      <a:endParaRPr lang="en-GB" noProof="0" dirty="0"/>
                    </a:p>
                  </a:txBody>
                  <a:tcPr/>
                </a:tc>
              </a:tr>
              <a:tr h="370840">
                <a:tc>
                  <a:txBody>
                    <a:bodyPr/>
                    <a:lstStyle/>
                    <a:p>
                      <a:r>
                        <a:rPr lang="en-GB" noProof="0" smtClean="0"/>
                        <a:t>Hearing</a:t>
                      </a:r>
                      <a:endParaRPr lang="en-GB" noProof="0"/>
                    </a:p>
                  </a:txBody>
                  <a:tcPr/>
                </a:tc>
                <a:tc>
                  <a:txBody>
                    <a:bodyPr/>
                    <a:lstStyle/>
                    <a:p>
                      <a:r>
                        <a:rPr lang="en-GB" noProof="0" smtClean="0"/>
                        <a:t>Ear</a:t>
                      </a:r>
                      <a:endParaRPr lang="en-GB" noProof="0"/>
                    </a:p>
                  </a:txBody>
                  <a:tcPr/>
                </a:tc>
                <a:tc>
                  <a:txBody>
                    <a:bodyPr/>
                    <a:lstStyle/>
                    <a:p>
                      <a:r>
                        <a:rPr lang="en-GB" noProof="0" dirty="0" smtClean="0"/>
                        <a:t>3* 10^4</a:t>
                      </a:r>
                      <a:endParaRPr lang="en-GB" noProof="0" dirty="0"/>
                    </a:p>
                  </a:txBody>
                  <a:tcPr/>
                </a:tc>
                <a:tc>
                  <a:txBody>
                    <a:bodyPr/>
                    <a:lstStyle/>
                    <a:p>
                      <a:r>
                        <a:rPr lang="en-GB" noProof="0" dirty="0" smtClean="0"/>
                        <a:t>Microphone</a:t>
                      </a:r>
                      <a:endParaRPr lang="en-GB" noProof="0" dirty="0"/>
                    </a:p>
                  </a:txBody>
                  <a:tcPr/>
                </a:tc>
                <a:tc>
                  <a:txBody>
                    <a:bodyPr/>
                    <a:lstStyle/>
                    <a:p>
                      <a:r>
                        <a:rPr lang="en-GB" noProof="0" smtClean="0"/>
                        <a:t>Sound</a:t>
                      </a:r>
                      <a:endParaRPr lang="en-GB" noProof="0"/>
                    </a:p>
                  </a:txBody>
                  <a:tcPr/>
                </a:tc>
              </a:tr>
              <a:tr h="285224">
                <a:tc>
                  <a:txBody>
                    <a:bodyPr/>
                    <a:lstStyle/>
                    <a:p>
                      <a:r>
                        <a:rPr lang="en-GB" noProof="0" dirty="0" err="1" smtClean="0"/>
                        <a:t>Seing</a:t>
                      </a:r>
                      <a:endParaRPr lang="en-GB" noProof="0" dirty="0"/>
                    </a:p>
                  </a:txBody>
                  <a:tcPr/>
                </a:tc>
                <a:tc>
                  <a:txBody>
                    <a:bodyPr/>
                    <a:lstStyle/>
                    <a:p>
                      <a:r>
                        <a:rPr lang="en-GB" noProof="0" dirty="0" smtClean="0"/>
                        <a:t>Eye</a:t>
                      </a:r>
                      <a:endParaRPr lang="en-GB"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noProof="0" dirty="0" smtClean="0"/>
                        <a:t>2* 10^8</a:t>
                      </a:r>
                      <a:endParaRPr lang="en-GB" noProof="0" dirty="0"/>
                    </a:p>
                  </a:txBody>
                  <a:tcPr/>
                </a:tc>
                <a:tc>
                  <a:txBody>
                    <a:bodyPr/>
                    <a:lstStyle/>
                    <a:p>
                      <a:r>
                        <a:rPr lang="en-GB" noProof="0" dirty="0" smtClean="0"/>
                        <a:t>Photo detector</a:t>
                      </a:r>
                      <a:endParaRPr lang="en-GB" noProof="0" dirty="0"/>
                    </a:p>
                  </a:txBody>
                  <a:tcPr/>
                </a:tc>
                <a:tc>
                  <a:txBody>
                    <a:bodyPr/>
                    <a:lstStyle/>
                    <a:p>
                      <a:r>
                        <a:rPr lang="en-GB" noProof="0" dirty="0" smtClean="0"/>
                        <a:t>Light</a:t>
                      </a:r>
                      <a:endParaRPr lang="en-GB" noProof="0" dirty="0"/>
                    </a:p>
                  </a:txBody>
                  <a:tcPr/>
                </a:tc>
              </a:tr>
              <a:tr h="370840">
                <a:tc>
                  <a:txBody>
                    <a:bodyPr/>
                    <a:lstStyle/>
                    <a:p>
                      <a:r>
                        <a:rPr lang="en-GB" noProof="0" smtClean="0"/>
                        <a:t>Smell</a:t>
                      </a:r>
                      <a:endParaRPr lang="en-GB" noProof="0"/>
                    </a:p>
                  </a:txBody>
                  <a:tcPr/>
                </a:tc>
                <a:tc>
                  <a:txBody>
                    <a:bodyPr/>
                    <a:lstStyle/>
                    <a:p>
                      <a:r>
                        <a:rPr lang="en-GB" noProof="0" smtClean="0"/>
                        <a:t>Nose</a:t>
                      </a:r>
                      <a:endParaRPr lang="en-GB" noProof="0"/>
                    </a:p>
                  </a:txBody>
                  <a:tcPr/>
                </a:tc>
                <a:tc>
                  <a:txBody>
                    <a:bodyPr/>
                    <a:lstStyle/>
                    <a:p>
                      <a:r>
                        <a:rPr lang="en-GB" noProof="0" dirty="0" smtClean="0"/>
                        <a:t>10^7</a:t>
                      </a:r>
                      <a:endParaRPr lang="en-GB" noProof="0" dirty="0"/>
                    </a:p>
                  </a:txBody>
                  <a:tcPr/>
                </a:tc>
                <a:tc>
                  <a:txBody>
                    <a:bodyPr/>
                    <a:lstStyle/>
                    <a:p>
                      <a:r>
                        <a:rPr lang="en-GB" noProof="0" dirty="0" smtClean="0"/>
                        <a:t>Gas</a:t>
                      </a:r>
                      <a:endParaRPr lang="en-GB" noProof="0" dirty="0"/>
                    </a:p>
                  </a:txBody>
                  <a:tcPr/>
                </a:tc>
                <a:tc>
                  <a:txBody>
                    <a:bodyPr/>
                    <a:lstStyle/>
                    <a:p>
                      <a:r>
                        <a:rPr lang="en-GB" noProof="0" smtClean="0"/>
                        <a:t>Gas</a:t>
                      </a:r>
                      <a:endParaRPr lang="en-GB" noProof="0"/>
                    </a:p>
                  </a:txBody>
                  <a:tcPr/>
                </a:tc>
              </a:tr>
              <a:tr h="370840">
                <a:tc>
                  <a:txBody>
                    <a:bodyPr/>
                    <a:lstStyle/>
                    <a:p>
                      <a:r>
                        <a:rPr lang="en-GB" noProof="0" dirty="0" smtClean="0"/>
                        <a:t>Feeling: Warm</a:t>
                      </a:r>
                      <a:br>
                        <a:rPr lang="en-GB" noProof="0" dirty="0" smtClean="0"/>
                      </a:br>
                      <a:r>
                        <a:rPr lang="en-GB" noProof="0" dirty="0" smtClean="0"/>
                        <a:t>Feeling: Cold</a:t>
                      </a:r>
                      <a:br>
                        <a:rPr lang="en-GB" noProof="0" dirty="0" smtClean="0"/>
                      </a:br>
                      <a:r>
                        <a:rPr lang="en-GB" noProof="0" dirty="0" smtClean="0"/>
                        <a:t>Feeling: Pressure</a:t>
                      </a:r>
                      <a:br>
                        <a:rPr lang="en-GB" noProof="0" dirty="0" smtClean="0"/>
                      </a:br>
                      <a:r>
                        <a:rPr lang="en-GB" noProof="0" dirty="0" smtClean="0"/>
                        <a:t>Feeling:</a:t>
                      </a:r>
                      <a:r>
                        <a:rPr lang="en-GB" baseline="0" noProof="0" dirty="0" smtClean="0"/>
                        <a:t> Pain</a:t>
                      </a:r>
                      <a:endParaRPr lang="en-GB" noProof="0" dirty="0"/>
                    </a:p>
                  </a:txBody>
                  <a:tcPr/>
                </a:tc>
                <a:tc>
                  <a:txBody>
                    <a:bodyPr/>
                    <a:lstStyle/>
                    <a:p>
                      <a:r>
                        <a:rPr lang="en-GB" noProof="0" dirty="0" smtClean="0"/>
                        <a:t>Skin</a:t>
                      </a:r>
                      <a:endParaRPr lang="en-GB" noProof="0" dirty="0"/>
                    </a:p>
                  </a:txBody>
                  <a:tcPr/>
                </a:tc>
                <a:tc>
                  <a:txBody>
                    <a:bodyPr/>
                    <a:lstStyle/>
                    <a:p>
                      <a:r>
                        <a:rPr lang="en-GB" noProof="0" dirty="0" smtClean="0"/>
                        <a:t>10^4</a:t>
                      </a:r>
                      <a:br>
                        <a:rPr lang="en-GB" noProof="0" dirty="0" smtClean="0"/>
                      </a:br>
                      <a:r>
                        <a:rPr lang="en-GB" noProof="0" dirty="0" smtClean="0"/>
                        <a:t>10^5</a:t>
                      </a:r>
                      <a:br>
                        <a:rPr lang="en-GB" noProof="0" dirty="0" smtClean="0"/>
                      </a:br>
                      <a:r>
                        <a:rPr lang="en-GB" noProof="0" dirty="0" smtClean="0"/>
                        <a:t>5*10^5</a:t>
                      </a:r>
                    </a:p>
                    <a:p>
                      <a:r>
                        <a:rPr lang="en-GB" noProof="0" dirty="0" smtClean="0"/>
                        <a:t>3*10^6</a:t>
                      </a:r>
                      <a:endParaRPr lang="en-GB" noProof="0" dirty="0"/>
                    </a:p>
                  </a:txBody>
                  <a:tcPr/>
                </a:tc>
                <a:tc>
                  <a:txBody>
                    <a:bodyPr/>
                    <a:lstStyle/>
                    <a:p>
                      <a:r>
                        <a:rPr lang="en-GB" noProof="0" dirty="0" smtClean="0"/>
                        <a:t>Thermo element</a:t>
                      </a:r>
                    </a:p>
                    <a:p>
                      <a:r>
                        <a:rPr lang="en-GB" noProof="0" dirty="0" smtClean="0"/>
                        <a:t>Thermo element</a:t>
                      </a:r>
                    </a:p>
                    <a:p>
                      <a:r>
                        <a:rPr lang="en-GB" noProof="0" dirty="0" err="1" smtClean="0"/>
                        <a:t>Piezo</a:t>
                      </a:r>
                      <a:endParaRPr lang="en-GB" noProof="0" dirty="0"/>
                    </a:p>
                  </a:txBody>
                  <a:tcPr/>
                </a:tc>
                <a:tc>
                  <a:txBody>
                    <a:bodyPr/>
                    <a:lstStyle/>
                    <a:p>
                      <a:r>
                        <a:rPr lang="en-GB" noProof="0" dirty="0" smtClean="0"/>
                        <a:t>Heat</a:t>
                      </a:r>
                    </a:p>
                    <a:p>
                      <a:r>
                        <a:rPr lang="en-GB" noProof="0" dirty="0" smtClean="0"/>
                        <a:t>Cold</a:t>
                      </a:r>
                    </a:p>
                    <a:p>
                      <a:r>
                        <a:rPr lang="en-GB" noProof="0" dirty="0" smtClean="0"/>
                        <a:t>Pressure</a:t>
                      </a:r>
                      <a:endParaRPr lang="en-GB" noProof="0" dirty="0"/>
                    </a:p>
                  </a:txBody>
                  <a:tcPr/>
                </a:tc>
              </a:tr>
            </a:tbl>
          </a:graphicData>
        </a:graphic>
      </p:graphicFrame>
    </p:spTree>
    <p:extLst>
      <p:ext uri="{BB962C8B-B14F-4D97-AF65-F5344CB8AC3E}">
        <p14:creationId xmlns:p14="http://schemas.microsoft.com/office/powerpoint/2010/main" val="4007515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de-DE" smtClean="0"/>
              <a:t>Human Senses</a:t>
            </a:r>
          </a:p>
        </p:txBody>
      </p:sp>
      <p:sp>
        <p:nvSpPr>
          <p:cNvPr id="577539" name="Rectangle 3"/>
          <p:cNvSpPr>
            <a:spLocks noGrp="1" noChangeArrowheads="1"/>
          </p:cNvSpPr>
          <p:nvPr>
            <p:ph idx="1"/>
          </p:nvPr>
        </p:nvSpPr>
        <p:spPr/>
        <p:txBody>
          <a:bodyPr/>
          <a:lstStyle/>
          <a:p>
            <a:pPr>
              <a:buFont typeface="Wingdings" pitchFamily="2" charset="2"/>
              <a:buNone/>
            </a:pPr>
            <a:r>
              <a:rPr lang="en-GB" sz="2800" dirty="0" err="1" smtClean="0">
                <a:solidFill>
                  <a:srgbClr val="00AAFF"/>
                </a:solidFill>
              </a:rPr>
              <a:t>Aristoteles</a:t>
            </a:r>
            <a:r>
              <a:rPr lang="en-GB" sz="2800" dirty="0" smtClean="0">
                <a:solidFill>
                  <a:srgbClr val="00AAFF"/>
                </a:solidFill>
              </a:rPr>
              <a:t> five sense definition</a:t>
            </a:r>
          </a:p>
          <a:p>
            <a:r>
              <a:rPr lang="en-GB" sz="2800" dirty="0" smtClean="0">
                <a:solidFill>
                  <a:srgbClr val="00AAFF"/>
                </a:solidFill>
              </a:rPr>
              <a:t>sight</a:t>
            </a:r>
            <a:r>
              <a:rPr lang="en-GB" sz="2800" dirty="0" smtClean="0"/>
              <a:t>, </a:t>
            </a:r>
            <a:r>
              <a:rPr lang="en-GB" sz="2800" dirty="0" smtClean="0">
                <a:solidFill>
                  <a:srgbClr val="00AAFF"/>
                </a:solidFill>
              </a:rPr>
              <a:t>hearing</a:t>
            </a:r>
            <a:r>
              <a:rPr lang="en-GB" sz="2800" dirty="0" smtClean="0"/>
              <a:t>, </a:t>
            </a:r>
            <a:r>
              <a:rPr lang="en-GB" sz="2800" dirty="0" smtClean="0">
                <a:solidFill>
                  <a:srgbClr val="00AAFF"/>
                </a:solidFill>
              </a:rPr>
              <a:t>touch</a:t>
            </a:r>
            <a:r>
              <a:rPr lang="en-GB" sz="2800" dirty="0" smtClean="0"/>
              <a:t>, smell, taste </a:t>
            </a:r>
            <a:br>
              <a:rPr lang="en-GB" sz="2800" dirty="0" smtClean="0"/>
            </a:br>
            <a:endParaRPr lang="en-GB" sz="1400" dirty="0" smtClean="0"/>
          </a:p>
          <a:p>
            <a:endParaRPr lang="en-GB" sz="500" dirty="0" smtClean="0"/>
          </a:p>
          <a:p>
            <a:pPr>
              <a:buFont typeface="Wingdings" pitchFamily="2" charset="2"/>
              <a:buNone/>
            </a:pPr>
            <a:r>
              <a:rPr lang="en-GB" sz="2800" dirty="0" smtClean="0">
                <a:solidFill>
                  <a:srgbClr val="00AAFF"/>
                </a:solidFill>
              </a:rPr>
              <a:t>Additional senses</a:t>
            </a:r>
            <a:r>
              <a:rPr lang="en-GB" sz="2800" dirty="0" smtClean="0"/>
              <a:t> </a:t>
            </a:r>
          </a:p>
          <a:p>
            <a:r>
              <a:rPr lang="en-GB" sz="2800" b="0" dirty="0" smtClean="0"/>
              <a:t>nociception (pain), </a:t>
            </a:r>
          </a:p>
          <a:p>
            <a:r>
              <a:rPr lang="en-GB" sz="2800" b="0" dirty="0" err="1" smtClean="0">
                <a:solidFill>
                  <a:srgbClr val="00AAFF"/>
                </a:solidFill>
              </a:rPr>
              <a:t>equilibrioception</a:t>
            </a:r>
            <a:r>
              <a:rPr lang="en-GB" sz="2800" b="0" dirty="0" smtClean="0"/>
              <a:t> (balance),</a:t>
            </a:r>
          </a:p>
          <a:p>
            <a:r>
              <a:rPr lang="en-GB" sz="2800" b="0" dirty="0" smtClean="0">
                <a:solidFill>
                  <a:srgbClr val="00AAFF"/>
                </a:solidFill>
              </a:rPr>
              <a:t>proprioception &amp; </a:t>
            </a:r>
            <a:r>
              <a:rPr lang="en-GB" sz="2800" b="0" dirty="0" err="1" smtClean="0">
                <a:solidFill>
                  <a:srgbClr val="00AAFF"/>
                </a:solidFill>
              </a:rPr>
              <a:t>kinesthesia</a:t>
            </a:r>
            <a:r>
              <a:rPr lang="en-GB" sz="2800" b="0" dirty="0" smtClean="0"/>
              <a:t> (joint motion and acceleration), </a:t>
            </a:r>
          </a:p>
          <a:p>
            <a:r>
              <a:rPr lang="en-GB" sz="2800" b="0" dirty="0" err="1" smtClean="0"/>
              <a:t>thermoception</a:t>
            </a:r>
            <a:r>
              <a:rPr lang="en-GB" sz="2800" b="0" dirty="0" smtClean="0"/>
              <a:t> (temperature differences)</a:t>
            </a:r>
          </a:p>
          <a:p>
            <a:endParaRPr lang="en-GB" sz="2800" b="0" dirty="0" smtClean="0"/>
          </a:p>
        </p:txBody>
      </p:sp>
    </p:spTree>
    <p:extLst>
      <p:ext uri="{BB962C8B-B14F-4D97-AF65-F5344CB8AC3E}">
        <p14:creationId xmlns:p14="http://schemas.microsoft.com/office/powerpoint/2010/main" val="184446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047360" y="2238364"/>
            <a:ext cx="3169457" cy="2123658"/>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endParaRPr lang="de-DE" sz="4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Verdana" pitchFamily="34" charset="0"/>
            </a:endParaRPr>
          </a:p>
          <a:p>
            <a:pPr algn="ctr"/>
            <a:r>
              <a:rPr lang="de-DE" sz="4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Verdana" pitchFamily="34" charset="0"/>
              </a:rPr>
              <a:t>Sensors</a:t>
            </a:r>
          </a:p>
          <a:p>
            <a:pPr algn="ctr"/>
            <a:endParaRPr lang="de-DE" sz="4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Verdana" pitchFamily="34" charset="0"/>
            </a:endParaRPr>
          </a:p>
        </p:txBody>
      </p:sp>
    </p:spTree>
    <p:extLst>
      <p:ext uri="{BB962C8B-B14F-4D97-AF65-F5344CB8AC3E}">
        <p14:creationId xmlns:p14="http://schemas.microsoft.com/office/powerpoint/2010/main" val="341659252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de-DE" sz="2800" dirty="0" smtClean="0"/>
              <a:t>Motivation </a:t>
            </a:r>
            <a:br>
              <a:rPr lang="de-DE" sz="2800" dirty="0" smtClean="0"/>
            </a:br>
            <a:r>
              <a:rPr lang="de-DE" sz="2800" dirty="0" err="1" smtClean="0"/>
              <a:t>Context</a:t>
            </a:r>
            <a:r>
              <a:rPr lang="de-DE" sz="2800" dirty="0" smtClean="0"/>
              <a:t> </a:t>
            </a:r>
            <a:r>
              <a:rPr lang="de-DE" sz="2800" dirty="0" err="1" smtClean="0"/>
              <a:t>through</a:t>
            </a:r>
            <a:r>
              <a:rPr lang="de-DE" sz="2800" dirty="0" smtClean="0"/>
              <a:t> Sensors</a:t>
            </a:r>
            <a:endParaRPr lang="de-DE" sz="2800" dirty="0" smtClean="0"/>
          </a:p>
        </p:txBody>
      </p:sp>
      <p:sp>
        <p:nvSpPr>
          <p:cNvPr id="40963" name="Rectangle 3"/>
          <p:cNvSpPr>
            <a:spLocks noGrp="1" noChangeArrowheads="1"/>
          </p:cNvSpPr>
          <p:nvPr>
            <p:ph type="body" idx="1"/>
          </p:nvPr>
        </p:nvSpPr>
        <p:spPr>
          <a:xfrm>
            <a:off x="390525" y="2708920"/>
            <a:ext cx="9190184" cy="4271962"/>
          </a:xfrm>
        </p:spPr>
        <p:txBody>
          <a:bodyPr/>
          <a:lstStyle/>
          <a:p>
            <a:pPr>
              <a:lnSpc>
                <a:spcPct val="90000"/>
              </a:lnSpc>
            </a:pPr>
            <a:endParaRPr lang="de-DE" sz="2400" b="0" dirty="0" smtClean="0"/>
          </a:p>
          <a:p>
            <a:pPr>
              <a:lnSpc>
                <a:spcPct val="90000"/>
              </a:lnSpc>
            </a:pPr>
            <a:endParaRPr lang="de-DE" sz="2400" dirty="0"/>
          </a:p>
          <a:p>
            <a:pPr>
              <a:lnSpc>
                <a:spcPct val="90000"/>
              </a:lnSpc>
            </a:pPr>
            <a:endParaRPr lang="de-DE" sz="2400" b="0" dirty="0" smtClean="0"/>
          </a:p>
          <a:p>
            <a:pPr>
              <a:lnSpc>
                <a:spcPct val="90000"/>
              </a:lnSpc>
            </a:pPr>
            <a:endParaRPr lang="de-DE" sz="2400" dirty="0" smtClean="0"/>
          </a:p>
          <a:p>
            <a:pPr>
              <a:lnSpc>
                <a:spcPct val="90000"/>
              </a:lnSpc>
            </a:pPr>
            <a:endParaRPr lang="de-DE" sz="2400" dirty="0"/>
          </a:p>
          <a:p>
            <a:pPr>
              <a:lnSpc>
                <a:spcPct val="90000"/>
              </a:lnSpc>
            </a:pPr>
            <a:r>
              <a:rPr lang="de-DE" sz="2400" dirty="0" smtClean="0"/>
              <a:t>Sensor </a:t>
            </a:r>
            <a:r>
              <a:rPr lang="de-DE" sz="2400" dirty="0" err="1" smtClean="0"/>
              <a:t>Enable</a:t>
            </a:r>
            <a:r>
              <a:rPr lang="de-DE" sz="2400" dirty="0" smtClean="0"/>
              <a:t> </a:t>
            </a:r>
            <a:r>
              <a:rPr lang="de-DE" sz="2400" dirty="0" err="1" smtClean="0"/>
              <a:t>new</a:t>
            </a:r>
            <a:r>
              <a:rPr lang="de-DE" sz="2400" dirty="0" smtClean="0"/>
              <a:t> </a:t>
            </a:r>
            <a:r>
              <a:rPr lang="de-DE" sz="2400" dirty="0" err="1" smtClean="0"/>
              <a:t>interactions</a:t>
            </a:r>
            <a:r>
              <a:rPr lang="de-DE" sz="2400" dirty="0" smtClean="0"/>
              <a:t> </a:t>
            </a:r>
            <a:r>
              <a:rPr lang="de-DE" sz="2400" dirty="0" err="1" smtClean="0"/>
              <a:t>by</a:t>
            </a:r>
            <a:r>
              <a:rPr lang="de-DE" sz="2400" dirty="0" smtClean="0"/>
              <a:t> </a:t>
            </a:r>
            <a:r>
              <a:rPr lang="de-DE" sz="2400" dirty="0" err="1" smtClean="0"/>
              <a:t>providing</a:t>
            </a:r>
            <a:r>
              <a:rPr lang="de-DE" sz="2400" dirty="0" smtClean="0"/>
              <a:t> </a:t>
            </a:r>
            <a:r>
              <a:rPr lang="de-DE" sz="2400" dirty="0" err="1" smtClean="0"/>
              <a:t>context</a:t>
            </a:r>
            <a:r>
              <a:rPr lang="de-DE" sz="2400" dirty="0" smtClean="0"/>
              <a:t> </a:t>
            </a:r>
          </a:p>
          <a:p>
            <a:pPr lvl="1">
              <a:lnSpc>
                <a:spcPct val="90000"/>
              </a:lnSpc>
            </a:pPr>
            <a:r>
              <a:rPr lang="de-DE" sz="2000" dirty="0" err="1" smtClean="0"/>
              <a:t>Tilt</a:t>
            </a:r>
            <a:r>
              <a:rPr lang="de-DE" sz="2000" dirty="0" smtClean="0"/>
              <a:t> </a:t>
            </a:r>
            <a:r>
              <a:rPr lang="de-DE" sz="2000" dirty="0" err="1" smtClean="0"/>
              <a:t>sensor</a:t>
            </a:r>
            <a:r>
              <a:rPr lang="de-DE" sz="2000" dirty="0" smtClean="0">
                <a:sym typeface="Wingdings" pitchFamily="2" charset="2"/>
              </a:rPr>
              <a:t> </a:t>
            </a:r>
            <a:r>
              <a:rPr lang="de-DE" sz="2000" dirty="0" smtClean="0"/>
              <a:t>Orientation</a:t>
            </a:r>
          </a:p>
          <a:p>
            <a:pPr lvl="1">
              <a:lnSpc>
                <a:spcPct val="90000"/>
              </a:lnSpc>
            </a:pPr>
            <a:r>
              <a:rPr lang="de-DE" sz="2000" dirty="0" smtClean="0"/>
              <a:t>Light </a:t>
            </a:r>
            <a:r>
              <a:rPr lang="de-DE" sz="2000" dirty="0" err="1" smtClean="0"/>
              <a:t>sensor</a:t>
            </a:r>
            <a:r>
              <a:rPr lang="de-DE" sz="2000" dirty="0" smtClean="0">
                <a:sym typeface="Wingdings" pitchFamily="2" charset="2"/>
              </a:rPr>
              <a:t> </a:t>
            </a:r>
            <a:r>
              <a:rPr lang="de-DE" sz="2000" dirty="0" smtClean="0"/>
              <a:t>LCD </a:t>
            </a:r>
            <a:r>
              <a:rPr lang="de-DE" sz="2000" dirty="0" err="1" smtClean="0"/>
              <a:t>Brightness</a:t>
            </a:r>
            <a:endParaRPr lang="de-DE" sz="2000" dirty="0" smtClean="0"/>
          </a:p>
          <a:p>
            <a:pPr>
              <a:lnSpc>
                <a:spcPct val="90000"/>
              </a:lnSpc>
            </a:pPr>
            <a:endParaRPr lang="de-DE" sz="2400" b="0" dirty="0" smtClean="0"/>
          </a:p>
          <a:p>
            <a:pPr lvl="1">
              <a:lnSpc>
                <a:spcPct val="90000"/>
              </a:lnSpc>
            </a:pPr>
            <a:endParaRPr lang="de-DE" sz="2000" dirty="0" smtClean="0"/>
          </a:p>
        </p:txBody>
      </p:sp>
      <p:pic>
        <p:nvPicPr>
          <p:cNvPr id="40965" name="Picture 5"/>
          <p:cNvPicPr>
            <a:picLocks noChangeAspect="1" noChangeArrowheads="1"/>
          </p:cNvPicPr>
          <p:nvPr/>
        </p:nvPicPr>
        <p:blipFill>
          <a:blip r:embed="rId3" cstate="print"/>
          <a:srcRect/>
          <a:stretch>
            <a:fillRect/>
          </a:stretch>
        </p:blipFill>
        <p:spPr bwMode="auto">
          <a:xfrm>
            <a:off x="3491880" y="1118415"/>
            <a:ext cx="5148262" cy="3060700"/>
          </a:xfrm>
          <a:prstGeom prst="rect">
            <a:avLst/>
          </a:prstGeom>
          <a:noFill/>
          <a:ln w="9525">
            <a:noFill/>
            <a:miter lim="800000"/>
            <a:headEnd/>
            <a:tailEnd/>
          </a:ln>
        </p:spPr>
      </p:pic>
      <p:sp>
        <p:nvSpPr>
          <p:cNvPr id="40966" name="Rectangle 6"/>
          <p:cNvSpPr>
            <a:spLocks noChangeArrowheads="1"/>
          </p:cNvSpPr>
          <p:nvPr/>
        </p:nvSpPr>
        <p:spPr bwMode="auto">
          <a:xfrm>
            <a:off x="4499992" y="4151654"/>
            <a:ext cx="4777503" cy="525401"/>
          </a:xfrm>
          <a:prstGeom prst="rect">
            <a:avLst/>
          </a:prstGeom>
          <a:noFill/>
          <a:ln w="9525">
            <a:noFill/>
            <a:miter lim="800000"/>
            <a:headEnd/>
            <a:tailEnd/>
          </a:ln>
        </p:spPr>
        <p:txBody>
          <a:bodyPr wrap="none" lIns="90000" tIns="46800" rIns="90000" bIns="46800" anchor="ctr">
            <a:spAutoFit/>
          </a:bodyPr>
          <a:lstStyle/>
          <a:p>
            <a:r>
              <a:rPr lang="en-US" sz="1400" dirty="0"/>
              <a:t>Albrecht Schmidt, Michael Beigl, Hans-Werner </a:t>
            </a:r>
            <a:r>
              <a:rPr lang="en-US" sz="1400" dirty="0" err="1"/>
              <a:t>Gellersen</a:t>
            </a:r>
            <a:r>
              <a:rPr lang="en-US" sz="1400" dirty="0"/>
              <a:t>: </a:t>
            </a:r>
          </a:p>
          <a:p>
            <a:r>
              <a:rPr lang="en-US" sz="1400" dirty="0"/>
              <a:t>There is more to context than location, 1998 </a:t>
            </a:r>
          </a:p>
        </p:txBody>
      </p:sp>
      <p:pic>
        <p:nvPicPr>
          <p:cNvPr id="40967" name="Picture 7"/>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51520" y="1138523"/>
            <a:ext cx="2049462" cy="1573213"/>
          </a:xfrm>
          <a:prstGeom prst="rect">
            <a:avLst/>
          </a:prstGeom>
          <a:noFill/>
          <a:ln w="9525">
            <a:noFill/>
            <a:miter lim="800000"/>
            <a:headEnd/>
            <a:tailEnd/>
          </a:ln>
        </p:spPr>
      </p:pic>
    </p:spTree>
    <p:extLst>
      <p:ext uri="{BB962C8B-B14F-4D97-AF65-F5344CB8AC3E}">
        <p14:creationId xmlns:p14="http://schemas.microsoft.com/office/powerpoint/2010/main" val="2268025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600" dirty="0" smtClean="0">
                <a:solidFill>
                  <a:srgbClr val="009682"/>
                </a:solidFill>
              </a:rPr>
              <a:t>Sensor Development</a:t>
            </a:r>
            <a:endParaRPr lang="de-DE" sz="3600" dirty="0">
              <a:solidFill>
                <a:srgbClr val="009682"/>
              </a:solidFill>
            </a:endParaRPr>
          </a:p>
        </p:txBody>
      </p:sp>
      <p:sp>
        <p:nvSpPr>
          <p:cNvPr id="6" name="Textfeld 5"/>
          <p:cNvSpPr txBox="1"/>
          <p:nvPr/>
        </p:nvSpPr>
        <p:spPr>
          <a:xfrm>
            <a:off x="7426407" y="2714620"/>
            <a:ext cx="1931939" cy="2585323"/>
          </a:xfrm>
          <a:prstGeom prst="rect">
            <a:avLst/>
          </a:prstGeom>
          <a:noFill/>
        </p:spPr>
        <p:txBody>
          <a:bodyPr wrap="square" rtlCol="0">
            <a:spAutoFit/>
          </a:bodyPr>
          <a:lstStyle/>
          <a:p>
            <a:pPr>
              <a:buFont typeface="Wingdings" pitchFamily="2" charset="2"/>
              <a:buChar char="§"/>
            </a:pPr>
            <a:r>
              <a:rPr lang="de-DE" dirty="0" err="1" smtClean="0"/>
              <a:t>Accelleration</a:t>
            </a:r>
            <a:endParaRPr lang="de-DE" dirty="0" smtClean="0"/>
          </a:p>
          <a:p>
            <a:pPr>
              <a:buFont typeface="Wingdings" pitchFamily="2" charset="2"/>
              <a:buChar char="§"/>
            </a:pPr>
            <a:r>
              <a:rPr lang="de-DE" dirty="0" smtClean="0"/>
              <a:t>Light</a:t>
            </a:r>
          </a:p>
          <a:p>
            <a:pPr>
              <a:buFont typeface="Wingdings" pitchFamily="2" charset="2"/>
              <a:buChar char="§"/>
            </a:pPr>
            <a:r>
              <a:rPr lang="de-DE" dirty="0" err="1" smtClean="0"/>
              <a:t>Proximity</a:t>
            </a:r>
            <a:endParaRPr lang="de-DE" dirty="0" smtClean="0"/>
          </a:p>
          <a:p>
            <a:pPr>
              <a:buFont typeface="Wingdings" pitchFamily="2" charset="2"/>
              <a:buChar char="§"/>
            </a:pPr>
            <a:r>
              <a:rPr lang="de-DE" dirty="0" err="1" smtClean="0"/>
              <a:t>Touch</a:t>
            </a:r>
            <a:endParaRPr lang="de-DE" dirty="0" smtClean="0"/>
          </a:p>
          <a:p>
            <a:pPr>
              <a:buFont typeface="Wingdings" pitchFamily="2" charset="2"/>
              <a:buChar char="§"/>
            </a:pPr>
            <a:r>
              <a:rPr lang="de-DE" dirty="0" err="1" smtClean="0"/>
              <a:t>Camera</a:t>
            </a:r>
            <a:endParaRPr lang="de-DE" dirty="0" smtClean="0"/>
          </a:p>
          <a:p>
            <a:pPr>
              <a:buFont typeface="Wingdings" pitchFamily="2" charset="2"/>
              <a:buChar char="§"/>
            </a:pPr>
            <a:r>
              <a:rPr lang="de-DE" dirty="0" smtClean="0"/>
              <a:t>GPS</a:t>
            </a:r>
          </a:p>
          <a:p>
            <a:pPr>
              <a:buFont typeface="Wingdings" pitchFamily="2" charset="2"/>
              <a:buChar char="§"/>
            </a:pPr>
            <a:r>
              <a:rPr lang="de-DE" dirty="0" smtClean="0"/>
              <a:t>Rotation</a:t>
            </a:r>
          </a:p>
          <a:p>
            <a:pPr>
              <a:buFont typeface="Wingdings" pitchFamily="2" charset="2"/>
              <a:buChar char="§"/>
            </a:pPr>
            <a:r>
              <a:rPr lang="de-DE" dirty="0" err="1" smtClean="0"/>
              <a:t>Temperature</a:t>
            </a:r>
            <a:endParaRPr lang="de-DE" dirty="0" smtClean="0"/>
          </a:p>
          <a:p>
            <a:pPr>
              <a:buFont typeface="Wingdings" pitchFamily="2" charset="2"/>
              <a:buChar char="§"/>
            </a:pPr>
            <a:r>
              <a:rPr lang="de-DE" dirty="0" err="1" smtClean="0"/>
              <a:t>Compass</a:t>
            </a:r>
            <a:endParaRPr lang="de-DE" dirty="0" smtClean="0"/>
          </a:p>
        </p:txBody>
      </p:sp>
      <p:graphicFrame>
        <p:nvGraphicFramePr>
          <p:cNvPr id="8" name="Diagramm 7"/>
          <p:cNvGraphicFramePr/>
          <p:nvPr/>
        </p:nvGraphicFramePr>
        <p:xfrm>
          <a:off x="357158" y="1214422"/>
          <a:ext cx="8358246" cy="50720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4356458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KIT_master_ppt2007_en">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3.png"/></Relationships>
</file>

<file path=ppt/webextensions/webextension1.xml><?xml version="1.0" encoding="utf-8"?>
<we:webextension xmlns:we="http://schemas.microsoft.com/office/webextensions/webextension/2010/11" id="{E19B8A7F-12E5-4010-8BA6-AC516819752A}">
  <we:reference id="wa104221182" version="1.2.0.2" store="de-DE" storeType="OMEX"/>
  <we:alternateReferences>
    <we:reference id="WA104221182" version="1.2.0.2" store="WA104221182" storeType="OMEX"/>
  </we:alternateReferences>
  <we:properties>
    <we:property name="vid" value="&quot;https://www.youtube.com/watch?v=9eSnxebfuxg&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KIT_master_ppt2007_en</Template>
  <TotalTime>0</TotalTime>
  <Words>1898</Words>
  <Application>Microsoft Office PowerPoint</Application>
  <PresentationFormat>Bildschirmpräsentation (4:3)</PresentationFormat>
  <Paragraphs>349</Paragraphs>
  <Slides>41</Slides>
  <Notes>8</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41</vt:i4>
      </vt:variant>
    </vt:vector>
  </HeadingPairs>
  <TitlesOfParts>
    <vt:vector size="49" baseType="lpstr">
      <vt:lpstr>Arial</vt:lpstr>
      <vt:lpstr>Cambria Math</vt:lpstr>
      <vt:lpstr>DINMittelschrift</vt:lpstr>
      <vt:lpstr>DINPro-Regular</vt:lpstr>
      <vt:lpstr>Frutiger LT Std 45 Light</vt:lpstr>
      <vt:lpstr>Verdana</vt:lpstr>
      <vt:lpstr>Wingdings</vt:lpstr>
      <vt:lpstr>KIT_master_ppt2007_en</vt:lpstr>
      <vt:lpstr>PowerPoint-Präsentation</vt:lpstr>
      <vt:lpstr>Recap: Schillit’ classes of  context-sensitive applications</vt:lpstr>
      <vt:lpstr>Content of this lecture</vt:lpstr>
      <vt:lpstr>PowerPoint-Präsentation</vt:lpstr>
      <vt:lpstr>Sensors: Motivation</vt:lpstr>
      <vt:lpstr>Human Senses</vt:lpstr>
      <vt:lpstr>PowerPoint-Präsentation</vt:lpstr>
      <vt:lpstr>Motivation  Context through Sensors</vt:lpstr>
      <vt:lpstr>Sensor Development</vt:lpstr>
      <vt:lpstr>Sensor Examples</vt:lpstr>
      <vt:lpstr>Sensor classification by measure</vt:lpstr>
      <vt:lpstr>sensor classification by active principle</vt:lpstr>
      <vt:lpstr>Semi conductors</vt:lpstr>
      <vt:lpstr> MEMS Principle</vt:lpstr>
      <vt:lpstr>PowerPoint-Präsentation</vt:lpstr>
      <vt:lpstr>PowerPoint-Präsentation</vt:lpstr>
      <vt:lpstr>MEMS Examples</vt:lpstr>
      <vt:lpstr>PowerPoint-Präsentation</vt:lpstr>
      <vt:lpstr>Definition transducer</vt:lpstr>
      <vt:lpstr>Capacitive Sensor</vt:lpstr>
      <vt:lpstr>Classical Pattern Recognition </vt:lpstr>
      <vt:lpstr>Analog / Digital</vt:lpstr>
      <vt:lpstr>Analog / Digital</vt:lpstr>
      <vt:lpstr>Analog / Digital</vt:lpstr>
      <vt:lpstr>Measurement</vt:lpstr>
      <vt:lpstr>Accuracy vs. Precission</vt:lpstr>
      <vt:lpstr>Measurement: Possible Errors</vt:lpstr>
      <vt:lpstr>Measurement: Possible Errors</vt:lpstr>
      <vt:lpstr>Measurement: Possible Errors</vt:lpstr>
      <vt:lpstr>Reasons for measurement errors</vt:lpstr>
      <vt:lpstr>Classical Sensor Systems</vt:lpstr>
      <vt:lpstr>Measurement</vt:lpstr>
      <vt:lpstr>Traditional Measurement Process</vt:lpstr>
      <vt:lpstr>Measurement</vt:lpstr>
      <vt:lpstr>Example of a Recognition Process</vt:lpstr>
      <vt:lpstr>Pattern Recognition in general</vt:lpstr>
      <vt:lpstr>Sensor and Context</vt:lpstr>
      <vt:lpstr>Detection Chain</vt:lpstr>
      <vt:lpstr>Unconventional Sensors</vt:lpstr>
      <vt:lpstr>Measurement in the 21st century</vt:lpstr>
      <vt:lpstr>Activity Recognition Using RF Signals</vt:lpstr>
    </vt:vector>
  </TitlesOfParts>
  <Company>TecO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Ubicomp Vorlesung</dc:title>
  <dc:creator>Michael Beigl</dc:creator>
  <cp:keywords>Ubicomp</cp:keywords>
  <dc:description>www.teco.edu</dc:description>
  <cp:lastModifiedBy>Till Riedel</cp:lastModifiedBy>
  <cp:revision>297</cp:revision>
  <dcterms:created xsi:type="dcterms:W3CDTF">2010-05-03T07:48:13Z</dcterms:created>
  <dcterms:modified xsi:type="dcterms:W3CDTF">2016-05-02T12:06:54Z</dcterms:modified>
</cp:coreProperties>
</file>