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64" r:id="rId2"/>
    <p:sldId id="432" r:id="rId3"/>
    <p:sldId id="472" r:id="rId4"/>
    <p:sldId id="514" r:id="rId5"/>
    <p:sldId id="515" r:id="rId6"/>
    <p:sldId id="517" r:id="rId7"/>
    <p:sldId id="516" r:id="rId8"/>
    <p:sldId id="518" r:id="rId9"/>
    <p:sldId id="424" r:id="rId10"/>
    <p:sldId id="512" r:id="rId11"/>
    <p:sldId id="426" r:id="rId12"/>
    <p:sldId id="521" r:id="rId13"/>
    <p:sldId id="522" r:id="rId14"/>
    <p:sldId id="519" r:id="rId15"/>
    <p:sldId id="429" r:id="rId16"/>
    <p:sldId id="528" r:id="rId17"/>
    <p:sldId id="526" r:id="rId18"/>
    <p:sldId id="527" r:id="rId19"/>
    <p:sldId id="431" r:id="rId20"/>
    <p:sldId id="481" r:id="rId21"/>
    <p:sldId id="477"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507" r:id="rId46"/>
    <p:sldId id="508" r:id="rId47"/>
    <p:sldId id="509" r:id="rId48"/>
    <p:sldId id="510" r:id="rId49"/>
    <p:sldId id="511" r:id="rId50"/>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1CE0E76-9F8B-4DA5-A628-4F0AAC05D259}">
          <p14:sldIdLst>
            <p14:sldId id="264"/>
            <p14:sldId id="432"/>
            <p14:sldId id="472"/>
            <p14:sldId id="514"/>
            <p14:sldId id="515"/>
            <p14:sldId id="517"/>
            <p14:sldId id="516"/>
            <p14:sldId id="518"/>
            <p14:sldId id="424"/>
            <p14:sldId id="512"/>
            <p14:sldId id="426"/>
            <p14:sldId id="521"/>
            <p14:sldId id="522"/>
            <p14:sldId id="519"/>
            <p14:sldId id="429"/>
            <p14:sldId id="528"/>
            <p14:sldId id="526"/>
            <p14:sldId id="527"/>
            <p14:sldId id="431"/>
            <p14:sldId id="481"/>
            <p14:sldId id="477"/>
          </p14:sldIdLst>
        </p14:section>
        <p14:section name="Untitled Section" id="{DE6968BD-7040-4F36-931A-25161E99C042}">
          <p14:sldIdLst>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1E28"/>
    <a:srgbClr val="009682"/>
    <a:srgbClr val="50AAE6"/>
    <a:srgbClr val="8071F3"/>
    <a:srgbClr val="9999FF"/>
    <a:srgbClr val="6666FF"/>
    <a:srgbClr val="5A6EB4"/>
    <a:srgbClr val="82BE3C"/>
    <a:srgbClr val="FF99FF"/>
    <a:srgbClr val="A00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54" autoAdjust="0"/>
    <p:restoredTop sz="85149" autoAdjust="0"/>
  </p:normalViewPr>
  <p:slideViewPr>
    <p:cSldViewPr snapToGrid="0" showGuides="1">
      <p:cViewPr varScale="1">
        <p:scale>
          <a:sx n="114" d="100"/>
          <a:sy n="114" d="100"/>
        </p:scale>
        <p:origin x="72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6" d="100"/>
          <a:sy n="86" d="100"/>
        </p:scale>
        <p:origin x="-23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r>
              <a:rPr lang="en-US" sz="800"/>
              <a:t>KIT – University of the State of Baden-Wuerttemberg and </a:t>
            </a:r>
            <a:br>
              <a:rPr lang="en-US" sz="800"/>
            </a:br>
            <a:r>
              <a:rPr lang="en-US" sz="800"/>
              <a:t>National Laboratory of the Helmholtz Association</a:t>
            </a:r>
          </a:p>
        </p:txBody>
      </p:sp>
      <p:pic>
        <p:nvPicPr>
          <p:cNvPr id="9223"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61586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AB5DBA3-DFF6-4CFC-93DE-3F08A0E43ADF}" type="slidenum">
              <a:rPr lang="de-DE"/>
              <a:pPr>
                <a:defRPr/>
              </a:pPr>
              <a:t>‹Nr.›</a:t>
            </a:fld>
            <a:endParaRPr lang="de-DE"/>
          </a:p>
        </p:txBody>
      </p:sp>
    </p:spTree>
    <p:extLst>
      <p:ext uri="{BB962C8B-B14F-4D97-AF65-F5344CB8AC3E}">
        <p14:creationId xmlns:p14="http://schemas.microsoft.com/office/powerpoint/2010/main" val="63141345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a:p>
            <a:endParaRPr lang="de-DE" baseline="0" dirty="0" smtClean="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1</a:t>
            </a:fld>
            <a:endParaRPr lang="de-DE"/>
          </a:p>
        </p:txBody>
      </p:sp>
    </p:spTree>
    <p:extLst>
      <p:ext uri="{BB962C8B-B14F-4D97-AF65-F5344CB8AC3E}">
        <p14:creationId xmlns:p14="http://schemas.microsoft.com/office/powerpoint/2010/main" val="420537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3</a:t>
            </a:fld>
            <a:endParaRPr lang="de-DE"/>
          </a:p>
        </p:txBody>
      </p:sp>
    </p:spTree>
    <p:extLst>
      <p:ext uri="{BB962C8B-B14F-4D97-AF65-F5344CB8AC3E}">
        <p14:creationId xmlns:p14="http://schemas.microsoft.com/office/powerpoint/2010/main" val="57738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r>
              <a:rPr lang="de-DE" smtClean="0"/>
              <a:t>Prof. Dr. Max Mustermann | </a:t>
            </a:r>
            <a:br>
              <a:rPr lang="de-DE" smtClean="0"/>
            </a:br>
            <a:r>
              <a:rPr lang="de-DE" smtClean="0"/>
              <a:t>Name of Faculty</a:t>
            </a:r>
            <a:endParaRPr lang="de-DE"/>
          </a:p>
        </p:txBody>
      </p:sp>
      <p:sp>
        <p:nvSpPr>
          <p:cNvPr id="5" name="Foliennummernplatzhalter 4"/>
          <p:cNvSpPr>
            <a:spLocks noGrp="1"/>
          </p:cNvSpPr>
          <p:nvPr>
            <p:ph type="sldNum" sz="quarter" idx="11"/>
          </p:nvPr>
        </p:nvSpPr>
        <p:spPr/>
        <p:txBody>
          <a:bodyPr/>
          <a:lstStyle/>
          <a:p>
            <a:pPr>
              <a:defRPr/>
            </a:pPr>
            <a:fld id="{6AB5DBA3-DFF6-4CFC-93DE-3F08A0E43ADF}" type="slidenum">
              <a:rPr lang="de-DE" smtClean="0"/>
              <a:pPr>
                <a:defRPr/>
              </a:pPr>
              <a:t>11</a:t>
            </a:fld>
            <a:endParaRPr lang="de-DE"/>
          </a:p>
        </p:txBody>
      </p:sp>
    </p:spTree>
    <p:extLst>
      <p:ext uri="{BB962C8B-B14F-4D97-AF65-F5344CB8AC3E}">
        <p14:creationId xmlns:p14="http://schemas.microsoft.com/office/powerpoint/2010/main" val="94362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FAD74403-BA93-4F75-B383-61FA2ADE5FAA}" type="slidenum">
              <a:rPr lang="de-DE" smtClean="0"/>
              <a:pPr>
                <a:defRPr/>
              </a:pPr>
              <a:t>12</a:t>
            </a:fld>
            <a:endParaRPr lang="de-DE"/>
          </a:p>
        </p:txBody>
      </p:sp>
    </p:spTree>
    <p:extLst>
      <p:ext uri="{BB962C8B-B14F-4D97-AF65-F5344CB8AC3E}">
        <p14:creationId xmlns:p14="http://schemas.microsoft.com/office/powerpoint/2010/main" val="512492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BS: Aggregiert auf Aufträge (außer bei Liegezeituntersuchung)</a:t>
            </a:r>
          </a:p>
          <a:p>
            <a:pPr lvl="1"/>
            <a:r>
              <a:rPr lang="de-DE" dirty="0" err="1" smtClean="0"/>
              <a:t>One</a:t>
            </a:r>
            <a:r>
              <a:rPr lang="de-DE" dirty="0" smtClean="0"/>
              <a:t>-hot-Kodierung von Arbeitsplätzen die in mehr als 1% der Unteraufträge vorkommen</a:t>
            </a:r>
          </a:p>
          <a:p>
            <a:pPr lvl="1"/>
            <a:r>
              <a:rPr lang="de-DE" dirty="0" err="1" smtClean="0"/>
              <a:t>Filtertung</a:t>
            </a:r>
            <a:r>
              <a:rPr lang="de-DE" dirty="0" smtClean="0"/>
              <a:t>: Entfernen irrelevanter Attribute: leere Spalten, </a:t>
            </a:r>
            <a:r>
              <a:rPr lang="de-DE" dirty="0" err="1" smtClean="0"/>
              <a:t>etc</a:t>
            </a:r>
            <a:endParaRPr lang="de-DE" dirty="0" smtClean="0"/>
          </a:p>
          <a:p>
            <a:pPr lvl="1"/>
            <a:r>
              <a:rPr lang="de-DE" dirty="0" err="1" smtClean="0"/>
              <a:t>Groundtruth</a:t>
            </a:r>
            <a:r>
              <a:rPr lang="de-DE" dirty="0" smtClean="0"/>
              <a:t> </a:t>
            </a:r>
            <a:r>
              <a:rPr lang="de-DE" dirty="0" err="1" smtClean="0"/>
              <a:t>Leakage</a:t>
            </a:r>
            <a:r>
              <a:rPr lang="de-DE" dirty="0" smtClean="0"/>
              <a:t> eindämmen (</a:t>
            </a:r>
            <a:r>
              <a:rPr lang="de-DE" dirty="0" err="1" smtClean="0"/>
              <a:t>Ids</a:t>
            </a:r>
            <a:r>
              <a:rPr lang="de-DE" dirty="0" smtClean="0"/>
              <a:t> entfernen)</a:t>
            </a:r>
          </a:p>
          <a:p>
            <a:pPr lvl="1"/>
            <a:r>
              <a:rPr lang="de-DE" dirty="0" smtClean="0"/>
              <a:t>Entfernung von Ist* Attributen (Attribute die erst nach Durchführung bekannt)</a:t>
            </a:r>
          </a:p>
          <a:p>
            <a:pPr lvl="1"/>
            <a:r>
              <a:rPr lang="de-DE" dirty="0" smtClean="0"/>
              <a:t>Einführung neuer Attribute (z.B. Plan-Delta)</a:t>
            </a:r>
          </a:p>
          <a:p>
            <a:endParaRPr lang="de-DE" dirty="0"/>
          </a:p>
        </p:txBody>
      </p:sp>
      <p:sp>
        <p:nvSpPr>
          <p:cNvPr id="4" name="Foliennummernplatzhalter 3"/>
          <p:cNvSpPr>
            <a:spLocks noGrp="1"/>
          </p:cNvSpPr>
          <p:nvPr>
            <p:ph type="sldNum" sz="quarter" idx="10"/>
          </p:nvPr>
        </p:nvSpPr>
        <p:spPr/>
        <p:txBody>
          <a:bodyPr/>
          <a:lstStyle/>
          <a:p>
            <a:pPr>
              <a:defRPr/>
            </a:pPr>
            <a:fld id="{6AB5DBA3-DFF6-4CFC-93DE-3F08A0E43ADF}" type="slidenum">
              <a:rPr lang="de-DE" smtClean="0"/>
              <a:pPr>
                <a:defRPr/>
              </a:pPr>
              <a:t>16</a:t>
            </a:fld>
            <a:endParaRPr lang="de-DE"/>
          </a:p>
        </p:txBody>
      </p:sp>
    </p:spTree>
    <p:extLst>
      <p:ext uri="{BB962C8B-B14F-4D97-AF65-F5344CB8AC3E}">
        <p14:creationId xmlns:p14="http://schemas.microsoft.com/office/powerpoint/2010/main" val="86972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Die dargestellten und zur Vorhersage genutzten Attribute stellen eine Teilmenge der Attribute dar die ursprünglich getestet wurden</a:t>
            </a:r>
          </a:p>
        </p:txBody>
      </p:sp>
      <p:sp>
        <p:nvSpPr>
          <p:cNvPr id="4" name="Foliennummernplatzhalter 3"/>
          <p:cNvSpPr>
            <a:spLocks noGrp="1"/>
          </p:cNvSpPr>
          <p:nvPr>
            <p:ph type="sldNum" sz="quarter" idx="10"/>
          </p:nvPr>
        </p:nvSpPr>
        <p:spPr/>
        <p:txBody>
          <a:bodyPr/>
          <a:lstStyle/>
          <a:p>
            <a:pPr>
              <a:defRPr/>
            </a:pPr>
            <a:fld id="{6AB5DBA3-DFF6-4CFC-93DE-3F08A0E43ADF}" type="slidenum">
              <a:rPr lang="de-DE" smtClean="0"/>
              <a:pPr>
                <a:defRPr/>
              </a:pPr>
              <a:t>17</a:t>
            </a:fld>
            <a:endParaRPr lang="de-DE"/>
          </a:p>
        </p:txBody>
      </p:sp>
    </p:spTree>
    <p:extLst>
      <p:ext uri="{BB962C8B-B14F-4D97-AF65-F5344CB8AC3E}">
        <p14:creationId xmlns:p14="http://schemas.microsoft.com/office/powerpoint/2010/main" val="4057570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Die dargestellten und zur Vorhersage genutzten Attribute stellen eine Teilmenge der Attribute dar die ursprünglich getestet wurden</a:t>
            </a:r>
          </a:p>
          <a:p>
            <a:endParaRPr lang="de-DE" baseline="0" dirty="0" smtClean="0"/>
          </a:p>
          <a:p>
            <a:r>
              <a:rPr lang="de-DE" baseline="0" dirty="0" smtClean="0"/>
              <a:t>Mögliche Handlungsanweisung</a:t>
            </a:r>
          </a:p>
          <a:p>
            <a:endParaRPr lang="de-DE" baseline="0" dirty="0" smtClean="0"/>
          </a:p>
          <a:p>
            <a:r>
              <a:rPr lang="de-DE" b="1" dirty="0" smtClean="0"/>
              <a:t>Verbesserungen:</a:t>
            </a:r>
          </a:p>
          <a:p>
            <a:r>
              <a:rPr lang="de-DE" b="1" dirty="0" smtClean="0"/>
              <a:t>Größere Datenmenge; genauere Aufschlüsselung nach Lieferverzugsklassen</a:t>
            </a:r>
          </a:p>
          <a:p>
            <a:endParaRPr lang="de-DE" baseline="0" dirty="0" smtClean="0"/>
          </a:p>
        </p:txBody>
      </p:sp>
      <p:sp>
        <p:nvSpPr>
          <p:cNvPr id="4" name="Foliennummernplatzhalter 3"/>
          <p:cNvSpPr>
            <a:spLocks noGrp="1"/>
          </p:cNvSpPr>
          <p:nvPr>
            <p:ph type="sldNum" sz="quarter" idx="10"/>
          </p:nvPr>
        </p:nvSpPr>
        <p:spPr/>
        <p:txBody>
          <a:bodyPr/>
          <a:lstStyle/>
          <a:p>
            <a:pPr>
              <a:defRPr/>
            </a:pPr>
            <a:fld id="{6AB5DBA3-DFF6-4CFC-93DE-3F08A0E43ADF}" type="slidenum">
              <a:rPr lang="de-DE" smtClean="0"/>
              <a:pPr>
                <a:defRPr/>
              </a:pPr>
              <a:t>18</a:t>
            </a:fld>
            <a:endParaRPr lang="de-DE"/>
          </a:p>
        </p:txBody>
      </p:sp>
    </p:spTree>
    <p:extLst>
      <p:ext uri="{BB962C8B-B14F-4D97-AF65-F5344CB8AC3E}">
        <p14:creationId xmlns:p14="http://schemas.microsoft.com/office/powerpoint/2010/main" val="3401083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de-DE">
                <a:latin typeface="Arial" panose="020B0604020202020204" pitchFamily="34" charset="0"/>
                <a:ea typeface="msgothic" charset="0"/>
                <a:cs typeface="msgothic" charset="0"/>
              </a:rPr>
              <a:t>Internal operation of the SVM-HUSTLE algorithm represented in two dimensions. The triangles represent the homologs of a query sequence while the dots are the unlabeled data samples. Depending on the initial set of positive examples (dark green) and randomly selected negative examples (triangles and dots underlined in red) a hyperplane can be drawn in any of the three positions as illustrated in the figure. Figure (A) represents the data that is considered linearly separable in space after kernel transformations. Figures (B), (C) and (D) are examples of a hyperplane in two-dimensional space that separates the data based on separate random selection of the negative class. In each of these figures, the black triangles represent incorrectly classified data, the lime green triangles are correctly classified based on the hyperplane selection and the red underlined black triangles are true homologs recruited by chance as a negative training example. Figure (E) shows the final classification (hyperplane in dark blue) after taking the average of the other three hyperplanes illustrating the necessity of averaging the classifiers.</a:t>
            </a:r>
          </a:p>
        </p:txBody>
      </p:sp>
    </p:spTree>
    <p:extLst>
      <p:ext uri="{BB962C8B-B14F-4D97-AF65-F5344CB8AC3E}">
        <p14:creationId xmlns:p14="http://schemas.microsoft.com/office/powerpoint/2010/main" val="126588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96321" y="3286124"/>
            <a:ext cx="8976273" cy="3471863"/>
          </a:xfrm>
          <a:prstGeom prst="rect">
            <a:avLst/>
          </a:prstGeom>
          <a:noFill/>
          <a:ln w="9525">
            <a:noFill/>
            <a:miter lim="800000"/>
            <a:headEnd/>
            <a:tailEnd/>
          </a:ln>
        </p:spPr>
      </p:pic>
      <p:pic>
        <p:nvPicPr>
          <p:cNvPr id="26635" name="Picture 9" descr="II_rahmen_neu_titel"/>
          <p:cNvPicPr>
            <a:picLocks noChangeAspect="1" noChangeArrowheads="1"/>
          </p:cNvPicPr>
          <p:nvPr/>
        </p:nvPicPr>
        <p:blipFill>
          <a:blip r:embed="rId3" cstate="print"/>
          <a:srcRect/>
          <a:stretch>
            <a:fillRect/>
          </a:stretch>
        </p:blipFill>
        <p:spPr bwMode="auto">
          <a:xfrm>
            <a:off x="0" y="-12700"/>
            <a:ext cx="9144000" cy="6870700"/>
          </a:xfrm>
          <a:prstGeom prst="rect">
            <a:avLst/>
          </a:prstGeom>
          <a:noFill/>
          <a:ln w="9525">
            <a:noFill/>
            <a:miter lim="800000"/>
            <a:headEnd/>
            <a:tailEnd/>
          </a:ln>
        </p:spPr>
      </p:pic>
      <p:sp>
        <p:nvSpPr>
          <p:cNvPr id="12" name="Text Box 14"/>
          <p:cNvSpPr txBox="1">
            <a:spLocks noChangeArrowheads="1"/>
          </p:cNvSpPr>
          <p:nvPr/>
        </p:nvSpPr>
        <p:spPr bwMode="auto">
          <a:xfrm>
            <a:off x="396875" y="6448448"/>
            <a:ext cx="3670300" cy="246221"/>
          </a:xfrm>
          <a:prstGeom prst="rect">
            <a:avLst/>
          </a:prstGeom>
          <a:noFill/>
          <a:ln w="9525">
            <a:noFill/>
            <a:miter lim="800000"/>
            <a:headEnd/>
            <a:tailEnd/>
          </a:ln>
          <a:effectLst/>
        </p:spPr>
        <p:txBody>
          <a:bodyPr lIns="0" tIns="0" rIns="0" bIns="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dirty="0"/>
              <a:t>KIT – University of the State of Baden-Wuerttemberg and </a:t>
            </a:r>
            <a:r>
              <a:rPr lang="en-US" sz="800" dirty="0" smtClean="0"/>
              <a:t/>
            </a:r>
            <a:br>
              <a:rPr lang="en-US" sz="800" dirty="0" smtClean="0"/>
            </a:br>
            <a:r>
              <a:rPr lang="en-US" sz="800" dirty="0" smtClean="0"/>
              <a:t>National Research Center of the Helmholtz Association</a:t>
            </a:r>
            <a:endParaRPr lang="en-US" sz="800" dirty="0"/>
          </a:p>
        </p:txBody>
      </p:sp>
      <p:sp>
        <p:nvSpPr>
          <p:cNvPr id="14" name="Text Box 14"/>
          <p:cNvSpPr txBox="1">
            <a:spLocks noChangeArrowheads="1"/>
          </p:cNvSpPr>
          <p:nvPr/>
        </p:nvSpPr>
        <p:spPr bwMode="auto">
          <a:xfrm>
            <a:off x="7318375" y="6470673"/>
            <a:ext cx="1727200" cy="244475"/>
          </a:xfrm>
          <a:prstGeom prst="rect">
            <a:avLst/>
          </a:prstGeom>
          <a:noFill/>
          <a:ln w="9525">
            <a:noFill/>
            <a:miter lim="800000"/>
            <a:headEnd/>
            <a:tailEnd/>
          </a:ln>
          <a:effectLst/>
        </p:spPr>
        <p:txBody>
          <a:bodyPr lIns="0" tIns="0" rIns="0" bIns="0">
            <a:spAutoFit/>
          </a:bodyPr>
          <a:lstStyle/>
          <a:p>
            <a:pPr algn="r">
              <a:defRPr/>
            </a:pPr>
            <a:r>
              <a:rPr lang="de-DE" sz="1600" b="1" dirty="0">
                <a:solidFill>
                  <a:schemeClr val="bg1"/>
                </a:solidFill>
              </a:rPr>
              <a:t>www.kit.edu</a:t>
            </a:r>
          </a:p>
        </p:txBody>
      </p:sp>
      <p:pic>
        <p:nvPicPr>
          <p:cNvPr id="26640" name="Picture 13" descr="KIT-Logo-rgb_en"/>
          <p:cNvPicPr>
            <a:picLocks noChangeAspect="1" noChangeArrowheads="1"/>
          </p:cNvPicPr>
          <p:nvPr/>
        </p:nvPicPr>
        <p:blipFill>
          <a:blip r:embed="rId4" cstate="print"/>
          <a:srcRect/>
          <a:stretch>
            <a:fillRect/>
          </a:stretch>
        </p:blipFill>
        <p:spPr bwMode="auto">
          <a:xfrm>
            <a:off x="395288" y="333375"/>
            <a:ext cx="1619250" cy="747713"/>
          </a:xfrm>
          <a:prstGeom prst="rect">
            <a:avLst/>
          </a:prstGeom>
          <a:noFill/>
          <a:ln w="9525">
            <a:noFill/>
            <a:miter lim="800000"/>
            <a:headEnd/>
            <a:tailEnd/>
          </a:ln>
        </p:spPr>
      </p:pic>
      <p:sp>
        <p:nvSpPr>
          <p:cNvPr id="17" name="Text Box 10"/>
          <p:cNvSpPr txBox="1">
            <a:spLocks noChangeArrowheads="1"/>
          </p:cNvSpPr>
          <p:nvPr userDrawn="1"/>
        </p:nvSpPr>
        <p:spPr bwMode="auto">
          <a:xfrm>
            <a:off x="7026088" y="428604"/>
            <a:ext cx="2039750" cy="500066"/>
          </a:xfrm>
          <a:prstGeom prst="rect">
            <a:avLst/>
          </a:prstGeom>
          <a:noFill/>
          <a:ln w="9525">
            <a:noFill/>
            <a:miter lim="800000"/>
            <a:headEnd/>
            <a:tailEnd/>
          </a:ln>
          <a:effectLst/>
        </p:spPr>
        <p:txBody>
          <a:bodyPr lIns="0" tIns="0" rIns="0" bIns="0"/>
          <a:lstStyle/>
          <a:p>
            <a:pPr algn="l" rtl="0" fontAlgn="base">
              <a:lnSpc>
                <a:spcPts val="2200"/>
              </a:lnSpc>
              <a:spcBef>
                <a:spcPts val="0"/>
              </a:spcBef>
              <a:spcAft>
                <a:spcPct val="0"/>
              </a:spcAft>
            </a:pPr>
            <a:r>
              <a:rPr lang="en-US" sz="1600" kern="1200" baseline="0" dirty="0" smtClean="0">
                <a:solidFill>
                  <a:schemeClr val="tx1"/>
                </a:solidFill>
                <a:latin typeface="DINMittelschrift" pitchFamily="34" charset="0"/>
                <a:ea typeface="+mn-ea"/>
                <a:cs typeface="+mn-cs"/>
              </a:rPr>
              <a:t>Technology for Pervasive Computing</a:t>
            </a:r>
            <a:endParaRPr lang="en-US" sz="1600" kern="1200" baseline="0" dirty="0">
              <a:solidFill>
                <a:schemeClr val="tx1"/>
              </a:solidFill>
              <a:latin typeface="DINMittelschrift" pitchFamily="34" charset="0"/>
              <a:ea typeface="+mn-ea"/>
              <a:cs typeface="+mn-cs"/>
            </a:endParaRPr>
          </a:p>
        </p:txBody>
      </p:sp>
      <p:pic>
        <p:nvPicPr>
          <p:cNvPr id="2050" name="Picture 2" descr="C:\michael\kit\aussenwirkung\teco_logo.jpg"/>
          <p:cNvPicPr>
            <a:picLocks noChangeAspect="1" noChangeArrowheads="1"/>
          </p:cNvPicPr>
          <p:nvPr userDrawn="1"/>
        </p:nvPicPr>
        <p:blipFill>
          <a:blip r:embed="rId5" cstate="print"/>
          <a:srcRect/>
          <a:stretch>
            <a:fillRect/>
          </a:stretch>
        </p:blipFill>
        <p:spPr bwMode="auto">
          <a:xfrm>
            <a:off x="5072066" y="428604"/>
            <a:ext cx="1900236" cy="485045"/>
          </a:xfrm>
          <a:prstGeom prst="rect">
            <a:avLst/>
          </a:prstGeom>
          <a:noFill/>
        </p:spPr>
      </p:pic>
      <p:cxnSp>
        <p:nvCxnSpPr>
          <p:cNvPr id="16" name="Gerade Verbindung 15"/>
          <p:cNvCxnSpPr/>
          <p:nvPr userDrawn="1"/>
        </p:nvCxnSpPr>
        <p:spPr>
          <a:xfrm>
            <a:off x="2176446" y="1047733"/>
            <a:ext cx="678661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600" b="0" baseline="0">
                <a:latin typeface="DINMittelschrift"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normAutofit/>
          </a:bodyPr>
          <a:lstStyle>
            <a:lvl1pPr>
              <a:defRPr sz="3200">
                <a:latin typeface="DINMittelschrift" pitchFamily="34" charset="0"/>
              </a:defRPr>
            </a:lvl1pPr>
            <a:lvl2pPr>
              <a:defRPr sz="2800">
                <a:latin typeface="DINMittelschrift" pitchFamily="34" charset="0"/>
              </a:defRPr>
            </a:lvl2pPr>
            <a:lvl3pPr>
              <a:defRPr sz="2400">
                <a:latin typeface="DINMittelschrift" pitchFamily="34" charset="0"/>
              </a:defRPr>
            </a:lvl3pPr>
            <a:lvl4pPr>
              <a:defRPr sz="2400">
                <a:latin typeface="DINMittelschrift" pitchFamily="34" charset="0"/>
              </a:defRPr>
            </a:lvl4pPr>
            <a:lvl5pPr>
              <a:defRPr sz="2400">
                <a:latin typeface="DINMittelschrift"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12"/>
          <p:cNvSpPr>
            <a:spLocks noGrp="1" noChangeArrowheads="1"/>
          </p:cNvSpPr>
          <p:nvPr>
            <p:ph type="ftr" sz="quarter" idx="10"/>
          </p:nvPr>
        </p:nvSpPr>
        <p:spPr>
          <a:xfrm>
            <a:off x="1701800" y="6390658"/>
            <a:ext cx="4248150" cy="360363"/>
          </a:xfrm>
          <a:prstGeom prst="rect">
            <a:avLst/>
          </a:prstGeom>
          <a:ln/>
        </p:spPr>
        <p:txBody>
          <a:bodyPr/>
          <a:lstStyle>
            <a:lvl1pPr>
              <a:defRPr sz="1100">
                <a:latin typeface="DINMittelschrift" pitchFamily="34" charset="0"/>
              </a:defRPr>
            </a:lvl1pPr>
          </a:lstStyle>
          <a:p>
            <a:r>
              <a:rPr lang="en-US" dirty="0" smtClean="0"/>
              <a:t>Dawud Gordon</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12"/>
          <p:cNvSpPr>
            <a:spLocks noGrp="1" noChangeArrowheads="1"/>
          </p:cNvSpPr>
          <p:nvPr>
            <p:ph type="ftr" sz="quarter" idx="10"/>
          </p:nvPr>
        </p:nvSpPr>
        <p:spPr>
          <a:xfrm>
            <a:off x="1701800" y="6390658"/>
            <a:ext cx="4248150" cy="360363"/>
          </a:xfrm>
          <a:prstGeom prst="rect">
            <a:avLst/>
          </a:prstGeom>
          <a:ln/>
        </p:spPr>
        <p:txBody>
          <a:bodyPr/>
          <a:lstStyle>
            <a:lvl1pPr>
              <a:defRPr/>
            </a:lvl1pPr>
          </a:lstStyle>
          <a:p>
            <a:r>
              <a:rPr lang="en-US" dirty="0" smtClean="0"/>
              <a:t>Dawud Gordon</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2"/>
          <p:cNvSpPr>
            <a:spLocks noGrp="1" noChangeArrowheads="1"/>
          </p:cNvSpPr>
          <p:nvPr>
            <p:ph type="ftr" sz="quarter" idx="10"/>
          </p:nvPr>
        </p:nvSpPr>
        <p:spPr>
          <a:xfrm>
            <a:off x="1701800" y="6445250"/>
            <a:ext cx="4248150" cy="360363"/>
          </a:xfrm>
          <a:prstGeom prst="rect">
            <a:avLst/>
          </a:prstGeom>
          <a:ln/>
        </p:spPr>
        <p:txBody>
          <a:bodyPr/>
          <a:lstStyle>
            <a:lvl1pPr>
              <a:defRPr/>
            </a:lvl1pPr>
          </a:lstStyle>
          <a:p>
            <a:r>
              <a:rPr lang="en-US" dirty="0" smtClean="0"/>
              <a:t>Prof. Dr.-</a:t>
            </a:r>
            <a:r>
              <a:rPr lang="en-US" dirty="0" err="1" smtClean="0"/>
              <a:t>Ing</a:t>
            </a:r>
            <a:r>
              <a:rPr lang="en-US" dirty="0" smtClean="0"/>
              <a:t>. Michael Beigl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add title</a:t>
            </a:r>
          </a:p>
        </p:txBody>
      </p:sp>
      <p:sp>
        <p:nvSpPr>
          <p:cNvPr id="1028" name="Rectangle 3"/>
          <p:cNvSpPr>
            <a:spLocks noGrp="1" noChangeArrowheads="1"/>
          </p:cNvSpPr>
          <p:nvPr>
            <p:ph type="body" idx="1"/>
          </p:nvPr>
        </p:nvSpPr>
        <p:spPr bwMode="auto">
          <a:xfrm>
            <a:off x="392113" y="1214422"/>
            <a:ext cx="8356600" cy="50006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Text Box 10"/>
          <p:cNvSpPr txBox="1">
            <a:spLocks noChangeArrowheads="1"/>
          </p:cNvSpPr>
          <p:nvPr/>
        </p:nvSpPr>
        <p:spPr bwMode="auto">
          <a:xfrm>
            <a:off x="7328848" y="6429396"/>
            <a:ext cx="1457996" cy="384154"/>
          </a:xfrm>
          <a:prstGeom prst="rect">
            <a:avLst/>
          </a:prstGeom>
          <a:noFill/>
          <a:ln w="9525">
            <a:noFill/>
            <a:miter lim="800000"/>
            <a:headEnd/>
            <a:tailEnd/>
          </a:ln>
          <a:effectLst/>
        </p:spPr>
        <p:txBody>
          <a:bodyPr lIns="0" tIns="0" rIns="0" bIns="0"/>
          <a:lstStyle/>
          <a:p>
            <a:pPr algn="l">
              <a:spcBef>
                <a:spcPct val="50000"/>
              </a:spcBef>
            </a:pPr>
            <a:r>
              <a:rPr lang="en-US" sz="1200" dirty="0" smtClean="0">
                <a:latin typeface="DINMittelschrift" pitchFamily="34" charset="0"/>
              </a:rPr>
              <a:t>Technology for Pervasive Computing</a:t>
            </a:r>
            <a:endParaRPr lang="en-US" sz="1200" dirty="0">
              <a:latin typeface="DINMittelschrift" pitchFamily="34" charset="0"/>
            </a:endParaRPr>
          </a:p>
        </p:txBody>
      </p:sp>
      <p:sp>
        <p:nvSpPr>
          <p:cNvPr id="1035" name="Text Box 11"/>
          <p:cNvSpPr txBox="1">
            <a:spLocks noChangeArrowheads="1"/>
          </p:cNvSpPr>
          <p:nvPr/>
        </p:nvSpPr>
        <p:spPr bwMode="auto">
          <a:xfrm>
            <a:off x="417492" y="6445250"/>
            <a:ext cx="325438" cy="215900"/>
          </a:xfrm>
          <a:prstGeom prst="rect">
            <a:avLst/>
          </a:prstGeom>
          <a:noFill/>
          <a:ln w="9525">
            <a:noFill/>
            <a:miter lim="800000"/>
            <a:headEnd/>
            <a:tailEnd/>
          </a:ln>
          <a:effectLst/>
        </p:spPr>
        <p:txBody>
          <a:bodyPr lIns="0" tIns="0" rIns="0" bIns="0"/>
          <a:lstStyle/>
          <a:p>
            <a:pPr>
              <a:spcBef>
                <a:spcPct val="50000"/>
              </a:spcBef>
              <a:defRPr/>
            </a:pPr>
            <a:fld id="{1667C520-F49C-4D12-A1AD-7CEE7577070E}" type="slidenum">
              <a:rPr lang="de-DE" sz="1100" b="1">
                <a:latin typeface="DINMittelschrift" pitchFamily="34" charset="0"/>
              </a:rPr>
              <a:pPr>
                <a:spcBef>
                  <a:spcPct val="50000"/>
                </a:spcBef>
                <a:defRPr/>
              </a:pPr>
              <a:t>‹Nr.›</a:t>
            </a:fld>
            <a:endParaRPr lang="de-DE" sz="1100" b="1" dirty="0">
              <a:latin typeface="DINMittelschrift" pitchFamily="34" charset="0"/>
            </a:endParaRPr>
          </a:p>
        </p:txBody>
      </p:sp>
      <p:sp>
        <p:nvSpPr>
          <p:cNvPr id="2" name="Rectangle 11"/>
          <p:cNvSpPr>
            <a:spLocks noChangeArrowheads="1"/>
          </p:cNvSpPr>
          <p:nvPr/>
        </p:nvSpPr>
        <p:spPr bwMode="auto">
          <a:xfrm>
            <a:off x="779442" y="6445250"/>
            <a:ext cx="863600" cy="360363"/>
          </a:xfrm>
          <a:prstGeom prst="rect">
            <a:avLst/>
          </a:prstGeom>
          <a:noFill/>
          <a:ln w="9525">
            <a:noFill/>
            <a:miter lim="800000"/>
            <a:headEnd/>
            <a:tailEnd/>
          </a:ln>
          <a:effectLst/>
        </p:spPr>
        <p:txBody>
          <a:bodyPr lIns="0" tIns="0" rIns="0" bIns="0"/>
          <a:lstStyle/>
          <a:p>
            <a:r>
              <a:rPr lang="de-DE" sz="1100" dirty="0" smtClean="0">
                <a:latin typeface="DINMittelschrift" pitchFamily="34" charset="0"/>
              </a:rPr>
              <a:t>08.12.2011</a:t>
            </a:r>
            <a:endParaRPr lang="de-DE" sz="1100" dirty="0">
              <a:latin typeface="DINMittelschrift" pitchFamily="34" charset="0"/>
            </a:endParaRPr>
          </a:p>
        </p:txBody>
      </p:sp>
      <p:pic>
        <p:nvPicPr>
          <p:cNvPr id="1037" name="Picture 9" descr="KITlogo_4c_frutiger"/>
          <p:cNvPicPr>
            <a:picLocks noChangeAspect="1" noChangeArrowheads="1"/>
          </p:cNvPicPr>
          <p:nvPr/>
        </p:nvPicPr>
        <p:blipFill>
          <a:blip r:embed="rId13" cstate="print"/>
          <a:srcRect/>
          <a:stretch>
            <a:fillRect/>
          </a:stretch>
        </p:blipFill>
        <p:spPr bwMode="auto">
          <a:xfrm>
            <a:off x="7667625" y="341313"/>
            <a:ext cx="1084263" cy="495300"/>
          </a:xfrm>
          <a:prstGeom prst="rect">
            <a:avLst/>
          </a:prstGeom>
          <a:noFill/>
          <a:ln w="9525">
            <a:noFill/>
            <a:miter lim="800000"/>
            <a:headEnd/>
            <a:tailEnd/>
          </a:ln>
        </p:spPr>
      </p:pic>
      <p:cxnSp>
        <p:nvCxnSpPr>
          <p:cNvPr id="17" name="Gerade Verbindung 16"/>
          <p:cNvCxnSpPr/>
          <p:nvPr/>
        </p:nvCxnSpPr>
        <p:spPr>
          <a:xfrm>
            <a:off x="0" y="1000108"/>
            <a:ext cx="88582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285720" y="6329680"/>
            <a:ext cx="885828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075" name="Picture 3" descr="C:\michael\kit\aussenwirkung\teco_logo.jpg"/>
          <p:cNvPicPr>
            <a:picLocks noChangeAspect="1" noChangeArrowheads="1"/>
          </p:cNvPicPr>
          <p:nvPr/>
        </p:nvPicPr>
        <p:blipFill>
          <a:blip r:embed="rId14" cstate="print"/>
          <a:srcRect/>
          <a:stretch>
            <a:fillRect/>
          </a:stretch>
        </p:blipFill>
        <p:spPr bwMode="auto">
          <a:xfrm>
            <a:off x="6017606" y="6430898"/>
            <a:ext cx="1285884" cy="328228"/>
          </a:xfrm>
          <a:prstGeom prst="rect">
            <a:avLst/>
          </a:prstGeom>
          <a:noFill/>
        </p:spPr>
      </p:pic>
      <p:sp>
        <p:nvSpPr>
          <p:cNvPr id="12" name="Rectangle 12"/>
          <p:cNvSpPr>
            <a:spLocks noGrp="1" noChangeArrowheads="1"/>
          </p:cNvSpPr>
          <p:nvPr>
            <p:ph type="ftr" sz="quarter" idx="3"/>
          </p:nvPr>
        </p:nvSpPr>
        <p:spPr>
          <a:xfrm>
            <a:off x="1571604" y="6400641"/>
            <a:ext cx="2071702" cy="285752"/>
          </a:xfrm>
          <a:prstGeom prst="rect">
            <a:avLst/>
          </a:prstGeom>
          <a:ln/>
        </p:spPr>
        <p:txBody>
          <a:bodyPr/>
          <a:lstStyle>
            <a:lvl1pPr>
              <a:defRPr sz="1100">
                <a:latin typeface="DINMittelschrift" pitchFamily="34" charset="0"/>
              </a:defRPr>
            </a:lvl1pPr>
          </a:lstStyle>
          <a:p>
            <a:r>
              <a:rPr lang="en-US" dirty="0" smtClean="0"/>
              <a:t>Dawud Gordon</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ransition>
    <p:fade/>
  </p:transition>
  <p:timing>
    <p:tnLst>
      <p:par>
        <p:cTn id="1" dur="indefinite" restart="never" nodeType="tmRoot"/>
      </p:par>
    </p:tnLst>
  </p:timing>
  <p:hf hdr="0"/>
  <p:txStyles>
    <p:titleStyle>
      <a:lvl1pPr algn="l" rtl="0" eaLnBrk="1" fontAlgn="base" hangingPunct="1">
        <a:spcBef>
          <a:spcPct val="0"/>
        </a:spcBef>
        <a:spcAft>
          <a:spcPct val="0"/>
        </a:spcAft>
        <a:defRPr sz="3200" b="1">
          <a:solidFill>
            <a:schemeClr val="tx2"/>
          </a:solidFill>
          <a:latin typeface="DINMittelschrift" pitchFamily="34" charset="0"/>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5"/>
        </a:buBlip>
        <a:defRPr sz="2800">
          <a:solidFill>
            <a:schemeClr val="tx1"/>
          </a:solidFill>
          <a:latin typeface="DINMittelschrift" pitchFamily="34" charset="0"/>
          <a:ea typeface="+mn-ea"/>
          <a:cs typeface="+mn-cs"/>
        </a:defRPr>
      </a:lvl1pPr>
      <a:lvl2pPr marL="790575" indent="-314325" algn="l" rtl="0" eaLnBrk="1" fontAlgn="base" hangingPunct="1">
        <a:spcBef>
          <a:spcPct val="20000"/>
        </a:spcBef>
        <a:spcAft>
          <a:spcPct val="0"/>
        </a:spcAft>
        <a:buBlip>
          <a:blip r:embed="rId16"/>
        </a:buBlip>
        <a:defRPr sz="2400">
          <a:solidFill>
            <a:schemeClr val="tx1"/>
          </a:solidFill>
          <a:latin typeface="DINMittelschrift" pitchFamily="34" charset="0"/>
        </a:defRPr>
      </a:lvl2pPr>
      <a:lvl3pPr marL="1209675" indent="-276225" algn="l" rtl="0" eaLnBrk="1" fontAlgn="base" hangingPunct="1">
        <a:spcBef>
          <a:spcPct val="20000"/>
        </a:spcBef>
        <a:spcAft>
          <a:spcPct val="0"/>
        </a:spcAft>
        <a:buBlip>
          <a:blip r:embed="rId17"/>
        </a:buBlip>
        <a:defRPr sz="2000">
          <a:solidFill>
            <a:schemeClr val="tx1"/>
          </a:solidFill>
          <a:latin typeface="DINMittelschrift" pitchFamily="34" charset="0"/>
        </a:defRPr>
      </a:lvl3pPr>
      <a:lvl4pPr marL="1657350" indent="-276225" algn="l" rtl="0" eaLnBrk="1" fontAlgn="base" hangingPunct="1">
        <a:spcBef>
          <a:spcPct val="20000"/>
        </a:spcBef>
        <a:spcAft>
          <a:spcPct val="0"/>
        </a:spcAft>
        <a:buBlip>
          <a:blip r:embed="rId17"/>
        </a:buBlip>
        <a:defRPr sz="2000">
          <a:solidFill>
            <a:schemeClr val="tx1"/>
          </a:solidFill>
          <a:latin typeface="DINMittelschrift" pitchFamily="34" charset="0"/>
        </a:defRPr>
      </a:lvl4pPr>
      <a:lvl5pPr marL="2095500" indent="-276225" algn="l" rtl="0" eaLnBrk="1" fontAlgn="base" hangingPunct="1">
        <a:spcBef>
          <a:spcPct val="20000"/>
        </a:spcBef>
        <a:spcAft>
          <a:spcPct val="0"/>
        </a:spcAft>
        <a:buBlip>
          <a:blip r:embed="rId17"/>
        </a:buBlip>
        <a:defRPr sz="2000">
          <a:solidFill>
            <a:schemeClr val="tx1"/>
          </a:solidFill>
          <a:latin typeface="DINMittelschrift" pitchFamily="34" charset="0"/>
        </a:defRPr>
      </a:lvl5pPr>
      <a:lvl6pPr marL="2514600" indent="-228600" algn="l" rtl="0" eaLnBrk="1" fontAlgn="base" hangingPunct="1">
        <a:spcBef>
          <a:spcPct val="20000"/>
        </a:spcBef>
        <a:spcAft>
          <a:spcPct val="0"/>
        </a:spcAft>
        <a:buSzPct val="60000"/>
        <a:buBlip>
          <a:blip r:embed="rId18"/>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8"/>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8"/>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8"/>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6.jpe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cgrl.cs.mcgill.ca/~godfried/teaching/pr-info.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Resampling_(statistics)" TargetMode="External"/><Relationship Id="rId2" Type="http://schemas.openxmlformats.org/officeDocument/2006/relationships/hyperlink" Target="http://en.wikipedia.org/wiki/Cross-validation_(statistics)" TargetMode="External"/><Relationship Id="rId1" Type="http://schemas.openxmlformats.org/officeDocument/2006/relationships/slideLayout" Target="../slideLayouts/slideLayout2.xml"/><Relationship Id="rId4" Type="http://schemas.openxmlformats.org/officeDocument/2006/relationships/hyperlink" Target="http://www.cs.waikato.ac.nz/~tcs/DataMining/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395288" y="1453243"/>
            <a:ext cx="8389937" cy="1134836"/>
          </a:xfrm>
          <a:prstGeom prst="rect">
            <a:avLst/>
          </a:prstGeom>
          <a:noFill/>
          <a:ln w="9525">
            <a:noFill/>
            <a:miter lim="800000"/>
            <a:headEnd/>
            <a:tailEnd/>
          </a:ln>
        </p:spPr>
        <p:txBody>
          <a:bodyPr lIns="0" tIns="0" rIns="0" bIns="0" anchor="b"/>
          <a:lstStyle/>
          <a:p>
            <a:r>
              <a:rPr lang="en-US" sz="2800" dirty="0" smtClean="0"/>
              <a:t>Context Sensitive Systems – </a:t>
            </a:r>
            <a:br>
              <a:rPr lang="en-US" sz="2800" dirty="0" smtClean="0"/>
            </a:br>
            <a:r>
              <a:rPr lang="en-US" sz="2800" dirty="0" smtClean="0"/>
              <a:t>Introduction </a:t>
            </a:r>
            <a:r>
              <a:rPr lang="en-US" sz="2800" dirty="0"/>
              <a:t>to Context </a:t>
            </a:r>
            <a:r>
              <a:rPr lang="en-US" sz="2800" dirty="0" smtClean="0"/>
              <a:t>Recognition</a:t>
            </a:r>
            <a:endParaRPr lang="en-US" sz="2800" dirty="0"/>
          </a:p>
        </p:txBody>
      </p:sp>
      <p:sp>
        <p:nvSpPr>
          <p:cNvPr id="30725" name="Rectangle 3"/>
          <p:cNvSpPr>
            <a:spLocks noChangeArrowheads="1"/>
          </p:cNvSpPr>
          <p:nvPr/>
        </p:nvSpPr>
        <p:spPr bwMode="auto">
          <a:xfrm>
            <a:off x="415954" y="2620736"/>
            <a:ext cx="8370888" cy="522512"/>
          </a:xfrm>
          <a:prstGeom prst="rect">
            <a:avLst/>
          </a:prstGeom>
          <a:noFill/>
          <a:ln w="9525">
            <a:noFill/>
            <a:miter lim="800000"/>
            <a:headEnd/>
            <a:tailEnd/>
          </a:ln>
        </p:spPr>
        <p:txBody>
          <a:bodyPr lIns="0" tIns="0" rIns="0" bIns="0"/>
          <a:lstStyle/>
          <a:p>
            <a:endParaRPr lang="en-US" sz="1600" b="1" dirty="0" smtClean="0">
              <a:solidFill>
                <a:srgbClr val="000000"/>
              </a:solidFill>
              <a:latin typeface="DINMittelschrift"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bdewilde.github.io/assets/images/2012-10-26-knn-example-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75" y="3263250"/>
            <a:ext cx="7521575" cy="24022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GB" dirty="0" smtClean="0"/>
              <a:t>Example KNN</a:t>
            </a:r>
            <a:endParaRPr lang="en-GB" dirty="0"/>
          </a:p>
        </p:txBody>
      </p:sp>
      <p:sp>
        <p:nvSpPr>
          <p:cNvPr id="4" name="Fußzeilenplatzhalter 3"/>
          <p:cNvSpPr>
            <a:spLocks noGrp="1"/>
          </p:cNvSpPr>
          <p:nvPr>
            <p:ph type="ftr" sz="quarter" idx="10"/>
          </p:nvPr>
        </p:nvSpPr>
        <p:spPr/>
        <p:txBody>
          <a:bodyPr/>
          <a:lstStyle/>
          <a:p>
            <a:r>
              <a:rPr lang="en-US" smtClean="0"/>
              <a:t>Dawud Gordon</a:t>
            </a:r>
            <a:endParaRPr lang="en-US" dirty="0"/>
          </a:p>
        </p:txBody>
      </p:sp>
      <p:sp>
        <p:nvSpPr>
          <p:cNvPr id="6" name="Rechteck 5"/>
          <p:cNvSpPr/>
          <p:nvPr/>
        </p:nvSpPr>
        <p:spPr>
          <a:xfrm>
            <a:off x="5204473" y="981799"/>
            <a:ext cx="4196054" cy="369332"/>
          </a:xfrm>
          <a:prstGeom prst="rect">
            <a:avLst/>
          </a:prstGeom>
        </p:spPr>
        <p:txBody>
          <a:bodyPr wrap="square">
            <a:spAutoFit/>
          </a:bodyPr>
          <a:lstStyle/>
          <a:p>
            <a:r>
              <a:rPr lang="en-GB" dirty="0" err="1" smtClean="0"/>
              <a:t>Source:http</a:t>
            </a:r>
            <a:r>
              <a:rPr lang="en-GB" dirty="0"/>
              <a:t>://bdewilde.github.io</a:t>
            </a:r>
            <a:r>
              <a:rPr lang="en-GB" dirty="0" smtClean="0"/>
              <a:t>/</a:t>
            </a:r>
            <a:endParaRPr lang="en-GB" dirty="0"/>
          </a:p>
        </p:txBody>
      </p:sp>
      <p:pic>
        <p:nvPicPr>
          <p:cNvPr id="24580" name="Picture 4" descr="2012-10-26-knn-conce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23" y="1101980"/>
            <a:ext cx="2669365" cy="2002024"/>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txBox="1">
            <a:spLocks/>
          </p:cNvSpPr>
          <p:nvPr/>
        </p:nvSpPr>
        <p:spPr bwMode="auto">
          <a:xfrm>
            <a:off x="899823" y="5543712"/>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1" fontAlgn="base" hangingPunct="1">
              <a:spcBef>
                <a:spcPct val="0"/>
              </a:spcBef>
              <a:spcAft>
                <a:spcPct val="0"/>
              </a:spcAft>
              <a:defRPr sz="2600" b="0" baseline="0">
                <a:solidFill>
                  <a:schemeClr val="tx2"/>
                </a:solidFill>
                <a:latin typeface="DINMittelschrift" pitchFamily="34" charset="0"/>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a:lstStyle>
          <a:p>
            <a:r>
              <a:rPr lang="en-GB" kern="0" dirty="0" smtClean="0"/>
              <a:t>Why is KNN interesting for Big Data? </a:t>
            </a:r>
            <a:endParaRPr lang="en-GB" kern="0" dirty="0"/>
          </a:p>
        </p:txBody>
      </p:sp>
      <p:pic>
        <p:nvPicPr>
          <p:cNvPr id="10" name="Picture 6" descr="../_images/plot_lle_digits_01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6773" y="1248079"/>
            <a:ext cx="2488001" cy="186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3390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C4.5 Decision Tree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General approach – model data as a tree such that nodes are decisions (splits) over elements of    and leaves are label assignments </a:t>
            </a:r>
          </a:p>
          <a:p>
            <a:r>
              <a:rPr lang="en-US" dirty="0" smtClean="0"/>
              <a:t>Following decisions for each vector     should lead to a correctly labeled leaf</a:t>
            </a:r>
          </a:p>
          <a:p>
            <a:r>
              <a:rPr lang="en-US" dirty="0" smtClean="0"/>
              <a:t>Construction: at each node, calculate the Shannon entropy over labels for splitting based on feature</a:t>
            </a:r>
          </a:p>
          <a:p>
            <a:pPr lvl="1"/>
            <a:r>
              <a:rPr lang="en-US" dirty="0" smtClean="0"/>
              <a:t>Split on the feature with greatest reduction in confusion</a:t>
            </a:r>
          </a:p>
          <a:p>
            <a:pPr lvl="1"/>
            <a:r>
              <a:rPr lang="en-US" dirty="0" smtClean="0"/>
              <a:t>Continue until further splits do not reduce entropy “much”</a:t>
            </a:r>
          </a:p>
          <a:p>
            <a:r>
              <a:rPr lang="en-US" dirty="0" smtClean="0"/>
              <a:t>Further optimizations such as “pruning” can improve tree structure</a:t>
            </a:r>
          </a:p>
          <a:p>
            <a:r>
              <a:rPr lang="en-US" dirty="0" smtClean="0"/>
              <a:t>Simple IF/THEN structure makes execution </a:t>
            </a:r>
            <a:br>
              <a:rPr lang="en-US" dirty="0" smtClean="0"/>
            </a:br>
            <a:r>
              <a:rPr lang="en-US" dirty="0" smtClean="0">
                <a:solidFill>
                  <a:srgbClr val="009682"/>
                </a:solidFill>
              </a:rPr>
              <a:t>embedded execution interesting </a:t>
            </a:r>
            <a:endParaRPr lang="en-US" dirty="0" smtClean="0">
              <a:solidFill>
                <a:srgbClr val="FFC000"/>
              </a:solidFill>
            </a:endParaRPr>
          </a:p>
          <a:p>
            <a:r>
              <a:rPr lang="en-US" dirty="0" smtClean="0"/>
              <a:t>Tree depth only bounded by number </a:t>
            </a:r>
            <a:br>
              <a:rPr lang="en-US" dirty="0" smtClean="0"/>
            </a:br>
            <a:r>
              <a:rPr lang="en-US" dirty="0" smtClean="0"/>
              <a:t>of training vectors, </a:t>
            </a:r>
            <a:r>
              <a:rPr lang="en-US" dirty="0" smtClean="0">
                <a:solidFill>
                  <a:srgbClr val="FF0000"/>
                </a:solidFill>
              </a:rPr>
              <a:t>one leaf per vector!</a:t>
            </a:r>
            <a:endParaRPr lang="en-US" dirty="0">
              <a:solidFill>
                <a:srgbClr val="FF0000"/>
              </a:solidFill>
            </a:endParaRPr>
          </a:p>
        </p:txBody>
      </p:sp>
      <p:sp>
        <p:nvSpPr>
          <p:cNvPr id="4" name="Footer Placeholder 3"/>
          <p:cNvSpPr>
            <a:spLocks noGrp="1"/>
          </p:cNvSpPr>
          <p:nvPr>
            <p:ph type="ftr" sz="quarter" idx="10"/>
          </p:nvPr>
        </p:nvSpPr>
        <p:spPr/>
        <p:txBody>
          <a:bodyPr/>
          <a:lstStyle/>
          <a:p>
            <a:r>
              <a:rPr lang="en-US" smtClean="0"/>
              <a:t>Dawud Gordon</a:t>
            </a:r>
            <a:endParaRPr lang="en-US" dirty="0"/>
          </a:p>
        </p:txBody>
      </p:sp>
      <p:pic>
        <p:nvPicPr>
          <p:cNvPr id="11266" name="Picture 2" descr="http://dms.irb.hr/tutorial/images/dtree_image.gif"/>
          <p:cNvPicPr>
            <a:picLocks noChangeAspect="1" noChangeArrowheads="1"/>
          </p:cNvPicPr>
          <p:nvPr/>
        </p:nvPicPr>
        <p:blipFill>
          <a:blip r:embed="rId3" cstate="print"/>
          <a:srcRect/>
          <a:stretch>
            <a:fillRect/>
          </a:stretch>
        </p:blipFill>
        <p:spPr bwMode="auto">
          <a:xfrm>
            <a:off x="6282690" y="4234837"/>
            <a:ext cx="2861310" cy="2192315"/>
          </a:xfrm>
          <a:prstGeom prst="rect">
            <a:avLst/>
          </a:prstGeom>
          <a:noFill/>
        </p:spPr>
      </p:pic>
      <p:pic>
        <p:nvPicPr>
          <p:cNvPr id="6" name="Picture 10" descr="\hat{y} = {\arg\min}_{l \in \mathbf{Y}} \|\vec{\mu}_l - \vec{x}\|"/>
          <p:cNvPicPr>
            <a:picLocks noChangeAspect="1" noChangeArrowheads="1"/>
          </p:cNvPicPr>
          <p:nvPr/>
        </p:nvPicPr>
        <p:blipFill>
          <a:blip r:embed="rId4" cstate="print"/>
          <a:srcRect r="93924" b="-391"/>
          <a:stretch>
            <a:fillRect/>
          </a:stretch>
        </p:blipFill>
        <p:spPr bwMode="auto">
          <a:xfrm>
            <a:off x="2309198" y="2300504"/>
            <a:ext cx="187130" cy="313916"/>
          </a:xfrm>
          <a:prstGeom prst="rect">
            <a:avLst/>
          </a:prstGeom>
          <a:noFill/>
        </p:spPr>
      </p:pic>
      <p:pic>
        <p:nvPicPr>
          <p:cNvPr id="7" name="Picture 6" descr="\vec{x}"/>
          <p:cNvPicPr>
            <a:picLocks noChangeAspect="1" noChangeArrowheads="1"/>
          </p:cNvPicPr>
          <p:nvPr/>
        </p:nvPicPr>
        <p:blipFill>
          <a:blip r:embed="rId5" cstate="print"/>
          <a:srcRect/>
          <a:stretch>
            <a:fillRect/>
          </a:stretch>
        </p:blipFill>
        <p:spPr bwMode="auto">
          <a:xfrm>
            <a:off x="5049712" y="1434774"/>
            <a:ext cx="179916" cy="207595"/>
          </a:xfrm>
          <a:prstGeom prst="rect">
            <a:avLst/>
          </a:prstGeom>
          <a:noFill/>
        </p:spPr>
      </p:pic>
      <p:pic>
        <p:nvPicPr>
          <p:cNvPr id="8" name="Picture 6" descr="\vec{x}"/>
          <p:cNvPicPr>
            <a:picLocks noChangeAspect="1" noChangeArrowheads="1"/>
          </p:cNvPicPr>
          <p:nvPr/>
        </p:nvPicPr>
        <p:blipFill>
          <a:blip r:embed="rId5" cstate="print"/>
          <a:srcRect/>
          <a:stretch>
            <a:fillRect/>
          </a:stretch>
        </p:blipFill>
        <p:spPr bwMode="auto">
          <a:xfrm>
            <a:off x="5112034" y="2064572"/>
            <a:ext cx="235187" cy="271370"/>
          </a:xfrm>
          <a:prstGeom prst="rect">
            <a:avLst/>
          </a:prstGeom>
          <a:noFill/>
        </p:spPr>
      </p:pic>
      <p:pic>
        <p:nvPicPr>
          <p:cNvPr id="11268" name="Picture 4" descr="&#10;   \displaystyle&#10;   H(X)&#10;   = &#10;   - \sum_{i=1}^np(x_i)\log_b p(x_i)&#10;"/>
          <p:cNvPicPr>
            <a:picLocks noChangeAspect="1" noChangeArrowheads="1"/>
          </p:cNvPicPr>
          <p:nvPr/>
        </p:nvPicPr>
        <p:blipFill>
          <a:blip r:embed="rId6" cstate="print"/>
          <a:srcRect/>
          <a:stretch>
            <a:fillRect/>
          </a:stretch>
        </p:blipFill>
        <p:spPr bwMode="auto">
          <a:xfrm>
            <a:off x="3695083" y="5757882"/>
            <a:ext cx="2324100" cy="4572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sp>
        <p:nvSpPr>
          <p:cNvPr id="3" name="Inhaltsplatzhalter 2"/>
          <p:cNvSpPr>
            <a:spLocks noGrp="1"/>
          </p:cNvSpPr>
          <p:nvPr>
            <p:ph sz="half" idx="1"/>
          </p:nvPr>
        </p:nvSpPr>
        <p:spPr/>
        <p:txBody>
          <a:bodyPr/>
          <a:lstStyle/>
          <a:p>
            <a:endParaRPr lang="en-GB"/>
          </a:p>
        </p:txBody>
      </p:sp>
      <p:sp>
        <p:nvSpPr>
          <p:cNvPr id="4" name="Inhaltsplatzhalter 3"/>
          <p:cNvSpPr>
            <a:spLocks noGrp="1"/>
          </p:cNvSpPr>
          <p:nvPr>
            <p:ph sz="half" idx="2"/>
          </p:nvPr>
        </p:nvSpPr>
        <p:spPr/>
        <p:txBody>
          <a:bodyPr/>
          <a:lstStyle/>
          <a:p>
            <a:endParaRPr lang="en-GB"/>
          </a:p>
        </p:txBody>
      </p:sp>
      <p:sp>
        <p:nvSpPr>
          <p:cNvPr id="5" name="Datumsplatzhalter 4"/>
          <p:cNvSpPr>
            <a:spLocks noGrp="1"/>
          </p:cNvSpPr>
          <p:nvPr>
            <p:ph type="dt" sz="half" idx="4294967295"/>
          </p:nvPr>
        </p:nvSpPr>
        <p:spPr>
          <a:xfrm>
            <a:off x="266975" y="5624514"/>
            <a:ext cx="2133600" cy="273844"/>
          </a:xfrm>
          <a:prstGeom prst="rect">
            <a:avLst/>
          </a:prstGeom>
        </p:spPr>
        <p:txBody>
          <a:bodyPr/>
          <a:lstStyle/>
          <a:p>
            <a:fld id="{D569AB46-1238-4421-84BD-F6CCBCDD09F0}" type="datetime1">
              <a:rPr lang="de-DE" smtClean="0"/>
              <a:t>28.05.2016</a:t>
            </a:fld>
            <a:endParaRPr lang="de-DE" dirty="0"/>
          </a:p>
        </p:txBody>
      </p:sp>
      <p:pic>
        <p:nvPicPr>
          <p:cNvPr id="7170" name="Picture 2" descr="http://ais.badische-zeitung.de/piece/02/04/f8/10/338800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8" y="0"/>
            <a:ext cx="9433427" cy="70750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bilcaresolutions.com/images/logos/bilcare-research-11.gif"/>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380312" y="998730"/>
            <a:ext cx="1493044" cy="81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0648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Example CSS Problems</a:t>
            </a:r>
            <a:endParaRPr lang="en-GB" dirty="0"/>
          </a:p>
        </p:txBody>
      </p:sp>
      <p:sp>
        <p:nvSpPr>
          <p:cNvPr id="3" name="Inhaltsplatzhalter 2"/>
          <p:cNvSpPr>
            <a:spLocks noGrp="1"/>
          </p:cNvSpPr>
          <p:nvPr>
            <p:ph sz="half" idx="1"/>
          </p:nvPr>
        </p:nvSpPr>
        <p:spPr>
          <a:xfrm>
            <a:off x="392112" y="1198563"/>
            <a:ext cx="8751887" cy="4894262"/>
          </a:xfrm>
        </p:spPr>
        <p:txBody>
          <a:bodyPr/>
          <a:lstStyle/>
          <a:p>
            <a:r>
              <a:rPr lang="en-GB" dirty="0" smtClean="0"/>
              <a:t>Predict best time for cleaning and maintenance</a:t>
            </a:r>
          </a:p>
          <a:p>
            <a:r>
              <a:rPr lang="en-GB" dirty="0" smtClean="0"/>
              <a:t>Alarm a worker when untypically parameters are used</a:t>
            </a:r>
          </a:p>
          <a:p>
            <a:r>
              <a:rPr lang="en-GB" dirty="0" smtClean="0"/>
              <a:t>Transfer best-practices from product A to product B</a:t>
            </a:r>
          </a:p>
          <a:p>
            <a:r>
              <a:rPr lang="en-GB" dirty="0" smtClean="0"/>
              <a:t>Reverse engineer human knowledge</a:t>
            </a:r>
          </a:p>
          <a:p>
            <a:r>
              <a:rPr lang="en-GB" dirty="0" smtClean="0"/>
              <a:t>Correct ERP information based on sensors (really maintenance? , really the same product?)</a:t>
            </a:r>
          </a:p>
          <a:p>
            <a:pPr marL="0" indent="0">
              <a:buNone/>
            </a:pPr>
            <a:endParaRPr lang="en-GB" dirty="0" smtClean="0"/>
          </a:p>
          <a:p>
            <a:pPr marL="0" indent="0">
              <a:buNone/>
            </a:pPr>
            <a:r>
              <a:rPr lang="en-GB" dirty="0" smtClean="0">
                <a:sym typeface="Wingdings" panose="05000000000000000000" pitchFamily="2" charset="2"/>
              </a:rPr>
              <a:t> Challenge different materials and production</a:t>
            </a:r>
            <a:endParaRPr lang="en-GB" dirty="0"/>
          </a:p>
          <a:p>
            <a:endParaRPr lang="en-GB" dirty="0"/>
          </a:p>
        </p:txBody>
      </p:sp>
      <p:sp>
        <p:nvSpPr>
          <p:cNvPr id="5" name="Fußzeilenplatzhalter 4"/>
          <p:cNvSpPr>
            <a:spLocks noGrp="1"/>
          </p:cNvSpPr>
          <p:nvPr>
            <p:ph type="ftr" sz="quarter" idx="10"/>
          </p:nvPr>
        </p:nvSpPr>
        <p:spPr/>
        <p:txBody>
          <a:bodyPr/>
          <a:lstStyle/>
          <a:p>
            <a:r>
              <a:rPr lang="en-US" smtClean="0"/>
              <a:t>Prof. Dr.-Ing. Michael Beigl</a:t>
            </a:r>
            <a:endParaRPr lang="en-US" dirty="0"/>
          </a:p>
        </p:txBody>
      </p:sp>
    </p:spTree>
    <p:extLst>
      <p:ext uri="{BB962C8B-B14F-4D97-AF65-F5344CB8AC3E}">
        <p14:creationId xmlns:p14="http://schemas.microsoft.com/office/powerpoint/2010/main" val="12270223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Example</a:t>
            </a:r>
            <a:r>
              <a:rPr lang="de-DE" dirty="0" smtClean="0"/>
              <a:t>: </a:t>
            </a:r>
            <a:r>
              <a:rPr lang="de-DE" dirty="0" err="1" smtClean="0"/>
              <a:t>Decision</a:t>
            </a:r>
            <a:r>
              <a:rPr lang="de-DE" dirty="0" smtClean="0"/>
              <a:t> </a:t>
            </a:r>
            <a:r>
              <a:rPr lang="de-DE" dirty="0" err="1" smtClean="0"/>
              <a:t>Tree</a:t>
            </a:r>
            <a:r>
              <a:rPr lang="de-DE" dirty="0" smtClean="0"/>
              <a:t> </a:t>
            </a:r>
            <a:r>
              <a:rPr lang="de-DE" dirty="0" err="1" smtClean="0"/>
              <a:t>for</a:t>
            </a:r>
            <a:r>
              <a:rPr lang="de-DE" dirty="0" smtClean="0"/>
              <a:t> </a:t>
            </a:r>
            <a:r>
              <a:rPr lang="de-DE" dirty="0" smtClean="0"/>
              <a:t>Film </a:t>
            </a:r>
            <a:r>
              <a:rPr lang="de-DE" dirty="0" err="1" smtClean="0"/>
              <a:t>Production</a:t>
            </a:r>
            <a:endParaRPr lang="de-DE" dirty="0"/>
          </a:p>
        </p:txBody>
      </p:sp>
      <p:sp>
        <p:nvSpPr>
          <p:cNvPr id="8" name="Textfeld 7"/>
          <p:cNvSpPr txBox="1"/>
          <p:nvPr/>
        </p:nvSpPr>
        <p:spPr>
          <a:xfrm>
            <a:off x="531446" y="5919524"/>
            <a:ext cx="7130478" cy="400110"/>
          </a:xfrm>
          <a:prstGeom prst="rect">
            <a:avLst/>
          </a:prstGeom>
          <a:noFill/>
        </p:spPr>
        <p:txBody>
          <a:bodyPr wrap="none" rtlCol="0">
            <a:spAutoFit/>
          </a:bodyPr>
          <a:lstStyle/>
          <a:p>
            <a:r>
              <a:rPr lang="de-DE" sz="2000" dirty="0" err="1" smtClean="0"/>
              <a:t>If</a:t>
            </a:r>
            <a:r>
              <a:rPr lang="de-DE" sz="2000" dirty="0" smtClean="0"/>
              <a:t> </a:t>
            </a:r>
            <a:r>
              <a:rPr lang="de-DE" sz="2000" dirty="0" err="1" smtClean="0"/>
              <a:t>we</a:t>
            </a:r>
            <a:r>
              <a:rPr lang="de-DE" sz="2000" dirty="0" smtClean="0"/>
              <a:t> </a:t>
            </a:r>
            <a:r>
              <a:rPr lang="de-DE" sz="2000" dirty="0" err="1" smtClean="0"/>
              <a:t>are</a:t>
            </a:r>
            <a:r>
              <a:rPr lang="de-DE" sz="2000" dirty="0" smtClean="0"/>
              <a:t> </a:t>
            </a:r>
            <a:r>
              <a:rPr lang="de-DE" sz="2000" dirty="0" err="1" smtClean="0"/>
              <a:t>producing</a:t>
            </a:r>
            <a:r>
              <a:rPr lang="de-DE" sz="2000" dirty="0" smtClean="0"/>
              <a:t> </a:t>
            </a:r>
            <a:r>
              <a:rPr lang="de-DE" sz="2000" dirty="0" err="1" smtClean="0"/>
              <a:t>this</a:t>
            </a:r>
            <a:r>
              <a:rPr lang="de-DE" sz="2000" dirty="0" smtClean="0"/>
              <a:t> </a:t>
            </a:r>
            <a:r>
              <a:rPr lang="de-DE" sz="2000" dirty="0" err="1" smtClean="0"/>
              <a:t>the</a:t>
            </a:r>
            <a:r>
              <a:rPr lang="de-DE" sz="2000" dirty="0" smtClean="0"/>
              <a:t> </a:t>
            </a:r>
            <a:r>
              <a:rPr lang="de-DE" sz="2000" dirty="0" err="1" smtClean="0"/>
              <a:t>parameter</a:t>
            </a:r>
            <a:r>
              <a:rPr lang="de-DE" sz="2000" dirty="0" smtClean="0"/>
              <a:t> a </a:t>
            </a:r>
            <a:r>
              <a:rPr lang="de-DE" sz="2000" dirty="0" err="1" smtClean="0"/>
              <a:t>are</a:t>
            </a:r>
            <a:r>
              <a:rPr lang="de-DE" sz="2000" dirty="0" smtClean="0"/>
              <a:t> </a:t>
            </a:r>
            <a:r>
              <a:rPr lang="de-DE" sz="2000" dirty="0" err="1" smtClean="0"/>
              <a:t>typically</a:t>
            </a:r>
            <a:r>
              <a:rPr lang="de-DE" sz="2000" dirty="0" smtClean="0"/>
              <a:t> in [x…y]</a:t>
            </a:r>
            <a:endParaRPr lang="de-DE" sz="2000" dirty="0" smtClean="0"/>
          </a:p>
        </p:txBody>
      </p:sp>
      <p:pic>
        <p:nvPicPr>
          <p:cNvPr id="4" name="Grafik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7132" y="2803463"/>
            <a:ext cx="6195210" cy="3182473"/>
          </a:xfrm>
          <a:prstGeom prst="rect">
            <a:avLst/>
          </a:prstGeom>
        </p:spPr>
      </p:pic>
      <p:pic>
        <p:nvPicPr>
          <p:cNvPr id="6" name="Grafik 5"/>
          <p:cNvPicPr>
            <a:picLocks noChangeAspect="1"/>
          </p:cNvPicPr>
          <p:nvPr/>
        </p:nvPicPr>
        <p:blipFill rotWithShape="1">
          <a:blip r:embed="rId3" cstate="screen">
            <a:extLst>
              <a:ext uri="{28A0092B-C50C-407E-A947-70E740481C1C}">
                <a14:useLocalDpi xmlns:a14="http://schemas.microsoft.com/office/drawing/2010/main"/>
              </a:ext>
            </a:extLst>
          </a:blip>
          <a:srcRect t="-332"/>
          <a:stretch/>
        </p:blipFill>
        <p:spPr>
          <a:xfrm>
            <a:off x="2670916" y="1064311"/>
            <a:ext cx="5661426" cy="1405454"/>
          </a:xfrm>
          <a:prstGeom prst="rect">
            <a:avLst/>
          </a:prstGeom>
        </p:spPr>
      </p:pic>
      <p:pic>
        <p:nvPicPr>
          <p:cNvPr id="7" name="Picture 4" descr="\\VBOXSVR\Public\bilcare\anomaly_anschalt_fobjs.pn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80839" y="2469765"/>
            <a:ext cx="5651503" cy="1517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133259" y="1111271"/>
            <a:ext cx="2116476" cy="1077218"/>
          </a:xfrm>
          <a:prstGeom prst="rect">
            <a:avLst/>
          </a:prstGeom>
          <a:noFill/>
        </p:spPr>
        <p:txBody>
          <a:bodyPr wrap="square" rtlCol="0">
            <a:spAutoFit/>
          </a:bodyPr>
          <a:lstStyle/>
          <a:p>
            <a:r>
              <a:rPr lang="en-GB" sz="1600" dirty="0" smtClean="0"/>
              <a:t>Segmentation based </a:t>
            </a:r>
            <a:r>
              <a:rPr lang="en-GB" sz="1600" dirty="0" smtClean="0"/>
              <a:t>on </a:t>
            </a:r>
            <a:r>
              <a:rPr lang="en-GB" sz="1600" dirty="0" smtClean="0"/>
              <a:t>ERP </a:t>
            </a:r>
            <a:r>
              <a:rPr lang="en-GB" sz="1600" dirty="0" smtClean="0"/>
              <a:t>und </a:t>
            </a:r>
            <a:r>
              <a:rPr lang="en-GB" sz="1600" dirty="0" smtClean="0"/>
              <a:t>MES data (what was produced)</a:t>
            </a:r>
            <a:endParaRPr lang="en-GB" sz="1600" dirty="0"/>
          </a:p>
        </p:txBody>
      </p:sp>
      <p:sp>
        <p:nvSpPr>
          <p:cNvPr id="10" name="Pfeil nach unten 9"/>
          <p:cNvSpPr/>
          <p:nvPr/>
        </p:nvSpPr>
        <p:spPr>
          <a:xfrm>
            <a:off x="5034337" y="2141743"/>
            <a:ext cx="647272" cy="508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nach unten 10"/>
          <p:cNvSpPr/>
          <p:nvPr/>
        </p:nvSpPr>
        <p:spPr>
          <a:xfrm>
            <a:off x="5034337" y="3652125"/>
            <a:ext cx="647272" cy="508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hteck 4"/>
          <p:cNvSpPr/>
          <p:nvPr/>
        </p:nvSpPr>
        <p:spPr>
          <a:xfrm>
            <a:off x="3062057" y="2504883"/>
            <a:ext cx="93785" cy="1242543"/>
          </a:xfrm>
          <a:prstGeom prst="rect">
            <a:avLst/>
          </a:prstGeom>
          <a:solidFill>
            <a:srgbClr val="009682">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3599522" y="2504885"/>
            <a:ext cx="93785" cy="1242543"/>
          </a:xfrm>
          <a:prstGeom prst="rect">
            <a:avLst/>
          </a:prstGeom>
          <a:solidFill>
            <a:srgbClr val="009682">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p:cNvSpPr/>
          <p:nvPr/>
        </p:nvSpPr>
        <p:spPr>
          <a:xfrm>
            <a:off x="3918879" y="2504885"/>
            <a:ext cx="93785" cy="1242543"/>
          </a:xfrm>
          <a:prstGeom prst="rect">
            <a:avLst/>
          </a:prstGeom>
          <a:solidFill>
            <a:srgbClr val="009682">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p:cNvSpPr/>
          <p:nvPr/>
        </p:nvSpPr>
        <p:spPr>
          <a:xfrm>
            <a:off x="4384446" y="2504884"/>
            <a:ext cx="93785" cy="1242543"/>
          </a:xfrm>
          <a:prstGeom prst="rect">
            <a:avLst/>
          </a:prstGeom>
          <a:solidFill>
            <a:srgbClr val="009682">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p:cNvSpPr/>
          <p:nvPr/>
        </p:nvSpPr>
        <p:spPr>
          <a:xfrm>
            <a:off x="5031395" y="2504884"/>
            <a:ext cx="93785" cy="1242543"/>
          </a:xfrm>
          <a:prstGeom prst="rect">
            <a:avLst/>
          </a:prstGeom>
          <a:solidFill>
            <a:srgbClr val="009682">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p:cNvSpPr/>
          <p:nvPr/>
        </p:nvSpPr>
        <p:spPr>
          <a:xfrm>
            <a:off x="4381181" y="2478239"/>
            <a:ext cx="93785" cy="1242543"/>
          </a:xfrm>
          <a:prstGeom prst="rect">
            <a:avLst/>
          </a:prstGeom>
          <a:solidFill>
            <a:srgbClr val="A01E28">
              <a:alpha val="12157"/>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p:cNvSpPr/>
          <p:nvPr/>
        </p:nvSpPr>
        <p:spPr>
          <a:xfrm>
            <a:off x="5713006" y="2504883"/>
            <a:ext cx="93785" cy="1242543"/>
          </a:xfrm>
          <a:prstGeom prst="rect">
            <a:avLst/>
          </a:prstGeom>
          <a:solidFill>
            <a:srgbClr val="A01E28">
              <a:alpha val="12157"/>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p:cNvSpPr/>
          <p:nvPr/>
        </p:nvSpPr>
        <p:spPr>
          <a:xfrm>
            <a:off x="6524487" y="2478239"/>
            <a:ext cx="93785" cy="1242543"/>
          </a:xfrm>
          <a:prstGeom prst="rect">
            <a:avLst/>
          </a:prstGeom>
          <a:solidFill>
            <a:srgbClr val="009682">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p:cNvSpPr/>
          <p:nvPr/>
        </p:nvSpPr>
        <p:spPr>
          <a:xfrm>
            <a:off x="3268974" y="2510360"/>
            <a:ext cx="93785" cy="1242543"/>
          </a:xfrm>
          <a:prstGeom prst="rect">
            <a:avLst/>
          </a:prstGeom>
          <a:solidFill>
            <a:srgbClr val="A01E28">
              <a:alpha val="12157"/>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feld 19"/>
          <p:cNvSpPr txBox="1"/>
          <p:nvPr/>
        </p:nvSpPr>
        <p:spPr>
          <a:xfrm>
            <a:off x="155288" y="3522603"/>
            <a:ext cx="1756272" cy="830997"/>
          </a:xfrm>
          <a:prstGeom prst="rect">
            <a:avLst/>
          </a:prstGeom>
          <a:noFill/>
        </p:spPr>
        <p:txBody>
          <a:bodyPr wrap="square" rtlCol="0">
            <a:spAutoFit/>
          </a:bodyPr>
          <a:lstStyle/>
          <a:p>
            <a:r>
              <a:rPr lang="en-GB" sz="1600" dirty="0" smtClean="0"/>
              <a:t>Gather discriminating</a:t>
            </a:r>
            <a:br>
              <a:rPr lang="en-GB" sz="1600" dirty="0" smtClean="0"/>
            </a:br>
            <a:r>
              <a:rPr lang="en-GB" sz="1600" dirty="0" smtClean="0"/>
              <a:t>parameters</a:t>
            </a:r>
            <a:endParaRPr lang="en-GB" sz="1600" dirty="0"/>
          </a:p>
        </p:txBody>
      </p:sp>
    </p:spTree>
    <p:extLst>
      <p:ext uri="{BB962C8B-B14F-4D97-AF65-F5344CB8AC3E}">
        <p14:creationId xmlns:p14="http://schemas.microsoft.com/office/powerpoint/2010/main" val="8767008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t>
            </a:r>
            <a:r>
              <a:rPr lang="en-US" dirty="0" err="1" smtClean="0"/>
              <a:t>Bayes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General approach – learn how data is distributed probabilistically and use this to infer context</a:t>
            </a:r>
          </a:p>
          <a:p>
            <a:r>
              <a:rPr lang="en-US" dirty="0" smtClean="0"/>
              <a:t>Learn probability density for </a:t>
            </a:r>
          </a:p>
          <a:p>
            <a:r>
              <a:rPr lang="en-US" dirty="0" smtClean="0"/>
              <a:t>sensor data given each activity</a:t>
            </a:r>
          </a:p>
          <a:p>
            <a:pPr marL="0" indent="0">
              <a:buNone/>
            </a:pPr>
            <a:endParaRPr lang="en-US" dirty="0" smtClean="0"/>
          </a:p>
          <a:p>
            <a:r>
              <a:rPr lang="en-US" dirty="0" err="1" smtClean="0"/>
              <a:t>Bayes</a:t>
            </a:r>
            <a:r>
              <a:rPr lang="en-US" dirty="0" smtClean="0"/>
              <a:t>’ theorem</a:t>
            </a:r>
          </a:p>
          <a:p>
            <a:r>
              <a:rPr lang="en-US" dirty="0" smtClean="0"/>
              <a:t>Using this, calculate probability of a class given sensor data </a:t>
            </a:r>
          </a:p>
          <a:p>
            <a:endParaRPr lang="en-US" dirty="0" smtClean="0"/>
          </a:p>
          <a:p>
            <a:r>
              <a:rPr lang="en-US" dirty="0" smtClean="0"/>
              <a:t>Generally – </a:t>
            </a:r>
            <a:r>
              <a:rPr lang="en-US" dirty="0" smtClean="0">
                <a:solidFill>
                  <a:srgbClr val="009682"/>
                </a:solidFill>
              </a:rPr>
              <a:t>surprising good results, low computational complexity </a:t>
            </a:r>
            <a:r>
              <a:rPr lang="en-US" dirty="0" smtClean="0"/>
              <a:t>for classification</a:t>
            </a:r>
          </a:p>
          <a:p>
            <a:r>
              <a:rPr lang="en-US" dirty="0" smtClean="0"/>
              <a:t>Naïve – assumes </a:t>
            </a:r>
            <a:r>
              <a:rPr lang="en-US" dirty="0" smtClean="0">
                <a:solidFill>
                  <a:srgbClr val="FF0000"/>
                </a:solidFill>
              </a:rPr>
              <a:t>uncorrelated data</a:t>
            </a:r>
          </a:p>
          <a:p>
            <a:r>
              <a:rPr lang="en-US" dirty="0" smtClean="0">
                <a:solidFill>
                  <a:srgbClr val="FF0000"/>
                </a:solidFill>
              </a:rPr>
              <a:t>Over-simplification</a:t>
            </a:r>
            <a:r>
              <a:rPr lang="en-US" dirty="0" smtClean="0"/>
              <a:t> of the prior</a:t>
            </a:r>
            <a:endParaRPr lang="en-US" dirty="0"/>
          </a:p>
        </p:txBody>
      </p:sp>
      <p:sp>
        <p:nvSpPr>
          <p:cNvPr id="4" name="Footer Placeholder 3"/>
          <p:cNvSpPr>
            <a:spLocks noGrp="1"/>
          </p:cNvSpPr>
          <p:nvPr>
            <p:ph type="ftr" sz="quarter" idx="10"/>
          </p:nvPr>
        </p:nvSpPr>
        <p:spPr/>
        <p:txBody>
          <a:bodyPr/>
          <a:lstStyle/>
          <a:p>
            <a:r>
              <a:rPr lang="en-US" smtClean="0"/>
              <a:t>Dawud Gordon</a:t>
            </a:r>
            <a:endParaRPr lang="en-US" dirty="0"/>
          </a:p>
        </p:txBody>
      </p:sp>
      <p:pic>
        <p:nvPicPr>
          <p:cNvPr id="8194" name="Picture 2" descr="\mbox{posterior} = \frac{\mbox{prior} \times \mbox{likelihood}}{\mbox{evidence}}. \,"/>
          <p:cNvPicPr>
            <a:picLocks noChangeAspect="1" noChangeArrowheads="1"/>
          </p:cNvPicPr>
          <p:nvPr/>
        </p:nvPicPr>
        <p:blipFill>
          <a:blip r:embed="rId2" cstate="print"/>
          <a:srcRect/>
          <a:stretch>
            <a:fillRect/>
          </a:stretch>
        </p:blipFill>
        <p:spPr bwMode="auto">
          <a:xfrm>
            <a:off x="9586451" y="5313721"/>
            <a:ext cx="2457450" cy="409575"/>
          </a:xfrm>
          <a:prstGeom prst="rect">
            <a:avLst/>
          </a:prstGeom>
          <a:noFill/>
        </p:spPr>
      </p:pic>
      <p:pic>
        <p:nvPicPr>
          <p:cNvPr id="8196" name="Picture 4" descr="p(C \vert F_1,\dots,F_n) = \frac{p(C) \ p(F_1,\dots,F_n\vert C)}{p(F_1,\dots,F_n)}. \,"/>
          <p:cNvPicPr>
            <a:picLocks noChangeAspect="1" noChangeArrowheads="1"/>
          </p:cNvPicPr>
          <p:nvPr/>
        </p:nvPicPr>
        <p:blipFill>
          <a:blip r:embed="rId3" cstate="print"/>
          <a:srcRect/>
          <a:stretch>
            <a:fillRect/>
          </a:stretch>
        </p:blipFill>
        <p:spPr bwMode="auto">
          <a:xfrm>
            <a:off x="2423436" y="3960948"/>
            <a:ext cx="3295650" cy="457200"/>
          </a:xfrm>
          <a:prstGeom prst="rect">
            <a:avLst/>
          </a:prstGeom>
          <a:noFill/>
        </p:spPr>
      </p:pic>
      <p:pic>
        <p:nvPicPr>
          <p:cNvPr id="8198" name="Picture 6" descr="p(C \vert F_1,\dots,F_n) = \frac{p(C) \ p(F_1,\dots,F_n\vert C)}{p(F_1,\dots,F_n)}. \,"/>
          <p:cNvPicPr>
            <a:picLocks noChangeAspect="1" noChangeArrowheads="1"/>
          </p:cNvPicPr>
          <p:nvPr/>
        </p:nvPicPr>
        <p:blipFill>
          <a:blip r:embed="rId3" cstate="print"/>
          <a:srcRect l="58574" r="1397" b="53472"/>
          <a:stretch>
            <a:fillRect/>
          </a:stretch>
        </p:blipFill>
        <p:spPr bwMode="auto">
          <a:xfrm>
            <a:off x="4834399" y="1951289"/>
            <a:ext cx="1319213" cy="212725"/>
          </a:xfrm>
          <a:prstGeom prst="rect">
            <a:avLst/>
          </a:prstGeom>
          <a:noFill/>
        </p:spPr>
      </p:pic>
      <p:pic>
        <p:nvPicPr>
          <p:cNvPr id="8200" name="Picture 8" descr="P(A|B) = \frac{P(B | A)\, P(A)}{P(B)}. \,"/>
          <p:cNvPicPr>
            <a:picLocks noChangeAspect="1" noChangeArrowheads="1"/>
          </p:cNvPicPr>
          <p:nvPr/>
        </p:nvPicPr>
        <p:blipFill>
          <a:blip r:embed="rId4" cstate="print"/>
          <a:srcRect/>
          <a:stretch>
            <a:fillRect/>
          </a:stretch>
        </p:blipFill>
        <p:spPr bwMode="auto">
          <a:xfrm>
            <a:off x="3352197" y="2909119"/>
            <a:ext cx="2057400" cy="457200"/>
          </a:xfrm>
          <a:prstGeom prst="rect">
            <a:avLst/>
          </a:prstGeom>
          <a:noFill/>
        </p:spPr>
      </p:pic>
      <p:pic>
        <p:nvPicPr>
          <p:cNvPr id="8202" name="Picture 10" descr="http://docs.scipy.org/doc/numpy-1.4.x/_images/numpy-random-normal-1.png"/>
          <p:cNvPicPr>
            <a:picLocks noChangeAspect="1" noChangeArrowheads="1"/>
          </p:cNvPicPr>
          <p:nvPr/>
        </p:nvPicPr>
        <p:blipFill>
          <a:blip r:embed="rId5" cstate="print"/>
          <a:srcRect l="16220" t="13000" r="7904" b="14667"/>
          <a:stretch>
            <a:fillRect/>
          </a:stretch>
        </p:blipFill>
        <p:spPr bwMode="auto">
          <a:xfrm>
            <a:off x="6991350" y="1868357"/>
            <a:ext cx="2152650" cy="1269362"/>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5449" y="4886486"/>
            <a:ext cx="4797739" cy="2251022"/>
          </a:xfrm>
        </p:spPr>
        <p:txBody>
          <a:bodyPr>
            <a:normAutofit/>
          </a:bodyPr>
          <a:lstStyle/>
          <a:p>
            <a:pPr marL="476250" lvl="1" indent="0">
              <a:buNone/>
            </a:pPr>
            <a:r>
              <a:rPr lang="de-DE" dirty="0" err="1" smtClean="0"/>
              <a:t>Better</a:t>
            </a:r>
            <a:r>
              <a:rPr lang="de-DE" dirty="0" smtClean="0"/>
              <a:t> </a:t>
            </a:r>
            <a:r>
              <a:rPr lang="de-DE" dirty="0" err="1" smtClean="0"/>
              <a:t>predicting</a:t>
            </a:r>
            <a:r>
              <a:rPr lang="de-DE" dirty="0" smtClean="0"/>
              <a:t> </a:t>
            </a:r>
            <a:r>
              <a:rPr lang="de-DE" dirty="0" err="1" smtClean="0"/>
              <a:t>cost</a:t>
            </a:r>
            <a:r>
              <a:rPr lang="de-DE" dirty="0" smtClean="0"/>
              <a:t> </a:t>
            </a:r>
            <a:r>
              <a:rPr lang="de-DE" dirty="0" err="1" smtClean="0"/>
              <a:t>and</a:t>
            </a:r>
            <a:r>
              <a:rPr lang="de-DE" dirty="0" smtClean="0"/>
              <a:t> time </a:t>
            </a:r>
            <a:r>
              <a:rPr lang="de-DE" dirty="0" err="1" smtClean="0"/>
              <a:t>for</a:t>
            </a:r>
            <a:r>
              <a:rPr lang="de-DE" dirty="0" smtClean="0"/>
              <a:t> </a:t>
            </a:r>
            <a:r>
              <a:rPr lang="de-DE" dirty="0" err="1" smtClean="0"/>
              <a:t>producing</a:t>
            </a:r>
            <a:r>
              <a:rPr lang="de-DE" dirty="0" smtClean="0"/>
              <a:t> </a:t>
            </a:r>
            <a:r>
              <a:rPr lang="de-DE" dirty="0" err="1" smtClean="0"/>
              <a:t>unique</a:t>
            </a:r>
            <a:r>
              <a:rPr lang="de-DE" dirty="0" smtClean="0"/>
              <a:t> </a:t>
            </a:r>
            <a:r>
              <a:rPr lang="de-DE" dirty="0" err="1" smtClean="0"/>
              <a:t>machinery</a:t>
            </a:r>
            <a:r>
              <a:rPr lang="de-DE" dirty="0" smtClean="0"/>
              <a:t> </a:t>
            </a:r>
            <a:endParaRPr lang="de-DE" dirty="0"/>
          </a:p>
        </p:txBody>
      </p:sp>
      <p:sp>
        <p:nvSpPr>
          <p:cNvPr id="3" name="Fußzeilenplatzhalter 2"/>
          <p:cNvSpPr>
            <a:spLocks noGrp="1"/>
          </p:cNvSpPr>
          <p:nvPr>
            <p:ph type="ftr" sz="quarter" idx="10"/>
          </p:nvPr>
        </p:nvSpPr>
        <p:spPr/>
        <p:txBody>
          <a:bodyPr/>
          <a:lstStyle/>
          <a:p>
            <a:r>
              <a:rPr lang="en-US" smtClean="0"/>
              <a:t>Smart Data Innovation Lab (SDIL)</a:t>
            </a:r>
          </a:p>
          <a:p>
            <a:endParaRPr lang="en-US" dirty="0"/>
          </a:p>
        </p:txBody>
      </p:sp>
      <p:sp>
        <p:nvSpPr>
          <p:cNvPr id="4" name="Titel 3"/>
          <p:cNvSpPr>
            <a:spLocks noGrp="1"/>
          </p:cNvSpPr>
          <p:nvPr>
            <p:ph type="title"/>
          </p:nvPr>
        </p:nvSpPr>
        <p:spPr/>
        <p:txBody>
          <a:bodyPr/>
          <a:lstStyle/>
          <a:p>
            <a:r>
              <a:rPr lang="de-DE" dirty="0" err="1" smtClean="0"/>
              <a:t>Analyzing</a:t>
            </a:r>
            <a:r>
              <a:rPr lang="de-DE" dirty="0" smtClean="0"/>
              <a:t> </a:t>
            </a:r>
            <a:r>
              <a:rPr lang="de-DE" dirty="0" err="1" smtClean="0"/>
              <a:t>of</a:t>
            </a:r>
            <a:r>
              <a:rPr lang="de-DE" dirty="0" smtClean="0"/>
              <a:t> </a:t>
            </a:r>
            <a:r>
              <a:rPr lang="de-DE" dirty="0" err="1" smtClean="0"/>
              <a:t>p</a:t>
            </a:r>
            <a:r>
              <a:rPr lang="de-DE" dirty="0" err="1" smtClean="0"/>
              <a:t>roductio</a:t>
            </a:r>
            <a:r>
              <a:rPr lang="de-DE" dirty="0" err="1" smtClean="0"/>
              <a:t>n</a:t>
            </a:r>
            <a:r>
              <a:rPr lang="de-DE" dirty="0" smtClean="0"/>
              <a:t> </a:t>
            </a:r>
            <a:r>
              <a:rPr lang="de-DE" dirty="0" err="1" smtClean="0"/>
              <a:t>of</a:t>
            </a:r>
            <a:r>
              <a:rPr lang="de-DE" dirty="0" smtClean="0"/>
              <a:t> </a:t>
            </a:r>
            <a:r>
              <a:rPr lang="de-DE" dirty="0" err="1" smtClean="0"/>
              <a:t>drilling</a:t>
            </a:r>
            <a:r>
              <a:rPr lang="de-DE" dirty="0" smtClean="0"/>
              <a:t> </a:t>
            </a:r>
            <a:r>
              <a:rPr lang="de-DE" dirty="0" err="1" smtClean="0"/>
              <a:t>machines</a:t>
            </a:r>
            <a:endParaRPr lang="de-DE" dirty="0"/>
          </a:p>
        </p:txBody>
      </p:sp>
      <p:sp>
        <p:nvSpPr>
          <p:cNvPr id="5" name="Zylinder 4"/>
          <p:cNvSpPr/>
          <p:nvPr/>
        </p:nvSpPr>
        <p:spPr>
          <a:xfrm>
            <a:off x="7349253" y="198884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BS</a:t>
            </a:r>
            <a:endParaRPr lang="de-DE" dirty="0"/>
          </a:p>
        </p:txBody>
      </p:sp>
      <p:sp>
        <p:nvSpPr>
          <p:cNvPr id="6" name="Zylinder 5"/>
          <p:cNvSpPr/>
          <p:nvPr/>
        </p:nvSpPr>
        <p:spPr>
          <a:xfrm>
            <a:off x="683568" y="2071451"/>
            <a:ext cx="914400"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AVO</a:t>
            </a:r>
            <a:endParaRPr lang="de-DE" dirty="0"/>
          </a:p>
        </p:txBody>
      </p:sp>
      <p:sp>
        <p:nvSpPr>
          <p:cNvPr id="7" name="Zylinder 6"/>
          <p:cNvSpPr/>
          <p:nvPr/>
        </p:nvSpPr>
        <p:spPr>
          <a:xfrm>
            <a:off x="2051720" y="2071451"/>
            <a:ext cx="914400"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FAUF</a:t>
            </a:r>
            <a:endParaRPr lang="de-DE" dirty="0"/>
          </a:p>
        </p:txBody>
      </p:sp>
      <p:sp>
        <p:nvSpPr>
          <p:cNvPr id="8" name="Zylinder 7"/>
          <p:cNvSpPr/>
          <p:nvPr/>
        </p:nvSpPr>
        <p:spPr>
          <a:xfrm>
            <a:off x="2943898" y="2707600"/>
            <a:ext cx="1231565"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KOSTEN</a:t>
            </a:r>
            <a:endParaRPr lang="de-DE" dirty="0"/>
          </a:p>
        </p:txBody>
      </p:sp>
      <p:sp>
        <p:nvSpPr>
          <p:cNvPr id="9" name="Zylinder 8"/>
          <p:cNvSpPr/>
          <p:nvPr/>
        </p:nvSpPr>
        <p:spPr>
          <a:xfrm>
            <a:off x="4487187" y="2707600"/>
            <a:ext cx="914400" cy="4973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QS</a:t>
            </a:r>
            <a:endParaRPr lang="de-DE" dirty="0"/>
          </a:p>
        </p:txBody>
      </p:sp>
      <p:cxnSp>
        <p:nvCxnSpPr>
          <p:cNvPr id="13" name="Gerade Verbindung mit Pfeil 12"/>
          <p:cNvCxnSpPr>
            <a:stCxn id="6" idx="4"/>
            <a:endCxn id="7" idx="2"/>
          </p:cNvCxnSpPr>
          <p:nvPr/>
        </p:nvCxnSpPr>
        <p:spPr>
          <a:xfrm>
            <a:off x="1597968" y="2323479"/>
            <a:ext cx="453752"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7" name="Zylinder 16"/>
          <p:cNvSpPr/>
          <p:nvPr/>
        </p:nvSpPr>
        <p:spPr>
          <a:xfrm>
            <a:off x="5713311" y="2707599"/>
            <a:ext cx="914400" cy="4973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RF</a:t>
            </a:r>
            <a:endParaRPr lang="de-DE" dirty="0"/>
          </a:p>
        </p:txBody>
      </p:sp>
      <p:sp>
        <p:nvSpPr>
          <p:cNvPr id="18" name="Abgerundetes Rechteck 17"/>
          <p:cNvSpPr/>
          <p:nvPr/>
        </p:nvSpPr>
        <p:spPr>
          <a:xfrm>
            <a:off x="3275856" y="2188171"/>
            <a:ext cx="3351855" cy="28803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smtClean="0"/>
              <a:t>JOIN + FILTER + GEN</a:t>
            </a:r>
            <a:endParaRPr lang="de-DE" dirty="0"/>
          </a:p>
        </p:txBody>
      </p:sp>
      <p:cxnSp>
        <p:nvCxnSpPr>
          <p:cNvPr id="20" name="Gerade Verbindung mit Pfeil 19"/>
          <p:cNvCxnSpPr>
            <a:stCxn id="7" idx="4"/>
            <a:endCxn id="18" idx="1"/>
          </p:cNvCxnSpPr>
          <p:nvPr/>
        </p:nvCxnSpPr>
        <p:spPr>
          <a:xfrm>
            <a:off x="2966120" y="2323479"/>
            <a:ext cx="309736" cy="870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8" idx="1"/>
          </p:cNvCxnSpPr>
          <p:nvPr/>
        </p:nvCxnSpPr>
        <p:spPr>
          <a:xfrm flipV="1">
            <a:off x="3559681" y="2476203"/>
            <a:ext cx="286831" cy="23139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9" idx="1"/>
            <a:endCxn id="18" idx="2"/>
          </p:cNvCxnSpPr>
          <p:nvPr/>
        </p:nvCxnSpPr>
        <p:spPr>
          <a:xfrm flipV="1">
            <a:off x="4944387" y="2476203"/>
            <a:ext cx="7397" cy="23139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7" idx="1"/>
          </p:cNvCxnSpPr>
          <p:nvPr/>
        </p:nvCxnSpPr>
        <p:spPr>
          <a:xfrm flipH="1" flipV="1">
            <a:off x="5713311" y="2476203"/>
            <a:ext cx="457200" cy="23139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flipV="1">
            <a:off x="6627711" y="2323479"/>
            <a:ext cx="721542" cy="870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p:nvPicPr>
        <p:blipFill>
          <a:blip r:embed="rId3"/>
          <a:stretch>
            <a:fillRect/>
          </a:stretch>
        </p:blipFill>
        <p:spPr>
          <a:xfrm>
            <a:off x="8124119" y="3841948"/>
            <a:ext cx="373996" cy="261203"/>
          </a:xfrm>
          <a:prstGeom prst="rect">
            <a:avLst/>
          </a:prstGeom>
        </p:spPr>
      </p:pic>
      <p:pic>
        <p:nvPicPr>
          <p:cNvPr id="28674" name="Picture 2" descr="http://www.ka-news.de/storage/pic/region/karlsruhe/1208354_1_TVM_Herrenknecht_Abnahme_094.jpg?version=14019820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0772" y="3696677"/>
            <a:ext cx="3193665" cy="239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0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a:xfrm>
            <a:off x="392113" y="1198562"/>
            <a:ext cx="8140327" cy="4894733"/>
          </a:xfrm>
        </p:spPr>
        <p:txBody>
          <a:bodyPr>
            <a:normAutofit/>
          </a:bodyPr>
          <a:lstStyle/>
          <a:p>
            <a:r>
              <a:rPr lang="de-DE" dirty="0" err="1" smtClean="0"/>
              <a:t>Planned</a:t>
            </a:r>
            <a:r>
              <a:rPr lang="de-DE" dirty="0" smtClean="0"/>
              <a:t> time vs. </a:t>
            </a:r>
            <a:r>
              <a:rPr lang="de-DE" dirty="0" err="1" smtClean="0"/>
              <a:t>actual</a:t>
            </a:r>
            <a:endParaRPr lang="de-DE" dirty="0"/>
          </a:p>
          <a:p>
            <a:endParaRPr lang="de-DE" dirty="0" smtClean="0"/>
          </a:p>
          <a:p>
            <a:endParaRPr lang="de-DE" dirty="0"/>
          </a:p>
          <a:p>
            <a:endParaRPr lang="de-DE" dirty="0" smtClean="0"/>
          </a:p>
          <a:p>
            <a:pPr marL="0" indent="0">
              <a:buNone/>
            </a:pPr>
            <a:endParaRPr lang="de-DE" dirty="0" smtClean="0"/>
          </a:p>
          <a:p>
            <a:pPr lvl="1"/>
            <a:r>
              <a:rPr lang="de-DE" dirty="0" smtClean="0"/>
              <a:t>36% on </a:t>
            </a:r>
            <a:r>
              <a:rPr lang="de-DE" dirty="0" err="1" smtClean="0"/>
              <a:t>or</a:t>
            </a:r>
            <a:r>
              <a:rPr lang="de-DE" dirty="0" smtClean="0"/>
              <a:t> </a:t>
            </a:r>
            <a:r>
              <a:rPr lang="de-DE" dirty="0" err="1" smtClean="0"/>
              <a:t>before</a:t>
            </a:r>
            <a:r>
              <a:rPr lang="de-DE" dirty="0" smtClean="0"/>
              <a:t> time</a:t>
            </a:r>
            <a:endParaRPr lang="de-DE" dirty="0" smtClean="0"/>
          </a:p>
          <a:p>
            <a:pPr lvl="1"/>
            <a:r>
              <a:rPr lang="de-DE" dirty="0" smtClean="0"/>
              <a:t>64% after </a:t>
            </a:r>
            <a:r>
              <a:rPr lang="de-DE" dirty="0" err="1" smtClean="0"/>
              <a:t>planed</a:t>
            </a:r>
            <a:r>
              <a:rPr lang="de-DE" dirty="0" smtClean="0"/>
              <a:t> time</a:t>
            </a:r>
          </a:p>
          <a:p>
            <a:pPr lvl="1"/>
            <a:r>
              <a:rPr lang="de-DE" dirty="0" err="1" smtClean="0"/>
              <a:t>Looking</a:t>
            </a:r>
            <a:r>
              <a:rPr lang="de-DE" dirty="0" smtClean="0"/>
              <a:t> at </a:t>
            </a:r>
            <a:r>
              <a:rPr lang="de-DE" dirty="0" err="1" smtClean="0"/>
              <a:t>distribution</a:t>
            </a:r>
            <a:r>
              <a:rPr lang="de-DE" dirty="0" smtClean="0"/>
              <a:t> </a:t>
            </a:r>
            <a:r>
              <a:rPr lang="de-DE" dirty="0" err="1" smtClean="0"/>
              <a:t>there</a:t>
            </a:r>
            <a:r>
              <a:rPr lang="de-DE" dirty="0" smtClean="0"/>
              <a:t> </a:t>
            </a:r>
            <a:r>
              <a:rPr lang="de-DE" dirty="0" err="1" smtClean="0"/>
              <a:t>one</a:t>
            </a:r>
            <a:r>
              <a:rPr lang="de-DE" dirty="0" smtClean="0"/>
              <a:t> </a:t>
            </a:r>
            <a:r>
              <a:rPr lang="de-DE" dirty="0" err="1" smtClean="0"/>
              <a:t>could</a:t>
            </a:r>
            <a:r>
              <a:rPr lang="de-DE" dirty="0" smtClean="0"/>
              <a:t> </a:t>
            </a:r>
            <a:r>
              <a:rPr lang="de-DE" dirty="0" err="1" smtClean="0"/>
              <a:t>imagine</a:t>
            </a:r>
            <a:r>
              <a:rPr lang="de-DE" dirty="0" smtClean="0"/>
              <a:t> a </a:t>
            </a:r>
            <a:r>
              <a:rPr lang="de-DE" dirty="0" err="1" smtClean="0"/>
              <a:t>systematic</a:t>
            </a:r>
            <a:r>
              <a:rPr lang="de-DE" dirty="0" smtClean="0"/>
              <a:t> </a:t>
            </a:r>
            <a:r>
              <a:rPr lang="de-DE" dirty="0" err="1" smtClean="0"/>
              <a:t>error</a:t>
            </a:r>
            <a:endParaRPr lang="de-DE" dirty="0" smtClean="0"/>
          </a:p>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0"/>
          </p:nvPr>
        </p:nvSpPr>
        <p:spPr/>
        <p:txBody>
          <a:bodyPr/>
          <a:lstStyle/>
          <a:p>
            <a:r>
              <a:rPr lang="en-US" smtClean="0"/>
              <a:t>Smart Data Innovation Lab (SDIL)</a:t>
            </a:r>
          </a:p>
          <a:p>
            <a:endParaRPr lang="en-US" dirty="0"/>
          </a:p>
        </p:txBody>
      </p:sp>
      <p:sp>
        <p:nvSpPr>
          <p:cNvPr id="4" name="Titel 3"/>
          <p:cNvSpPr>
            <a:spLocks noGrp="1"/>
          </p:cNvSpPr>
          <p:nvPr>
            <p:ph type="title"/>
          </p:nvPr>
        </p:nvSpPr>
        <p:spPr/>
        <p:txBody>
          <a:bodyPr/>
          <a:lstStyle/>
          <a:p>
            <a:r>
              <a:rPr lang="de-DE" dirty="0" err="1" smtClean="0"/>
              <a:t>Predicting</a:t>
            </a:r>
            <a:r>
              <a:rPr lang="de-DE" dirty="0" smtClean="0"/>
              <a:t> </a:t>
            </a:r>
            <a:r>
              <a:rPr lang="de-DE" dirty="0" err="1" smtClean="0"/>
              <a:t>delivery</a:t>
            </a:r>
            <a:r>
              <a:rPr lang="de-DE" dirty="0" smtClean="0"/>
              <a:t> </a:t>
            </a:r>
            <a:r>
              <a:rPr lang="de-DE" dirty="0" err="1" smtClean="0"/>
              <a:t>delays</a:t>
            </a:r>
            <a:r>
              <a:rPr lang="de-DE" dirty="0" smtClean="0"/>
              <a:t> </a:t>
            </a:r>
            <a:endParaRPr lang="de-DE"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757" y="1427061"/>
            <a:ext cx="3983583" cy="2800727"/>
          </a:xfrm>
          <a:prstGeom prst="rect">
            <a:avLst/>
          </a:prstGeom>
        </p:spPr>
      </p:pic>
      <p:sp>
        <p:nvSpPr>
          <p:cNvPr id="6" name="Textfeld 5"/>
          <p:cNvSpPr txBox="1"/>
          <p:nvPr/>
        </p:nvSpPr>
        <p:spPr>
          <a:xfrm>
            <a:off x="5529672" y="4257655"/>
            <a:ext cx="3198931" cy="307777"/>
          </a:xfrm>
          <a:prstGeom prst="rect">
            <a:avLst/>
          </a:prstGeom>
          <a:noFill/>
        </p:spPr>
        <p:txBody>
          <a:bodyPr wrap="square" rtlCol="0">
            <a:spAutoFit/>
          </a:bodyPr>
          <a:lstStyle/>
          <a:p>
            <a:pPr algn="ctr"/>
            <a:r>
              <a:rPr lang="de-DE" sz="1400" b="1" dirty="0" smtClean="0"/>
              <a:t>Distribution </a:t>
            </a:r>
            <a:r>
              <a:rPr lang="de-DE" sz="1400" b="1" dirty="0" err="1" smtClean="0"/>
              <a:t>of</a:t>
            </a:r>
            <a:r>
              <a:rPr lang="de-DE" sz="1400" b="1" dirty="0" smtClean="0"/>
              <a:t> </a:t>
            </a:r>
            <a:r>
              <a:rPr lang="de-DE" sz="1400" b="1" dirty="0" err="1" smtClean="0"/>
              <a:t>delay</a:t>
            </a:r>
            <a:endParaRPr lang="de-DE" sz="1400" b="1" dirty="0"/>
          </a:p>
        </p:txBody>
      </p:sp>
      <p:sp>
        <p:nvSpPr>
          <p:cNvPr id="7" name="Textfeld 6"/>
          <p:cNvSpPr txBox="1"/>
          <p:nvPr/>
        </p:nvSpPr>
        <p:spPr>
          <a:xfrm>
            <a:off x="6166062" y="4059023"/>
            <a:ext cx="360996" cy="246221"/>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de-DE" sz="1000" dirty="0" smtClean="0"/>
              <a:t>0 h</a:t>
            </a:r>
            <a:endParaRPr lang="de-DE" sz="1000" dirty="0"/>
          </a:p>
        </p:txBody>
      </p:sp>
      <p:sp>
        <p:nvSpPr>
          <p:cNvPr id="8" name="Textfeld 7"/>
          <p:cNvSpPr txBox="1"/>
          <p:nvPr/>
        </p:nvSpPr>
        <p:spPr>
          <a:xfrm>
            <a:off x="5157861" y="4059023"/>
            <a:ext cx="615874" cy="246221"/>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de-DE" sz="1000" dirty="0" smtClean="0"/>
              <a:t>-5000 h</a:t>
            </a:r>
            <a:endParaRPr lang="de-DE" sz="1000" dirty="0"/>
          </a:p>
        </p:txBody>
      </p:sp>
      <p:sp>
        <p:nvSpPr>
          <p:cNvPr id="9" name="Textfeld 8"/>
          <p:cNvSpPr txBox="1"/>
          <p:nvPr/>
        </p:nvSpPr>
        <p:spPr>
          <a:xfrm>
            <a:off x="8281963" y="4059022"/>
            <a:ext cx="643125" cy="246221"/>
          </a:xfrm>
          <a:prstGeom prst="rect">
            <a:avLst/>
          </a:prstGeom>
          <a:solidFill>
            <a:schemeClr val="lt1"/>
          </a:solid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sz="1000" dirty="0" smtClean="0"/>
              <a:t>12500 h</a:t>
            </a:r>
            <a:endParaRPr lang="de-DE" sz="1000" dirty="0"/>
          </a:p>
        </p:txBody>
      </p:sp>
      <p:sp>
        <p:nvSpPr>
          <p:cNvPr id="10" name="Textfeld 9"/>
          <p:cNvSpPr txBox="1"/>
          <p:nvPr/>
        </p:nvSpPr>
        <p:spPr>
          <a:xfrm>
            <a:off x="4863199" y="1657353"/>
            <a:ext cx="340281" cy="153888"/>
          </a:xfrm>
          <a:prstGeom prst="rect">
            <a:avLst/>
          </a:prstGeom>
        </p:spPr>
        <p:style>
          <a:lnRef idx="2">
            <a:schemeClr val="accent3"/>
          </a:lnRef>
          <a:fillRef idx="1">
            <a:schemeClr val="lt1"/>
          </a:fillRef>
          <a:effectRef idx="0">
            <a:schemeClr val="accent3"/>
          </a:effectRef>
          <a:fontRef idx="minor">
            <a:schemeClr val="dk1"/>
          </a:fontRef>
        </p:style>
        <p:txBody>
          <a:bodyPr wrap="none" tIns="0" rIns="36000" bIns="0" rtlCol="0">
            <a:spAutoFit/>
          </a:bodyPr>
          <a:lstStyle/>
          <a:p>
            <a:r>
              <a:rPr lang="de-DE" sz="1000" dirty="0" smtClean="0"/>
              <a:t>850</a:t>
            </a:r>
            <a:endParaRPr lang="de-DE" sz="1000" dirty="0"/>
          </a:p>
        </p:txBody>
      </p:sp>
    </p:spTree>
    <p:extLst>
      <p:ext uri="{BB962C8B-B14F-4D97-AF65-F5344CB8AC3E}">
        <p14:creationId xmlns:p14="http://schemas.microsoft.com/office/powerpoint/2010/main" val="32927477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a:xfrm>
            <a:off x="392113" y="1198562"/>
            <a:ext cx="8140327" cy="4894733"/>
          </a:xfrm>
        </p:spPr>
        <p:txBody>
          <a:bodyPr>
            <a:normAutofit/>
          </a:bodyPr>
          <a:lstStyle/>
          <a:p>
            <a:pPr marL="0" indent="0">
              <a:buNone/>
            </a:pPr>
            <a:endParaRPr lang="de-DE" dirty="0" smtClean="0"/>
          </a:p>
          <a:p>
            <a:endParaRPr lang="de-DE" dirty="0"/>
          </a:p>
          <a:p>
            <a:endParaRPr lang="de-DE" dirty="0" smtClean="0"/>
          </a:p>
          <a:p>
            <a:endParaRPr lang="de-DE" dirty="0"/>
          </a:p>
          <a:p>
            <a:pPr marL="0" indent="0">
              <a:buNone/>
            </a:pPr>
            <a:endParaRPr lang="de-DE" sz="2400" dirty="0" smtClean="0"/>
          </a:p>
          <a:p>
            <a:pPr marL="0" indent="0">
              <a:buNone/>
            </a:pPr>
            <a:r>
              <a:rPr lang="de-DE" sz="2400" dirty="0" smtClean="0"/>
              <a:t>The </a:t>
            </a:r>
            <a:r>
              <a:rPr lang="de-DE" sz="2400" dirty="0" err="1" smtClean="0"/>
              <a:t>following</a:t>
            </a:r>
            <a:r>
              <a:rPr lang="de-DE" sz="2400" dirty="0" smtClean="0"/>
              <a:t> variables </a:t>
            </a:r>
            <a:r>
              <a:rPr lang="de-DE" sz="2400" dirty="0" err="1" smtClean="0"/>
              <a:t>increase</a:t>
            </a:r>
            <a:r>
              <a:rPr lang="de-DE" sz="2400" dirty="0" smtClean="0"/>
              <a:t> </a:t>
            </a:r>
            <a:r>
              <a:rPr lang="de-DE" sz="2400" dirty="0" err="1" smtClean="0"/>
              <a:t>the</a:t>
            </a:r>
            <a:r>
              <a:rPr lang="de-DE" sz="2400" dirty="0" smtClean="0"/>
              <a:t> </a:t>
            </a:r>
            <a:r>
              <a:rPr lang="de-DE" sz="2400" dirty="0" err="1" smtClean="0"/>
              <a:t>probabilty</a:t>
            </a:r>
            <a:r>
              <a:rPr lang="de-DE" sz="2400" dirty="0" smtClean="0"/>
              <a:t> </a:t>
            </a:r>
            <a:r>
              <a:rPr lang="de-DE" sz="2400" dirty="0" err="1" smtClean="0"/>
              <a:t>of</a:t>
            </a:r>
            <a:r>
              <a:rPr lang="de-DE" sz="2400" dirty="0" smtClean="0"/>
              <a:t> </a:t>
            </a:r>
            <a:r>
              <a:rPr lang="de-DE" sz="2400" dirty="0" err="1" smtClean="0"/>
              <a:t>delay</a:t>
            </a:r>
            <a:r>
              <a:rPr lang="de-DE" sz="2400" dirty="0" smtClean="0"/>
              <a:t>!</a:t>
            </a:r>
            <a:endParaRPr lang="de-DE" sz="2400" dirty="0" smtClean="0"/>
          </a:p>
          <a:p>
            <a:pPr lvl="1"/>
            <a:r>
              <a:rPr lang="de-DE" sz="2000" dirty="0" err="1" smtClean="0"/>
              <a:t>Sum</a:t>
            </a:r>
            <a:r>
              <a:rPr lang="de-DE" sz="2000" dirty="0" smtClean="0"/>
              <a:t>(SMG1</a:t>
            </a:r>
            <a:r>
              <a:rPr lang="de-DE" sz="2000" dirty="0"/>
              <a:t>) = </a:t>
            </a:r>
            <a:r>
              <a:rPr lang="de-DE" sz="2000" dirty="0" smtClean="0"/>
              <a:t>0, </a:t>
            </a:r>
            <a:r>
              <a:rPr lang="de-DE" sz="2000" dirty="0" err="1" smtClean="0"/>
              <a:t>Sum</a:t>
            </a:r>
            <a:r>
              <a:rPr lang="de-DE" sz="2000" dirty="0" smtClean="0"/>
              <a:t>(STA</a:t>
            </a:r>
            <a:r>
              <a:rPr lang="de-DE" sz="2000" dirty="0"/>
              <a:t>) = </a:t>
            </a:r>
            <a:r>
              <a:rPr lang="de-DE" sz="2000" dirty="0" smtClean="0"/>
              <a:t>1,  </a:t>
            </a:r>
            <a:r>
              <a:rPr lang="de-DE" sz="2000" dirty="0" err="1" smtClean="0"/>
              <a:t>Plan_Delta</a:t>
            </a:r>
            <a:r>
              <a:rPr lang="de-DE" sz="2000" dirty="0" smtClean="0"/>
              <a:t> </a:t>
            </a:r>
            <a:r>
              <a:rPr lang="de-DE" sz="2000" dirty="0" smtClean="0"/>
              <a:t>&lt; </a:t>
            </a:r>
            <a:r>
              <a:rPr lang="de-DE" sz="2000" dirty="0" smtClean="0"/>
              <a:t>500h, </a:t>
            </a:r>
            <a:r>
              <a:rPr lang="de-DE" sz="2000" dirty="0" err="1" smtClean="0"/>
              <a:t>Sum</a:t>
            </a:r>
            <a:r>
              <a:rPr lang="de-DE" sz="2000" dirty="0" smtClean="0"/>
              <a:t>(BR10</a:t>
            </a:r>
            <a:r>
              <a:rPr lang="de-DE" sz="2000" dirty="0" smtClean="0"/>
              <a:t>) = </a:t>
            </a:r>
            <a:r>
              <a:rPr lang="de-DE" sz="2000" dirty="0" smtClean="0"/>
              <a:t>1,  </a:t>
            </a:r>
            <a:r>
              <a:rPr lang="de-DE" sz="2000" dirty="0" err="1" smtClean="0"/>
              <a:t>Sum</a:t>
            </a:r>
            <a:r>
              <a:rPr lang="de-DE" sz="2000" dirty="0" smtClean="0"/>
              <a:t>(S4</a:t>
            </a:r>
            <a:r>
              <a:rPr lang="de-DE" sz="2000" dirty="0" smtClean="0"/>
              <a:t>) = 0</a:t>
            </a:r>
          </a:p>
          <a:p>
            <a:endParaRPr lang="de-DE" dirty="0"/>
          </a:p>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0"/>
          </p:nvPr>
        </p:nvSpPr>
        <p:spPr/>
        <p:txBody>
          <a:bodyPr/>
          <a:lstStyle/>
          <a:p>
            <a:r>
              <a:rPr lang="en-US" smtClean="0"/>
              <a:t>Smart Data Innovation Lab (SDIL)</a:t>
            </a:r>
          </a:p>
          <a:p>
            <a:endParaRPr lang="en-US" dirty="0"/>
          </a:p>
        </p:txBody>
      </p:sp>
      <p:sp>
        <p:nvSpPr>
          <p:cNvPr id="4" name="Titel 3"/>
          <p:cNvSpPr>
            <a:spLocks noGrp="1"/>
          </p:cNvSpPr>
          <p:nvPr>
            <p:ph type="title"/>
          </p:nvPr>
        </p:nvSpPr>
        <p:spPr/>
        <p:txBody>
          <a:bodyPr/>
          <a:lstStyle/>
          <a:p>
            <a:r>
              <a:rPr lang="de-DE" dirty="0" err="1" smtClean="0"/>
              <a:t>Analyzing</a:t>
            </a:r>
            <a:r>
              <a:rPr lang="de-DE" dirty="0" smtClean="0"/>
              <a:t> </a:t>
            </a:r>
            <a:r>
              <a:rPr lang="de-DE" dirty="0" err="1" smtClean="0"/>
              <a:t>with</a:t>
            </a:r>
            <a:r>
              <a:rPr lang="de-DE" dirty="0" smtClean="0"/>
              <a:t> naive </a:t>
            </a:r>
            <a:r>
              <a:rPr lang="de-DE" dirty="0" err="1" smtClean="0"/>
              <a:t>bayes</a:t>
            </a:r>
            <a:endParaRPr lang="de-DE" dirty="0"/>
          </a:p>
        </p:txBody>
      </p:sp>
      <p:graphicFrame>
        <p:nvGraphicFramePr>
          <p:cNvPr id="8" name="Tabelle 7"/>
          <p:cNvGraphicFramePr>
            <a:graphicFrameLocks noGrp="1"/>
          </p:cNvGraphicFramePr>
          <p:nvPr>
            <p:extLst/>
          </p:nvPr>
        </p:nvGraphicFramePr>
        <p:xfrm>
          <a:off x="755576" y="1121556"/>
          <a:ext cx="7560844" cy="1731380"/>
        </p:xfrm>
        <a:graphic>
          <a:graphicData uri="http://schemas.openxmlformats.org/drawingml/2006/table">
            <a:tbl>
              <a:tblPr/>
              <a:tblGrid>
                <a:gridCol w="1584176">
                  <a:extLst>
                    <a:ext uri="{9D8B030D-6E8A-4147-A177-3AD203B41FA5}">
                      <a16:colId xmlns="" xmlns:a16="http://schemas.microsoft.com/office/drawing/2014/main" val="241485738"/>
                    </a:ext>
                  </a:extLst>
                </a:gridCol>
                <a:gridCol w="2196248">
                  <a:extLst>
                    <a:ext uri="{9D8B030D-6E8A-4147-A177-3AD203B41FA5}">
                      <a16:colId xmlns="" xmlns:a16="http://schemas.microsoft.com/office/drawing/2014/main" val="167087896"/>
                    </a:ext>
                  </a:extLst>
                </a:gridCol>
                <a:gridCol w="1890210">
                  <a:extLst>
                    <a:ext uri="{9D8B030D-6E8A-4147-A177-3AD203B41FA5}">
                      <a16:colId xmlns="" xmlns:a16="http://schemas.microsoft.com/office/drawing/2014/main" val="2701563599"/>
                    </a:ext>
                  </a:extLst>
                </a:gridCol>
                <a:gridCol w="1890210">
                  <a:extLst>
                    <a:ext uri="{9D8B030D-6E8A-4147-A177-3AD203B41FA5}">
                      <a16:colId xmlns="" xmlns:a16="http://schemas.microsoft.com/office/drawing/2014/main" val="1677177150"/>
                    </a:ext>
                  </a:extLst>
                </a:gridCol>
              </a:tblGrid>
              <a:tr h="324036">
                <a:tc>
                  <a:txBody>
                    <a:bodyPr/>
                    <a:lstStyle/>
                    <a:p>
                      <a:pPr marL="0" algn="l" defTabSz="914400" rtl="0" eaLnBrk="1" fontAlgn="ctr" latinLnBrk="0" hangingPunct="1"/>
                      <a:endParaRPr lang="de-DE" sz="1600" b="0"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de-DE" sz="1600" b="1" i="0" u="none" strike="noStrike" kern="1200" dirty="0" err="1">
                          <a:solidFill>
                            <a:srgbClr val="000000"/>
                          </a:solidFill>
                          <a:effectLst/>
                          <a:latin typeface="Calibri" panose="020F0502020204030204" pitchFamily="34" charset="0"/>
                          <a:ea typeface="+mn-ea"/>
                          <a:cs typeface="+mn-cs"/>
                        </a:rPr>
                        <a:t>true</a:t>
                      </a:r>
                      <a:r>
                        <a:rPr lang="de-DE" sz="1600" b="1" i="0" u="none" strike="noStrike" kern="1200" dirty="0">
                          <a:solidFill>
                            <a:srgbClr val="000000"/>
                          </a:solidFill>
                          <a:effectLst/>
                          <a:latin typeface="Calibri" panose="020F0502020204030204" pitchFamily="34" charset="0"/>
                          <a:ea typeface="+mn-ea"/>
                          <a:cs typeface="+mn-cs"/>
                        </a:rPr>
                        <a:t> </a:t>
                      </a:r>
                      <a:r>
                        <a:rPr lang="de-DE" sz="1600" b="1" i="0" u="none" strike="noStrike" kern="1200" dirty="0" smtClean="0">
                          <a:solidFill>
                            <a:srgbClr val="000000"/>
                          </a:solidFill>
                          <a:effectLst/>
                          <a:latin typeface="Calibri" panose="020F0502020204030204" pitchFamily="34" charset="0"/>
                          <a:ea typeface="+mn-ea"/>
                          <a:cs typeface="+mn-cs"/>
                        </a:rPr>
                        <a:t>Kein</a:t>
                      </a:r>
                      <a:r>
                        <a:rPr lang="de-DE" sz="1600" b="1" i="0" u="none" strike="noStrike" kern="1200" baseline="0" dirty="0" smtClean="0">
                          <a:solidFill>
                            <a:srgbClr val="000000"/>
                          </a:solidFill>
                          <a:effectLst/>
                          <a:latin typeface="Calibri" panose="020F0502020204030204" pitchFamily="34" charset="0"/>
                          <a:ea typeface="+mn-ea"/>
                          <a:cs typeface="+mn-cs"/>
                        </a:rPr>
                        <a:t> Lieferverzug</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de-DE" sz="1600" b="1" i="0" u="none" strike="noStrike" kern="1200" dirty="0" err="1">
                          <a:solidFill>
                            <a:srgbClr val="000000"/>
                          </a:solidFill>
                          <a:effectLst/>
                          <a:latin typeface="Calibri" panose="020F0502020204030204" pitchFamily="34" charset="0"/>
                          <a:ea typeface="+mn-ea"/>
                          <a:cs typeface="+mn-cs"/>
                        </a:rPr>
                        <a:t>true</a:t>
                      </a:r>
                      <a:r>
                        <a:rPr lang="de-DE" sz="1600" b="1" i="0" u="none" strike="noStrike" kern="1200" dirty="0">
                          <a:solidFill>
                            <a:srgbClr val="000000"/>
                          </a:solidFill>
                          <a:effectLst/>
                          <a:latin typeface="Calibri" panose="020F0502020204030204" pitchFamily="34" charset="0"/>
                          <a:ea typeface="+mn-ea"/>
                          <a:cs typeface="+mn-cs"/>
                        </a:rPr>
                        <a:t> </a:t>
                      </a:r>
                      <a:r>
                        <a:rPr lang="de-DE" sz="1600" b="1" i="0" u="none" strike="noStrike" kern="1200" dirty="0" smtClean="0">
                          <a:solidFill>
                            <a:srgbClr val="000000"/>
                          </a:solidFill>
                          <a:effectLst/>
                          <a:latin typeface="Calibri" panose="020F0502020204030204" pitchFamily="34" charset="0"/>
                          <a:ea typeface="+mn-ea"/>
                          <a:cs typeface="+mn-cs"/>
                        </a:rPr>
                        <a:t>Lieferverzug</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de-DE" sz="1600" b="1" i="0" u="none" strike="noStrike" kern="1200" dirty="0" err="1">
                          <a:solidFill>
                            <a:srgbClr val="000000"/>
                          </a:solidFill>
                          <a:effectLst/>
                          <a:latin typeface="Calibri" panose="020F0502020204030204" pitchFamily="34" charset="0"/>
                          <a:ea typeface="+mn-ea"/>
                          <a:cs typeface="+mn-cs"/>
                        </a:rPr>
                        <a:t>class</a:t>
                      </a:r>
                      <a:r>
                        <a:rPr lang="de-DE" sz="1600" b="1" i="0" u="none" strike="noStrike" kern="1200" dirty="0">
                          <a:solidFill>
                            <a:srgbClr val="000000"/>
                          </a:solidFill>
                          <a:effectLst/>
                          <a:latin typeface="Calibri" panose="020F0502020204030204" pitchFamily="34" charset="0"/>
                          <a:ea typeface="+mn-ea"/>
                          <a:cs typeface="+mn-cs"/>
                        </a:rPr>
                        <a:t> </a:t>
                      </a:r>
                      <a:r>
                        <a:rPr lang="de-DE" sz="1600" b="1" i="0" u="none" strike="noStrike" kern="1200" dirty="0" err="1">
                          <a:solidFill>
                            <a:srgbClr val="000000"/>
                          </a:solidFill>
                          <a:effectLst/>
                          <a:latin typeface="Calibri" panose="020F0502020204030204" pitchFamily="34" charset="0"/>
                          <a:ea typeface="+mn-ea"/>
                          <a:cs typeface="+mn-cs"/>
                        </a:rPr>
                        <a:t>precision</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322480539"/>
                  </a:ext>
                </a:extLst>
              </a:tr>
              <a:tr h="324036">
                <a:tc>
                  <a:txBody>
                    <a:bodyPr/>
                    <a:lstStyle/>
                    <a:p>
                      <a:pPr marL="0" algn="l" defTabSz="914400" rtl="0" eaLnBrk="1" fontAlgn="ctr" latinLnBrk="0" hangingPunct="1"/>
                      <a:r>
                        <a:rPr lang="de-DE" sz="1600" b="1" i="0" u="none" strike="noStrike" kern="1200" dirty="0" err="1" smtClean="0">
                          <a:solidFill>
                            <a:srgbClr val="000000"/>
                          </a:solidFill>
                          <a:effectLst/>
                          <a:latin typeface="Calibri" panose="020F0502020204030204" pitchFamily="34" charset="0"/>
                          <a:ea typeface="+mn-ea"/>
                          <a:cs typeface="+mn-cs"/>
                        </a:rPr>
                        <a:t>pred</a:t>
                      </a:r>
                      <a:r>
                        <a:rPr lang="de-DE" sz="1600" b="1" i="0" u="none" strike="noStrike" kern="1200" dirty="0" smtClean="0">
                          <a:solidFill>
                            <a:srgbClr val="000000"/>
                          </a:solidFill>
                          <a:effectLst/>
                          <a:latin typeface="Calibri" panose="020F0502020204030204" pitchFamily="34" charset="0"/>
                          <a:ea typeface="+mn-ea"/>
                          <a:cs typeface="+mn-cs"/>
                        </a:rPr>
                        <a:t>.</a:t>
                      </a:r>
                      <a:br>
                        <a:rPr lang="de-DE" sz="1600" b="1" i="0" u="none" strike="noStrike" kern="1200" dirty="0" smtClean="0">
                          <a:solidFill>
                            <a:srgbClr val="000000"/>
                          </a:solidFill>
                          <a:effectLst/>
                          <a:latin typeface="Calibri" panose="020F0502020204030204" pitchFamily="34" charset="0"/>
                          <a:ea typeface="+mn-ea"/>
                          <a:cs typeface="+mn-cs"/>
                        </a:rPr>
                      </a:br>
                      <a:r>
                        <a:rPr lang="de-DE" sz="1600" b="1" i="0" u="none" strike="noStrike" kern="1200" dirty="0" smtClean="0">
                          <a:solidFill>
                            <a:srgbClr val="000000"/>
                          </a:solidFill>
                          <a:effectLst/>
                          <a:latin typeface="Calibri" panose="020F0502020204030204" pitchFamily="34" charset="0"/>
                          <a:ea typeface="+mn-ea"/>
                          <a:cs typeface="+mn-cs"/>
                        </a:rPr>
                        <a:t>Kein</a:t>
                      </a:r>
                      <a:r>
                        <a:rPr lang="de-DE" sz="1600" b="1" i="0" u="none" strike="noStrike" kern="1200" baseline="0" dirty="0" smtClean="0">
                          <a:solidFill>
                            <a:srgbClr val="000000"/>
                          </a:solidFill>
                          <a:effectLst/>
                          <a:latin typeface="Calibri" panose="020F0502020204030204" pitchFamily="34" charset="0"/>
                          <a:ea typeface="+mn-ea"/>
                          <a:cs typeface="+mn-cs"/>
                        </a:rPr>
                        <a:t> Lieferverzug</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1" i="0" u="none" strike="noStrike" kern="1200" dirty="0" smtClean="0">
                          <a:solidFill>
                            <a:schemeClr val="accent1"/>
                          </a:solidFill>
                          <a:effectLst/>
                          <a:latin typeface="Calibri" panose="020F0502020204030204" pitchFamily="34" charset="0"/>
                          <a:ea typeface="+mn-ea"/>
                          <a:cs typeface="+mn-cs"/>
                        </a:rPr>
                        <a:t>243</a:t>
                      </a:r>
                      <a:endParaRPr lang="de-DE" sz="1600" b="1" i="0" u="none" strike="noStrike" kern="1200" dirty="0">
                        <a:solidFill>
                          <a:schemeClr val="accent1"/>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0" i="0" u="none" strike="noStrike" kern="1200" dirty="0" smtClean="0">
                          <a:solidFill>
                            <a:srgbClr val="FF0000"/>
                          </a:solidFill>
                          <a:effectLst/>
                          <a:latin typeface="Calibri" panose="020F0502020204030204" pitchFamily="34" charset="0"/>
                          <a:ea typeface="+mn-ea"/>
                          <a:cs typeface="+mn-cs"/>
                        </a:rPr>
                        <a:t>261</a:t>
                      </a:r>
                      <a:endParaRPr lang="de-DE" sz="1600" b="0" i="0" u="none" strike="noStrike" kern="1200" dirty="0">
                        <a:solidFill>
                          <a:srgbClr val="FF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0" i="0" u="none" strike="noStrike" kern="1200" dirty="0" smtClean="0">
                          <a:solidFill>
                            <a:srgbClr val="000000"/>
                          </a:solidFill>
                          <a:effectLst/>
                          <a:latin typeface="Calibri" panose="020F0502020204030204" pitchFamily="34" charset="0"/>
                          <a:ea typeface="+mn-ea"/>
                          <a:cs typeface="+mn-cs"/>
                        </a:rPr>
                        <a:t>48.21%</a:t>
                      </a:r>
                      <a:endParaRPr lang="de-DE" sz="1600" b="0"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127798913"/>
                  </a:ext>
                </a:extLst>
              </a:tr>
              <a:tr h="324036">
                <a:tc>
                  <a:txBody>
                    <a:bodyPr/>
                    <a:lstStyle/>
                    <a:p>
                      <a:pPr marL="0" algn="l" defTabSz="914400" rtl="0" eaLnBrk="1" fontAlgn="ctr" latinLnBrk="0" hangingPunct="1"/>
                      <a:r>
                        <a:rPr lang="de-DE" sz="1600" b="1" i="0" u="none" strike="noStrike" kern="1200" dirty="0" err="1">
                          <a:solidFill>
                            <a:srgbClr val="000000"/>
                          </a:solidFill>
                          <a:effectLst/>
                          <a:latin typeface="Calibri" panose="020F0502020204030204" pitchFamily="34" charset="0"/>
                          <a:ea typeface="+mn-ea"/>
                          <a:cs typeface="+mn-cs"/>
                        </a:rPr>
                        <a:t>pred</a:t>
                      </a:r>
                      <a:r>
                        <a:rPr lang="de-DE" sz="1600" b="1" i="0" u="none" strike="noStrike" kern="1200" dirty="0">
                          <a:solidFill>
                            <a:srgbClr val="000000"/>
                          </a:solidFill>
                          <a:effectLst/>
                          <a:latin typeface="Calibri" panose="020F0502020204030204" pitchFamily="34" charset="0"/>
                          <a:ea typeface="+mn-ea"/>
                          <a:cs typeface="+mn-cs"/>
                        </a:rPr>
                        <a:t>. </a:t>
                      </a:r>
                      <a:r>
                        <a:rPr lang="de-DE" sz="1600" b="1" i="0" u="none" strike="noStrike" kern="1200" dirty="0" smtClean="0">
                          <a:solidFill>
                            <a:srgbClr val="000000"/>
                          </a:solidFill>
                          <a:effectLst/>
                          <a:latin typeface="Calibri" panose="020F0502020204030204" pitchFamily="34" charset="0"/>
                          <a:ea typeface="+mn-ea"/>
                          <a:cs typeface="+mn-cs"/>
                        </a:rPr>
                        <a:t>Lieferverzug</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0" i="0" u="none" strike="noStrike" kern="1200" dirty="0" smtClean="0">
                          <a:solidFill>
                            <a:srgbClr val="FF0000"/>
                          </a:solidFill>
                          <a:effectLst/>
                          <a:latin typeface="Calibri" panose="020F0502020204030204" pitchFamily="34" charset="0"/>
                          <a:ea typeface="+mn-ea"/>
                          <a:cs typeface="+mn-cs"/>
                        </a:rPr>
                        <a:t>668</a:t>
                      </a:r>
                      <a:endParaRPr lang="de-DE" sz="1600" b="0" i="0" u="none" strike="noStrike" kern="1200" dirty="0">
                        <a:solidFill>
                          <a:srgbClr val="FF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1" i="0" u="sng" strike="noStrike" kern="1200" dirty="0" smtClean="0">
                          <a:solidFill>
                            <a:schemeClr val="accent1"/>
                          </a:solidFill>
                          <a:effectLst/>
                          <a:latin typeface="Calibri" panose="020F0502020204030204" pitchFamily="34" charset="0"/>
                          <a:ea typeface="+mn-ea"/>
                          <a:cs typeface="+mn-cs"/>
                        </a:rPr>
                        <a:t>1377</a:t>
                      </a:r>
                      <a:endParaRPr lang="de-DE" sz="1600" b="1" i="0" u="sng" strike="noStrike" kern="1200" dirty="0">
                        <a:solidFill>
                          <a:schemeClr val="accent1"/>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1" i="0" u="none" strike="noStrike" kern="1200" dirty="0" smtClean="0">
                          <a:solidFill>
                            <a:srgbClr val="000000"/>
                          </a:solidFill>
                          <a:effectLst/>
                          <a:latin typeface="Calibri" panose="020F0502020204030204" pitchFamily="34" charset="0"/>
                          <a:ea typeface="+mn-ea"/>
                          <a:cs typeface="+mn-cs"/>
                        </a:rPr>
                        <a:t>67.33%</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009786061"/>
                  </a:ext>
                </a:extLst>
              </a:tr>
              <a:tr h="324036">
                <a:tc>
                  <a:txBody>
                    <a:bodyPr/>
                    <a:lstStyle/>
                    <a:p>
                      <a:pPr marL="0" algn="l" defTabSz="914400" rtl="0" eaLnBrk="1" fontAlgn="ctr" latinLnBrk="0" hangingPunct="1"/>
                      <a:r>
                        <a:rPr lang="de-DE" sz="1600" b="1" i="0" u="none" strike="noStrike" kern="1200" dirty="0" err="1">
                          <a:solidFill>
                            <a:srgbClr val="000000"/>
                          </a:solidFill>
                          <a:effectLst/>
                          <a:latin typeface="Calibri" panose="020F0502020204030204" pitchFamily="34" charset="0"/>
                          <a:ea typeface="+mn-ea"/>
                          <a:cs typeface="+mn-cs"/>
                        </a:rPr>
                        <a:t>class</a:t>
                      </a:r>
                      <a:r>
                        <a:rPr lang="de-DE" sz="1600" b="1" i="0" u="none" strike="noStrike" kern="1200" dirty="0">
                          <a:solidFill>
                            <a:srgbClr val="000000"/>
                          </a:solidFill>
                          <a:effectLst/>
                          <a:latin typeface="Calibri" panose="020F0502020204030204" pitchFamily="34" charset="0"/>
                          <a:ea typeface="+mn-ea"/>
                          <a:cs typeface="+mn-cs"/>
                        </a:rPr>
                        <a:t> </a:t>
                      </a:r>
                      <a:r>
                        <a:rPr lang="de-DE" sz="1600" b="1" i="0" u="none" strike="noStrike" kern="1200" dirty="0" err="1">
                          <a:solidFill>
                            <a:srgbClr val="000000"/>
                          </a:solidFill>
                          <a:effectLst/>
                          <a:latin typeface="Calibri" panose="020F0502020204030204" pitchFamily="34" charset="0"/>
                          <a:ea typeface="+mn-ea"/>
                          <a:cs typeface="+mn-cs"/>
                        </a:rPr>
                        <a:t>recall</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0" i="0" u="none" strike="noStrike" kern="1200" dirty="0" smtClean="0">
                          <a:solidFill>
                            <a:srgbClr val="000000"/>
                          </a:solidFill>
                          <a:effectLst/>
                          <a:latin typeface="Calibri" panose="020F0502020204030204" pitchFamily="34" charset="0"/>
                          <a:ea typeface="+mn-ea"/>
                          <a:cs typeface="+mn-cs"/>
                        </a:rPr>
                        <a:t>26.67%</a:t>
                      </a:r>
                      <a:endParaRPr lang="de-DE" sz="1600" b="0"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r>
                        <a:rPr lang="de-DE" sz="1600" b="1" i="0" u="none" strike="noStrike" kern="1200" dirty="0" smtClean="0">
                          <a:solidFill>
                            <a:srgbClr val="000000"/>
                          </a:solidFill>
                          <a:effectLst/>
                          <a:latin typeface="Calibri" panose="020F0502020204030204" pitchFamily="34" charset="0"/>
                          <a:ea typeface="+mn-ea"/>
                          <a:cs typeface="+mn-cs"/>
                        </a:rPr>
                        <a:t>84.07%</a:t>
                      </a:r>
                      <a:endParaRPr lang="de-DE" sz="1600" b="1"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endParaRPr lang="de-DE" sz="1600" b="0" i="0" u="none" strike="noStrike" kern="1200" dirty="0">
                        <a:solidFill>
                          <a:srgbClr val="000000"/>
                        </a:solidFill>
                        <a:effectLst/>
                        <a:latin typeface="Calibri" panose="020F0502020204030204" pitchFamily="34" charset="0"/>
                        <a:ea typeface="+mn-ea"/>
                        <a:cs typeface="+mn-cs"/>
                      </a:endParaRPr>
                    </a:p>
                  </a:txBody>
                  <a:tcPr marL="53975" marR="53975" marT="26987" marB="26987"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86031566"/>
                  </a:ext>
                </a:extLst>
              </a:tr>
            </a:tbl>
          </a:graphicData>
        </a:graphic>
      </p:graphicFrame>
      <p:sp>
        <p:nvSpPr>
          <p:cNvPr id="6" name="Textfeld 5"/>
          <p:cNvSpPr txBox="1"/>
          <p:nvPr/>
        </p:nvSpPr>
        <p:spPr>
          <a:xfrm>
            <a:off x="972113" y="3079142"/>
            <a:ext cx="5707524" cy="369332"/>
          </a:xfrm>
          <a:prstGeom prst="rect">
            <a:avLst/>
          </a:prstGeom>
          <a:noFill/>
        </p:spPr>
        <p:txBody>
          <a:bodyPr wrap="none" rtlCol="0">
            <a:spAutoFit/>
          </a:bodyPr>
          <a:lstStyle/>
          <a:p>
            <a:r>
              <a:rPr lang="de-DE" b="1" dirty="0" smtClean="0"/>
              <a:t>84% </a:t>
            </a:r>
            <a:r>
              <a:rPr lang="de-DE" b="1" dirty="0" err="1" smtClean="0"/>
              <a:t>of</a:t>
            </a:r>
            <a:r>
              <a:rPr lang="de-DE" b="1" dirty="0" smtClean="0"/>
              <a:t> </a:t>
            </a:r>
            <a:r>
              <a:rPr lang="de-DE" b="1" dirty="0" err="1" smtClean="0"/>
              <a:t>delays</a:t>
            </a:r>
            <a:r>
              <a:rPr lang="de-DE" b="1" dirty="0" smtClean="0"/>
              <a:t> </a:t>
            </a:r>
            <a:r>
              <a:rPr lang="de-DE" b="1" dirty="0" err="1" smtClean="0"/>
              <a:t>can</a:t>
            </a:r>
            <a:r>
              <a:rPr lang="de-DE" b="1" dirty="0" smtClean="0"/>
              <a:t> </a:t>
            </a:r>
            <a:r>
              <a:rPr lang="de-DE" b="1" dirty="0" err="1" smtClean="0"/>
              <a:t>be</a:t>
            </a:r>
            <a:r>
              <a:rPr lang="de-DE" b="1" dirty="0" smtClean="0"/>
              <a:t> </a:t>
            </a:r>
            <a:r>
              <a:rPr lang="de-DE" b="1" dirty="0" err="1" smtClean="0"/>
              <a:t>predicted</a:t>
            </a:r>
            <a:r>
              <a:rPr lang="de-DE" b="1" dirty="0" smtClean="0"/>
              <a:t> </a:t>
            </a:r>
            <a:r>
              <a:rPr lang="de-DE" b="1" dirty="0" err="1" smtClean="0"/>
              <a:t>with</a:t>
            </a:r>
            <a:r>
              <a:rPr lang="de-DE" b="1" dirty="0" smtClean="0"/>
              <a:t> 67</a:t>
            </a:r>
            <a:r>
              <a:rPr lang="de-DE" b="1" dirty="0" smtClean="0"/>
              <a:t>% </a:t>
            </a:r>
            <a:r>
              <a:rPr lang="de-DE" b="1" dirty="0" err="1" smtClean="0"/>
              <a:t>accuracy</a:t>
            </a:r>
            <a:endParaRPr lang="de-DE" b="1" dirty="0"/>
          </a:p>
        </p:txBody>
      </p:sp>
      <p:sp>
        <p:nvSpPr>
          <p:cNvPr id="9" name="Textfeld 8"/>
          <p:cNvSpPr txBox="1"/>
          <p:nvPr/>
        </p:nvSpPr>
        <p:spPr>
          <a:xfrm>
            <a:off x="1096563" y="5447600"/>
            <a:ext cx="6878870" cy="369332"/>
          </a:xfrm>
          <a:prstGeom prst="rect">
            <a:avLst/>
          </a:prstGeom>
          <a:noFill/>
        </p:spPr>
        <p:txBody>
          <a:bodyPr wrap="none" rtlCol="0">
            <a:spAutoFit/>
          </a:bodyPr>
          <a:lstStyle/>
          <a:p>
            <a:pPr algn="ctr"/>
            <a:r>
              <a:rPr lang="de-DE" b="1" dirty="0" err="1" smtClean="0"/>
              <a:t>Context</a:t>
            </a:r>
            <a:r>
              <a:rPr lang="de-DE" b="1" dirty="0" smtClean="0"/>
              <a:t> Sensitive System: Trigger </a:t>
            </a:r>
            <a:r>
              <a:rPr lang="de-DE" b="1" dirty="0" err="1" smtClean="0"/>
              <a:t>process</a:t>
            </a:r>
            <a:r>
              <a:rPr lang="de-DE" b="1" dirty="0" smtClean="0"/>
              <a:t> </a:t>
            </a:r>
            <a:r>
              <a:rPr lang="de-DE" b="1" dirty="0" err="1" smtClean="0"/>
              <a:t>changes</a:t>
            </a:r>
            <a:r>
              <a:rPr lang="de-DE" b="1" dirty="0" smtClean="0"/>
              <a:t> </a:t>
            </a:r>
            <a:r>
              <a:rPr lang="de-DE" b="1" dirty="0" smtClean="0"/>
              <a:t>on </a:t>
            </a:r>
            <a:r>
              <a:rPr lang="de-DE" b="1" dirty="0" err="1" smtClean="0"/>
              <a:t>delay</a:t>
            </a:r>
            <a:endParaRPr lang="de-DE" b="1" dirty="0"/>
          </a:p>
        </p:txBody>
      </p:sp>
    </p:spTree>
    <p:extLst>
      <p:ext uri="{BB962C8B-B14F-4D97-AF65-F5344CB8AC3E}">
        <p14:creationId xmlns:p14="http://schemas.microsoft.com/office/powerpoint/2010/main" val="11982459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Main idea: create </a:t>
            </a:r>
            <a:r>
              <a:rPr lang="en-US" dirty="0" err="1" smtClean="0"/>
              <a:t>hyperplanes</a:t>
            </a:r>
            <a:r>
              <a:rPr lang="en-US" dirty="0" smtClean="0"/>
              <a:t> </a:t>
            </a:r>
            <a:br>
              <a:rPr lang="en-US" dirty="0" smtClean="0"/>
            </a:br>
            <a:r>
              <a:rPr lang="en-US" dirty="0" smtClean="0"/>
              <a:t>which separate data with the </a:t>
            </a:r>
            <a:br>
              <a:rPr lang="en-US" dirty="0" smtClean="0"/>
            </a:br>
            <a:r>
              <a:rPr lang="en-US" dirty="0" smtClean="0"/>
              <a:t>highest margin </a:t>
            </a:r>
          </a:p>
          <a:p>
            <a:r>
              <a:rPr lang="en-US" dirty="0" smtClean="0"/>
              <a:t>Finding optimal </a:t>
            </a:r>
            <a:r>
              <a:rPr lang="en-US" dirty="0" err="1" smtClean="0"/>
              <a:t>hyperplane</a:t>
            </a:r>
            <a:r>
              <a:rPr lang="en-US" dirty="0" smtClean="0"/>
              <a:t> is </a:t>
            </a:r>
            <a:br>
              <a:rPr lang="en-US" dirty="0" smtClean="0"/>
            </a:br>
            <a:r>
              <a:rPr lang="en-US" dirty="0" smtClean="0"/>
              <a:t>convex constraint optimization  </a:t>
            </a:r>
            <a:br>
              <a:rPr lang="en-US" dirty="0" smtClean="0"/>
            </a:br>
            <a:r>
              <a:rPr lang="en-US" dirty="0" smtClean="0"/>
              <a:t>problem</a:t>
            </a:r>
          </a:p>
          <a:p>
            <a:r>
              <a:rPr lang="en-US" dirty="0" smtClean="0"/>
              <a:t>Kernel trick for non-linear class.</a:t>
            </a:r>
          </a:p>
          <a:p>
            <a:pPr lvl="1"/>
            <a:r>
              <a:rPr lang="en-US" dirty="0" smtClean="0"/>
              <a:t>Increase dimensionality with transform</a:t>
            </a:r>
          </a:p>
          <a:p>
            <a:pPr lvl="1"/>
            <a:r>
              <a:rPr lang="en-US" dirty="0" smtClean="0"/>
              <a:t>Allows linear classification</a:t>
            </a:r>
          </a:p>
          <a:p>
            <a:r>
              <a:rPr lang="en-US" dirty="0" smtClean="0"/>
              <a:t>Advantage</a:t>
            </a:r>
          </a:p>
          <a:p>
            <a:pPr lvl="1"/>
            <a:r>
              <a:rPr lang="en-US" dirty="0" smtClean="0"/>
              <a:t>High accuracy</a:t>
            </a:r>
          </a:p>
          <a:p>
            <a:pPr lvl="1"/>
            <a:r>
              <a:rPr lang="en-US" dirty="0" smtClean="0"/>
              <a:t>Easily interpretable – as opposed to ANN</a:t>
            </a:r>
          </a:p>
          <a:p>
            <a:pPr lvl="1"/>
            <a:r>
              <a:rPr lang="en-US" dirty="0" smtClean="0"/>
              <a:t>Accuracy not affected by high dimensions</a:t>
            </a:r>
          </a:p>
          <a:p>
            <a:r>
              <a:rPr lang="en-US" dirty="0" smtClean="0"/>
              <a:t>Disadvantage</a:t>
            </a:r>
          </a:p>
          <a:p>
            <a:pPr lvl="1"/>
            <a:r>
              <a:rPr lang="en-US" dirty="0" smtClean="0"/>
              <a:t>High memory consumption</a:t>
            </a:r>
          </a:p>
          <a:p>
            <a:pPr lvl="1"/>
            <a:r>
              <a:rPr lang="en-US" dirty="0" smtClean="0"/>
              <a:t>Prone to </a:t>
            </a:r>
            <a:r>
              <a:rPr lang="en-US" dirty="0" err="1" smtClean="0"/>
              <a:t>overfitting</a:t>
            </a:r>
            <a:endParaRPr lang="en-US" dirty="0" smtClean="0"/>
          </a:p>
          <a:p>
            <a:pPr lvl="1"/>
            <a:r>
              <a:rPr lang="en-US" dirty="0" smtClean="0"/>
              <a:t>Sensitive to noise</a:t>
            </a:r>
          </a:p>
          <a:p>
            <a:pPr lvl="1"/>
            <a:r>
              <a:rPr lang="en-US" dirty="0" smtClean="0"/>
              <a:t>Choice of kernel function and parameters critical</a:t>
            </a:r>
            <a:endParaRPr lang="en-US" dirty="0"/>
          </a:p>
        </p:txBody>
      </p:sp>
      <p:sp>
        <p:nvSpPr>
          <p:cNvPr id="4" name="Footer Placeholder 3"/>
          <p:cNvSpPr>
            <a:spLocks noGrp="1"/>
          </p:cNvSpPr>
          <p:nvPr>
            <p:ph type="ftr" sz="quarter" idx="10"/>
          </p:nvPr>
        </p:nvSpPr>
        <p:spPr/>
        <p:txBody>
          <a:bodyPr/>
          <a:lstStyle/>
          <a:p>
            <a:r>
              <a:rPr lang="en-US" smtClean="0"/>
              <a:t>Dawud Gordon</a:t>
            </a:r>
            <a:endParaRPr lang="en-US" dirty="0"/>
          </a:p>
        </p:txBody>
      </p:sp>
      <p:pic>
        <p:nvPicPr>
          <p:cNvPr id="10242" name="Picture 2" descr="http://docs.opencv.org/_images/optimal-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775" y="1052512"/>
            <a:ext cx="2857500" cy="2819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ile:Kernel Machi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9850" y="4571321"/>
            <a:ext cx="2511425" cy="1136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Supervised Machine Learning</a:t>
            </a:r>
            <a:endParaRPr lang="en-US" dirty="0"/>
          </a:p>
        </p:txBody>
      </p:sp>
      <p:sp>
        <p:nvSpPr>
          <p:cNvPr id="6" name="Content Placeholder 5"/>
          <p:cNvSpPr>
            <a:spLocks noGrp="1"/>
          </p:cNvSpPr>
          <p:nvPr>
            <p:ph idx="1"/>
          </p:nvPr>
        </p:nvSpPr>
        <p:spPr/>
        <p:txBody>
          <a:bodyPr/>
          <a:lstStyle/>
          <a:p>
            <a:r>
              <a:rPr lang="en-US" dirty="0" smtClean="0"/>
              <a:t>Supervised learning</a:t>
            </a:r>
          </a:p>
          <a:p>
            <a:r>
              <a:rPr lang="en-US" dirty="0" smtClean="0"/>
              <a:t>Set of training data:</a:t>
            </a:r>
          </a:p>
          <a:p>
            <a:r>
              <a:rPr lang="en-US" dirty="0" smtClean="0"/>
              <a:t>Feature vectors     , and labels</a:t>
            </a:r>
          </a:p>
          <a:p>
            <a:r>
              <a:rPr lang="en-US" dirty="0" smtClean="0"/>
              <a:t>Features calculated at end of each sample window, resulting in vector </a:t>
            </a:r>
          </a:p>
          <a:p>
            <a:r>
              <a:rPr lang="en-US" dirty="0" smtClean="0"/>
              <a:t>Vector is classified by classification algorithm, resulting in context label </a:t>
            </a:r>
          </a:p>
          <a:p>
            <a:endParaRPr lang="en-US" dirty="0" smtClean="0"/>
          </a:p>
          <a:p>
            <a:pPr>
              <a:buNone/>
            </a:pPr>
            <a:r>
              <a:rPr lang="en-US" dirty="0" smtClean="0"/>
              <a:t> </a:t>
            </a:r>
            <a:endParaRPr lang="en-US" dirty="0"/>
          </a:p>
        </p:txBody>
      </p:sp>
      <p:sp>
        <p:nvSpPr>
          <p:cNvPr id="4" name="Footer Placeholder 3"/>
          <p:cNvSpPr>
            <a:spLocks noGrp="1"/>
          </p:cNvSpPr>
          <p:nvPr>
            <p:ph type="ftr" sz="quarter" idx="10"/>
          </p:nvPr>
        </p:nvSpPr>
        <p:spPr/>
        <p:txBody>
          <a:bodyPr/>
          <a:lstStyle/>
          <a:p>
            <a:r>
              <a:rPr lang="en-US" smtClean="0"/>
              <a:t>Dawud Gordon</a:t>
            </a:r>
            <a:endParaRPr lang="en-US" dirty="0"/>
          </a:p>
        </p:txBody>
      </p:sp>
      <p:pic>
        <p:nvPicPr>
          <p:cNvPr id="49154" name="Picture 2" descr="\textstyle\{(\vec{x}_1, y_1), \dots, (\vec{x}_n, y_n)\}"/>
          <p:cNvPicPr>
            <a:picLocks noChangeAspect="1" noChangeArrowheads="1"/>
          </p:cNvPicPr>
          <p:nvPr/>
        </p:nvPicPr>
        <p:blipFill>
          <a:blip r:embed="rId2" cstate="print"/>
          <a:srcRect/>
          <a:stretch>
            <a:fillRect/>
          </a:stretch>
        </p:blipFill>
        <p:spPr bwMode="auto">
          <a:xfrm>
            <a:off x="4431146" y="1903846"/>
            <a:ext cx="3262086" cy="368300"/>
          </a:xfrm>
          <a:prstGeom prst="rect">
            <a:avLst/>
          </a:prstGeom>
          <a:noFill/>
        </p:spPr>
      </p:pic>
      <p:pic>
        <p:nvPicPr>
          <p:cNvPr id="49156" name="Picture 4" descr="y_i \in \mathbf{Y}"/>
          <p:cNvPicPr>
            <a:picLocks noChangeAspect="1" noChangeArrowheads="1"/>
          </p:cNvPicPr>
          <p:nvPr/>
        </p:nvPicPr>
        <p:blipFill>
          <a:blip r:embed="rId3" cstate="print"/>
          <a:srcRect/>
          <a:stretch>
            <a:fillRect/>
          </a:stretch>
        </p:blipFill>
        <p:spPr bwMode="auto">
          <a:xfrm>
            <a:off x="6383771" y="2481503"/>
            <a:ext cx="1054389" cy="351463"/>
          </a:xfrm>
          <a:prstGeom prst="rect">
            <a:avLst/>
          </a:prstGeom>
          <a:noFill/>
        </p:spPr>
      </p:pic>
      <p:pic>
        <p:nvPicPr>
          <p:cNvPr id="49158" name="Picture 6" descr="\vec{x}"/>
          <p:cNvPicPr>
            <a:picLocks noChangeAspect="1" noChangeArrowheads="1"/>
          </p:cNvPicPr>
          <p:nvPr/>
        </p:nvPicPr>
        <p:blipFill>
          <a:blip r:embed="rId4" cstate="print"/>
          <a:srcRect/>
          <a:stretch>
            <a:fillRect/>
          </a:stretch>
        </p:blipFill>
        <p:spPr bwMode="auto">
          <a:xfrm>
            <a:off x="3693103" y="2494243"/>
            <a:ext cx="269296" cy="310726"/>
          </a:xfrm>
          <a:prstGeom prst="rect">
            <a:avLst/>
          </a:prstGeom>
          <a:noFill/>
        </p:spPr>
      </p:pic>
      <p:pic>
        <p:nvPicPr>
          <p:cNvPr id="11" name="Picture 6" descr="\vec{x}"/>
          <p:cNvPicPr>
            <a:picLocks noChangeAspect="1" noChangeArrowheads="1"/>
          </p:cNvPicPr>
          <p:nvPr/>
        </p:nvPicPr>
        <p:blipFill>
          <a:blip r:embed="rId4" cstate="print"/>
          <a:srcRect/>
          <a:stretch>
            <a:fillRect/>
          </a:stretch>
        </p:blipFill>
        <p:spPr bwMode="auto">
          <a:xfrm>
            <a:off x="5619462" y="3560754"/>
            <a:ext cx="269296" cy="310726"/>
          </a:xfrm>
          <a:prstGeom prst="rect">
            <a:avLst/>
          </a:prstGeom>
          <a:noFill/>
        </p:spPr>
      </p:pic>
      <p:pic>
        <p:nvPicPr>
          <p:cNvPr id="49162" name="Picture 10" descr="\hat{y} = {\arg\min}_{l \in \mathbf{Y}} \|\vec{\mu}_l - \vec{x}\|"/>
          <p:cNvPicPr>
            <a:picLocks noChangeAspect="1" noChangeArrowheads="1"/>
          </p:cNvPicPr>
          <p:nvPr/>
        </p:nvPicPr>
        <p:blipFill>
          <a:blip r:embed="rId5" cstate="print"/>
          <a:srcRect r="93924" b="-391"/>
          <a:stretch>
            <a:fillRect/>
          </a:stretch>
        </p:blipFill>
        <p:spPr bwMode="auto">
          <a:xfrm>
            <a:off x="7141727" y="4546608"/>
            <a:ext cx="273486" cy="45878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1" y="381961"/>
            <a:ext cx="849312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9pPr>
          </a:lstStyle>
          <a:p>
            <a:pPr algn="ctr"/>
            <a:r>
              <a:rPr lang="en-GB" altLang="de-DE" sz="1451" b="1">
                <a:latin typeface="Arial" panose="020B0604020202020204" pitchFamily="34" charset="0"/>
              </a:rPr>
              <a:t>Internal operation of the SVM-HUSTLE algorithm represented in two dimensions.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616" y="6202430"/>
            <a:ext cx="3131384" cy="6244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5201" y="979561"/>
            <a:ext cx="6397920" cy="4893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375201" y="5972041"/>
            <a:ext cx="3918240" cy="231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9pPr>
          </a:lstStyle>
          <a:p>
            <a:r>
              <a:rPr lang="en-GB" altLang="de-DE" sz="1089" b="1">
                <a:latin typeface="Arial" panose="020B0604020202020204" pitchFamily="34" charset="0"/>
              </a:rPr>
              <a:t>Shah A R et al. Bioinformatics 2008;24:783-790</a:t>
            </a:r>
          </a:p>
        </p:txBody>
      </p:sp>
      <p:sp>
        <p:nvSpPr>
          <p:cNvPr id="3077" name="Text Box 5"/>
          <p:cNvSpPr txBox="1">
            <a:spLocks noChangeArrowheads="1"/>
          </p:cNvSpPr>
          <p:nvPr/>
        </p:nvSpPr>
        <p:spPr bwMode="auto">
          <a:xfrm>
            <a:off x="1687023" y="6400800"/>
            <a:ext cx="4225505" cy="3475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9pPr>
          </a:lstStyle>
          <a:p>
            <a:r>
              <a:rPr lang="en-GB" altLang="de-DE" sz="907" dirty="0">
                <a:latin typeface="Arial" panose="020B0604020202020204" pitchFamily="34" charset="0"/>
              </a:rPr>
              <a:t>© The Author 2008. Published by Oxford University Press. All rights reserved. For Permissions, please email: </a:t>
            </a:r>
            <a:r>
              <a:rPr lang="en-GB" altLang="de-DE" sz="907" dirty="0" err="1">
                <a:latin typeface="Arial" panose="020B0604020202020204" pitchFamily="34" charset="0"/>
              </a:rPr>
              <a:t>journals.permissions@oxfordjournals.org</a:t>
            </a:r>
            <a:endParaRPr lang="en-GB" altLang="de-DE" sz="907" dirty="0">
              <a:latin typeface="Arial" panose="020B0604020202020204" pitchFamily="34" charset="0"/>
            </a:endParaRPr>
          </a:p>
        </p:txBody>
      </p:sp>
    </p:spTree>
    <p:extLst>
      <p:ext uri="{BB962C8B-B14F-4D97-AF65-F5344CB8AC3E}">
        <p14:creationId xmlns:p14="http://schemas.microsoft.com/office/powerpoint/2010/main" val="19760762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2" cstate="print"/>
          <a:srcRect r="9574" b="42593"/>
          <a:stretch>
            <a:fillRect/>
          </a:stretch>
        </p:blipFill>
        <p:spPr bwMode="auto">
          <a:xfrm>
            <a:off x="5095875" y="1042988"/>
            <a:ext cx="4048125" cy="191928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Artificial Neural Networks</a:t>
            </a:r>
            <a:endParaRPr lang="en-US" dirty="0"/>
          </a:p>
        </p:txBody>
      </p:sp>
      <p:sp>
        <p:nvSpPr>
          <p:cNvPr id="3" name="Content Placeholder 2"/>
          <p:cNvSpPr>
            <a:spLocks noGrp="1"/>
          </p:cNvSpPr>
          <p:nvPr>
            <p:ph idx="1"/>
          </p:nvPr>
        </p:nvSpPr>
        <p:spPr>
          <a:xfrm>
            <a:off x="392113" y="1214422"/>
            <a:ext cx="8580437" cy="5043503"/>
          </a:xfrm>
        </p:spPr>
        <p:txBody>
          <a:bodyPr>
            <a:normAutofit fontScale="62500" lnSpcReduction="20000"/>
          </a:bodyPr>
          <a:lstStyle/>
          <a:p>
            <a:r>
              <a:rPr lang="en-US" dirty="0" smtClean="0"/>
              <a:t>General approach – create a network </a:t>
            </a:r>
            <a:br>
              <a:rPr lang="en-US" dirty="0" smtClean="0"/>
            </a:br>
            <a:r>
              <a:rPr lang="en-US" dirty="0" smtClean="0"/>
              <a:t>of neurons consisting of weights and </a:t>
            </a:r>
            <a:br>
              <a:rPr lang="en-US" dirty="0" smtClean="0"/>
            </a:br>
            <a:r>
              <a:rPr lang="en-US" dirty="0" smtClean="0"/>
              <a:t>thresholds which iteratively </a:t>
            </a:r>
            <a:br>
              <a:rPr lang="en-US" dirty="0" smtClean="0"/>
            </a:br>
            <a:r>
              <a:rPr lang="en-US" dirty="0" smtClean="0"/>
              <a:t>minimize a cost function</a:t>
            </a:r>
          </a:p>
          <a:p>
            <a:pPr marL="0" indent="0">
              <a:buNone/>
            </a:pPr>
            <a:endParaRPr lang="en-US" dirty="0" smtClean="0"/>
          </a:p>
          <a:p>
            <a:r>
              <a:rPr lang="en-US" dirty="0" smtClean="0"/>
              <a:t>Input neurons for each </a:t>
            </a:r>
            <a:br>
              <a:rPr lang="en-US" dirty="0" smtClean="0"/>
            </a:br>
            <a:r>
              <a:rPr lang="en-US" dirty="0" smtClean="0"/>
              <a:t>feature, output neurons for each </a:t>
            </a:r>
            <a:br>
              <a:rPr lang="en-US" dirty="0" smtClean="0"/>
            </a:br>
            <a:r>
              <a:rPr lang="en-US" dirty="0" smtClean="0"/>
              <a:t>class</a:t>
            </a:r>
          </a:p>
          <a:p>
            <a:pPr marL="0" indent="0">
              <a:buNone/>
            </a:pPr>
            <a:endParaRPr lang="en-US" dirty="0" smtClean="0"/>
          </a:p>
          <a:p>
            <a:r>
              <a:rPr lang="en-US" dirty="0" smtClean="0"/>
              <a:t>Two general approaches:</a:t>
            </a:r>
          </a:p>
          <a:p>
            <a:pPr lvl="1"/>
            <a:r>
              <a:rPr lang="en-US" dirty="0" smtClean="0"/>
              <a:t>One neural network with an input for each feature and output for each class (a)</a:t>
            </a:r>
          </a:p>
          <a:p>
            <a:pPr lvl="1"/>
            <a:r>
              <a:rPr lang="en-US" dirty="0" smtClean="0"/>
              <a:t>A single network for each class, with inputs for each feature a one binary output for that class (b)</a:t>
            </a:r>
          </a:p>
          <a:p>
            <a:r>
              <a:rPr lang="en-US" dirty="0" smtClean="0"/>
              <a:t>Finally: decision function block converts ANN output to classification</a:t>
            </a:r>
          </a:p>
          <a:p>
            <a:r>
              <a:rPr lang="en-US" dirty="0" smtClean="0"/>
              <a:t>Only </a:t>
            </a:r>
            <a:r>
              <a:rPr lang="en-US" dirty="0" smtClean="0">
                <a:solidFill>
                  <a:srgbClr val="FF0000"/>
                </a:solidFill>
              </a:rPr>
              <a:t>broad heuristics available </a:t>
            </a:r>
            <a:r>
              <a:rPr lang="en-US" dirty="0" smtClean="0"/>
              <a:t>for how many neurons are needed for accuracy</a:t>
            </a:r>
          </a:p>
          <a:p>
            <a:endParaRPr lang="en-US" dirty="0"/>
          </a:p>
        </p:txBody>
      </p:sp>
      <p:sp>
        <p:nvSpPr>
          <p:cNvPr id="4" name="Footer Placeholder 3"/>
          <p:cNvSpPr>
            <a:spLocks noGrp="1"/>
          </p:cNvSpPr>
          <p:nvPr>
            <p:ph type="ftr" sz="quarter" idx="10"/>
          </p:nvPr>
        </p:nvSpPr>
        <p:spPr/>
        <p:txBody>
          <a:bodyPr/>
          <a:lstStyle/>
          <a:p>
            <a:r>
              <a:rPr lang="en-US" smtClean="0"/>
              <a:t>Dawud Gordon</a:t>
            </a:r>
            <a:endParaRPr lang="en-US" dirty="0"/>
          </a:p>
        </p:txBody>
      </p:sp>
      <p:sp>
        <p:nvSpPr>
          <p:cNvPr id="6" name="TextBox 5"/>
          <p:cNvSpPr txBox="1"/>
          <p:nvPr/>
        </p:nvSpPr>
        <p:spPr>
          <a:xfrm>
            <a:off x="4753054" y="2790825"/>
            <a:ext cx="4390946" cy="230832"/>
          </a:xfrm>
          <a:prstGeom prst="rect">
            <a:avLst/>
          </a:prstGeom>
          <a:noFill/>
        </p:spPr>
        <p:txBody>
          <a:bodyPr wrap="none" rtlCol="0">
            <a:spAutoFit/>
          </a:bodyPr>
          <a:lstStyle/>
          <a:p>
            <a:r>
              <a:rPr lang="en-US" sz="900" dirty="0" err="1" smtClean="0"/>
              <a:t>Guobin</a:t>
            </a:r>
            <a:r>
              <a:rPr lang="en-US" sz="900" dirty="0" smtClean="0"/>
              <a:t> </a:t>
            </a:r>
            <a:r>
              <a:rPr lang="en-US" sz="900" dirty="0" err="1" smtClean="0"/>
              <a:t>Ou</a:t>
            </a:r>
            <a:r>
              <a:rPr lang="en-US" sz="900" dirty="0" smtClean="0"/>
              <a:t>, Yi Lu </a:t>
            </a:r>
            <a:r>
              <a:rPr lang="en-US" sz="900" dirty="0" err="1" smtClean="0"/>
              <a:t>Murphey</a:t>
            </a:r>
            <a:r>
              <a:rPr lang="en-US" sz="900" dirty="0" smtClean="0"/>
              <a:t>, Multi-class pattern classification using neural networks</a:t>
            </a:r>
            <a:endParaRPr lang="en-US" sz="900" dirty="0"/>
          </a:p>
        </p:txBody>
      </p:sp>
    </p:spTree>
    <p:extLst>
      <p:ext uri="{BB962C8B-B14F-4D97-AF65-F5344CB8AC3E}">
        <p14:creationId xmlns:p14="http://schemas.microsoft.com/office/powerpoint/2010/main" val="93112297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Training and Testing </a:t>
            </a:r>
          </a:p>
        </p:txBody>
      </p:sp>
      <p:sp>
        <p:nvSpPr>
          <p:cNvPr id="4099" name="Rectangle 3"/>
          <p:cNvSpPr>
            <a:spLocks noGrp="1" noChangeArrowheads="1"/>
          </p:cNvSpPr>
          <p:nvPr>
            <p:ph type="body" idx="1"/>
          </p:nvPr>
        </p:nvSpPr>
        <p:spPr>
          <a:xfrm>
            <a:off x="431800" y="1557338"/>
            <a:ext cx="8229600" cy="4525962"/>
          </a:xfrm>
        </p:spPr>
        <p:txBody>
          <a:bodyPr/>
          <a:lstStyle/>
          <a:p>
            <a:pPr marL="609600" indent="-609600" eaLnBrk="1" hangingPunct="1">
              <a:lnSpc>
                <a:spcPct val="90000"/>
              </a:lnSpc>
            </a:pPr>
            <a:endParaRPr lang="en-US" altLang="zh-CN" sz="2800" smtClean="0">
              <a:ea typeface="宋体" panose="02010600030101010101" pitchFamily="2" charset="-122"/>
            </a:endParaRPr>
          </a:p>
          <a:p>
            <a:pPr marL="609600" indent="-609600" eaLnBrk="1" hangingPunct="1">
              <a:lnSpc>
                <a:spcPct val="90000"/>
              </a:lnSpc>
            </a:pPr>
            <a:r>
              <a:rPr lang="en-US" altLang="zh-CN" sz="2800" smtClean="0">
                <a:ea typeface="宋体" panose="02010600030101010101" pitchFamily="2" charset="-122"/>
              </a:rPr>
              <a:t>Goal: “Predict” the realistic error of a classifier</a:t>
            </a:r>
          </a:p>
          <a:p>
            <a:pPr marL="609600" indent="-609600" eaLnBrk="1" hangingPunct="1">
              <a:lnSpc>
                <a:spcPct val="90000"/>
              </a:lnSpc>
            </a:pPr>
            <a:r>
              <a:rPr lang="en-US" altLang="zh-CN" sz="2800" smtClean="0">
                <a:ea typeface="宋体" panose="02010600030101010101" pitchFamily="2" charset="-122"/>
              </a:rPr>
              <a:t>REMEMBER:</a:t>
            </a:r>
            <a:r>
              <a:rPr lang="en-US" altLang="zh-CN" sz="2800" smtClean="0">
                <a:solidFill>
                  <a:srgbClr val="FF0000"/>
                </a:solidFill>
                <a:ea typeface="宋体" panose="02010600030101010101" pitchFamily="2" charset="-122"/>
              </a:rPr>
              <a:t> we must  know the classification (class attribute values) of all instances (records) used in the test procedure (supervised)</a:t>
            </a:r>
            <a:endParaRPr lang="en-US" altLang="zh-CN" sz="2800" smtClean="0">
              <a:ea typeface="宋体" panose="02010600030101010101" pitchFamily="2" charset="-122"/>
            </a:endParaRPr>
          </a:p>
          <a:p>
            <a:pPr marL="609600" indent="-609600" eaLnBrk="1" hangingPunct="1">
              <a:lnSpc>
                <a:spcPct val="90000"/>
              </a:lnSpc>
            </a:pPr>
            <a:r>
              <a:rPr lang="en-US" altLang="zh-CN" sz="2800" smtClean="0">
                <a:ea typeface="宋体" panose="02010600030101010101" pitchFamily="2" charset="-122"/>
              </a:rPr>
              <a:t>Predictive Accuracy Evaluation</a:t>
            </a:r>
          </a:p>
          <a:p>
            <a:pPr marL="609600" indent="-609600" eaLnBrk="1" hangingPunct="1">
              <a:lnSpc>
                <a:spcPct val="90000"/>
              </a:lnSpc>
              <a:buFontTx/>
              <a:buNone/>
            </a:pPr>
            <a:r>
              <a:rPr lang="en-US" altLang="zh-CN" sz="2800" smtClean="0">
                <a:ea typeface="宋体" panose="02010600030101010101" pitchFamily="2" charset="-122"/>
              </a:rPr>
              <a:t>      </a:t>
            </a:r>
            <a:endParaRPr lang="en-US" altLang="zh-CN" sz="2000" smtClean="0">
              <a:ea typeface="宋体" panose="02010600030101010101" pitchFamily="2" charset="-122"/>
            </a:endParaRPr>
          </a:p>
        </p:txBody>
      </p:sp>
    </p:spTree>
    <p:extLst>
      <p:ext uri="{BB962C8B-B14F-4D97-AF65-F5344CB8AC3E}">
        <p14:creationId xmlns:p14="http://schemas.microsoft.com/office/powerpoint/2010/main" val="28631295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Error Rate</a:t>
            </a:r>
          </a:p>
        </p:txBody>
      </p:sp>
      <p:sp>
        <p:nvSpPr>
          <p:cNvPr id="11267" name="Rectangle 3"/>
          <p:cNvSpPr>
            <a:spLocks noGrp="1" noChangeArrowheads="1"/>
          </p:cNvSpPr>
          <p:nvPr>
            <p:ph type="body" idx="1"/>
          </p:nvPr>
        </p:nvSpPr>
        <p:spPr/>
        <p:txBody>
          <a:bodyPr/>
          <a:lstStyle/>
          <a:p>
            <a:pPr marL="609600" indent="-609600" eaLnBrk="1" hangingPunct="1">
              <a:lnSpc>
                <a:spcPct val="90000"/>
              </a:lnSpc>
              <a:buFontTx/>
              <a:buNone/>
              <a:defRPr/>
            </a:pPr>
            <a:r>
              <a:rPr lang="en-US" altLang="zh-CN" sz="2400" dirty="0" smtClean="0">
                <a:solidFill>
                  <a:schemeClr val="accent2"/>
                </a:solidFill>
                <a:ea typeface="宋体" panose="02010600030101010101" pitchFamily="2" charset="-122"/>
              </a:rPr>
              <a:t>Positives: </a:t>
            </a:r>
            <a:r>
              <a:rPr lang="en-US" altLang="zh-CN" sz="2000" dirty="0" smtClean="0">
                <a:ea typeface="宋体" panose="02010600030101010101" pitchFamily="2" charset="-122"/>
              </a:rPr>
              <a:t>instance (record) class is predicted correctly</a:t>
            </a:r>
          </a:p>
          <a:p>
            <a:pPr marL="609600" indent="-609600" eaLnBrk="1" hangingPunct="1">
              <a:lnSpc>
                <a:spcPct val="90000"/>
              </a:lnSpc>
              <a:buFontTx/>
              <a:buNone/>
              <a:defRPr/>
            </a:pPr>
            <a:r>
              <a:rPr lang="en-US" altLang="zh-CN" sz="2400" dirty="0" smtClean="0">
                <a:solidFill>
                  <a:schemeClr val="accent2"/>
                </a:solidFill>
                <a:ea typeface="宋体" panose="02010600030101010101" pitchFamily="2" charset="-122"/>
              </a:rPr>
              <a:t>Negatives </a:t>
            </a:r>
            <a:r>
              <a:rPr lang="en-US" altLang="zh-CN" sz="2000" dirty="0" smtClean="0">
                <a:ea typeface="宋体" panose="02010600030101010101" pitchFamily="2" charset="-122"/>
              </a:rPr>
              <a:t>instance class is predicted incorrectly</a:t>
            </a:r>
          </a:p>
          <a:p>
            <a:pPr marL="609600" indent="-609600" eaLnBrk="1" hangingPunct="1">
              <a:lnSpc>
                <a:spcPct val="90000"/>
              </a:lnSpc>
              <a:buFontTx/>
              <a:buNone/>
              <a:defRPr/>
            </a:pPr>
            <a:r>
              <a:rPr lang="en-US" altLang="zh-CN" sz="2400" dirty="0" smtClean="0">
                <a:solidFill>
                  <a:schemeClr val="accent2"/>
                </a:solidFill>
                <a:ea typeface="宋体" panose="02010600030101010101" pitchFamily="2" charset="-122"/>
              </a:rPr>
              <a:t>Accuracy: </a:t>
            </a:r>
            <a:r>
              <a:rPr lang="en-US" altLang="zh-CN" sz="2000" dirty="0" smtClean="0">
                <a:ea typeface="宋体" panose="02010600030101010101" pitchFamily="2" charset="-122"/>
              </a:rPr>
              <a:t>proportion of correct classifications made over the whole set of instances (records) used for testing</a:t>
            </a:r>
          </a:p>
          <a:p>
            <a:pPr marL="609600" indent="-609600" eaLnBrk="1" hangingPunct="1">
              <a:lnSpc>
                <a:spcPct val="90000"/>
              </a:lnSpc>
              <a:buFontTx/>
              <a:buNone/>
              <a:defRPr/>
            </a:pPr>
            <a:endParaRPr lang="en-US" altLang="zh-CN" sz="2800" dirty="0" smtClean="0">
              <a:ea typeface="宋体" panose="02010600030101010101" pitchFamily="2" charset="-122"/>
            </a:endParaRPr>
          </a:p>
          <a:p>
            <a:pPr eaLnBrk="1" hangingPunct="1">
              <a:lnSpc>
                <a:spcPct val="80000"/>
              </a:lnSpc>
              <a:defRPr/>
            </a:pPr>
            <a:r>
              <a:rPr lang="en-US" altLang="zh-CN" sz="2800" dirty="0" smtClean="0">
                <a:ea typeface="宋体" panose="02010600030101010101" pitchFamily="2" charset="-122"/>
              </a:rPr>
              <a:t>Example:</a:t>
            </a:r>
          </a:p>
          <a:p>
            <a:pPr eaLnBrk="1" hangingPunct="1">
              <a:lnSpc>
                <a:spcPct val="80000"/>
              </a:lnSpc>
              <a:buFontTx/>
              <a:buNone/>
              <a:defRPr/>
            </a:pPr>
            <a:r>
              <a:rPr lang="en-US" altLang="zh-CN" sz="2000" dirty="0" smtClean="0">
                <a:ea typeface="宋体" panose="02010600030101010101" pitchFamily="2" charset="-122"/>
              </a:rPr>
              <a:t>Testing Rules (testing instance #1) = instance #1.class -   </a:t>
            </a:r>
            <a:r>
              <a:rPr lang="en-US" altLang="zh-CN" sz="2000" dirty="0" smtClean="0">
                <a:solidFill>
                  <a:schemeClr val="hlink"/>
                </a:solidFill>
                <a:ea typeface="宋体" panose="02010600030101010101" pitchFamily="2" charset="-122"/>
              </a:rPr>
              <a:t>Positive</a:t>
            </a:r>
          </a:p>
          <a:p>
            <a:pPr eaLnBrk="1" hangingPunct="1">
              <a:lnSpc>
                <a:spcPct val="80000"/>
              </a:lnSpc>
              <a:buFontTx/>
              <a:buNone/>
              <a:defRPr/>
            </a:pPr>
            <a:r>
              <a:rPr lang="en-US" altLang="zh-CN" sz="2000" dirty="0" smtClean="0">
                <a:ea typeface="宋体" panose="02010600030101010101" pitchFamily="2" charset="-122"/>
              </a:rPr>
              <a:t>Testing Rules (testing instance #2) not= instance #2.class -  </a:t>
            </a:r>
            <a:r>
              <a:rPr lang="en-US" altLang="zh-CN" sz="2000" dirty="0" smtClean="0">
                <a:solidFill>
                  <a:schemeClr val="hlink"/>
                </a:solidFill>
                <a:ea typeface="宋体" panose="02010600030101010101" pitchFamily="2" charset="-122"/>
              </a:rPr>
              <a:t>Negative</a:t>
            </a:r>
          </a:p>
          <a:p>
            <a:pPr eaLnBrk="1" hangingPunct="1">
              <a:lnSpc>
                <a:spcPct val="80000"/>
              </a:lnSpc>
              <a:buFontTx/>
              <a:buNone/>
              <a:defRPr/>
            </a:pPr>
            <a:r>
              <a:rPr lang="en-US" altLang="zh-CN" sz="2000" dirty="0" smtClean="0">
                <a:ea typeface="宋体" panose="02010600030101010101" pitchFamily="2" charset="-122"/>
              </a:rPr>
              <a:t>Testing Rules (testing instance #3) = instance #3.class -   </a:t>
            </a:r>
            <a:r>
              <a:rPr lang="en-US" altLang="zh-CN" sz="2000" dirty="0" smtClean="0">
                <a:solidFill>
                  <a:schemeClr val="hlink"/>
                </a:solidFill>
                <a:ea typeface="宋体" panose="02010600030101010101" pitchFamily="2" charset="-122"/>
              </a:rPr>
              <a:t>Positive</a:t>
            </a:r>
          </a:p>
          <a:p>
            <a:pPr eaLnBrk="1" hangingPunct="1">
              <a:lnSpc>
                <a:spcPct val="80000"/>
              </a:lnSpc>
              <a:buFontTx/>
              <a:buNone/>
              <a:defRPr/>
            </a:pPr>
            <a:r>
              <a:rPr lang="en-US" altLang="zh-CN" sz="2000" dirty="0" smtClean="0">
                <a:ea typeface="宋体" panose="02010600030101010101" pitchFamily="2" charset="-122"/>
              </a:rPr>
              <a:t>Testing Rules (testing instance #4) = instance #4.class -   </a:t>
            </a:r>
            <a:r>
              <a:rPr lang="en-US" altLang="zh-CN" sz="2000" dirty="0" smtClean="0">
                <a:solidFill>
                  <a:schemeClr val="hlink"/>
                </a:solidFill>
                <a:ea typeface="宋体" panose="02010600030101010101" pitchFamily="2" charset="-122"/>
              </a:rPr>
              <a:t>Negative</a:t>
            </a:r>
          </a:p>
          <a:p>
            <a:pPr eaLnBrk="1" hangingPunct="1">
              <a:lnSpc>
                <a:spcPct val="80000"/>
              </a:lnSpc>
              <a:buFontTx/>
              <a:buNone/>
              <a:defRPr/>
            </a:pPr>
            <a:r>
              <a:rPr lang="en-US" altLang="zh-CN" sz="2000" dirty="0" smtClean="0">
                <a:ea typeface="宋体" panose="02010600030101010101" pitchFamily="2" charset="-122"/>
              </a:rPr>
              <a:t>Testing Rules (testing instance #5) not= instance #5.class -   </a:t>
            </a:r>
            <a:r>
              <a:rPr lang="en-US" altLang="zh-CN" sz="2000" dirty="0" smtClean="0">
                <a:solidFill>
                  <a:schemeClr val="hlink"/>
                </a:solidFill>
                <a:ea typeface="宋体" panose="02010600030101010101" pitchFamily="2" charset="-122"/>
              </a:rPr>
              <a:t>Positive</a:t>
            </a:r>
          </a:p>
          <a:p>
            <a:pPr eaLnBrk="1" hangingPunct="1">
              <a:lnSpc>
                <a:spcPct val="80000"/>
              </a:lnSpc>
              <a:buFontTx/>
              <a:buNone/>
              <a:defRPr/>
            </a:pPr>
            <a:endParaRPr lang="en-US" altLang="zh-CN" sz="2000" dirty="0" smtClean="0">
              <a:solidFill>
                <a:schemeClr val="hlink"/>
              </a:solidFill>
              <a:ea typeface="宋体" panose="02010600030101010101" pitchFamily="2" charset="-122"/>
            </a:endParaRPr>
          </a:p>
          <a:p>
            <a:pPr eaLnBrk="1" hangingPunct="1">
              <a:lnSpc>
                <a:spcPct val="80000"/>
              </a:lnSpc>
              <a:buFontTx/>
              <a:buNone/>
              <a:defRPr/>
            </a:pPr>
            <a:r>
              <a:rPr lang="en-US" altLang="zh-CN" sz="2800" dirty="0" smtClean="0">
                <a:solidFill>
                  <a:srgbClr val="FF0000"/>
                </a:solidFill>
                <a:ea typeface="宋体" panose="02010600030101010101" pitchFamily="2" charset="-122"/>
              </a:rPr>
              <a:t>Accuracy:    </a:t>
            </a:r>
            <a:r>
              <a:rPr lang="en-US" altLang="zh-CN" sz="2800" dirty="0" smtClean="0">
                <a:solidFill>
                  <a:schemeClr val="accent2"/>
                </a:solidFill>
                <a:ea typeface="宋体" panose="02010600030101010101" pitchFamily="2" charset="-122"/>
              </a:rPr>
              <a:t>3/5=60%</a:t>
            </a:r>
            <a:endParaRPr lang="en-US" altLang="zh-CN" sz="2000" dirty="0" smtClean="0">
              <a:solidFill>
                <a:schemeClr val="accent2"/>
              </a:solidFill>
              <a:ea typeface="宋体" panose="02010600030101010101" pitchFamily="2" charset="-122"/>
            </a:endParaRPr>
          </a:p>
          <a:p>
            <a:pPr eaLnBrk="1" hangingPunct="1">
              <a:lnSpc>
                <a:spcPct val="80000"/>
              </a:lnSpc>
              <a:buFontTx/>
              <a:buNone/>
              <a:defRPr/>
            </a:pPr>
            <a:endParaRPr lang="en-US" altLang="zh-CN" sz="2000" dirty="0" smtClean="0">
              <a:solidFill>
                <a:schemeClr val="hlink"/>
              </a:solidFill>
              <a:ea typeface="宋体" panose="02010600030101010101" pitchFamily="2" charset="-122"/>
            </a:endParaRPr>
          </a:p>
        </p:txBody>
      </p:sp>
    </p:spTree>
    <p:extLst>
      <p:ext uri="{BB962C8B-B14F-4D97-AF65-F5344CB8AC3E}">
        <p14:creationId xmlns:p14="http://schemas.microsoft.com/office/powerpoint/2010/main" val="31831257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4800" smtClean="0">
                <a:solidFill>
                  <a:schemeClr val="tx1"/>
                </a:solidFill>
                <a:ea typeface="宋体" panose="02010600030101010101" pitchFamily="2" charset="-122"/>
              </a:rPr>
              <a:t>Resubstitution</a:t>
            </a:r>
            <a:r>
              <a:rPr lang="en-US" altLang="zh-CN" sz="4800" smtClean="0">
                <a:ea typeface="宋体" panose="02010600030101010101" pitchFamily="2" charset="-122"/>
              </a:rPr>
              <a:t> (N ; N)</a:t>
            </a:r>
          </a:p>
        </p:txBody>
      </p:sp>
      <p:sp>
        <p:nvSpPr>
          <p:cNvPr id="6147" name="Inhaltsplatzhalter 2"/>
          <p:cNvSpPr>
            <a:spLocks noGrp="1"/>
          </p:cNvSpPr>
          <p:nvPr>
            <p:ph idx="1"/>
          </p:nvPr>
        </p:nvSpPr>
        <p:spPr>
          <a:xfrm>
            <a:off x="457200" y="1557338"/>
            <a:ext cx="8229600" cy="4568825"/>
          </a:xfrm>
        </p:spPr>
        <p:txBody>
          <a:bodyPr/>
          <a:lstStyle/>
          <a:p>
            <a:pPr eaLnBrk="1" hangingPunct="1"/>
            <a:r>
              <a:rPr lang="de-DE" altLang="de-DE" smtClean="0"/>
              <a:t>Testing the classification model by using the given data set (already used for „training“)</a:t>
            </a:r>
          </a:p>
          <a:p>
            <a:pPr lvl="1" eaLnBrk="1" hangingPunct="1"/>
            <a:r>
              <a:rPr lang="de-DE" altLang="de-DE" smtClean="0"/>
              <a:t>does the code work at all?</a:t>
            </a:r>
          </a:p>
          <a:p>
            <a:pPr lvl="1" eaLnBrk="1" hangingPunct="1"/>
            <a:r>
              <a:rPr lang="de-DE" altLang="de-DE" smtClean="0"/>
              <a:t>see if the model/function can be approximated</a:t>
            </a:r>
          </a:p>
          <a:p>
            <a:pPr lvl="1" eaLnBrk="1" hangingPunct="1"/>
            <a:r>
              <a:rPr lang="de-DE" altLang="de-DE" smtClean="0"/>
              <a:t>particularly look at effect of model complexity </a:t>
            </a:r>
          </a:p>
          <a:p>
            <a:pPr eaLnBrk="1" hangingPunct="1"/>
            <a:endParaRPr lang="de-DE" altLang="de-DE" smtClean="0"/>
          </a:p>
        </p:txBody>
      </p:sp>
      <p:graphicFrame>
        <p:nvGraphicFramePr>
          <p:cNvPr id="6148" name="Object 3"/>
          <p:cNvGraphicFramePr>
            <a:graphicFrameLocks noChangeAspect="1"/>
          </p:cNvGraphicFramePr>
          <p:nvPr/>
        </p:nvGraphicFramePr>
        <p:xfrm>
          <a:off x="107950" y="4868863"/>
          <a:ext cx="9036050" cy="2012950"/>
        </p:xfrm>
        <a:graphic>
          <a:graphicData uri="http://schemas.openxmlformats.org/presentationml/2006/ole">
            <mc:AlternateContent xmlns:mc="http://schemas.openxmlformats.org/markup-compatibility/2006">
              <mc:Choice xmlns:v="urn:schemas-microsoft-com:vml" Requires="v">
                <p:oleObj spid="_x0000_s27653" name="Bitmap Image" r:id="rId3" imgW="0" imgH="0" progId="Paint.Picture">
                  <p:embed/>
                </p:oleObj>
              </mc:Choice>
              <mc:Fallback>
                <p:oleObj name="Bitmap Image" r:id="rId3" imgW="0" imgH="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868863"/>
                        <a:ext cx="903605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62327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4800" smtClean="0">
                <a:solidFill>
                  <a:schemeClr val="tx1"/>
                </a:solidFill>
                <a:ea typeface="宋体" panose="02010600030101010101" pitchFamily="2" charset="-122"/>
              </a:rPr>
              <a:t>Resubstitution Error Rate</a:t>
            </a:r>
          </a:p>
        </p:txBody>
      </p:sp>
      <p:sp>
        <p:nvSpPr>
          <p:cNvPr id="7171"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Error rate  is obtained  from </a:t>
            </a:r>
            <a:r>
              <a:rPr lang="en-US" altLang="zh-CN" smtClean="0">
                <a:solidFill>
                  <a:srgbClr val="FF0000"/>
                </a:solidFill>
                <a:ea typeface="宋体" panose="02010600030101010101" pitchFamily="2" charset="-122"/>
              </a:rPr>
              <a:t>training data</a:t>
            </a:r>
          </a:p>
          <a:p>
            <a:pPr eaLnBrk="1" hangingPunct="1"/>
            <a:r>
              <a:rPr lang="en-US" altLang="zh-CN" smtClean="0">
                <a:ea typeface="宋体" panose="02010600030101010101" pitchFamily="2" charset="-122"/>
              </a:rPr>
              <a:t>NOT always 0% error rate, but usually very low!</a:t>
            </a:r>
          </a:p>
          <a:p>
            <a:pPr eaLnBrk="1" hangingPunct="1"/>
            <a:r>
              <a:rPr lang="en-US" altLang="zh-CN" smtClean="0">
                <a:ea typeface="宋体" panose="02010600030101010101" pitchFamily="2" charset="-122"/>
              </a:rPr>
              <a:t>We hopefully have some assumptions based on the knowledge of the algorithm and the data quality.</a:t>
            </a:r>
          </a:p>
          <a:p>
            <a:pPr eaLnBrk="1" hangingPunct="1"/>
            <a:r>
              <a:rPr lang="en-US" altLang="zh-CN" smtClean="0">
                <a:ea typeface="宋体" panose="02010600030101010101" pitchFamily="2" charset="-122"/>
              </a:rPr>
              <a:t>Resubstitution error rate indicates only how good (bad) are our results (rules, patterns, NN) on the </a:t>
            </a:r>
            <a:r>
              <a:rPr lang="en-US" altLang="zh-CN" smtClean="0">
                <a:solidFill>
                  <a:srgbClr val="FF0000"/>
                </a:solidFill>
                <a:ea typeface="宋体" panose="02010600030101010101" pitchFamily="2" charset="-122"/>
              </a:rPr>
              <a:t>training data</a:t>
            </a:r>
          </a:p>
        </p:txBody>
      </p:sp>
    </p:spTree>
    <p:extLst>
      <p:ext uri="{BB962C8B-B14F-4D97-AF65-F5344CB8AC3E}">
        <p14:creationId xmlns:p14="http://schemas.microsoft.com/office/powerpoint/2010/main" val="352324314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Why not always 0%?</a:t>
            </a:r>
          </a:p>
        </p:txBody>
      </p:sp>
      <p:sp>
        <p:nvSpPr>
          <p:cNvPr id="15363" name="Rectangle 3"/>
          <p:cNvSpPr>
            <a:spLocks noGrp="1" noChangeArrowheads="1"/>
          </p:cNvSpPr>
          <p:nvPr>
            <p:ph type="body" idx="1"/>
          </p:nvPr>
        </p:nvSpPr>
        <p:spPr>
          <a:xfrm>
            <a:off x="457200" y="1600200"/>
            <a:ext cx="8794750" cy="4525963"/>
          </a:xfrm>
        </p:spPr>
        <p:txBody>
          <a:bodyPr>
            <a:normAutofit lnSpcReduction="10000"/>
          </a:bodyPr>
          <a:lstStyle/>
          <a:p>
            <a:pPr eaLnBrk="1" hangingPunct="1">
              <a:lnSpc>
                <a:spcPct val="80000"/>
              </a:lnSpc>
              <a:defRPr/>
            </a:pPr>
            <a:r>
              <a:rPr lang="en-US" altLang="zh-CN" sz="2800" dirty="0" smtClean="0">
                <a:ea typeface="宋体" panose="02010600030101010101" pitchFamily="2" charset="-122"/>
              </a:rPr>
              <a:t>The error/error rate on the training data is not always 0% because algorithms involve different (often statistical) decisions.</a:t>
            </a:r>
          </a:p>
          <a:p>
            <a:pPr eaLnBrk="1" hangingPunct="1">
              <a:lnSpc>
                <a:spcPct val="80000"/>
              </a:lnSpc>
              <a:defRPr/>
            </a:pPr>
            <a:r>
              <a:rPr lang="en-US" altLang="zh-CN" sz="2800" dirty="0" smtClean="0">
                <a:ea typeface="宋体" panose="02010600030101010101" pitchFamily="2" charset="-122"/>
              </a:rPr>
              <a:t>The features not clearly discriminate a class, even for the perfect classifier (</a:t>
            </a:r>
            <a:r>
              <a:rPr lang="en-US" altLang="zh-CN" sz="2800" dirty="0" err="1" smtClean="0">
                <a:ea typeface="宋体" panose="02010600030101010101" pitchFamily="2" charset="-122"/>
              </a:rPr>
              <a:t>nicht</a:t>
            </a:r>
            <a:r>
              <a:rPr lang="en-US" altLang="zh-CN" sz="2800" dirty="0" smtClean="0">
                <a:ea typeface="宋体" panose="02010600030101010101" pitchFamily="2" charset="-122"/>
              </a:rPr>
              <a:t> </a:t>
            </a:r>
            <a:r>
              <a:rPr lang="en-US" altLang="zh-CN" sz="2800" dirty="0" err="1" smtClean="0">
                <a:ea typeface="宋体" panose="02010600030101010101" pitchFamily="2" charset="-122"/>
              </a:rPr>
              <a:t>injectiv</a:t>
            </a:r>
            <a:r>
              <a:rPr lang="en-US" altLang="zh-CN" sz="2800" dirty="0" smtClean="0">
                <a:ea typeface="宋体" panose="02010600030101010101" pitchFamily="2" charset="-122"/>
              </a:rPr>
              <a:t>)</a:t>
            </a:r>
          </a:p>
          <a:p>
            <a:pPr eaLnBrk="1" hangingPunct="1">
              <a:lnSpc>
                <a:spcPct val="80000"/>
              </a:lnSpc>
              <a:defRPr/>
            </a:pPr>
            <a:r>
              <a:rPr lang="en-US" altLang="zh-CN" sz="2800" dirty="0" smtClean="0">
                <a:ea typeface="宋体" panose="02010600030101010101" pitchFamily="2" charset="-122"/>
              </a:rPr>
              <a:t>It is used for “parameters tuning”</a:t>
            </a:r>
          </a:p>
          <a:p>
            <a:pPr eaLnBrk="1" hangingPunct="1">
              <a:lnSpc>
                <a:spcPct val="80000"/>
              </a:lnSpc>
              <a:defRPr/>
            </a:pPr>
            <a:r>
              <a:rPr lang="en-US" altLang="zh-CN" sz="2800" dirty="0" smtClean="0">
                <a:ea typeface="宋体" panose="02010600030101010101" pitchFamily="2" charset="-122"/>
              </a:rPr>
              <a:t>The error on the training data is</a:t>
            </a:r>
          </a:p>
          <a:p>
            <a:pPr lvl="1" eaLnBrk="1" hangingPunct="1">
              <a:lnSpc>
                <a:spcPct val="80000"/>
              </a:lnSpc>
              <a:defRPr/>
            </a:pPr>
            <a:r>
              <a:rPr lang="en-US" altLang="zh-CN" sz="2400" dirty="0" smtClean="0">
                <a:ea typeface="宋体" panose="02010600030101010101" pitchFamily="2" charset="-122"/>
              </a:rPr>
              <a:t>NOT a good indicator of performance on future data</a:t>
            </a:r>
          </a:p>
          <a:p>
            <a:pPr lvl="1" eaLnBrk="1" hangingPunct="1">
              <a:lnSpc>
                <a:spcPct val="80000"/>
              </a:lnSpc>
              <a:defRPr/>
            </a:pPr>
            <a:r>
              <a:rPr lang="en-US" altLang="zh-CN" sz="2400" dirty="0" smtClean="0">
                <a:ea typeface="宋体" panose="02010600030101010101" pitchFamily="2" charset="-122"/>
              </a:rPr>
              <a:t>it does not estimate the effect of any not yet seen data </a:t>
            </a:r>
            <a:endParaRPr lang="en-US" altLang="zh-CN" dirty="0" smtClean="0">
              <a:solidFill>
                <a:srgbClr val="FF0000"/>
              </a:solidFill>
              <a:ea typeface="宋体" panose="02010600030101010101" pitchFamily="2" charset="-122"/>
            </a:endParaRPr>
          </a:p>
          <a:p>
            <a:pPr eaLnBrk="1" hangingPunct="1">
              <a:lnSpc>
                <a:spcPct val="80000"/>
              </a:lnSpc>
              <a:defRPr/>
            </a:pPr>
            <a:endParaRPr lang="en-US" altLang="zh-CN" sz="2800" dirty="0" smtClean="0">
              <a:ea typeface="宋体" panose="02010600030101010101" pitchFamily="2" charset="-122"/>
            </a:endParaRPr>
          </a:p>
          <a:p>
            <a:pPr eaLnBrk="1" hangingPunct="1">
              <a:lnSpc>
                <a:spcPct val="80000"/>
              </a:lnSpc>
              <a:defRPr/>
            </a:pPr>
            <a:r>
              <a:rPr lang="en-US" altLang="zh-CN" sz="2800" dirty="0" smtClean="0">
                <a:ea typeface="宋体" panose="02010600030101010101" pitchFamily="2" charset="-122"/>
              </a:rPr>
              <a:t>How to solve it:</a:t>
            </a:r>
          </a:p>
          <a:p>
            <a:pPr algn="ctr" eaLnBrk="1" hangingPunct="1">
              <a:lnSpc>
                <a:spcPct val="80000"/>
              </a:lnSpc>
              <a:buFontTx/>
              <a:buNone/>
              <a:defRPr/>
            </a:pPr>
            <a:r>
              <a:rPr lang="en-US" altLang="zh-CN" sz="2800" dirty="0" smtClean="0">
                <a:ea typeface="宋体" panose="02010600030101010101" pitchFamily="2" charset="-122"/>
              </a:rPr>
              <a:t>Split data into </a:t>
            </a:r>
            <a:r>
              <a:rPr lang="en-US" altLang="zh-CN" sz="2800" dirty="0" smtClean="0">
                <a:solidFill>
                  <a:schemeClr val="accent2"/>
                </a:solidFill>
                <a:ea typeface="宋体" panose="02010600030101010101" pitchFamily="2" charset="-122"/>
              </a:rPr>
              <a:t>training</a:t>
            </a:r>
            <a:r>
              <a:rPr lang="en-US" altLang="zh-CN" sz="2800" dirty="0" smtClean="0">
                <a:ea typeface="宋体" panose="02010600030101010101" pitchFamily="2" charset="-122"/>
              </a:rPr>
              <a:t> and </a:t>
            </a:r>
            <a:r>
              <a:rPr lang="en-US" altLang="zh-CN" sz="2800" dirty="0" smtClean="0">
                <a:solidFill>
                  <a:schemeClr val="accent2"/>
                </a:solidFill>
                <a:ea typeface="宋体" panose="02010600030101010101" pitchFamily="2" charset="-122"/>
              </a:rPr>
              <a:t>test</a:t>
            </a:r>
            <a:r>
              <a:rPr lang="en-US" altLang="zh-CN" sz="2800" dirty="0" smtClean="0">
                <a:ea typeface="宋体" panose="02010600030101010101" pitchFamily="2" charset="-122"/>
              </a:rPr>
              <a:t> set</a:t>
            </a:r>
          </a:p>
          <a:p>
            <a:pPr marL="0" indent="0" eaLnBrk="1" hangingPunct="1">
              <a:lnSpc>
                <a:spcPct val="80000"/>
              </a:lnSpc>
              <a:buFontTx/>
              <a:buNone/>
              <a:defRPr/>
            </a:pPr>
            <a:endParaRPr lang="en-US" altLang="zh-CN" sz="2800" dirty="0" smtClean="0">
              <a:ea typeface="宋体" panose="02010600030101010101" pitchFamily="2" charset="-122"/>
            </a:endParaRPr>
          </a:p>
        </p:txBody>
      </p:sp>
    </p:spTree>
    <p:extLst>
      <p:ext uri="{BB962C8B-B14F-4D97-AF65-F5344CB8AC3E}">
        <p14:creationId xmlns:p14="http://schemas.microsoft.com/office/powerpoint/2010/main" val="393984147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Why not always 0%? </a:t>
            </a:r>
          </a:p>
        </p:txBody>
      </p:sp>
      <p:sp>
        <p:nvSpPr>
          <p:cNvPr id="16387" name="Rectangle 3"/>
          <p:cNvSpPr>
            <a:spLocks noGrp="1" noChangeArrowheads="1"/>
          </p:cNvSpPr>
          <p:nvPr>
            <p:ph type="body" idx="1"/>
          </p:nvPr>
        </p:nvSpPr>
        <p:spPr>
          <a:ln>
            <a:solidFill>
              <a:schemeClr val="tx1"/>
            </a:solidFill>
            <a:miter lim="800000"/>
            <a:headEnd/>
            <a:tailEnd/>
          </a:ln>
        </p:spPr>
        <p:txBody>
          <a:bodyPr/>
          <a:lstStyle/>
          <a:p>
            <a:pPr marL="609600" indent="-609600" eaLnBrk="1" hangingPunct="1">
              <a:defRPr/>
            </a:pPr>
            <a:r>
              <a:rPr lang="en-US" altLang="zh-CN" dirty="0" smtClean="0">
                <a:ea typeface="宋体" panose="02010600030101010101" pitchFamily="2" charset="-122"/>
              </a:rPr>
              <a:t>Choice of Performance measure:</a:t>
            </a:r>
          </a:p>
          <a:p>
            <a:pPr marL="609600" indent="-609600" eaLnBrk="1" hangingPunct="1">
              <a:buFontTx/>
              <a:buAutoNum type="arabicPeriod"/>
              <a:defRPr/>
            </a:pPr>
            <a:r>
              <a:rPr lang="en-US" altLang="zh-CN" dirty="0" smtClean="0">
                <a:ea typeface="宋体" panose="02010600030101010101" pitchFamily="2" charset="-122"/>
              </a:rPr>
              <a:t> </a:t>
            </a:r>
            <a:r>
              <a:rPr lang="en-US" altLang="zh-CN" sz="2400" dirty="0" smtClean="0">
                <a:latin typeface="Verdana" panose="020B0604030504040204" pitchFamily="34" charset="0"/>
                <a:ea typeface="宋体" panose="02010600030101010101" pitchFamily="2" charset="-122"/>
              </a:rPr>
              <a:t>Number of correct classification (training error rate) </a:t>
            </a:r>
            <a:r>
              <a:rPr lang="en-US" altLang="zh-CN" sz="2400" dirty="0" smtClean="0">
                <a:solidFill>
                  <a:schemeClr val="accent2"/>
                </a:solidFill>
                <a:latin typeface="Verdana" panose="020B0604030504040204" pitchFamily="34" charset="0"/>
                <a:ea typeface="宋体" panose="02010600030101010101" pitchFamily="2" charset="-122"/>
              </a:rPr>
              <a:t>the lower, the better</a:t>
            </a:r>
          </a:p>
          <a:p>
            <a:pPr marL="609600" indent="-609600" eaLnBrk="1" hangingPunct="1">
              <a:buFontTx/>
              <a:buAutoNum type="arabicPeriod"/>
              <a:defRPr/>
            </a:pPr>
            <a:r>
              <a:rPr lang="en-US" altLang="zh-CN" sz="2400" dirty="0" smtClean="0">
                <a:latin typeface="Verdana" panose="020B0604030504040204" pitchFamily="34" charset="0"/>
                <a:ea typeface="宋体" panose="02010600030101010101" pitchFamily="2" charset="-122"/>
              </a:rPr>
              <a:t> </a:t>
            </a:r>
            <a:r>
              <a:rPr lang="es-ES_tradnl" altLang="de-DE" sz="2400" dirty="0" smtClean="0">
                <a:latin typeface="Verdana" panose="020B0604030504040204" pitchFamily="34" charset="0"/>
              </a:rPr>
              <a:t>Predictive Accuracy Evaluation </a:t>
            </a:r>
            <a:r>
              <a:rPr lang="en-US" altLang="zh-CN" sz="2400" dirty="0" smtClean="0">
                <a:latin typeface="Verdana" panose="020B0604030504040204" pitchFamily="34" charset="0"/>
                <a:ea typeface="宋体" panose="02010600030101010101" pitchFamily="2" charset="-122"/>
              </a:rPr>
              <a:t>(test error rate) </a:t>
            </a:r>
            <a:r>
              <a:rPr lang="en-US" altLang="zh-CN" sz="2400" dirty="0" smtClean="0">
                <a:solidFill>
                  <a:schemeClr val="accent2"/>
                </a:solidFill>
                <a:latin typeface="Verdana" panose="020B0604030504040204" pitchFamily="34" charset="0"/>
                <a:ea typeface="宋体" panose="02010600030101010101" pitchFamily="2" charset="-122"/>
              </a:rPr>
              <a:t>also, the lower, the better</a:t>
            </a:r>
          </a:p>
          <a:p>
            <a:pPr marL="0" indent="0" eaLnBrk="1" hangingPunct="1">
              <a:buFontTx/>
              <a:buNone/>
              <a:defRPr/>
            </a:pPr>
            <a:endParaRPr lang="en-US" altLang="zh-CN" sz="2400" dirty="0" smtClean="0">
              <a:solidFill>
                <a:srgbClr val="FF0000"/>
              </a:solidFill>
              <a:latin typeface="Verdana" panose="020B0604030504040204" pitchFamily="34" charset="0"/>
              <a:ea typeface="宋体" panose="02010600030101010101" pitchFamily="2" charset="-122"/>
            </a:endParaRPr>
          </a:p>
          <a:p>
            <a:pPr marL="0" indent="0" eaLnBrk="1" hangingPunct="1">
              <a:buFontTx/>
              <a:buNone/>
              <a:defRPr/>
            </a:pPr>
            <a:r>
              <a:rPr lang="en-US" altLang="zh-CN" sz="2400" dirty="0" smtClean="0">
                <a:solidFill>
                  <a:srgbClr val="FF0000"/>
                </a:solidFill>
                <a:latin typeface="Verdana" panose="020B0604030504040204" pitchFamily="34" charset="0"/>
                <a:ea typeface="宋体" panose="02010600030101010101" pitchFamily="2" charset="-122"/>
              </a:rPr>
              <a:t>BUT (N:N) re-substitution is NOT a predictive accuracy </a:t>
            </a:r>
            <a:r>
              <a:rPr lang="en-US" altLang="zh-CN" sz="2400" dirty="0" err="1" smtClean="0">
                <a:solidFill>
                  <a:srgbClr val="FF0000"/>
                </a:solidFill>
                <a:latin typeface="Verdana" panose="020B0604030504040204" pitchFamily="34" charset="0"/>
                <a:ea typeface="宋体" panose="02010600030101010101" pitchFamily="2" charset="-122"/>
              </a:rPr>
              <a:t>bevause</a:t>
            </a:r>
            <a:r>
              <a:rPr lang="en-US" altLang="zh-CN" sz="2400" dirty="0" smtClean="0">
                <a:solidFill>
                  <a:srgbClr val="FF0000"/>
                </a:solidFill>
                <a:latin typeface="Verdana" panose="020B0604030504040204" pitchFamily="34" charset="0"/>
                <a:ea typeface="宋体" panose="02010600030101010101" pitchFamily="2" charset="-122"/>
              </a:rPr>
              <a:t> </a:t>
            </a:r>
            <a:r>
              <a:rPr lang="en-US" altLang="zh-CN" sz="2400" dirty="0" err="1" smtClean="0">
                <a:solidFill>
                  <a:srgbClr val="FF0000"/>
                </a:solidFill>
                <a:latin typeface="Verdana" panose="020B0604030504040204" pitchFamily="34" charset="0"/>
                <a:ea typeface="宋体" panose="02010600030101010101" pitchFamily="2" charset="-122"/>
              </a:rPr>
              <a:t>resubstitution</a:t>
            </a:r>
            <a:r>
              <a:rPr lang="en-US" altLang="zh-CN" sz="2400" dirty="0" smtClean="0">
                <a:solidFill>
                  <a:srgbClr val="FF0000"/>
                </a:solidFill>
                <a:latin typeface="Verdana" panose="020B0604030504040204" pitchFamily="34" charset="0"/>
                <a:ea typeface="宋体" panose="02010600030101010101" pitchFamily="2" charset="-122"/>
              </a:rPr>
              <a:t> error rate = training data error rate </a:t>
            </a:r>
          </a:p>
          <a:p>
            <a:pPr marL="609600" indent="-609600" eaLnBrk="1" hangingPunct="1">
              <a:defRPr/>
            </a:pPr>
            <a:endParaRPr lang="en-US" altLang="zh-CN" sz="2400" dirty="0" smtClean="0">
              <a:latin typeface="Verdana" panose="020B0604030504040204" pitchFamily="34" charset="0"/>
              <a:ea typeface="宋体" panose="02010600030101010101" pitchFamily="2" charset="-122"/>
            </a:endParaRPr>
          </a:p>
          <a:p>
            <a:pPr marL="609600" indent="-609600" eaLnBrk="1" hangingPunct="1">
              <a:defRPr/>
            </a:pPr>
            <a:endParaRPr lang="en-US" altLang="zh-CN" sz="2400" dirty="0" smtClean="0">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87477840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solidFill>
                  <a:srgbClr val="FF0000"/>
                </a:solidFill>
                <a:ea typeface="宋体" panose="02010600030101010101" pitchFamily="2" charset="-122"/>
              </a:rPr>
              <a:t>Training and test set</a:t>
            </a:r>
          </a:p>
        </p:txBody>
      </p:sp>
      <p:sp>
        <p:nvSpPr>
          <p:cNvPr id="10243" name="Rectangle 3"/>
          <p:cNvSpPr>
            <a:spLocks noGrp="1" noChangeArrowheads="1"/>
          </p:cNvSpPr>
          <p:nvPr>
            <p:ph type="body" idx="1"/>
          </p:nvPr>
        </p:nvSpPr>
        <p:spPr/>
        <p:txBody>
          <a:bodyPr/>
          <a:lstStyle/>
          <a:p>
            <a:pPr eaLnBrk="1" hangingPunct="1">
              <a:lnSpc>
                <a:spcPct val="90000"/>
              </a:lnSpc>
            </a:pPr>
            <a:r>
              <a:rPr lang="en-US" altLang="zh-CN" smtClean="0">
                <a:solidFill>
                  <a:srgbClr val="FF0000"/>
                </a:solidFill>
                <a:latin typeface="Verdana" panose="020B0604030504040204" pitchFamily="34" charset="0"/>
                <a:ea typeface="宋体" panose="02010600030101010101" pitchFamily="2" charset="-122"/>
              </a:rPr>
              <a:t>Test set</a:t>
            </a:r>
            <a:r>
              <a:rPr lang="en-US" altLang="zh-CN" smtClean="0">
                <a:latin typeface="Verdana" panose="020B0604030504040204" pitchFamily="34" charset="0"/>
                <a:ea typeface="宋体" panose="02010600030101010101" pitchFamily="2" charset="-122"/>
              </a:rPr>
              <a:t> should be </a:t>
            </a:r>
            <a:r>
              <a:rPr lang="en-US" altLang="zh-CN" smtClean="0">
                <a:solidFill>
                  <a:srgbClr val="FF0000"/>
                </a:solidFill>
                <a:latin typeface="Verdana" panose="020B0604030504040204" pitchFamily="34" charset="0"/>
                <a:ea typeface="宋体" panose="02010600030101010101" pitchFamily="2" charset="-122"/>
              </a:rPr>
              <a:t>independent</a:t>
            </a:r>
            <a:r>
              <a:rPr lang="en-US" altLang="zh-CN" smtClean="0">
                <a:latin typeface="Verdana" panose="020B0604030504040204" pitchFamily="34" charset="0"/>
                <a:ea typeface="宋体" panose="02010600030101010101" pitchFamily="2" charset="-122"/>
              </a:rPr>
              <a:t> instances that have played no part in formation of testing rules</a:t>
            </a:r>
          </a:p>
          <a:p>
            <a:pPr eaLnBrk="1" hangingPunct="1">
              <a:lnSpc>
                <a:spcPct val="90000"/>
              </a:lnSpc>
            </a:pPr>
            <a:endParaRPr lang="en-US" altLang="zh-CN" smtClean="0">
              <a:latin typeface="Verdana" panose="020B0604030504040204" pitchFamily="34" charset="0"/>
              <a:ea typeface="宋体" panose="02010600030101010101" pitchFamily="2" charset="-122"/>
            </a:endParaRPr>
          </a:p>
          <a:p>
            <a:pPr eaLnBrk="1" hangingPunct="1">
              <a:lnSpc>
                <a:spcPct val="90000"/>
              </a:lnSpc>
            </a:pPr>
            <a:r>
              <a:rPr lang="en-US" altLang="zh-CN" smtClean="0">
                <a:latin typeface="Verdana" panose="020B0604030504040204" pitchFamily="34" charset="0"/>
                <a:ea typeface="宋体" panose="02010600030101010101" pitchFamily="2" charset="-122"/>
              </a:rPr>
              <a:t>Assumption: both training data and test data are </a:t>
            </a:r>
            <a:r>
              <a:rPr lang="en-US" altLang="zh-CN" smtClean="0">
                <a:solidFill>
                  <a:srgbClr val="FF0000"/>
                </a:solidFill>
                <a:latin typeface="Verdana" panose="020B0604030504040204" pitchFamily="34" charset="0"/>
                <a:ea typeface="宋体" panose="02010600030101010101" pitchFamily="2" charset="-122"/>
              </a:rPr>
              <a:t>representative samples </a:t>
            </a:r>
            <a:r>
              <a:rPr lang="en-US" altLang="zh-CN" smtClean="0">
                <a:latin typeface="Verdana" panose="020B0604030504040204" pitchFamily="34" charset="0"/>
                <a:ea typeface="宋体" panose="02010600030101010101" pitchFamily="2" charset="-122"/>
              </a:rPr>
              <a:t>of the underlying problem as represented by our chosen dataset.</a:t>
            </a:r>
          </a:p>
          <a:p>
            <a:pPr eaLnBrk="1" hangingPunct="1">
              <a:lnSpc>
                <a:spcPct val="90000"/>
              </a:lnSpc>
            </a:pPr>
            <a:endParaRPr lang="en-US" altLang="zh-CN" smtClean="0">
              <a:latin typeface="Verdana" panose="020B0604030504040204" pitchFamily="34" charset="0"/>
              <a:ea typeface="宋体" panose="02010600030101010101" pitchFamily="2" charset="-122"/>
            </a:endParaRPr>
          </a:p>
          <a:p>
            <a:pPr eaLnBrk="1" hangingPunct="1">
              <a:lnSpc>
                <a:spcPct val="90000"/>
              </a:lnSpc>
            </a:pPr>
            <a:endParaRPr lang="en-US" altLang="zh-CN" smtClean="0">
              <a:latin typeface="Verdana" panose="020B0604030504040204" pitchFamily="34" charset="0"/>
              <a:ea typeface="宋体" panose="02010600030101010101" pitchFamily="2" charset="-122"/>
            </a:endParaRPr>
          </a:p>
          <a:p>
            <a:pPr eaLnBrk="1" hangingPunct="1">
              <a:lnSpc>
                <a:spcPct val="90000"/>
              </a:lnSpc>
              <a:buFontTx/>
              <a:buNone/>
            </a:pPr>
            <a:endParaRPr lang="en-US" altLang="zh-CN" smtClean="0">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417663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solidFill>
                  <a:srgbClr val="FF0000"/>
                </a:solidFill>
                <a:ea typeface="宋体" panose="02010600030101010101" pitchFamily="2" charset="-122"/>
              </a:rPr>
              <a:t>Training and test set</a:t>
            </a:r>
            <a:r>
              <a:rPr lang="en-US" altLang="zh-CN" smtClean="0">
                <a:ea typeface="宋体" panose="02010600030101010101" pitchFamily="2" charset="-122"/>
              </a:rPr>
              <a:t>   </a:t>
            </a:r>
          </a:p>
        </p:txBody>
      </p:sp>
      <p:sp>
        <p:nvSpPr>
          <p:cNvPr id="11267" name="Rectangle 3"/>
          <p:cNvSpPr>
            <a:spLocks noGrp="1" noChangeArrowheads="1"/>
          </p:cNvSpPr>
          <p:nvPr>
            <p:ph type="body" idx="1"/>
          </p:nvPr>
        </p:nvSpPr>
        <p:spPr/>
        <p:txBody>
          <a:bodyPr/>
          <a:lstStyle/>
          <a:p>
            <a:pPr eaLnBrk="1" hangingPunct="1">
              <a:lnSpc>
                <a:spcPct val="90000"/>
              </a:lnSpc>
            </a:pPr>
            <a:r>
              <a:rPr lang="en-US" altLang="zh-CN" smtClean="0">
                <a:ea typeface="宋体" panose="02010600030101010101" pitchFamily="2" charset="-122"/>
              </a:rPr>
              <a:t>Training and Test data may differ in context parameters</a:t>
            </a:r>
            <a:br>
              <a:rPr lang="en-US" altLang="zh-CN" smtClean="0">
                <a:ea typeface="宋体" panose="02010600030101010101" pitchFamily="2" charset="-122"/>
              </a:rPr>
            </a:br>
            <a:endParaRPr lang="en-US" altLang="zh-CN" smtClean="0">
              <a:solidFill>
                <a:srgbClr val="FF0000"/>
              </a:solidFill>
              <a:ea typeface="宋体" panose="02010600030101010101" pitchFamily="2" charset="-122"/>
            </a:endParaRPr>
          </a:p>
          <a:p>
            <a:pPr eaLnBrk="1" hangingPunct="1">
              <a:lnSpc>
                <a:spcPct val="90000"/>
              </a:lnSpc>
              <a:buFontTx/>
              <a:buNone/>
            </a:pPr>
            <a:r>
              <a:rPr lang="en-US" altLang="zh-CN" smtClean="0">
                <a:solidFill>
                  <a:srgbClr val="FF0000"/>
                </a:solidFill>
                <a:ea typeface="宋体" panose="02010600030101010101" pitchFamily="2" charset="-122"/>
              </a:rPr>
              <a:t>Example:</a:t>
            </a:r>
          </a:p>
          <a:p>
            <a:pPr eaLnBrk="1" hangingPunct="1">
              <a:lnSpc>
                <a:spcPct val="90000"/>
              </a:lnSpc>
              <a:buFontTx/>
              <a:buNone/>
            </a:pPr>
            <a:r>
              <a:rPr lang="en-US" altLang="zh-CN" smtClean="0">
                <a:ea typeface="宋体" panose="02010600030101010101" pitchFamily="2" charset="-122"/>
              </a:rPr>
              <a:t>   Testing rules are  built using user data from two different countries A and B</a:t>
            </a:r>
          </a:p>
          <a:p>
            <a:pPr eaLnBrk="1" hangingPunct="1">
              <a:lnSpc>
                <a:spcPct val="90000"/>
              </a:lnSpc>
              <a:buFontTx/>
              <a:buNone/>
            </a:pPr>
            <a:r>
              <a:rPr lang="en-US" altLang="zh-CN" smtClean="0">
                <a:ea typeface="宋体" panose="02010600030101010101" pitchFamily="2" charset="-122"/>
              </a:rPr>
              <a:t>   We estimate performance of classifier</a:t>
            </a:r>
          </a:p>
          <a:p>
            <a:pPr eaLnBrk="1" hangingPunct="1">
              <a:lnSpc>
                <a:spcPct val="90000"/>
              </a:lnSpc>
              <a:buFontTx/>
              <a:buNone/>
            </a:pPr>
            <a:r>
              <a:rPr lang="en-US" altLang="zh-CN" smtClean="0">
                <a:ea typeface="宋体" panose="02010600030101010101" pitchFamily="2" charset="-122"/>
              </a:rPr>
              <a:t>   from country A (not really classifier yet – obtained rules only) we test it on data from country B, and vice-versa</a:t>
            </a:r>
          </a:p>
        </p:txBody>
      </p:sp>
    </p:spTree>
    <p:extLst>
      <p:ext uri="{BB962C8B-B14F-4D97-AF65-F5344CB8AC3E}">
        <p14:creationId xmlns:p14="http://schemas.microsoft.com/office/powerpoint/2010/main" val="11879313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Supervised</a:t>
            </a:r>
            <a:r>
              <a:rPr lang="de-DE" dirty="0" smtClean="0"/>
              <a:t> </a:t>
            </a:r>
            <a:r>
              <a:rPr lang="de-DE" dirty="0" err="1" smtClean="0"/>
              <a:t>Machine</a:t>
            </a:r>
            <a:r>
              <a:rPr lang="de-DE" dirty="0" smtClean="0"/>
              <a:t> Learning</a:t>
            </a:r>
            <a:endParaRPr lang="de-DE" dirty="0"/>
          </a:p>
        </p:txBody>
      </p:sp>
      <p:sp>
        <p:nvSpPr>
          <p:cNvPr id="4" name="Fußzeilenplatzhalter 3"/>
          <p:cNvSpPr>
            <a:spLocks noGrp="1"/>
          </p:cNvSpPr>
          <p:nvPr>
            <p:ph type="ftr" sz="quarter" idx="10"/>
          </p:nvPr>
        </p:nvSpPr>
        <p:spPr/>
        <p:txBody>
          <a:bodyPr/>
          <a:lstStyle/>
          <a:p>
            <a:r>
              <a:rPr lang="en-US" smtClean="0"/>
              <a:t>Dawud Gordon</a:t>
            </a:r>
            <a:endParaRPr lang="en-US" dirty="0"/>
          </a:p>
        </p:txBody>
      </p:sp>
      <p:pic>
        <p:nvPicPr>
          <p:cNvPr id="10244" name="Picture 4" descr="http://bioinformatics.oxfordjournals.org/content/24/6/783/F1.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1225277"/>
            <a:ext cx="5797211" cy="491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5868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solidFill>
                  <a:srgbClr val="FF0000"/>
                </a:solidFill>
                <a:ea typeface="宋体" panose="02010600030101010101" pitchFamily="2" charset="-122"/>
              </a:rPr>
              <a:t>Training and test set</a:t>
            </a:r>
          </a:p>
        </p:txBody>
      </p:sp>
      <p:sp>
        <p:nvSpPr>
          <p:cNvPr id="19459" name="Rectangle 3"/>
          <p:cNvSpPr>
            <a:spLocks noGrp="1" noChangeArrowheads="1"/>
          </p:cNvSpPr>
          <p:nvPr>
            <p:ph type="body" idx="1"/>
          </p:nvPr>
        </p:nvSpPr>
        <p:spPr>
          <a:xfrm>
            <a:off x="457200" y="1628775"/>
            <a:ext cx="8229600" cy="4525963"/>
          </a:xfrm>
        </p:spPr>
        <p:txBody>
          <a:bodyPr/>
          <a:lstStyle/>
          <a:p>
            <a:pPr marL="609600" indent="-609600" eaLnBrk="1" hangingPunct="1">
              <a:lnSpc>
                <a:spcPct val="90000"/>
              </a:lnSpc>
              <a:defRPr/>
            </a:pPr>
            <a:r>
              <a:rPr lang="en-US" altLang="zh-CN" sz="2400" dirty="0" smtClean="0">
                <a:latin typeface="Verdana" panose="020B0604030504040204" pitchFamily="34" charset="0"/>
                <a:ea typeface="宋体" panose="02010600030101010101" pitchFamily="2" charset="-122"/>
              </a:rPr>
              <a:t>It is important that the test data is not used </a:t>
            </a:r>
            <a:r>
              <a:rPr lang="en-US" altLang="zh-CN" sz="2400" dirty="0" smtClean="0">
                <a:solidFill>
                  <a:srgbClr val="FF0000"/>
                </a:solidFill>
                <a:latin typeface="Verdana" panose="020B0604030504040204" pitchFamily="34" charset="0"/>
                <a:ea typeface="宋体" panose="02010600030101010101" pitchFamily="2" charset="-122"/>
              </a:rPr>
              <a:t>in any way</a:t>
            </a:r>
            <a:r>
              <a:rPr lang="en-US" altLang="zh-CN" sz="2400" dirty="0" smtClean="0">
                <a:latin typeface="Verdana" panose="020B0604030504040204" pitchFamily="34" charset="0"/>
                <a:ea typeface="宋体" panose="02010600030101010101" pitchFamily="2" charset="-122"/>
              </a:rPr>
              <a:t> to create the testing rules</a:t>
            </a:r>
          </a:p>
          <a:p>
            <a:pPr marL="609600" indent="-609600" eaLnBrk="1" hangingPunct="1">
              <a:lnSpc>
                <a:spcPct val="90000"/>
              </a:lnSpc>
              <a:defRPr/>
            </a:pPr>
            <a:r>
              <a:rPr lang="en-US" altLang="zh-CN" sz="2400" dirty="0" smtClean="0">
                <a:latin typeface="Verdana" panose="020B0604030504040204" pitchFamily="34" charset="0"/>
                <a:ea typeface="宋体" panose="02010600030101010101" pitchFamily="2" charset="-122"/>
              </a:rPr>
              <a:t>In fact, learning schemes operate in two stages:</a:t>
            </a:r>
          </a:p>
          <a:p>
            <a:pPr marL="609600" indent="-609600" eaLnBrk="1" hangingPunct="1">
              <a:lnSpc>
                <a:spcPct val="90000"/>
              </a:lnSpc>
              <a:buFontTx/>
              <a:buNone/>
              <a:defRPr/>
            </a:pPr>
            <a:r>
              <a:rPr lang="en-US" altLang="zh-CN" sz="2400" dirty="0" smtClean="0">
                <a:latin typeface="Verdana" panose="020B0604030504040204" pitchFamily="34" charset="0"/>
                <a:ea typeface="宋体" panose="02010600030101010101" pitchFamily="2" charset="-122"/>
              </a:rPr>
              <a:t>         Stage 1: build the basic structure</a:t>
            </a:r>
          </a:p>
          <a:p>
            <a:pPr marL="609600" indent="-609600" eaLnBrk="1" hangingPunct="1">
              <a:lnSpc>
                <a:spcPct val="90000"/>
              </a:lnSpc>
              <a:buFontTx/>
              <a:buNone/>
              <a:defRPr/>
            </a:pPr>
            <a:r>
              <a:rPr lang="en-US" altLang="zh-CN" sz="2400" dirty="0" smtClean="0">
                <a:latin typeface="Verdana" panose="020B0604030504040204" pitchFamily="34" charset="0"/>
                <a:ea typeface="宋体" panose="02010600030101010101" pitchFamily="2" charset="-122"/>
              </a:rPr>
              <a:t>         Stage 2: optimize parameter settings; can use (N:N) re-substitution.  The test data cannot be used for parameter tuning!</a:t>
            </a:r>
          </a:p>
          <a:p>
            <a:pPr eaLnBrk="1" hangingPunct="1">
              <a:lnSpc>
                <a:spcPct val="90000"/>
              </a:lnSpc>
              <a:defRPr/>
            </a:pPr>
            <a:r>
              <a:rPr lang="en-US" altLang="zh-CN" sz="2400" dirty="0" smtClean="0">
                <a:latin typeface="Verdana" panose="020B0604030504040204" pitchFamily="34" charset="0"/>
                <a:ea typeface="宋体" panose="02010600030101010101" pitchFamily="2" charset="-122"/>
              </a:rPr>
              <a:t>  Also the you are a (hopefully) learning!</a:t>
            </a:r>
          </a:p>
          <a:p>
            <a:pPr marL="609600" indent="-609600" eaLnBrk="1" hangingPunct="1">
              <a:lnSpc>
                <a:spcPct val="90000"/>
              </a:lnSpc>
              <a:defRPr/>
            </a:pPr>
            <a:r>
              <a:rPr lang="en-US" altLang="zh-CN" sz="2400" dirty="0" smtClean="0">
                <a:solidFill>
                  <a:srgbClr val="FF0000"/>
                </a:solidFill>
                <a:latin typeface="Verdana" panose="020B0604030504040204" pitchFamily="34" charset="0"/>
                <a:ea typeface="宋体" panose="02010600030101010101" pitchFamily="2" charset="-122"/>
              </a:rPr>
              <a:t>Proper procedure uses three sets: </a:t>
            </a:r>
            <a:r>
              <a:rPr lang="en-US" altLang="zh-CN" sz="2400" i="1" dirty="0" smtClean="0">
                <a:solidFill>
                  <a:srgbClr val="FF0000"/>
                </a:solidFill>
                <a:latin typeface="Verdana" panose="020B0604030504040204" pitchFamily="34" charset="0"/>
                <a:ea typeface="宋体" panose="02010600030101010101" pitchFamily="2" charset="-122"/>
              </a:rPr>
              <a:t>training data</a:t>
            </a:r>
            <a:r>
              <a:rPr lang="en-US" altLang="zh-CN" sz="2400" dirty="0" smtClean="0">
                <a:solidFill>
                  <a:srgbClr val="FF0000"/>
                </a:solidFill>
                <a:latin typeface="Verdana" panose="020B0604030504040204" pitchFamily="34" charset="0"/>
                <a:ea typeface="宋体" panose="02010600030101010101" pitchFamily="2" charset="-122"/>
              </a:rPr>
              <a:t>, </a:t>
            </a:r>
            <a:r>
              <a:rPr lang="en-US" altLang="zh-CN" sz="2400" i="1" dirty="0" smtClean="0">
                <a:solidFill>
                  <a:srgbClr val="FF0000"/>
                </a:solidFill>
                <a:latin typeface="Verdana" panose="020B0604030504040204" pitchFamily="34" charset="0"/>
                <a:ea typeface="宋体" panose="02010600030101010101" pitchFamily="2" charset="-122"/>
              </a:rPr>
              <a:t>validation data</a:t>
            </a:r>
            <a:r>
              <a:rPr lang="en-US" altLang="zh-CN" sz="2400" dirty="0" smtClean="0">
                <a:solidFill>
                  <a:srgbClr val="FF0000"/>
                </a:solidFill>
                <a:latin typeface="Verdana" panose="020B0604030504040204" pitchFamily="34" charset="0"/>
                <a:ea typeface="宋体" panose="02010600030101010101" pitchFamily="2" charset="-122"/>
              </a:rPr>
              <a:t> and </a:t>
            </a:r>
            <a:r>
              <a:rPr lang="en-US" altLang="zh-CN" sz="2400" i="1" dirty="0" smtClean="0">
                <a:solidFill>
                  <a:srgbClr val="FF0000"/>
                </a:solidFill>
                <a:latin typeface="Verdana" panose="020B0604030504040204" pitchFamily="34" charset="0"/>
                <a:ea typeface="宋体" panose="02010600030101010101" pitchFamily="2" charset="-122"/>
              </a:rPr>
              <a:t>test data</a:t>
            </a:r>
          </a:p>
          <a:p>
            <a:pPr marL="609600" indent="-609600" eaLnBrk="1" hangingPunct="1">
              <a:lnSpc>
                <a:spcPct val="90000"/>
              </a:lnSpc>
              <a:defRPr/>
            </a:pPr>
            <a:r>
              <a:rPr lang="en-US" altLang="zh-CN" sz="2400" dirty="0" smtClean="0">
                <a:latin typeface="Verdana" panose="020B0604030504040204" pitchFamily="34" charset="0"/>
                <a:ea typeface="宋体" panose="02010600030101010101" pitchFamily="2" charset="-122"/>
              </a:rPr>
              <a:t>Validation data is train data is used as test data for parameter tuning, not the actual test data!</a:t>
            </a:r>
          </a:p>
        </p:txBody>
      </p:sp>
    </p:spTree>
    <p:extLst>
      <p:ext uri="{BB962C8B-B14F-4D97-AF65-F5344CB8AC3E}">
        <p14:creationId xmlns:p14="http://schemas.microsoft.com/office/powerpoint/2010/main" val="347993235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0"/>
            <a:ext cx="8229600" cy="836712"/>
          </a:xfrm>
        </p:spPr>
        <p:txBody>
          <a:bodyPr/>
          <a:lstStyle/>
          <a:p>
            <a:pPr eaLnBrk="1" hangingPunct="1"/>
            <a:r>
              <a:rPr lang="en-US" altLang="zh-CN" dirty="0" smtClean="0">
                <a:solidFill>
                  <a:srgbClr val="FF0000"/>
                </a:solidFill>
                <a:ea typeface="宋体" panose="02010600030101010101" pitchFamily="2" charset="-122"/>
              </a:rPr>
              <a:t>Training and testing</a:t>
            </a:r>
          </a:p>
        </p:txBody>
      </p:sp>
      <p:sp>
        <p:nvSpPr>
          <p:cNvPr id="20483" name="Rectangle 3"/>
          <p:cNvSpPr>
            <a:spLocks noGrp="1" noChangeArrowheads="1"/>
          </p:cNvSpPr>
          <p:nvPr>
            <p:ph type="body" idx="1"/>
          </p:nvPr>
        </p:nvSpPr>
        <p:spPr>
          <a:xfrm>
            <a:off x="457200" y="1600200"/>
            <a:ext cx="8229600" cy="5257800"/>
          </a:xfrm>
        </p:spPr>
        <p:txBody>
          <a:bodyPr/>
          <a:lstStyle/>
          <a:p>
            <a:pPr eaLnBrk="1" hangingPunct="1">
              <a:lnSpc>
                <a:spcPct val="80000"/>
              </a:lnSpc>
              <a:defRPr/>
            </a:pPr>
            <a:r>
              <a:rPr lang="en-US" altLang="zh-CN" sz="2400" dirty="0" smtClean="0">
                <a:ea typeface="宋体" panose="02010600030101010101" pitchFamily="2" charset="-122"/>
              </a:rPr>
              <a:t>The larger is  the training the better is  the classifier </a:t>
            </a:r>
          </a:p>
          <a:p>
            <a:pPr eaLnBrk="1" hangingPunct="1">
              <a:lnSpc>
                <a:spcPct val="80000"/>
              </a:lnSpc>
              <a:defRPr/>
            </a:pPr>
            <a:r>
              <a:rPr lang="en-US" altLang="zh-CN" sz="2400" dirty="0" smtClean="0">
                <a:ea typeface="宋体" panose="02010600030101010101" pitchFamily="2" charset="-122"/>
              </a:rPr>
              <a:t>The larger the test data the more accurate the error estimate</a:t>
            </a:r>
          </a:p>
          <a:p>
            <a:pPr eaLnBrk="1" hangingPunct="1">
              <a:lnSpc>
                <a:spcPct val="80000"/>
              </a:lnSpc>
              <a:defRPr/>
            </a:pPr>
            <a:endParaRPr lang="en-US" altLang="zh-CN" sz="2400" dirty="0" smtClean="0">
              <a:ea typeface="宋体" panose="02010600030101010101" pitchFamily="2" charset="-122"/>
            </a:endParaRPr>
          </a:p>
          <a:p>
            <a:pPr eaLnBrk="1" hangingPunct="1">
              <a:lnSpc>
                <a:spcPct val="80000"/>
              </a:lnSpc>
              <a:defRPr/>
            </a:pPr>
            <a:r>
              <a:rPr lang="en-US" altLang="zh-CN" sz="2400" dirty="0" smtClean="0">
                <a:ea typeface="宋体" panose="02010600030101010101" pitchFamily="2" charset="-122"/>
              </a:rPr>
              <a:t>The error rate of </a:t>
            </a:r>
            <a:r>
              <a:rPr lang="en-US" altLang="zh-CN" sz="2400" dirty="0" err="1" smtClean="0">
                <a:ea typeface="宋体" panose="02010600030101010101" pitchFamily="2" charset="-122"/>
              </a:rPr>
              <a:t>Resubstitution</a:t>
            </a:r>
            <a:r>
              <a:rPr lang="en-US" altLang="zh-CN" sz="2400" dirty="0" smtClean="0">
                <a:ea typeface="宋体" panose="02010600030101010101" pitchFamily="2" charset="-122"/>
              </a:rPr>
              <a:t> (N;N) can tell us ONLY whether the algorithm used in the training is applicable or not</a:t>
            </a:r>
          </a:p>
          <a:p>
            <a:pPr marL="0" indent="0" eaLnBrk="1" hangingPunct="1">
              <a:lnSpc>
                <a:spcPct val="80000"/>
              </a:lnSpc>
              <a:buFontTx/>
              <a:buNone/>
              <a:defRPr/>
            </a:pPr>
            <a:endParaRPr lang="en-US" altLang="zh-CN" sz="2400" dirty="0" smtClean="0">
              <a:ea typeface="宋体" panose="02010600030101010101" pitchFamily="2" charset="-122"/>
            </a:endParaRPr>
          </a:p>
          <a:p>
            <a:pPr eaLnBrk="1" hangingPunct="1">
              <a:lnSpc>
                <a:spcPct val="80000"/>
              </a:lnSpc>
              <a:defRPr/>
            </a:pPr>
            <a:r>
              <a:rPr lang="en-US" altLang="zh-CN" sz="2400" dirty="0" smtClean="0">
                <a:solidFill>
                  <a:srgbClr val="FF0000"/>
                </a:solidFill>
                <a:ea typeface="宋体" panose="02010600030101010101" pitchFamily="2" charset="-122"/>
              </a:rPr>
              <a:t>Dilemma</a:t>
            </a:r>
            <a:r>
              <a:rPr lang="en-US" altLang="zh-CN" sz="2400" dirty="0" smtClean="0">
                <a:ea typeface="宋体" panose="02010600030101010101" pitchFamily="2" charset="-122"/>
              </a:rPr>
              <a:t>: ideally both training and test set should be large! What to do if the amount of data is limited?</a:t>
            </a:r>
          </a:p>
          <a:p>
            <a:pPr eaLnBrk="1" hangingPunct="1">
              <a:lnSpc>
                <a:spcPct val="80000"/>
              </a:lnSpc>
              <a:defRPr/>
            </a:pPr>
            <a:endParaRPr lang="en-US" altLang="zh-CN" sz="2400" dirty="0" smtClean="0">
              <a:ea typeface="宋体" panose="02010600030101010101" pitchFamily="2" charset="-122"/>
            </a:endParaRPr>
          </a:p>
          <a:p>
            <a:pPr eaLnBrk="1" hangingPunct="1">
              <a:lnSpc>
                <a:spcPct val="80000"/>
              </a:lnSpc>
              <a:defRPr/>
            </a:pPr>
            <a:r>
              <a:rPr lang="en-US" altLang="zh-CN" sz="2400" dirty="0" smtClean="0">
                <a:ea typeface="宋体" panose="02010600030101010101" pitchFamily="2" charset="-122"/>
              </a:rPr>
              <a:t> How to split?</a:t>
            </a:r>
          </a:p>
          <a:p>
            <a:pPr eaLnBrk="1" hangingPunct="1">
              <a:lnSpc>
                <a:spcPct val="80000"/>
              </a:lnSpc>
              <a:defRPr/>
            </a:pP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val="5041768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4800" smtClean="0">
                <a:solidFill>
                  <a:srgbClr val="FF0000"/>
                </a:solidFill>
                <a:ea typeface="宋体" panose="02010600030101010101" pitchFamily="2" charset="-122"/>
              </a:rPr>
              <a:t>Holdout (2N/3 ; N/3)</a:t>
            </a:r>
          </a:p>
        </p:txBody>
      </p:sp>
      <p:sp>
        <p:nvSpPr>
          <p:cNvPr id="14339" name="Rectangle 3"/>
          <p:cNvSpPr>
            <a:spLocks noGrp="1" noChangeArrowheads="1"/>
          </p:cNvSpPr>
          <p:nvPr>
            <p:ph type="body" idx="1"/>
          </p:nvPr>
        </p:nvSpPr>
        <p:spPr/>
        <p:txBody>
          <a:bodyPr>
            <a:normAutofit lnSpcReduction="10000"/>
          </a:bodyPr>
          <a:lstStyle/>
          <a:p>
            <a:pPr eaLnBrk="1" hangingPunct="1"/>
            <a:r>
              <a:rPr lang="en-US" altLang="zh-CN" smtClean="0">
                <a:ea typeface="宋体" panose="02010600030101010101" pitchFamily="2" charset="-122"/>
              </a:rPr>
              <a:t>The holdout method reserves a certain amount for testing and uses the remainder for training – so they are </a:t>
            </a:r>
            <a:r>
              <a:rPr lang="en-US" altLang="zh-CN" smtClean="0">
                <a:solidFill>
                  <a:srgbClr val="FF0000"/>
                </a:solidFill>
                <a:ea typeface="宋体" panose="02010600030101010101" pitchFamily="2" charset="-122"/>
              </a:rPr>
              <a:t>disjoint</a:t>
            </a:r>
            <a:r>
              <a:rPr lang="en-US" altLang="zh-CN" smtClean="0">
                <a:ea typeface="宋体" panose="02010600030101010101" pitchFamily="2" charset="-122"/>
              </a:rPr>
              <a:t>! </a:t>
            </a:r>
          </a:p>
          <a:p>
            <a:pPr eaLnBrk="1" hangingPunct="1"/>
            <a:r>
              <a:rPr lang="en-US" altLang="zh-CN" smtClean="0">
                <a:ea typeface="宋体" panose="02010600030101010101" pitchFamily="2" charset="-122"/>
              </a:rPr>
              <a:t>Usually, one third for testing, and the rest for training</a:t>
            </a:r>
          </a:p>
          <a:p>
            <a:pPr eaLnBrk="1" hangingPunct="1"/>
            <a:r>
              <a:rPr lang="en-US" altLang="zh-CN" smtClean="0">
                <a:ea typeface="宋体" panose="02010600030101010101" pitchFamily="2" charset="-122"/>
              </a:rPr>
              <a:t>Train-and-test; repeat</a:t>
            </a:r>
          </a:p>
          <a:p>
            <a:pPr eaLnBrk="1" hangingPunct="1"/>
            <a:r>
              <a:rPr lang="en-US" altLang="zh-CN" smtClean="0">
                <a:ea typeface="宋体" panose="02010600030101010101" pitchFamily="2" charset="-122"/>
              </a:rPr>
              <a:t>Or better Train-validate-tune-train-validate-…-test</a:t>
            </a:r>
          </a:p>
          <a:p>
            <a:pPr eaLnBrk="1" hangingPunct="1"/>
            <a:r>
              <a:rPr lang="en-US" altLang="zh-CN" smtClean="0">
                <a:ea typeface="宋体" panose="02010600030101010101" pitchFamily="2" charset="-122"/>
              </a:rPr>
              <a:t>Once complete all data can be used to build final classifier (reality is your test)</a:t>
            </a:r>
          </a:p>
          <a:p>
            <a:pPr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131351336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4800" dirty="0" smtClean="0">
                <a:solidFill>
                  <a:schemeClr val="tx1"/>
                </a:solidFill>
                <a:ea typeface="宋体" panose="02010600030101010101" pitchFamily="2" charset="-122"/>
              </a:rPr>
              <a:t>Holdout </a:t>
            </a:r>
          </a:p>
        </p:txBody>
      </p:sp>
      <p:graphicFrame>
        <p:nvGraphicFramePr>
          <p:cNvPr id="15363" name="Object 3"/>
          <p:cNvGraphicFramePr>
            <a:graphicFrameLocks noGrp="1" noChangeAspect="1"/>
          </p:cNvGraphicFramePr>
          <p:nvPr>
            <p:ph idx="1"/>
          </p:nvPr>
        </p:nvGraphicFramePr>
        <p:xfrm>
          <a:off x="539750" y="1844675"/>
          <a:ext cx="7993063" cy="4321175"/>
        </p:xfrm>
        <a:graphic>
          <a:graphicData uri="http://schemas.openxmlformats.org/presentationml/2006/ole">
            <mc:AlternateContent xmlns:mc="http://schemas.openxmlformats.org/markup-compatibility/2006">
              <mc:Choice xmlns:v="urn:schemas-microsoft-com:vml" Requires="v">
                <p:oleObj spid="_x0000_s26629" name="Bitmap Image" r:id="rId3" imgW="6314286" imgH="2295238" progId="Paint.Picture">
                  <p:embed/>
                </p:oleObj>
              </mc:Choice>
              <mc:Fallback>
                <p:oleObj name="Bitmap Image" r:id="rId3" imgW="6314286" imgH="22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844675"/>
                        <a:ext cx="7993063"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75163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4800" i="1" dirty="0" smtClean="0">
                <a:solidFill>
                  <a:srgbClr val="FF0000"/>
                </a:solidFill>
                <a:ea typeface="宋体" panose="02010600030101010101" pitchFamily="2" charset="-122"/>
              </a:rPr>
              <a:t>Repeated</a:t>
            </a:r>
            <a:r>
              <a:rPr lang="en-US" altLang="zh-CN" sz="4800" dirty="0" smtClean="0">
                <a:solidFill>
                  <a:srgbClr val="FF0000"/>
                </a:solidFill>
                <a:ea typeface="宋体" panose="02010600030101010101" pitchFamily="2" charset="-122"/>
              </a:rPr>
              <a:t> Holdout</a:t>
            </a:r>
          </a:p>
        </p:txBody>
      </p:sp>
      <p:sp>
        <p:nvSpPr>
          <p:cNvPr id="16387" name="Rectangle 3"/>
          <p:cNvSpPr>
            <a:spLocks noGrp="1" noChangeArrowheads="1"/>
          </p:cNvSpPr>
          <p:nvPr>
            <p:ph type="body" idx="1"/>
          </p:nvPr>
        </p:nvSpPr>
        <p:spPr>
          <a:xfrm>
            <a:off x="457200" y="1600200"/>
            <a:ext cx="8229600" cy="4852988"/>
          </a:xfrm>
        </p:spPr>
        <p:txBody>
          <a:bodyPr/>
          <a:lstStyle/>
          <a:p>
            <a:pPr marL="609600" indent="-609600" eaLnBrk="1" hangingPunct="1"/>
            <a:r>
              <a:rPr lang="en-US" altLang="zh-CN" sz="2800" smtClean="0">
                <a:ea typeface="宋体" panose="02010600030101010101" pitchFamily="2" charset="-122"/>
              </a:rPr>
              <a:t>Holdout can be made more reliable by repeating the process with different sub-samples:</a:t>
            </a:r>
          </a:p>
          <a:p>
            <a:pPr marL="609600" indent="-609600" eaLnBrk="1" hangingPunct="1">
              <a:buFontTx/>
              <a:buNone/>
            </a:pPr>
            <a:r>
              <a:rPr lang="en-US" altLang="zh-CN" sz="2800" smtClean="0">
                <a:ea typeface="宋体" panose="02010600030101010101" pitchFamily="2" charset="-122"/>
              </a:rPr>
              <a:t>        1. In each iteration, a certain proportion is </a:t>
            </a:r>
            <a:r>
              <a:rPr lang="en-US" altLang="zh-CN" sz="2800" smtClean="0">
                <a:solidFill>
                  <a:srgbClr val="FF0000"/>
                </a:solidFill>
                <a:ea typeface="宋体" panose="02010600030101010101" pitchFamily="2" charset="-122"/>
              </a:rPr>
              <a:t>randomly selected</a:t>
            </a:r>
            <a:r>
              <a:rPr lang="en-US" altLang="zh-CN" sz="2800" smtClean="0">
                <a:ea typeface="宋体" panose="02010600030101010101" pitchFamily="2" charset="-122"/>
              </a:rPr>
              <a:t> </a:t>
            </a:r>
            <a:r>
              <a:rPr lang="en-US" altLang="zh-CN" sz="2800" smtClean="0">
                <a:solidFill>
                  <a:srgbClr val="FF0000"/>
                </a:solidFill>
                <a:ea typeface="宋体" panose="02010600030101010101" pitchFamily="2" charset="-122"/>
              </a:rPr>
              <a:t>for training,</a:t>
            </a:r>
            <a:r>
              <a:rPr lang="en-US" altLang="zh-CN" sz="2800" smtClean="0">
                <a:ea typeface="宋体" panose="02010600030101010101" pitchFamily="2" charset="-122"/>
              </a:rPr>
              <a:t> the rest of data is used for testing</a:t>
            </a:r>
          </a:p>
          <a:p>
            <a:pPr marL="609600" indent="-609600" eaLnBrk="1" hangingPunct="1">
              <a:buFontTx/>
              <a:buNone/>
            </a:pPr>
            <a:r>
              <a:rPr lang="en-US" altLang="zh-CN" sz="2800" smtClean="0">
                <a:ea typeface="宋体" panose="02010600030101010101" pitchFamily="2" charset="-122"/>
              </a:rPr>
              <a:t>        2. The error rates on the different iterations are averaged to yield an overall error rate    </a:t>
            </a:r>
          </a:p>
          <a:p>
            <a:pPr marL="609600" indent="-609600" eaLnBrk="1" hangingPunct="1"/>
            <a:r>
              <a:rPr lang="en-US" altLang="zh-CN" sz="2800" smtClean="0">
                <a:ea typeface="宋体" panose="02010600030101010101" pitchFamily="2" charset="-122"/>
              </a:rPr>
              <a:t>Repeated holdout still not optimum: the different test sets </a:t>
            </a:r>
            <a:r>
              <a:rPr lang="en-US" altLang="zh-CN" sz="2800" b="1" i="1" smtClean="0">
                <a:solidFill>
                  <a:srgbClr val="FF0000"/>
                </a:solidFill>
                <a:ea typeface="宋体" panose="02010600030101010101" pitchFamily="2" charset="-122"/>
              </a:rPr>
              <a:t>overlap</a:t>
            </a:r>
          </a:p>
        </p:txBody>
      </p:sp>
    </p:spTree>
    <p:extLst>
      <p:ext uri="{BB962C8B-B14F-4D97-AF65-F5344CB8AC3E}">
        <p14:creationId xmlns:p14="http://schemas.microsoft.com/office/powerpoint/2010/main" val="272257497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512" y="332656"/>
            <a:ext cx="7421835" cy="561975"/>
          </a:xfrm>
        </p:spPr>
        <p:txBody>
          <a:bodyPr/>
          <a:lstStyle/>
          <a:p>
            <a:pPr eaLnBrk="1" hangingPunct="1"/>
            <a:r>
              <a:rPr lang="en-US" altLang="zh-CN" sz="3600" dirty="0" smtClean="0">
                <a:solidFill>
                  <a:srgbClr val="FF0000"/>
                </a:solidFill>
                <a:ea typeface="宋体" panose="02010600030101010101" pitchFamily="2" charset="-122"/>
              </a:rPr>
              <a:t>x-fold cross-validation (N-N/x ; N/x)</a:t>
            </a:r>
          </a:p>
        </p:txBody>
      </p:sp>
      <p:sp>
        <p:nvSpPr>
          <p:cNvPr id="17411" name="Rectangle 3"/>
          <p:cNvSpPr>
            <a:spLocks noGrp="1" noChangeArrowheads="1"/>
          </p:cNvSpPr>
          <p:nvPr>
            <p:ph type="body" idx="1"/>
          </p:nvPr>
        </p:nvSpPr>
        <p:spPr>
          <a:xfrm>
            <a:off x="457200" y="1600200"/>
            <a:ext cx="8229600" cy="4852988"/>
          </a:xfrm>
        </p:spPr>
        <p:txBody>
          <a:bodyPr/>
          <a:lstStyle/>
          <a:p>
            <a:pPr eaLnBrk="1" hangingPunct="1">
              <a:lnSpc>
                <a:spcPct val="90000"/>
              </a:lnSpc>
            </a:pPr>
            <a:r>
              <a:rPr lang="en-US" altLang="zh-CN" sz="2800" smtClean="0">
                <a:ea typeface="宋体" panose="02010600030101010101" pitchFamily="2" charset="-122"/>
              </a:rPr>
              <a:t>cross-validation is used </a:t>
            </a:r>
            <a:r>
              <a:rPr lang="en-US" altLang="zh-CN" sz="2800" smtClean="0">
                <a:solidFill>
                  <a:schemeClr val="hlink"/>
                </a:solidFill>
                <a:ea typeface="宋体" panose="02010600030101010101" pitchFamily="2" charset="-122"/>
              </a:rPr>
              <a:t> </a:t>
            </a:r>
            <a:r>
              <a:rPr lang="en-US" altLang="zh-CN" sz="2800" smtClean="0">
                <a:ea typeface="宋体" panose="02010600030101010101" pitchFamily="2" charset="-122"/>
              </a:rPr>
              <a:t>to prevent the </a:t>
            </a:r>
            <a:r>
              <a:rPr lang="en-US" altLang="zh-CN" sz="2800" smtClean="0">
                <a:solidFill>
                  <a:srgbClr val="FF0000"/>
                </a:solidFill>
                <a:ea typeface="宋体" panose="02010600030101010101" pitchFamily="2" charset="-122"/>
              </a:rPr>
              <a:t>overlap</a:t>
            </a:r>
            <a:r>
              <a:rPr lang="en-US" altLang="zh-CN" sz="2800" smtClean="0">
                <a:ea typeface="宋体" panose="02010600030101010101" pitchFamily="2" charset="-122"/>
              </a:rPr>
              <a:t>!</a:t>
            </a:r>
          </a:p>
          <a:p>
            <a:pPr eaLnBrk="1" hangingPunct="1">
              <a:lnSpc>
                <a:spcPct val="90000"/>
              </a:lnSpc>
            </a:pPr>
            <a:r>
              <a:rPr lang="en-US" altLang="zh-CN" sz="2800" smtClean="0">
                <a:solidFill>
                  <a:srgbClr val="FF0000"/>
                </a:solidFill>
                <a:ea typeface="宋体" panose="02010600030101010101" pitchFamily="2" charset="-122"/>
              </a:rPr>
              <a:t>cross-validation</a:t>
            </a:r>
            <a:r>
              <a:rPr lang="en-US" altLang="zh-CN" sz="2800" smtClean="0">
                <a:ea typeface="宋体" panose="02010600030101010101" pitchFamily="2" charset="-122"/>
              </a:rPr>
              <a:t> avoids overlapping test sets:</a:t>
            </a:r>
          </a:p>
          <a:p>
            <a:pPr eaLnBrk="1" hangingPunct="1">
              <a:lnSpc>
                <a:spcPct val="90000"/>
              </a:lnSpc>
              <a:buFontTx/>
              <a:buNone/>
            </a:pPr>
            <a:r>
              <a:rPr lang="en-US" altLang="zh-CN" sz="2800" smtClean="0">
                <a:ea typeface="宋体" panose="02010600030101010101" pitchFamily="2" charset="-122"/>
              </a:rPr>
              <a:t>   </a:t>
            </a:r>
          </a:p>
          <a:p>
            <a:pPr eaLnBrk="1" hangingPunct="1">
              <a:lnSpc>
                <a:spcPct val="90000"/>
              </a:lnSpc>
              <a:buFontTx/>
              <a:buNone/>
            </a:pPr>
            <a:r>
              <a:rPr lang="en-US" altLang="zh-CN" sz="2800" smtClean="0">
                <a:ea typeface="宋体" panose="02010600030101010101" pitchFamily="2" charset="-122"/>
              </a:rPr>
              <a:t> </a:t>
            </a:r>
            <a:r>
              <a:rPr lang="en-US" altLang="zh-CN" sz="2800" smtClean="0">
                <a:solidFill>
                  <a:srgbClr val="FF0000"/>
                </a:solidFill>
                <a:ea typeface="宋体" panose="02010600030101010101" pitchFamily="2" charset="-122"/>
              </a:rPr>
              <a:t>first step:</a:t>
            </a:r>
            <a:r>
              <a:rPr lang="en-US" altLang="zh-CN" sz="2800" smtClean="0">
                <a:ea typeface="宋体" panose="02010600030101010101" pitchFamily="2" charset="-122"/>
              </a:rPr>
              <a:t> split data into x subsets of equal size</a:t>
            </a:r>
          </a:p>
          <a:p>
            <a:pPr eaLnBrk="1" hangingPunct="1">
              <a:lnSpc>
                <a:spcPct val="90000"/>
              </a:lnSpc>
              <a:buFontTx/>
              <a:buNone/>
            </a:pPr>
            <a:r>
              <a:rPr lang="en-US" altLang="zh-CN" sz="2800" smtClean="0">
                <a:ea typeface="宋体" panose="02010600030101010101" pitchFamily="2" charset="-122"/>
              </a:rPr>
              <a:t>    </a:t>
            </a:r>
          </a:p>
          <a:p>
            <a:pPr eaLnBrk="1" hangingPunct="1">
              <a:lnSpc>
                <a:spcPct val="90000"/>
              </a:lnSpc>
              <a:buFontTx/>
              <a:buNone/>
            </a:pPr>
            <a:r>
              <a:rPr lang="en-US" altLang="zh-CN" sz="2800" smtClean="0">
                <a:solidFill>
                  <a:srgbClr val="FF0000"/>
                </a:solidFill>
                <a:ea typeface="宋体" panose="02010600030101010101" pitchFamily="2" charset="-122"/>
              </a:rPr>
              <a:t>second step:</a:t>
            </a:r>
            <a:r>
              <a:rPr lang="en-US" altLang="zh-CN" sz="2800" smtClean="0">
                <a:ea typeface="宋体" panose="02010600030101010101" pitchFamily="2" charset="-122"/>
              </a:rPr>
              <a:t> use each subset in turn for testing, the remainder for training</a:t>
            </a:r>
          </a:p>
          <a:p>
            <a:pPr eaLnBrk="1" hangingPunct="1">
              <a:lnSpc>
                <a:spcPct val="90000"/>
              </a:lnSpc>
              <a:buFontTx/>
              <a:buNone/>
            </a:pPr>
            <a:r>
              <a:rPr lang="en-US" altLang="zh-CN" sz="2800" smtClean="0">
                <a:ea typeface="宋体" panose="02010600030101010101" pitchFamily="2" charset="-122"/>
              </a:rPr>
              <a:t>      </a:t>
            </a:r>
          </a:p>
          <a:p>
            <a:pPr eaLnBrk="1" hangingPunct="1">
              <a:lnSpc>
                <a:spcPct val="90000"/>
              </a:lnSpc>
              <a:buFontTx/>
              <a:buNone/>
            </a:pPr>
            <a:r>
              <a:rPr lang="en-US" altLang="zh-CN" sz="2800" smtClean="0">
                <a:ea typeface="宋体" panose="02010600030101010101" pitchFamily="2" charset="-122"/>
              </a:rPr>
              <a:t>The error estimates are averaged to yield an </a:t>
            </a:r>
            <a:r>
              <a:rPr lang="en-US" altLang="zh-CN" sz="2800" smtClean="0">
                <a:solidFill>
                  <a:srgbClr val="FF0000"/>
                </a:solidFill>
                <a:ea typeface="宋体" panose="02010600030101010101" pitchFamily="2" charset="-122"/>
              </a:rPr>
              <a:t>overall accuracy estimate</a:t>
            </a:r>
          </a:p>
        </p:txBody>
      </p:sp>
    </p:spTree>
    <p:extLst>
      <p:ext uri="{BB962C8B-B14F-4D97-AF65-F5344CB8AC3E}">
        <p14:creationId xmlns:p14="http://schemas.microsoft.com/office/powerpoint/2010/main" val="186872634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solidFill>
                  <a:srgbClr val="FF0000"/>
                </a:solidFill>
                <a:ea typeface="宋体" panose="02010600030101010101" pitchFamily="2" charset="-122"/>
              </a:rPr>
              <a:t>Cross-validation</a:t>
            </a:r>
          </a:p>
        </p:txBody>
      </p:sp>
      <p:sp>
        <p:nvSpPr>
          <p:cNvPr id="18435" name="Rectangle 3"/>
          <p:cNvSpPr>
            <a:spLocks noGrp="1" noChangeArrowheads="1"/>
          </p:cNvSpPr>
          <p:nvPr>
            <p:ph type="body" idx="1"/>
          </p:nvPr>
        </p:nvSpPr>
        <p:spPr/>
        <p:txBody>
          <a:bodyPr/>
          <a:lstStyle/>
          <a:p>
            <a:pPr eaLnBrk="1" hangingPunct="1"/>
            <a:r>
              <a:rPr lang="en-US" altLang="zh-CN" sz="3600" smtClean="0">
                <a:ea typeface="宋体" panose="02010600030101010101" pitchFamily="2" charset="-122"/>
              </a:rPr>
              <a:t>Standard cross-validation: 10-fold cross-validation</a:t>
            </a:r>
          </a:p>
          <a:p>
            <a:pPr eaLnBrk="1" hangingPunct="1"/>
            <a:r>
              <a:rPr lang="en-US" altLang="zh-CN" smtClean="0">
                <a:ea typeface="宋体" panose="02010600030101010101" pitchFamily="2" charset="-122"/>
              </a:rPr>
              <a:t>Why </a:t>
            </a:r>
            <a:r>
              <a:rPr lang="en-US" altLang="zh-CN" smtClean="0">
                <a:solidFill>
                  <a:srgbClr val="FF0000"/>
                </a:solidFill>
                <a:ea typeface="宋体" panose="02010600030101010101" pitchFamily="2" charset="-122"/>
              </a:rPr>
              <a:t>10</a:t>
            </a:r>
            <a:r>
              <a:rPr lang="en-US" altLang="zh-CN" smtClean="0">
                <a:ea typeface="宋体" panose="02010600030101010101" pitchFamily="2" charset="-122"/>
              </a:rPr>
              <a:t>?</a:t>
            </a:r>
          </a:p>
          <a:p>
            <a:pPr eaLnBrk="1" hangingPunct="1">
              <a:buFontTx/>
              <a:buNone/>
            </a:pPr>
            <a:r>
              <a:rPr lang="en-US" altLang="zh-CN" sz="2800" smtClean="0">
                <a:ea typeface="宋体" panose="02010600030101010101" pitchFamily="2" charset="-122"/>
              </a:rPr>
              <a:t>Extensive experiments have shown that this is the best choice to get an accurate estimate. </a:t>
            </a:r>
          </a:p>
          <a:p>
            <a:pPr eaLnBrk="1" hangingPunct="1">
              <a:buFontTx/>
              <a:buNone/>
            </a:pPr>
            <a:endParaRPr lang="en-US" altLang="zh-CN" sz="2800" smtClean="0">
              <a:ea typeface="宋体" panose="02010600030101010101" pitchFamily="2" charset="-122"/>
            </a:endParaRPr>
          </a:p>
          <a:p>
            <a:pPr eaLnBrk="1" hangingPunct="1">
              <a:buFontTx/>
              <a:buNone/>
            </a:pPr>
            <a:r>
              <a:rPr lang="en-US" altLang="zh-CN" sz="2800" smtClean="0">
                <a:ea typeface="宋体" panose="02010600030101010101" pitchFamily="2" charset="-122"/>
              </a:rPr>
              <a:t>There is also some theoretical evidence for this. </a:t>
            </a:r>
            <a:r>
              <a:rPr lang="en-US" altLang="zh-CN" sz="2800" i="1" smtClean="0">
                <a:ea typeface="宋体" panose="02010600030101010101" pitchFamily="2" charset="-122"/>
              </a:rPr>
              <a:t>So interesting!</a:t>
            </a:r>
            <a:endParaRPr lang="en-US" altLang="zh-CN" sz="3600" smtClean="0">
              <a:ea typeface="宋体" panose="02010600030101010101" pitchFamily="2" charset="-122"/>
            </a:endParaRPr>
          </a:p>
        </p:txBody>
      </p:sp>
    </p:spTree>
    <p:extLst>
      <p:ext uri="{BB962C8B-B14F-4D97-AF65-F5344CB8AC3E}">
        <p14:creationId xmlns:p14="http://schemas.microsoft.com/office/powerpoint/2010/main" val="218587519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solidFill>
                  <a:srgbClr val="FF0000"/>
                </a:solidFill>
                <a:ea typeface="宋体" panose="02010600030101010101" pitchFamily="2" charset="-122"/>
              </a:rPr>
              <a:t>Improve cross-validation</a:t>
            </a:r>
          </a:p>
        </p:txBody>
      </p:sp>
      <p:sp>
        <p:nvSpPr>
          <p:cNvPr id="19459"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Even better: </a:t>
            </a:r>
            <a:r>
              <a:rPr lang="en-US" altLang="zh-CN" i="1" smtClean="0">
                <a:solidFill>
                  <a:srgbClr val="FF0000"/>
                </a:solidFill>
                <a:ea typeface="宋体" panose="02010600030101010101" pitchFamily="2" charset="-122"/>
              </a:rPr>
              <a:t>repeated</a:t>
            </a:r>
            <a:r>
              <a:rPr lang="en-US" altLang="zh-CN" smtClean="0">
                <a:solidFill>
                  <a:srgbClr val="FF0000"/>
                </a:solidFill>
                <a:ea typeface="宋体" panose="02010600030101010101" pitchFamily="2" charset="-122"/>
              </a:rPr>
              <a:t> cross-validation</a:t>
            </a:r>
          </a:p>
          <a:p>
            <a:pPr eaLnBrk="1" hangingPunct="1"/>
            <a:endParaRPr lang="en-US" altLang="zh-CN" smtClean="0">
              <a:solidFill>
                <a:srgbClr val="FF0000"/>
              </a:solidFill>
              <a:ea typeface="宋体" panose="02010600030101010101" pitchFamily="2" charset="-122"/>
            </a:endParaRPr>
          </a:p>
          <a:p>
            <a:pPr eaLnBrk="1" hangingPunct="1">
              <a:buFontTx/>
              <a:buNone/>
            </a:pPr>
            <a:r>
              <a:rPr lang="en-US" altLang="zh-CN" smtClean="0">
                <a:ea typeface="宋体" panose="02010600030101010101" pitchFamily="2" charset="-122"/>
              </a:rPr>
              <a:t>   Example:</a:t>
            </a:r>
          </a:p>
          <a:p>
            <a:pPr eaLnBrk="1" hangingPunct="1">
              <a:buFontTx/>
              <a:buNone/>
            </a:pPr>
            <a:r>
              <a:rPr lang="en-US" altLang="zh-CN" smtClean="0">
                <a:ea typeface="宋体" panose="02010600030101010101" pitchFamily="2" charset="-122"/>
              </a:rPr>
              <a:t>       10-fold cross-validation is repeated 10 times and results are averaged (reduce the variance)</a:t>
            </a:r>
          </a:p>
          <a:p>
            <a:pPr eaLnBrk="1" hangingPunct="1">
              <a:buFontTx/>
              <a:buNone/>
            </a:pPr>
            <a:endParaRPr lang="en-US" altLang="zh-CN" smtClean="0">
              <a:ea typeface="宋体" panose="02010600030101010101" pitchFamily="2" charset="-122"/>
            </a:endParaRPr>
          </a:p>
        </p:txBody>
      </p:sp>
    </p:spTree>
    <p:extLst>
      <p:ext uri="{BB962C8B-B14F-4D97-AF65-F5344CB8AC3E}">
        <p14:creationId xmlns:p14="http://schemas.microsoft.com/office/powerpoint/2010/main" val="203886499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1520" y="332656"/>
            <a:ext cx="8358188" cy="561975"/>
          </a:xfrm>
        </p:spPr>
        <p:txBody>
          <a:bodyPr/>
          <a:lstStyle/>
          <a:p>
            <a:pPr eaLnBrk="1" hangingPunct="1"/>
            <a:r>
              <a:rPr lang="en-US" altLang="zh-CN" sz="3600" dirty="0" smtClean="0">
                <a:solidFill>
                  <a:srgbClr val="FF0000"/>
                </a:solidFill>
                <a:ea typeface="宋体" panose="02010600030101010101" pitchFamily="2" charset="-122"/>
              </a:rPr>
              <a:t>A particular form of cross-validation</a:t>
            </a:r>
          </a:p>
        </p:txBody>
      </p:sp>
      <p:sp>
        <p:nvSpPr>
          <p:cNvPr id="20483"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x-fold cross-validation:  (N-N/x ; N/x)</a:t>
            </a:r>
            <a:endParaRPr lang="en-US" altLang="zh-CN" sz="4400" smtClean="0">
              <a:ea typeface="宋体" panose="02010600030101010101" pitchFamily="2" charset="-122"/>
            </a:endParaRPr>
          </a:p>
          <a:p>
            <a:pPr eaLnBrk="1" hangingPunct="1"/>
            <a:r>
              <a:rPr lang="en-US" altLang="zh-CN" sz="4400" smtClean="0">
                <a:ea typeface="宋体" panose="02010600030101010101" pitchFamily="2" charset="-122"/>
              </a:rPr>
              <a:t>If x = N, what happens?</a:t>
            </a:r>
          </a:p>
          <a:p>
            <a:pPr eaLnBrk="1" hangingPunct="1"/>
            <a:r>
              <a:rPr lang="en-US" altLang="zh-CN" sz="4400" smtClean="0">
                <a:ea typeface="宋体" panose="02010600030101010101" pitchFamily="2" charset="-122"/>
              </a:rPr>
              <a:t>We get:</a:t>
            </a:r>
          </a:p>
          <a:p>
            <a:pPr eaLnBrk="1" hangingPunct="1">
              <a:buFontTx/>
              <a:buNone/>
            </a:pPr>
            <a:r>
              <a:rPr lang="en-US" altLang="zh-CN" sz="4400" smtClean="0">
                <a:ea typeface="宋体" panose="02010600030101010101" pitchFamily="2" charset="-122"/>
              </a:rPr>
              <a:t> (N-1; 1)</a:t>
            </a:r>
          </a:p>
          <a:p>
            <a:pPr eaLnBrk="1" hangingPunct="1">
              <a:buFontTx/>
              <a:buNone/>
            </a:pPr>
            <a:r>
              <a:rPr lang="en-US" altLang="zh-CN" sz="4400" smtClean="0">
                <a:ea typeface="宋体" panose="02010600030101010101" pitchFamily="2" charset="-122"/>
              </a:rPr>
              <a:t> </a:t>
            </a:r>
          </a:p>
          <a:p>
            <a:pPr eaLnBrk="1" hangingPunct="1">
              <a:buFontTx/>
              <a:buNone/>
            </a:pPr>
            <a:r>
              <a:rPr lang="en-US" altLang="zh-CN" sz="4000" smtClean="0">
                <a:solidFill>
                  <a:srgbClr val="FF0000"/>
                </a:solidFill>
                <a:ea typeface="宋体" panose="02010600030101010101" pitchFamily="2" charset="-122"/>
              </a:rPr>
              <a:t>   </a:t>
            </a:r>
            <a:r>
              <a:rPr lang="en-US" altLang="zh-CN" sz="4000" b="1" smtClean="0">
                <a:solidFill>
                  <a:srgbClr val="FF0000"/>
                </a:solidFill>
                <a:ea typeface="宋体" panose="02010600030101010101" pitchFamily="2" charset="-122"/>
              </a:rPr>
              <a:t>It is called “leave –one –out”</a:t>
            </a:r>
          </a:p>
        </p:txBody>
      </p:sp>
    </p:spTree>
    <p:extLst>
      <p:ext uri="{BB962C8B-B14F-4D97-AF65-F5344CB8AC3E}">
        <p14:creationId xmlns:p14="http://schemas.microsoft.com/office/powerpoint/2010/main" val="306680023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4800" smtClean="0">
                <a:solidFill>
                  <a:schemeClr val="tx1"/>
                </a:solidFill>
                <a:ea typeface="宋体" panose="02010600030101010101" pitchFamily="2" charset="-122"/>
              </a:rPr>
              <a:t>Leave-one-out (N-1 ; 1)</a:t>
            </a:r>
          </a:p>
        </p:txBody>
      </p:sp>
      <p:graphicFrame>
        <p:nvGraphicFramePr>
          <p:cNvPr id="21507" name="Object 3"/>
          <p:cNvGraphicFramePr>
            <a:graphicFrameLocks noGrp="1" noChangeAspect="1"/>
          </p:cNvGraphicFramePr>
          <p:nvPr>
            <p:ph idx="1"/>
          </p:nvPr>
        </p:nvGraphicFramePr>
        <p:xfrm>
          <a:off x="395288" y="1412875"/>
          <a:ext cx="8280400" cy="4968875"/>
        </p:xfrm>
        <a:graphic>
          <a:graphicData uri="http://schemas.openxmlformats.org/presentationml/2006/ole">
            <mc:AlternateContent xmlns:mc="http://schemas.openxmlformats.org/markup-compatibility/2006">
              <mc:Choice xmlns:v="urn:schemas-microsoft-com:vml" Requires="v">
                <p:oleObj spid="_x0000_s25605" name="Bitmap Image" r:id="rId3" imgW="7028571" imgH="3010320" progId="Paint.Picture">
                  <p:embed/>
                </p:oleObj>
              </mc:Choice>
              <mc:Fallback>
                <p:oleObj name="Bitmap Image" r:id="rId3" imgW="7028571" imgH="301032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412875"/>
                        <a:ext cx="8280400" cy="49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24199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Example simple Digits Dataset</a:t>
            </a:r>
            <a:endParaRPr lang="en-GB" dirty="0"/>
          </a:p>
        </p:txBody>
      </p:sp>
      <p:sp>
        <p:nvSpPr>
          <p:cNvPr id="3" name="Inhaltsplatzhalter 2"/>
          <p:cNvSpPr>
            <a:spLocks noGrp="1"/>
          </p:cNvSpPr>
          <p:nvPr>
            <p:ph idx="1"/>
          </p:nvPr>
        </p:nvSpPr>
        <p:spPr/>
        <p:txBody>
          <a:bodyPr/>
          <a:lstStyle/>
          <a:p>
            <a:endParaRPr lang="en-GB" dirty="0"/>
          </a:p>
        </p:txBody>
      </p:sp>
      <p:sp>
        <p:nvSpPr>
          <p:cNvPr id="4" name="Fußzeilenplatzhalter 3"/>
          <p:cNvSpPr>
            <a:spLocks noGrp="1"/>
          </p:cNvSpPr>
          <p:nvPr>
            <p:ph type="ftr" sz="quarter" idx="10"/>
          </p:nvPr>
        </p:nvSpPr>
        <p:spPr/>
        <p:txBody>
          <a:bodyPr/>
          <a:lstStyle/>
          <a:p>
            <a:r>
              <a:rPr lang="en-US" smtClean="0"/>
              <a:t>Dawud Gordon</a:t>
            </a:r>
            <a:endParaRPr lang="en-US" dirty="0"/>
          </a:p>
        </p:txBody>
      </p:sp>
      <p:pic>
        <p:nvPicPr>
          <p:cNvPr id="28674" name="Picture 2" descr="digits_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58" y="1306609"/>
            <a:ext cx="6889038" cy="516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09037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4800" smtClean="0">
                <a:solidFill>
                  <a:srgbClr val="FF0000"/>
                </a:solidFill>
                <a:ea typeface="宋体" panose="02010600030101010101" pitchFamily="2" charset="-122"/>
              </a:rPr>
              <a:t>Leave-one-out (N-1 ; 1)</a:t>
            </a:r>
          </a:p>
        </p:txBody>
      </p:sp>
      <p:sp>
        <p:nvSpPr>
          <p:cNvPr id="22531"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Leave-one-out is a particular form of cross-validation:</a:t>
            </a:r>
          </a:p>
          <a:p>
            <a:pPr eaLnBrk="1" hangingPunct="1">
              <a:buFontTx/>
              <a:buNone/>
            </a:pPr>
            <a:r>
              <a:rPr lang="en-US" altLang="zh-CN" smtClean="0">
                <a:ea typeface="宋体" panose="02010600030101010101" pitchFamily="2" charset="-122"/>
              </a:rPr>
              <a:t>    we  set number of folds to number of training instances, i.e. x= N.</a:t>
            </a:r>
          </a:p>
          <a:p>
            <a:pPr eaLnBrk="1" hangingPunct="1">
              <a:buFontTx/>
              <a:buNone/>
            </a:pPr>
            <a:r>
              <a:rPr lang="en-US" altLang="zh-CN" smtClean="0">
                <a:ea typeface="宋体" panose="02010600030101010101" pitchFamily="2" charset="-122"/>
              </a:rPr>
              <a:t> </a:t>
            </a:r>
            <a:r>
              <a:rPr lang="en-US" altLang="zh-CN" smtClean="0">
                <a:solidFill>
                  <a:srgbClr val="FF0000"/>
                </a:solidFill>
                <a:ea typeface="宋体" panose="02010600030101010101" pitchFamily="2" charset="-122"/>
              </a:rPr>
              <a:t>For </a:t>
            </a:r>
            <a:r>
              <a:rPr lang="en-US" altLang="zh-CN" smtClean="0">
                <a:ea typeface="宋体" panose="02010600030101010101" pitchFamily="2" charset="-122"/>
              </a:rPr>
              <a:t>n</a:t>
            </a:r>
            <a:r>
              <a:rPr lang="en-US" altLang="zh-CN" smtClean="0">
                <a:solidFill>
                  <a:srgbClr val="FF0000"/>
                </a:solidFill>
                <a:ea typeface="宋体" panose="02010600030101010101" pitchFamily="2" charset="-122"/>
              </a:rPr>
              <a:t> instances we  build classifier</a:t>
            </a:r>
          </a:p>
          <a:p>
            <a:pPr eaLnBrk="1" hangingPunct="1">
              <a:buFontTx/>
              <a:buNone/>
            </a:pPr>
            <a:r>
              <a:rPr lang="en-US" altLang="zh-CN" smtClean="0">
                <a:solidFill>
                  <a:srgbClr val="FF0000"/>
                </a:solidFill>
                <a:ea typeface="宋体" panose="02010600030101010101" pitchFamily="2" charset="-122"/>
              </a:rPr>
              <a:t>(repeat the testing)  </a:t>
            </a:r>
            <a:r>
              <a:rPr lang="en-US" altLang="zh-CN" smtClean="0">
                <a:ea typeface="宋体" panose="02010600030101010101" pitchFamily="2" charset="-122"/>
              </a:rPr>
              <a:t>n</a:t>
            </a:r>
            <a:r>
              <a:rPr lang="en-US" altLang="zh-CN" smtClean="0">
                <a:solidFill>
                  <a:srgbClr val="FF0000"/>
                </a:solidFill>
                <a:ea typeface="宋体" panose="02010600030101010101" pitchFamily="2" charset="-122"/>
              </a:rPr>
              <a:t> times</a:t>
            </a:r>
          </a:p>
          <a:p>
            <a:pPr eaLnBrk="1" hangingPunct="1">
              <a:buFontTx/>
              <a:buNone/>
            </a:pPr>
            <a:r>
              <a:rPr lang="en-US" altLang="zh-CN" smtClean="0">
                <a:solidFill>
                  <a:srgbClr val="FF0000"/>
                </a:solidFill>
                <a:ea typeface="宋体" panose="02010600030101010101" pitchFamily="2" charset="-122"/>
              </a:rPr>
              <a:t> </a:t>
            </a:r>
          </a:p>
          <a:p>
            <a:pPr eaLnBrk="1" hangingPunct="1">
              <a:buFontTx/>
              <a:buNone/>
            </a:pPr>
            <a:r>
              <a:rPr lang="en-US" altLang="zh-CN" smtClean="0">
                <a:solidFill>
                  <a:srgbClr val="FF0000"/>
                </a:solidFill>
                <a:ea typeface="宋体" panose="02010600030101010101" pitchFamily="2" charset="-122"/>
              </a:rPr>
              <a:t>Error rate= </a:t>
            </a:r>
            <a:r>
              <a:rPr lang="en-US" altLang="zh-CN" sz="2800" smtClean="0">
                <a:solidFill>
                  <a:srgbClr val="FF0000"/>
                </a:solidFill>
                <a:ea typeface="宋体" panose="02010600030101010101" pitchFamily="2" charset="-122"/>
              </a:rPr>
              <a:t>success </a:t>
            </a:r>
            <a:r>
              <a:rPr lang="en-US" altLang="zh-CN" sz="2400" smtClean="0">
                <a:solidFill>
                  <a:srgbClr val="FF0000"/>
                </a:solidFill>
                <a:ea typeface="宋体" panose="02010600030101010101" pitchFamily="2" charset="-122"/>
              </a:rPr>
              <a:t>instances predicted/ n</a:t>
            </a:r>
          </a:p>
        </p:txBody>
      </p:sp>
    </p:spTree>
    <p:extLst>
      <p:ext uri="{BB962C8B-B14F-4D97-AF65-F5344CB8AC3E}">
        <p14:creationId xmlns:p14="http://schemas.microsoft.com/office/powerpoint/2010/main" val="203531028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4800" smtClean="0">
                <a:solidFill>
                  <a:srgbClr val="FF0000"/>
                </a:solidFill>
                <a:ea typeface="宋体" panose="02010600030101010101" pitchFamily="2" charset="-122"/>
              </a:rPr>
              <a:t>Leave-one-out Procedure</a:t>
            </a:r>
          </a:p>
        </p:txBody>
      </p:sp>
      <p:sp>
        <p:nvSpPr>
          <p:cNvPr id="23555" name="Rectangle 3"/>
          <p:cNvSpPr>
            <a:spLocks noGrp="1" noChangeArrowheads="1"/>
          </p:cNvSpPr>
          <p:nvPr>
            <p:ph type="body" idx="1"/>
          </p:nvPr>
        </p:nvSpPr>
        <p:spPr/>
        <p:txBody>
          <a:bodyPr/>
          <a:lstStyle/>
          <a:p>
            <a:pPr eaLnBrk="1" hangingPunct="1"/>
            <a:r>
              <a:rPr lang="en-US" altLang="zh-CN" sz="3600" smtClean="0">
                <a:ea typeface="宋体" panose="02010600030101010101" pitchFamily="2" charset="-122"/>
              </a:rPr>
              <a:t>Let C(i) be the classifier (rules) built on all data except record x_i</a:t>
            </a:r>
          </a:p>
          <a:p>
            <a:pPr eaLnBrk="1" hangingPunct="1"/>
            <a:r>
              <a:rPr lang="en-US" altLang="zh-CN" sz="3600" smtClean="0">
                <a:ea typeface="宋体" panose="02010600030101010101" pitchFamily="2" charset="-122"/>
              </a:rPr>
              <a:t>Evaluate C(i) on x_i, and determine if it is correct or in error</a:t>
            </a:r>
          </a:p>
          <a:p>
            <a:pPr eaLnBrk="1" hangingPunct="1"/>
            <a:r>
              <a:rPr lang="en-US" altLang="zh-CN" sz="3600" smtClean="0">
                <a:ea typeface="宋体" panose="02010600030101010101" pitchFamily="2" charset="-122"/>
              </a:rPr>
              <a:t>Repeat for all i=1,2,…,n.</a:t>
            </a:r>
          </a:p>
          <a:p>
            <a:pPr eaLnBrk="1" hangingPunct="1"/>
            <a:r>
              <a:rPr lang="en-US" altLang="zh-CN" sz="3600" smtClean="0">
                <a:ea typeface="宋体" panose="02010600030101010101" pitchFamily="2" charset="-122"/>
              </a:rPr>
              <a:t>The total error is the proportion of all the incorrectly classified x_i</a:t>
            </a:r>
            <a:r>
              <a:rPr lang="en-US" altLang="zh-CN" smtClean="0">
                <a:ea typeface="宋体" panose="02010600030101010101" pitchFamily="2" charset="-122"/>
              </a:rPr>
              <a:t> </a:t>
            </a:r>
          </a:p>
        </p:txBody>
      </p:sp>
    </p:spTree>
    <p:extLst>
      <p:ext uri="{BB962C8B-B14F-4D97-AF65-F5344CB8AC3E}">
        <p14:creationId xmlns:p14="http://schemas.microsoft.com/office/powerpoint/2010/main" val="4278475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4800" smtClean="0">
                <a:solidFill>
                  <a:srgbClr val="FF0000"/>
                </a:solidFill>
                <a:ea typeface="宋体" panose="02010600030101010101" pitchFamily="2" charset="-122"/>
              </a:rPr>
              <a:t>Leave-one-out (N-1 ; 1)</a:t>
            </a:r>
          </a:p>
        </p:txBody>
      </p:sp>
      <p:sp>
        <p:nvSpPr>
          <p:cNvPr id="24579" name="Rectangle 3"/>
          <p:cNvSpPr>
            <a:spLocks noGrp="1" noChangeArrowheads="1"/>
          </p:cNvSpPr>
          <p:nvPr>
            <p:ph type="body" idx="1"/>
          </p:nvPr>
        </p:nvSpPr>
        <p:spPr/>
        <p:txBody>
          <a:bodyPr/>
          <a:lstStyle/>
          <a:p>
            <a:pPr eaLnBrk="1" hangingPunct="1"/>
            <a:r>
              <a:rPr lang="en-US" altLang="zh-CN" sz="3600" smtClean="0">
                <a:ea typeface="宋体" panose="02010600030101010101" pitchFamily="2" charset="-122"/>
              </a:rPr>
              <a:t>Make best use of the data</a:t>
            </a:r>
          </a:p>
          <a:p>
            <a:pPr eaLnBrk="1" hangingPunct="1"/>
            <a:r>
              <a:rPr lang="en-US" altLang="zh-CN" sz="3600" smtClean="0">
                <a:ea typeface="宋体" panose="02010600030101010101" pitchFamily="2" charset="-122"/>
              </a:rPr>
              <a:t>Involves no random subsampling</a:t>
            </a:r>
          </a:p>
          <a:p>
            <a:pPr eaLnBrk="1" hangingPunct="1"/>
            <a:r>
              <a:rPr lang="en-US" altLang="zh-CN" sz="3600" smtClean="0">
                <a:ea typeface="宋体" panose="02010600030101010101" pitchFamily="2" charset="-122"/>
              </a:rPr>
              <a:t>Stratification is not possible</a:t>
            </a:r>
          </a:p>
          <a:p>
            <a:pPr eaLnBrk="1" hangingPunct="1"/>
            <a:r>
              <a:rPr lang="en-US" altLang="zh-CN" sz="3600" smtClean="0">
                <a:ea typeface="宋体" panose="02010600030101010101" pitchFamily="2" charset="-122"/>
              </a:rPr>
              <a:t>Very computationally expensive</a:t>
            </a:r>
          </a:p>
          <a:p>
            <a:pPr eaLnBrk="1" hangingPunct="1"/>
            <a:r>
              <a:rPr lang="en-US" altLang="zh-CN" sz="3600" smtClean="0">
                <a:ea typeface="宋体" panose="02010600030101010101" pitchFamily="2" charset="-122"/>
              </a:rPr>
              <a:t>MOST commonly used</a:t>
            </a:r>
          </a:p>
        </p:txBody>
      </p:sp>
    </p:spTree>
    <p:extLst>
      <p:ext uri="{BB962C8B-B14F-4D97-AF65-F5344CB8AC3E}">
        <p14:creationId xmlns:p14="http://schemas.microsoft.com/office/powerpoint/2010/main" val="37632285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pPr eaLnBrk="1" hangingPunct="1"/>
            <a:r>
              <a:rPr lang="de-DE" altLang="de-DE" smtClean="0"/>
              <a:t>Selecting classifiers</a:t>
            </a:r>
          </a:p>
        </p:txBody>
      </p:sp>
      <p:sp>
        <p:nvSpPr>
          <p:cNvPr id="26627" name="Inhaltsplatzhalter 2"/>
          <p:cNvSpPr>
            <a:spLocks noGrp="1"/>
          </p:cNvSpPr>
          <p:nvPr>
            <p:ph idx="1"/>
          </p:nvPr>
        </p:nvSpPr>
        <p:spPr/>
        <p:txBody>
          <a:bodyPr/>
          <a:lstStyle/>
          <a:p>
            <a:pPr eaLnBrk="1" hangingPunct="1"/>
            <a:r>
              <a:rPr lang="en-US" altLang="de-DE" smtClean="0"/>
              <a:t>Frequent question: which of two learning </a:t>
            </a:r>
            <a:r>
              <a:rPr lang="de-DE" altLang="de-DE" smtClean="0"/>
              <a:t>schemes performs better?</a:t>
            </a:r>
          </a:p>
          <a:p>
            <a:pPr lvl="1" eaLnBrk="1" hangingPunct="1"/>
            <a:r>
              <a:rPr lang="de-DE" altLang="de-DE" smtClean="0"/>
              <a:t>Obvious way: compare 10fold CV estimates</a:t>
            </a:r>
          </a:p>
          <a:p>
            <a:pPr eaLnBrk="1" hangingPunct="1"/>
            <a:r>
              <a:rPr lang="en-US" altLang="de-DE" smtClean="0"/>
              <a:t>Generally sufficient in applications (we don't loose if the chosen method is not truly better)</a:t>
            </a:r>
          </a:p>
          <a:p>
            <a:pPr eaLnBrk="1" hangingPunct="1"/>
            <a:r>
              <a:rPr lang="en-US" altLang="de-DE" smtClean="0"/>
              <a:t>However, what about machine learning research? Proof?</a:t>
            </a:r>
          </a:p>
        </p:txBody>
      </p:sp>
    </p:spTree>
    <p:extLst>
      <p:ext uri="{BB962C8B-B14F-4D97-AF65-F5344CB8AC3E}">
        <p14:creationId xmlns:p14="http://schemas.microsoft.com/office/powerpoint/2010/main" val="347380799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p:cNvSpPr>
            <a:spLocks noGrp="1"/>
          </p:cNvSpPr>
          <p:nvPr>
            <p:ph type="title"/>
          </p:nvPr>
        </p:nvSpPr>
        <p:spPr/>
        <p:txBody>
          <a:bodyPr/>
          <a:lstStyle/>
          <a:p>
            <a:pPr eaLnBrk="1" hangingPunct="1"/>
            <a:r>
              <a:rPr lang="de-DE" altLang="de-DE" smtClean="0"/>
              <a:t>Showing improvement</a:t>
            </a:r>
          </a:p>
        </p:txBody>
      </p:sp>
      <p:sp>
        <p:nvSpPr>
          <p:cNvPr id="27651" name="Inhaltsplatzhalter 2"/>
          <p:cNvSpPr>
            <a:spLocks noGrp="1"/>
          </p:cNvSpPr>
          <p:nvPr>
            <p:ph idx="1"/>
          </p:nvPr>
        </p:nvSpPr>
        <p:spPr/>
        <p:txBody>
          <a:bodyPr/>
          <a:lstStyle/>
          <a:p>
            <a:pPr eaLnBrk="1" hangingPunct="1"/>
            <a:r>
              <a:rPr lang="en-US" altLang="de-DE" smtClean="0"/>
              <a:t>Sample infinitely many dataset of specified size o</a:t>
            </a:r>
            <a:r>
              <a:rPr lang="de-DE" altLang="de-DE" smtClean="0"/>
              <a:t>btain CV estimate</a:t>
            </a:r>
          </a:p>
          <a:p>
            <a:pPr eaLnBrk="1" hangingPunct="1"/>
            <a:r>
              <a:rPr lang="en-US" altLang="de-DE" smtClean="0"/>
              <a:t>Check if mean accuracy for scheme A is better than for scheme B</a:t>
            </a:r>
          </a:p>
          <a:p>
            <a:pPr eaLnBrk="1" hangingPunct="1"/>
            <a:r>
              <a:rPr lang="en-US" altLang="de-DE" smtClean="0"/>
              <a:t>In practice we have limited data and a limited number of estimates for computing the mean:</a:t>
            </a:r>
          </a:p>
          <a:p>
            <a:pPr eaLnBrk="1" hangingPunct="1"/>
            <a:r>
              <a:rPr lang="de-DE" altLang="de-DE" smtClean="0"/>
              <a:t>Use a </a:t>
            </a:r>
            <a:r>
              <a:rPr lang="de-DE" altLang="de-DE" i="1" smtClean="0"/>
              <a:t>paired </a:t>
            </a:r>
            <a:r>
              <a:rPr lang="de-DE" altLang="de-DE" smtClean="0"/>
              <a:t>t- test: the individual samples are paired and the</a:t>
            </a:r>
            <a:r>
              <a:rPr lang="en-US" altLang="de-DE" smtClean="0"/>
              <a:t> same CV is applied twice</a:t>
            </a:r>
            <a:endParaRPr lang="de-DE" altLang="de-DE" smtClean="0"/>
          </a:p>
        </p:txBody>
      </p:sp>
    </p:spTree>
    <p:extLst>
      <p:ext uri="{BB962C8B-B14F-4D97-AF65-F5344CB8AC3E}">
        <p14:creationId xmlns:p14="http://schemas.microsoft.com/office/powerpoint/2010/main" val="103220635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p:cNvSpPr>
            <a:spLocks noGrp="1"/>
          </p:cNvSpPr>
          <p:nvPr>
            <p:ph type="title"/>
          </p:nvPr>
        </p:nvSpPr>
        <p:spPr/>
        <p:txBody>
          <a:bodyPr/>
          <a:lstStyle/>
          <a:p>
            <a:pPr eaLnBrk="1" hangingPunct="1"/>
            <a:r>
              <a:rPr lang="de-DE" altLang="de-DE" smtClean="0"/>
              <a:t>Cost-sensitive classification</a:t>
            </a:r>
          </a:p>
        </p:txBody>
      </p:sp>
      <p:sp>
        <p:nvSpPr>
          <p:cNvPr id="3" name="Inhaltsplatzhalter 2"/>
          <p:cNvSpPr>
            <a:spLocks noGrp="1"/>
          </p:cNvSpPr>
          <p:nvPr>
            <p:ph idx="1"/>
          </p:nvPr>
        </p:nvSpPr>
        <p:spPr/>
        <p:txBody>
          <a:bodyPr/>
          <a:lstStyle/>
          <a:p>
            <a:pPr eaLnBrk="1" hangingPunct="1">
              <a:defRPr/>
            </a:pPr>
            <a:r>
              <a:rPr lang="de-DE" sz="2800" dirty="0" err="1" smtClean="0"/>
              <a:t>Classification</a:t>
            </a:r>
            <a:r>
              <a:rPr lang="de-DE" sz="2800" dirty="0" smtClean="0"/>
              <a:t> </a:t>
            </a:r>
            <a:r>
              <a:rPr lang="de-DE" sz="2800" dirty="0" err="1" smtClean="0"/>
              <a:t>with</a:t>
            </a:r>
            <a:r>
              <a:rPr lang="de-DE" sz="2800" dirty="0" smtClean="0"/>
              <a:t> </a:t>
            </a:r>
            <a:r>
              <a:rPr lang="de-DE" sz="2800" dirty="0" err="1" smtClean="0"/>
              <a:t>costs</a:t>
            </a:r>
            <a:r>
              <a:rPr lang="de-DE" sz="2800" dirty="0" smtClean="0"/>
              <a:t>:</a:t>
            </a:r>
          </a:p>
          <a:p>
            <a:pPr eaLnBrk="1" hangingPunct="1">
              <a:defRPr/>
            </a:pPr>
            <a:endParaRPr lang="de-DE" sz="2800" dirty="0" smtClean="0"/>
          </a:p>
          <a:p>
            <a:pPr eaLnBrk="1" hangingPunct="1">
              <a:defRPr/>
            </a:pPr>
            <a:endParaRPr lang="de-DE" sz="2800" dirty="0" smtClean="0"/>
          </a:p>
          <a:p>
            <a:pPr marL="0" indent="0" eaLnBrk="1" hangingPunct="1">
              <a:buFontTx/>
              <a:buNone/>
              <a:defRPr/>
            </a:pPr>
            <a:endParaRPr lang="de-DE" sz="2800" dirty="0" smtClean="0"/>
          </a:p>
          <a:p>
            <a:pPr marL="0" indent="0" eaLnBrk="1" hangingPunct="1">
              <a:buFontTx/>
              <a:buNone/>
              <a:defRPr/>
            </a:pPr>
            <a:endParaRPr lang="de-DE" sz="2800" dirty="0" smtClean="0"/>
          </a:p>
          <a:p>
            <a:pPr eaLnBrk="1" hangingPunct="1">
              <a:defRPr/>
            </a:pPr>
            <a:r>
              <a:rPr lang="en-US" sz="2800" dirty="0" smtClean="0"/>
              <a:t>Basic idea: only predict high cost </a:t>
            </a:r>
            <a:r>
              <a:rPr lang="de-DE" sz="2800" dirty="0" err="1" smtClean="0"/>
              <a:t>class</a:t>
            </a:r>
            <a:r>
              <a:rPr lang="de-DE" sz="2800" dirty="0" smtClean="0"/>
              <a:t> </a:t>
            </a:r>
            <a:r>
              <a:rPr lang="de-DE" sz="2800" dirty="0" err="1" smtClean="0"/>
              <a:t>when</a:t>
            </a:r>
            <a:r>
              <a:rPr lang="de-DE" sz="2800" dirty="0" smtClean="0"/>
              <a:t> </a:t>
            </a:r>
            <a:r>
              <a:rPr lang="de-DE" sz="2800" dirty="0" err="1" smtClean="0"/>
              <a:t>very</a:t>
            </a:r>
            <a:r>
              <a:rPr lang="de-DE" sz="2800" dirty="0" smtClean="0"/>
              <a:t> </a:t>
            </a:r>
            <a:r>
              <a:rPr lang="de-DE" sz="2800" dirty="0" err="1" smtClean="0"/>
              <a:t>confident</a:t>
            </a:r>
            <a:r>
              <a:rPr lang="de-DE" sz="2800" dirty="0" smtClean="0"/>
              <a:t> </a:t>
            </a:r>
            <a:r>
              <a:rPr lang="de-DE" sz="2800" dirty="0" err="1" smtClean="0"/>
              <a:t>about</a:t>
            </a:r>
            <a:r>
              <a:rPr lang="de-DE" sz="2800" dirty="0" smtClean="0"/>
              <a:t> </a:t>
            </a:r>
            <a:r>
              <a:rPr lang="de-DE" sz="2800" dirty="0" err="1" smtClean="0"/>
              <a:t>prediction</a:t>
            </a:r>
            <a:endParaRPr lang="de-DE" sz="2800" dirty="0" smtClean="0"/>
          </a:p>
          <a:p>
            <a:pPr lvl="1" eaLnBrk="1" hangingPunct="1">
              <a:defRPr/>
            </a:pPr>
            <a:r>
              <a:rPr lang="en-US" sz="2400" dirty="0" smtClean="0"/>
              <a:t>Expected cost: dot product of vector of class probabilities and appropriate column in cost matrix</a:t>
            </a:r>
            <a:endParaRPr lang="de-DE" dirty="0" smtClean="0"/>
          </a:p>
          <a:p>
            <a:pPr lvl="1" eaLnBrk="1" hangingPunct="1">
              <a:defRPr/>
            </a:pPr>
            <a:r>
              <a:rPr lang="en-US" sz="2400" dirty="0" smtClean="0"/>
              <a:t>Choose column (class) that minimizes expected cost</a:t>
            </a:r>
          </a:p>
          <a:p>
            <a:pPr marL="457200" lvl="1" indent="0" eaLnBrk="1" hangingPunct="1">
              <a:buFontTx/>
              <a:buNone/>
              <a:defRPr/>
            </a:pPr>
            <a:endParaRPr lang="de-DE" dirty="0" smtClean="0"/>
          </a:p>
        </p:txBody>
      </p:sp>
      <p:pic>
        <p:nvPicPr>
          <p:cNvPr id="28676" name="Grafik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2336800"/>
            <a:ext cx="46005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88422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p:cNvSpPr>
            <a:spLocks noGrp="1"/>
          </p:cNvSpPr>
          <p:nvPr>
            <p:ph type="title"/>
          </p:nvPr>
        </p:nvSpPr>
        <p:spPr/>
        <p:txBody>
          <a:bodyPr/>
          <a:lstStyle/>
          <a:p>
            <a:pPr eaLnBrk="1" hangingPunct="1"/>
            <a:r>
              <a:rPr lang="de-DE" altLang="de-DE" smtClean="0"/>
              <a:t>Cost-Sensitive Learning</a:t>
            </a:r>
          </a:p>
        </p:txBody>
      </p:sp>
      <p:sp>
        <p:nvSpPr>
          <p:cNvPr id="3" name="Inhaltsplatzhalter 2"/>
          <p:cNvSpPr>
            <a:spLocks noGrp="1"/>
          </p:cNvSpPr>
          <p:nvPr>
            <p:ph idx="1"/>
          </p:nvPr>
        </p:nvSpPr>
        <p:spPr/>
        <p:txBody>
          <a:bodyPr/>
          <a:lstStyle/>
          <a:p>
            <a:pPr eaLnBrk="1" hangingPunct="1">
              <a:defRPr/>
            </a:pPr>
            <a:r>
              <a:rPr lang="de-DE" dirty="0" smtClean="0"/>
              <a:t>Simple </a:t>
            </a:r>
            <a:r>
              <a:rPr lang="de-DE" dirty="0" err="1" smtClean="0"/>
              <a:t>methods</a:t>
            </a:r>
            <a:r>
              <a:rPr lang="de-DE" dirty="0" smtClean="0"/>
              <a:t> </a:t>
            </a:r>
            <a:r>
              <a:rPr lang="de-DE" dirty="0" err="1" smtClean="0"/>
              <a:t>for</a:t>
            </a:r>
            <a:r>
              <a:rPr lang="de-DE" dirty="0" smtClean="0"/>
              <a:t> </a:t>
            </a:r>
            <a:r>
              <a:rPr lang="de-DE" dirty="0" err="1" smtClean="0"/>
              <a:t>costsensitive</a:t>
            </a:r>
            <a:r>
              <a:rPr lang="de-DE" dirty="0" smtClean="0"/>
              <a:t> </a:t>
            </a:r>
            <a:r>
              <a:rPr lang="de-DE" dirty="0" err="1" smtClean="0"/>
              <a:t>learning</a:t>
            </a:r>
            <a:r>
              <a:rPr lang="de-DE" dirty="0" smtClean="0"/>
              <a:t>:</a:t>
            </a:r>
          </a:p>
          <a:p>
            <a:pPr lvl="1" eaLnBrk="1" hangingPunct="1">
              <a:defRPr/>
            </a:pPr>
            <a:r>
              <a:rPr lang="en-US" dirty="0" smtClean="0"/>
              <a:t>Resampling of instances according to cost</a:t>
            </a:r>
          </a:p>
          <a:p>
            <a:pPr lvl="1" eaLnBrk="1" hangingPunct="1">
              <a:defRPr/>
            </a:pPr>
            <a:r>
              <a:rPr lang="en-US" dirty="0" smtClean="0"/>
              <a:t>Weighting of instances according to costs</a:t>
            </a:r>
          </a:p>
          <a:p>
            <a:pPr marL="457200" lvl="1" indent="0" eaLnBrk="1" hangingPunct="1">
              <a:buFontTx/>
              <a:buNone/>
              <a:defRPr/>
            </a:pPr>
            <a:endParaRPr lang="en-US" dirty="0" smtClean="0"/>
          </a:p>
          <a:p>
            <a:pPr eaLnBrk="1" hangingPunct="1">
              <a:defRPr/>
            </a:pPr>
            <a:r>
              <a:rPr lang="en-US" dirty="0" smtClean="0"/>
              <a:t>Some schemes can take costs into account by varying a parameter, e.g. naïve Bayes</a:t>
            </a:r>
            <a:endParaRPr lang="de-DE" dirty="0" smtClean="0"/>
          </a:p>
        </p:txBody>
      </p:sp>
    </p:spTree>
    <p:extLst>
      <p:ext uri="{BB962C8B-B14F-4D97-AF65-F5344CB8AC3E}">
        <p14:creationId xmlns:p14="http://schemas.microsoft.com/office/powerpoint/2010/main" val="72382647"/>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el 1"/>
          <p:cNvSpPr>
            <a:spLocks noGrp="1"/>
          </p:cNvSpPr>
          <p:nvPr>
            <p:ph type="title"/>
          </p:nvPr>
        </p:nvSpPr>
        <p:spPr/>
        <p:txBody>
          <a:bodyPr/>
          <a:lstStyle/>
          <a:p>
            <a:pPr eaLnBrk="1" hangingPunct="1"/>
            <a:r>
              <a:rPr lang="en-US" altLang="de-DE" i="1" smtClean="0"/>
              <a:t>Choosing a model by minimum description length</a:t>
            </a:r>
            <a:endParaRPr lang="de-DE" altLang="de-DE" smtClean="0"/>
          </a:p>
        </p:txBody>
      </p:sp>
      <p:sp>
        <p:nvSpPr>
          <p:cNvPr id="3" name="Inhaltsplatzhalter 2"/>
          <p:cNvSpPr>
            <a:spLocks noGrp="1"/>
          </p:cNvSpPr>
          <p:nvPr>
            <p:ph idx="1"/>
          </p:nvPr>
        </p:nvSpPr>
        <p:spPr/>
        <p:txBody>
          <a:bodyPr/>
          <a:lstStyle/>
          <a:p>
            <a:pPr marL="0" indent="0" eaLnBrk="1" hangingPunct="1">
              <a:buFontTx/>
              <a:buNone/>
              <a:defRPr/>
            </a:pPr>
            <a:r>
              <a:rPr lang="en-US" sz="2800" i="1" dirty="0" smtClean="0"/>
              <a:t>space required to describe a theory +</a:t>
            </a:r>
          </a:p>
          <a:p>
            <a:pPr marL="0" indent="0" eaLnBrk="1" hangingPunct="1">
              <a:buFontTx/>
              <a:buNone/>
              <a:defRPr/>
            </a:pPr>
            <a:r>
              <a:rPr lang="en-US" sz="2800" i="1" dirty="0" smtClean="0"/>
              <a:t>space required to describe the theory’s mistakes</a:t>
            </a:r>
          </a:p>
          <a:p>
            <a:pPr marL="0" indent="0" eaLnBrk="1" hangingPunct="1">
              <a:buFontTx/>
              <a:buNone/>
              <a:defRPr/>
            </a:pPr>
            <a:endParaRPr lang="en-US" sz="2800" i="1" dirty="0" smtClean="0"/>
          </a:p>
          <a:p>
            <a:pPr marL="0" indent="0" eaLnBrk="1" hangingPunct="1">
              <a:buFontTx/>
              <a:buNone/>
              <a:defRPr/>
            </a:pPr>
            <a:r>
              <a:rPr lang="en-US" sz="2800" i="1" dirty="0" smtClean="0"/>
              <a:t>Encoded classifier +</a:t>
            </a:r>
            <a:br>
              <a:rPr lang="en-US" sz="2800" i="1" dirty="0" smtClean="0"/>
            </a:br>
            <a:r>
              <a:rPr lang="en-US" sz="2800" i="1" dirty="0" smtClean="0"/>
              <a:t>Encoded resubmission errors </a:t>
            </a:r>
          </a:p>
          <a:p>
            <a:pPr marL="0" indent="0" eaLnBrk="1" hangingPunct="1">
              <a:buFontTx/>
              <a:buNone/>
              <a:defRPr/>
            </a:pPr>
            <a:endParaRPr lang="en-US" sz="2800" dirty="0" smtClean="0"/>
          </a:p>
          <a:p>
            <a:pPr eaLnBrk="1" hangingPunct="1">
              <a:defRPr/>
            </a:pPr>
            <a:r>
              <a:rPr lang="en-US" sz="2800" dirty="0" smtClean="0"/>
              <a:t>MDL principle is a </a:t>
            </a:r>
            <a:r>
              <a:rPr lang="en-US" sz="2800" i="1" dirty="0" smtClean="0"/>
              <a:t>model selection criterion</a:t>
            </a:r>
          </a:p>
          <a:p>
            <a:pPr eaLnBrk="1" hangingPunct="1">
              <a:defRPr/>
            </a:pPr>
            <a:r>
              <a:rPr lang="en-US" sz="2800" dirty="0" smtClean="0"/>
              <a:t>Also known as </a:t>
            </a:r>
            <a:r>
              <a:rPr lang="en-US" sz="2800" i="1" dirty="0" smtClean="0"/>
              <a:t>Occam’s Razor </a:t>
            </a:r>
            <a:r>
              <a:rPr lang="en-US" sz="2800" dirty="0" smtClean="0"/>
              <a:t>: the best theory is the smallest one that describes all the facts</a:t>
            </a:r>
          </a:p>
          <a:p>
            <a:pPr eaLnBrk="1" hangingPunct="1">
              <a:defRPr/>
            </a:pPr>
            <a:r>
              <a:rPr lang="en-US" sz="2800" dirty="0" smtClean="0"/>
              <a:t>Data compression!</a:t>
            </a:r>
            <a:endParaRPr lang="de-DE" sz="2800" dirty="0" smtClean="0"/>
          </a:p>
        </p:txBody>
      </p:sp>
    </p:spTree>
    <p:extLst>
      <p:ext uri="{BB962C8B-B14F-4D97-AF65-F5344CB8AC3E}">
        <p14:creationId xmlns:p14="http://schemas.microsoft.com/office/powerpoint/2010/main" val="332321544"/>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633412"/>
          </a:xfrm>
        </p:spPr>
        <p:txBody>
          <a:bodyPr/>
          <a:lstStyle/>
          <a:p>
            <a:pPr eaLnBrk="1" hangingPunct="1"/>
            <a:r>
              <a:rPr lang="en-US" altLang="zh-CN" sz="4000" smtClean="0">
                <a:ea typeface="宋体" panose="02010600030101010101" pitchFamily="2" charset="-122"/>
              </a:rPr>
              <a:t>Sources</a:t>
            </a:r>
          </a:p>
        </p:txBody>
      </p:sp>
      <p:sp>
        <p:nvSpPr>
          <p:cNvPr id="36867" name="Rectangle 3"/>
          <p:cNvSpPr>
            <a:spLocks noGrp="1" noChangeArrowheads="1"/>
          </p:cNvSpPr>
          <p:nvPr>
            <p:ph type="body" idx="1"/>
          </p:nvPr>
        </p:nvSpPr>
        <p:spPr>
          <a:xfrm>
            <a:off x="539750" y="1052513"/>
            <a:ext cx="8229600" cy="5616575"/>
          </a:xfrm>
        </p:spPr>
        <p:txBody>
          <a:bodyPr/>
          <a:lstStyle/>
          <a:p>
            <a:pPr eaLnBrk="1" hangingPunct="1">
              <a:lnSpc>
                <a:spcPct val="80000"/>
              </a:lnSpc>
            </a:pPr>
            <a:r>
              <a:rPr lang="en-US" altLang="zh-CN" sz="2400" dirty="0" smtClean="0">
                <a:latin typeface="Verdana" panose="020B0604030504040204" pitchFamily="34" charset="0"/>
                <a:ea typeface="宋体" panose="02010600030101010101" pitchFamily="2" charset="-122"/>
              </a:rPr>
              <a:t>Data Mining: Practical Machine Learning Tools and Techniques With Java Implementations (Chapter 5,7), </a:t>
            </a:r>
            <a:r>
              <a:rPr lang="en-US" altLang="zh-CN" sz="2400" dirty="0" err="1" smtClean="0">
                <a:latin typeface="Verdana" panose="020B0604030504040204" pitchFamily="34" charset="0"/>
                <a:ea typeface="宋体" panose="02010600030101010101" pitchFamily="2" charset="-122"/>
              </a:rPr>
              <a:t>Eibe</a:t>
            </a:r>
            <a:r>
              <a:rPr lang="en-US" altLang="zh-CN" sz="2400" dirty="0" smtClean="0">
                <a:latin typeface="Verdana" panose="020B0604030504040204" pitchFamily="34" charset="0"/>
                <a:ea typeface="宋体" panose="02010600030101010101" pitchFamily="2" charset="-122"/>
              </a:rPr>
              <a:t> Frank and Ian H. Witten</a:t>
            </a:r>
          </a:p>
          <a:p>
            <a:pPr eaLnBrk="1" hangingPunct="1">
              <a:lnSpc>
                <a:spcPct val="80000"/>
              </a:lnSpc>
            </a:pPr>
            <a:r>
              <a:rPr lang="en-US" altLang="zh-CN" sz="2400" dirty="0" smtClean="0">
                <a:latin typeface="Verdana" panose="020B0604030504040204" pitchFamily="34" charset="0"/>
                <a:ea typeface="宋体" panose="02010600030101010101" pitchFamily="2" charset="-122"/>
              </a:rPr>
              <a:t>Data Mining: Concepts and Techniques (Chapter 7), </a:t>
            </a:r>
            <a:r>
              <a:rPr lang="en-US" altLang="zh-CN" sz="2400" dirty="0" err="1" smtClean="0">
                <a:latin typeface="Verdana" panose="020B0604030504040204" pitchFamily="34" charset="0"/>
                <a:ea typeface="宋体" panose="02010600030101010101" pitchFamily="2" charset="-122"/>
              </a:rPr>
              <a:t>Jiawei</a:t>
            </a:r>
            <a:r>
              <a:rPr lang="en-US" altLang="zh-CN" sz="2400" dirty="0" smtClean="0">
                <a:latin typeface="Verdana" panose="020B0604030504040204" pitchFamily="34" charset="0"/>
                <a:ea typeface="宋体" panose="02010600030101010101" pitchFamily="2" charset="-122"/>
              </a:rPr>
              <a:t> Han and </a:t>
            </a:r>
            <a:r>
              <a:rPr lang="en-US" altLang="zh-CN" sz="2400" dirty="0" err="1" smtClean="0">
                <a:latin typeface="Verdana" panose="020B0604030504040204" pitchFamily="34" charset="0"/>
                <a:ea typeface="宋体" panose="02010600030101010101" pitchFamily="2" charset="-122"/>
              </a:rPr>
              <a:t>Micheline</a:t>
            </a:r>
            <a:r>
              <a:rPr lang="en-US" altLang="zh-CN" sz="2400" dirty="0" smtClean="0">
                <a:latin typeface="Verdana" panose="020B0604030504040204" pitchFamily="34" charset="0"/>
                <a:ea typeface="宋体" panose="02010600030101010101" pitchFamily="2" charset="-122"/>
              </a:rPr>
              <a:t> </a:t>
            </a:r>
            <a:r>
              <a:rPr lang="en-US" altLang="zh-CN" sz="2400" dirty="0" err="1" smtClean="0">
                <a:latin typeface="Verdana" panose="020B0604030504040204" pitchFamily="34" charset="0"/>
                <a:ea typeface="宋体" panose="02010600030101010101" pitchFamily="2" charset="-122"/>
              </a:rPr>
              <a:t>Kamber</a:t>
            </a:r>
            <a:endParaRPr lang="en-US" altLang="zh-CN" sz="2400" dirty="0" smtClean="0">
              <a:latin typeface="Verdana" panose="020B0604030504040204" pitchFamily="34" charset="0"/>
              <a:ea typeface="宋体" panose="02010600030101010101" pitchFamily="2" charset="-122"/>
            </a:endParaRPr>
          </a:p>
          <a:p>
            <a:pPr eaLnBrk="1" hangingPunct="1">
              <a:lnSpc>
                <a:spcPct val="80000"/>
              </a:lnSpc>
            </a:pPr>
            <a:r>
              <a:rPr lang="en-US" altLang="zh-CN" sz="2400" dirty="0" smtClean="0">
                <a:latin typeface="Verdana" panose="020B0604030504040204" pitchFamily="34" charset="0"/>
                <a:ea typeface="宋体" panose="02010600030101010101" pitchFamily="2" charset="-122"/>
              </a:rPr>
              <a:t>The Data mining course materials offered by </a:t>
            </a:r>
            <a:r>
              <a:rPr lang="en-US" altLang="zh-CN" sz="2400" dirty="0" err="1" smtClean="0">
                <a:latin typeface="Verdana" panose="020B0604030504040204" pitchFamily="34" charset="0"/>
                <a:ea typeface="宋体" panose="02010600030101010101" pitchFamily="2" charset="-122"/>
              </a:rPr>
              <a:t>Dr.Michael</a:t>
            </a:r>
            <a:r>
              <a:rPr lang="en-US" altLang="zh-CN" sz="2400" dirty="0" smtClean="0">
                <a:latin typeface="Verdana" panose="020B0604030504040204" pitchFamily="34" charset="0"/>
                <a:ea typeface="宋体" panose="02010600030101010101" pitchFamily="2" charset="-122"/>
              </a:rPr>
              <a:t> </a:t>
            </a:r>
            <a:r>
              <a:rPr lang="en-US" altLang="zh-CN" sz="2400" dirty="0" err="1" smtClean="0">
                <a:latin typeface="Verdana" panose="020B0604030504040204" pitchFamily="34" charset="0"/>
                <a:ea typeface="宋体" panose="02010600030101010101" pitchFamily="2" charset="-122"/>
              </a:rPr>
              <a:t>Möhring</a:t>
            </a:r>
            <a:r>
              <a:rPr lang="en-US" altLang="zh-CN" sz="2400" dirty="0" smtClean="0">
                <a:latin typeface="Verdana" panose="020B0604030504040204" pitchFamily="34" charset="0"/>
                <a:ea typeface="宋体" panose="02010600030101010101" pitchFamily="2" charset="-122"/>
              </a:rPr>
              <a:t> in the University of Koblenz and Landau, Germany</a:t>
            </a:r>
          </a:p>
          <a:p>
            <a:pPr eaLnBrk="1" hangingPunct="1">
              <a:lnSpc>
                <a:spcPct val="80000"/>
              </a:lnSpc>
              <a:buFontTx/>
              <a:buNone/>
            </a:pPr>
            <a:r>
              <a:rPr lang="en-US" altLang="zh-CN" sz="2400" dirty="0" smtClean="0">
                <a:latin typeface="Verdana" panose="020B0604030504040204" pitchFamily="34" charset="0"/>
                <a:ea typeface="宋体" panose="02010600030101010101" pitchFamily="2" charset="-122"/>
              </a:rPr>
              <a:t>     http://</a:t>
            </a:r>
            <a:r>
              <a:rPr lang="en-US" altLang="zh-CN" sz="2400" dirty="0" err="1" smtClean="0">
                <a:latin typeface="Verdana" panose="020B0604030504040204" pitchFamily="34" charset="0"/>
                <a:ea typeface="宋体" panose="02010600030101010101" pitchFamily="2" charset="-122"/>
              </a:rPr>
              <a:t>www.uni-koblenz.de</a:t>
            </a:r>
            <a:r>
              <a:rPr lang="en-US" altLang="zh-CN" sz="2400" dirty="0" smtClean="0">
                <a:latin typeface="Verdana" panose="020B0604030504040204" pitchFamily="34" charset="0"/>
                <a:ea typeface="宋体" panose="02010600030101010101" pitchFamily="2" charset="-122"/>
              </a:rPr>
              <a:t>/FB4/Institutes/IWVI/</a:t>
            </a:r>
            <a:r>
              <a:rPr lang="en-US" altLang="zh-CN" sz="2400" dirty="0" err="1" smtClean="0">
                <a:latin typeface="Verdana" panose="020B0604030504040204" pitchFamily="34" charset="0"/>
                <a:ea typeface="宋体" panose="02010600030101010101" pitchFamily="2" charset="-122"/>
              </a:rPr>
              <a:t>AGTroitzsch</a:t>
            </a:r>
            <a:r>
              <a:rPr lang="en-US" altLang="zh-CN" sz="2400" dirty="0" smtClean="0">
                <a:latin typeface="Verdana" panose="020B0604030504040204" pitchFamily="34" charset="0"/>
                <a:ea typeface="宋体" panose="02010600030101010101" pitchFamily="2" charset="-122"/>
              </a:rPr>
              <a:t>/People/</a:t>
            </a:r>
            <a:r>
              <a:rPr lang="en-US" altLang="zh-CN" sz="2400" dirty="0" err="1" smtClean="0">
                <a:latin typeface="Verdana" panose="020B0604030504040204" pitchFamily="34" charset="0"/>
                <a:ea typeface="宋体" panose="02010600030101010101" pitchFamily="2" charset="-122"/>
              </a:rPr>
              <a:t>MichaelMoehring</a:t>
            </a:r>
            <a:endParaRPr lang="en-US" altLang="zh-CN" sz="2400" dirty="0" smtClean="0">
              <a:latin typeface="Verdana" panose="020B0604030504040204" pitchFamily="34" charset="0"/>
              <a:ea typeface="宋体" panose="02010600030101010101" pitchFamily="2" charset="-122"/>
            </a:endParaRPr>
          </a:p>
          <a:p>
            <a:pPr eaLnBrk="1" hangingPunct="1">
              <a:lnSpc>
                <a:spcPct val="80000"/>
              </a:lnSpc>
            </a:pPr>
            <a:r>
              <a:rPr lang="en-US" altLang="zh-CN" sz="2400" dirty="0" smtClean="0">
                <a:latin typeface="Verdana" panose="020B0604030504040204" pitchFamily="34" charset="0"/>
                <a:ea typeface="宋体" panose="02010600030101010101" pitchFamily="2" charset="-122"/>
              </a:rPr>
              <a:t>Pattern Recognition slide by David J. </a:t>
            </a:r>
            <a:r>
              <a:rPr lang="en-US" altLang="zh-CN" sz="2400" dirty="0" err="1" smtClean="0">
                <a:latin typeface="Verdana" panose="020B0604030504040204" pitchFamily="34" charset="0"/>
                <a:ea typeface="宋体" panose="02010600030101010101" pitchFamily="2" charset="-122"/>
              </a:rPr>
              <a:t>Marchette</a:t>
            </a:r>
            <a:r>
              <a:rPr lang="en-US" altLang="zh-CN" sz="2400" dirty="0" smtClean="0">
                <a:latin typeface="Verdana" panose="020B0604030504040204" pitchFamily="34" charset="0"/>
                <a:ea typeface="宋体" panose="02010600030101010101" pitchFamily="2" charset="-122"/>
              </a:rPr>
              <a:t> in Naval Surface Warfare Center</a:t>
            </a:r>
          </a:p>
          <a:p>
            <a:pPr eaLnBrk="1" hangingPunct="1">
              <a:lnSpc>
                <a:spcPct val="80000"/>
              </a:lnSpc>
              <a:buFontTx/>
              <a:buNone/>
            </a:pPr>
            <a:r>
              <a:rPr lang="en-US" altLang="zh-CN" sz="2400" dirty="0" smtClean="0">
                <a:latin typeface="Verdana" panose="020B0604030504040204" pitchFamily="34" charset="0"/>
                <a:ea typeface="宋体" panose="02010600030101010101" pitchFamily="2" charset="-122"/>
              </a:rPr>
              <a:t>    </a:t>
            </a:r>
            <a:r>
              <a:rPr lang="en-US" altLang="zh-CN" sz="2400" dirty="0" smtClean="0">
                <a:latin typeface="Verdana" panose="020B0604030504040204" pitchFamily="34" charset="0"/>
                <a:ea typeface="宋体" panose="02010600030101010101" pitchFamily="2" charset="-122"/>
                <a:hlinkClick r:id="rId2"/>
              </a:rPr>
              <a:t>http://www-</a:t>
            </a:r>
            <a:r>
              <a:rPr lang="en-US" altLang="zh-CN" sz="2400" dirty="0" err="1" smtClean="0">
                <a:latin typeface="Verdana" panose="020B0604030504040204" pitchFamily="34" charset="0"/>
                <a:ea typeface="宋体" panose="02010600030101010101" pitchFamily="2" charset="-122"/>
                <a:hlinkClick r:id="rId2"/>
              </a:rPr>
              <a:t>cgrl.cs.mcgill.ca</a:t>
            </a:r>
            <a:r>
              <a:rPr lang="en-US" altLang="zh-CN" sz="2400" dirty="0" smtClean="0">
                <a:latin typeface="Verdana" panose="020B0604030504040204" pitchFamily="34" charset="0"/>
                <a:ea typeface="宋体" panose="02010600030101010101" pitchFamily="2" charset="-122"/>
                <a:hlinkClick r:id="rId2"/>
              </a:rPr>
              <a:t>/~</a:t>
            </a:r>
            <a:r>
              <a:rPr lang="en-US" altLang="zh-CN" sz="2400" dirty="0" err="1" smtClean="0">
                <a:latin typeface="Verdana" panose="020B0604030504040204" pitchFamily="34" charset="0"/>
                <a:ea typeface="宋体" panose="02010600030101010101" pitchFamily="2" charset="-122"/>
                <a:hlinkClick r:id="rId2"/>
              </a:rPr>
              <a:t>godfried</a:t>
            </a:r>
            <a:r>
              <a:rPr lang="en-US" altLang="zh-CN" sz="2400" dirty="0" smtClean="0">
                <a:latin typeface="Verdana" panose="020B0604030504040204" pitchFamily="34" charset="0"/>
                <a:ea typeface="宋体" panose="02010600030101010101" pitchFamily="2" charset="-122"/>
                <a:hlinkClick r:id="rId2"/>
              </a:rPr>
              <a:t>/teaching/</a:t>
            </a:r>
            <a:r>
              <a:rPr lang="en-US" altLang="zh-CN" sz="2400" dirty="0" err="1" smtClean="0">
                <a:latin typeface="Verdana" panose="020B0604030504040204" pitchFamily="34" charset="0"/>
                <a:ea typeface="宋体" panose="02010600030101010101" pitchFamily="2" charset="-122"/>
                <a:hlinkClick r:id="rId2"/>
              </a:rPr>
              <a:t>pr-info.html</a:t>
            </a:r>
            <a:endParaRPr lang="en-US" altLang="zh-CN" sz="2400" dirty="0" smtClean="0">
              <a:latin typeface="Verdana" panose="020B0604030504040204" pitchFamily="34" charset="0"/>
              <a:ea typeface="宋体" panose="02010600030101010101" pitchFamily="2" charset="-122"/>
            </a:endParaRPr>
          </a:p>
          <a:p>
            <a:pPr eaLnBrk="1" hangingPunct="1">
              <a:lnSpc>
                <a:spcPct val="80000"/>
              </a:lnSpc>
              <a:buFontTx/>
              <a:buNone/>
            </a:pPr>
            <a:r>
              <a:rPr lang="en-US" altLang="de-DE" sz="2400" dirty="0" smtClean="0"/>
              <a:t>Anita </a:t>
            </a:r>
            <a:r>
              <a:rPr lang="en-US" altLang="de-DE" sz="2400" dirty="0" err="1" smtClean="0"/>
              <a:t>Wasilewska</a:t>
            </a:r>
            <a:r>
              <a:rPr lang="en-US" altLang="de-DE" sz="2400" dirty="0" smtClean="0"/>
              <a:t> ,</a:t>
            </a:r>
            <a:r>
              <a:rPr lang="en-US" altLang="de-DE" sz="2400" dirty="0" err="1" smtClean="0"/>
              <a:t>CLassification</a:t>
            </a:r>
            <a:r>
              <a:rPr lang="en-US" altLang="de-DE" sz="2400" dirty="0" smtClean="0"/>
              <a:t>  TESTING  </a:t>
            </a:r>
            <a:r>
              <a:rPr lang="en-US" altLang="de-DE" sz="2400" dirty="0" err="1" smtClean="0"/>
              <a:t>Testing</a:t>
            </a:r>
            <a:r>
              <a:rPr lang="en-US" altLang="de-DE" sz="2400" dirty="0" smtClean="0"/>
              <a:t> classifier accuracy</a:t>
            </a:r>
            <a:endParaRPr lang="en-US" altLang="zh-CN" sz="2400" dirty="0" smtClean="0">
              <a:latin typeface="Verdana" panose="020B0604030504040204" pitchFamily="34" charset="0"/>
              <a:ea typeface="宋体" panose="02010600030101010101" pitchFamily="2" charset="-122"/>
            </a:endParaRPr>
          </a:p>
          <a:p>
            <a:pPr eaLnBrk="1" hangingPunct="1">
              <a:lnSpc>
                <a:spcPct val="80000"/>
              </a:lnSpc>
              <a:buFontTx/>
              <a:buNone/>
            </a:pPr>
            <a:endParaRPr lang="en-US" altLang="zh-CN" sz="2400" dirty="0" smtClean="0">
              <a:latin typeface="Verdana" panose="020B0604030504040204" pitchFamily="34" charset="0"/>
              <a:ea typeface="宋体" panose="02010600030101010101" pitchFamily="2" charset="-122"/>
            </a:endParaRPr>
          </a:p>
          <a:p>
            <a:pPr eaLnBrk="1" hangingPunct="1">
              <a:lnSpc>
                <a:spcPct val="80000"/>
              </a:lnSpc>
            </a:pPr>
            <a:endParaRPr lang="en-US" altLang="zh-CN" sz="2400" dirty="0" smtClean="0">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656547047"/>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a:spLocks noGrp="1"/>
          </p:cNvSpPr>
          <p:nvPr>
            <p:ph type="title"/>
          </p:nvPr>
        </p:nvSpPr>
        <p:spPr/>
        <p:txBody>
          <a:bodyPr/>
          <a:lstStyle/>
          <a:p>
            <a:pPr eaLnBrk="1" hangingPunct="1"/>
            <a:endParaRPr lang="de-DE" altLang="de-DE" smtClean="0"/>
          </a:p>
        </p:txBody>
      </p:sp>
      <p:sp>
        <p:nvSpPr>
          <p:cNvPr id="3" name="Inhaltsplatzhalter 2"/>
          <p:cNvSpPr>
            <a:spLocks noGrp="1"/>
          </p:cNvSpPr>
          <p:nvPr>
            <p:ph idx="1"/>
          </p:nvPr>
        </p:nvSpPr>
        <p:spPr/>
        <p:txBody>
          <a:bodyPr/>
          <a:lstStyle/>
          <a:p>
            <a:pPr eaLnBrk="1" hangingPunct="1">
              <a:defRPr/>
            </a:pPr>
            <a:r>
              <a:rPr lang="de-DE" dirty="0" smtClean="0">
                <a:hlinkClick r:id="rId2"/>
              </a:rPr>
              <a:t>http://</a:t>
            </a:r>
            <a:r>
              <a:rPr lang="de-DE" dirty="0" err="1" smtClean="0">
                <a:hlinkClick r:id="rId2"/>
              </a:rPr>
              <a:t>en.wikipedia.org</a:t>
            </a:r>
            <a:r>
              <a:rPr lang="de-DE" dirty="0" smtClean="0">
                <a:hlinkClick r:id="rId2"/>
              </a:rPr>
              <a:t>/</a:t>
            </a:r>
            <a:r>
              <a:rPr lang="de-DE" dirty="0" err="1" smtClean="0">
                <a:hlinkClick r:id="rId2"/>
              </a:rPr>
              <a:t>wiki</a:t>
            </a:r>
            <a:r>
              <a:rPr lang="de-DE" dirty="0" smtClean="0">
                <a:hlinkClick r:id="rId2"/>
              </a:rPr>
              <a:t>/Cross-validation_%28statistics%29</a:t>
            </a:r>
            <a:endParaRPr lang="de-DE" dirty="0" smtClean="0"/>
          </a:p>
          <a:p>
            <a:pPr eaLnBrk="1" hangingPunct="1">
              <a:defRPr/>
            </a:pPr>
            <a:endParaRPr lang="de-DE" dirty="0" smtClean="0">
              <a:hlinkClick r:id="rId3"/>
            </a:endParaRPr>
          </a:p>
          <a:p>
            <a:pPr eaLnBrk="1" hangingPunct="1">
              <a:defRPr/>
            </a:pPr>
            <a:r>
              <a:rPr lang="de-DE" dirty="0" smtClean="0">
                <a:hlinkClick r:id="rId4"/>
              </a:rPr>
              <a:t>http://</a:t>
            </a:r>
            <a:r>
              <a:rPr lang="de-DE" dirty="0" err="1" smtClean="0">
                <a:hlinkClick r:id="rId4"/>
              </a:rPr>
              <a:t>www.cs.waikato.ac.nz</a:t>
            </a:r>
            <a:r>
              <a:rPr lang="de-DE" dirty="0" smtClean="0">
                <a:hlinkClick r:id="rId4"/>
              </a:rPr>
              <a:t>/~</a:t>
            </a:r>
            <a:r>
              <a:rPr lang="de-DE" dirty="0" err="1" smtClean="0">
                <a:hlinkClick r:id="rId4"/>
              </a:rPr>
              <a:t>tcs</a:t>
            </a:r>
            <a:r>
              <a:rPr lang="de-DE" dirty="0" smtClean="0">
                <a:hlinkClick r:id="rId4"/>
              </a:rPr>
              <a:t>/</a:t>
            </a:r>
            <a:r>
              <a:rPr lang="de-DE" dirty="0" err="1" smtClean="0">
                <a:hlinkClick r:id="rId4"/>
              </a:rPr>
              <a:t>DataMining</a:t>
            </a:r>
            <a:r>
              <a:rPr lang="de-DE" dirty="0" smtClean="0">
                <a:hlinkClick r:id="rId4"/>
              </a:rPr>
              <a:t>/</a:t>
            </a:r>
            <a:r>
              <a:rPr lang="de-DE" dirty="0" err="1" smtClean="0">
                <a:hlinkClick r:id="rId4"/>
              </a:rPr>
              <a:t>index.html</a:t>
            </a:r>
            <a:endParaRPr lang="de-DE" dirty="0" smtClean="0"/>
          </a:p>
          <a:p>
            <a:pPr marL="0" indent="0" eaLnBrk="1" hangingPunct="1">
              <a:buFontTx/>
              <a:buNone/>
              <a:defRPr/>
            </a:pPr>
            <a:endParaRPr lang="de-DE" dirty="0" smtClean="0"/>
          </a:p>
        </p:txBody>
      </p:sp>
    </p:spTree>
    <p:extLst>
      <p:ext uri="{BB962C8B-B14F-4D97-AF65-F5344CB8AC3E}">
        <p14:creationId xmlns:p14="http://schemas.microsoft.com/office/powerpoint/2010/main" val="1923298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2D Representation of feature space</a:t>
            </a:r>
            <a:endParaRPr lang="en-GB" dirty="0"/>
          </a:p>
        </p:txBody>
      </p:sp>
      <p:sp>
        <p:nvSpPr>
          <p:cNvPr id="4" name="Fußzeilenplatzhalter 3"/>
          <p:cNvSpPr>
            <a:spLocks noGrp="1"/>
          </p:cNvSpPr>
          <p:nvPr>
            <p:ph type="ftr" sz="quarter" idx="10"/>
          </p:nvPr>
        </p:nvSpPr>
        <p:spPr/>
        <p:txBody>
          <a:bodyPr/>
          <a:lstStyle/>
          <a:p>
            <a:r>
              <a:rPr lang="en-US" smtClean="0"/>
              <a:t>Dawud Gordon</a:t>
            </a:r>
            <a:endParaRPr lang="en-US" dirty="0"/>
          </a:p>
        </p:txBody>
      </p:sp>
      <p:pic>
        <p:nvPicPr>
          <p:cNvPr id="29698" name="Picture 2" descr="projected_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89" y="1249842"/>
            <a:ext cx="6573093" cy="492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597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Looking at each dimension </a:t>
            </a:r>
            <a:endParaRPr lang="en-GB" dirty="0"/>
          </a:p>
        </p:txBody>
      </p:sp>
      <p:sp>
        <p:nvSpPr>
          <p:cNvPr id="4" name="Fußzeilenplatzhalter 3"/>
          <p:cNvSpPr>
            <a:spLocks noGrp="1"/>
          </p:cNvSpPr>
          <p:nvPr>
            <p:ph type="ftr" sz="quarter" idx="10"/>
          </p:nvPr>
        </p:nvSpPr>
        <p:spPr/>
        <p:txBody>
          <a:bodyPr/>
          <a:lstStyle/>
          <a:p>
            <a:r>
              <a:rPr lang="en-US" smtClean="0"/>
              <a:t>Dawud Gordon</a:t>
            </a:r>
            <a:endParaRPr lang="en-US" dirty="0"/>
          </a:p>
        </p:txBody>
      </p:sp>
      <p:pic>
        <p:nvPicPr>
          <p:cNvPr id="31746" name="Picture 2" descr="2012-10-17-digit-frac-whi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175" y="2575591"/>
            <a:ext cx="3461878" cy="2134825"/>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2012-10-17-digit-wid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7552" y="2575591"/>
            <a:ext cx="3640039" cy="2245449"/>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390525" y="5794511"/>
            <a:ext cx="6911975" cy="276999"/>
          </a:xfrm>
          <a:prstGeom prst="rect">
            <a:avLst/>
          </a:prstGeom>
        </p:spPr>
        <p:txBody>
          <a:bodyPr wrap="square">
            <a:spAutoFit/>
          </a:bodyPr>
          <a:lstStyle/>
          <a:p>
            <a:r>
              <a:rPr lang="en-GB" sz="1200" dirty="0"/>
              <a:t>http://bdewilde.github.io/blog/blogger/2012/10/17/classification-of-hand-written-digits-2/</a:t>
            </a:r>
          </a:p>
        </p:txBody>
      </p:sp>
    </p:spTree>
    <p:extLst>
      <p:ext uri="{BB962C8B-B14F-4D97-AF65-F5344CB8AC3E}">
        <p14:creationId xmlns:p14="http://schemas.microsoft.com/office/powerpoint/2010/main" val="5590009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en-US" smtClean="0"/>
              <a:t>Dawud Gordon</a:t>
            </a:r>
            <a:endParaRPr lang="en-US" dirty="0"/>
          </a:p>
        </p:txBody>
      </p:sp>
      <p:pic>
        <p:nvPicPr>
          <p:cNvPr id="30722" name="Picture 2" descr="PCA_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00" y="1279705"/>
            <a:ext cx="3286320" cy="2464740"/>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LDA_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799" y="3650030"/>
            <a:ext cx="3383177" cy="2537383"/>
          </a:xfrm>
          <a:prstGeom prst="rect">
            <a:avLst/>
          </a:prstGeom>
          <a:noFill/>
          <a:extLst>
            <a:ext uri="{909E8E84-426E-40DD-AFC4-6F175D3DCCD1}">
              <a14:hiddenFill xmlns:a14="http://schemas.microsoft.com/office/drawing/2010/main">
                <a:solidFill>
                  <a:srgbClr val="FFFFFF"/>
                </a:solidFill>
              </a14:hiddenFill>
            </a:ext>
          </a:extLst>
        </p:spPr>
      </p:pic>
      <p:sp>
        <p:nvSpPr>
          <p:cNvPr id="5" name="Titel 4"/>
          <p:cNvSpPr>
            <a:spLocks noGrp="1"/>
          </p:cNvSpPr>
          <p:nvPr>
            <p:ph type="title"/>
          </p:nvPr>
        </p:nvSpPr>
        <p:spPr>
          <a:xfrm>
            <a:off x="475861" y="333375"/>
            <a:ext cx="6826639" cy="561975"/>
          </a:xfrm>
        </p:spPr>
        <p:txBody>
          <a:bodyPr/>
          <a:lstStyle/>
          <a:p>
            <a:r>
              <a:rPr lang="en-GB" dirty="0" smtClean="0"/>
              <a:t>Visualizing Feature Spaces</a:t>
            </a:r>
            <a:endParaRPr lang="en-GB" dirty="0"/>
          </a:p>
        </p:txBody>
      </p:sp>
      <p:pic>
        <p:nvPicPr>
          <p:cNvPr id="30726" name="Picture 6" descr="../_images/plot_lle_digits_01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04" y="3650030"/>
            <a:ext cx="3383177" cy="25373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rojected_im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633" y="1279705"/>
            <a:ext cx="3286320" cy="246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2503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0525" y="333375"/>
            <a:ext cx="7139019" cy="561975"/>
          </a:xfrm>
        </p:spPr>
        <p:txBody>
          <a:bodyPr/>
          <a:lstStyle/>
          <a:p>
            <a:r>
              <a:rPr lang="en-GB" dirty="0" smtClean="0"/>
              <a:t>Humans are good a seeing potential patterns… </a:t>
            </a:r>
            <a:endParaRPr lang="en-GB" dirty="0"/>
          </a:p>
        </p:txBody>
      </p:sp>
      <p:sp>
        <p:nvSpPr>
          <p:cNvPr id="4" name="Fußzeilenplatzhalter 3"/>
          <p:cNvSpPr>
            <a:spLocks noGrp="1"/>
          </p:cNvSpPr>
          <p:nvPr>
            <p:ph type="ftr" sz="quarter" idx="10"/>
          </p:nvPr>
        </p:nvSpPr>
        <p:spPr/>
        <p:txBody>
          <a:bodyPr/>
          <a:lstStyle/>
          <a:p>
            <a:r>
              <a:rPr lang="en-US" smtClean="0"/>
              <a:t>Dawud Gordon</a:t>
            </a:r>
            <a:endParaRPr lang="en-US" dirty="0"/>
          </a:p>
        </p:txBody>
      </p:sp>
      <p:pic>
        <p:nvPicPr>
          <p:cNvPr id="32770" name="Picture 2" descr="http://1.bp.blogspot.com/-92e22bUMwwk/VnKQn2VT3EI/AAAAAAAAB-E/8XD12xuGTXc/s1600/Untitled%2Bdraw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584365"/>
            <a:ext cx="8358188" cy="4002130"/>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p:cNvSpPr txBox="1">
            <a:spLocks/>
          </p:cNvSpPr>
          <p:nvPr/>
        </p:nvSpPr>
        <p:spPr bwMode="auto">
          <a:xfrm>
            <a:off x="580247" y="5527766"/>
            <a:ext cx="7817304"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1" fontAlgn="base" hangingPunct="1">
              <a:spcBef>
                <a:spcPct val="0"/>
              </a:spcBef>
              <a:spcAft>
                <a:spcPct val="0"/>
              </a:spcAft>
              <a:defRPr sz="2600" b="0" baseline="0">
                <a:solidFill>
                  <a:schemeClr val="tx2"/>
                </a:solidFill>
                <a:latin typeface="DINMittelschrift" pitchFamily="34" charset="0"/>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a:lstStyle>
          <a:p>
            <a:r>
              <a:rPr lang="en-GB" kern="0" dirty="0" smtClean="0"/>
              <a:t>…computer can then do the task of identifying them.</a:t>
            </a:r>
            <a:endParaRPr lang="en-GB" kern="0" dirty="0"/>
          </a:p>
        </p:txBody>
      </p:sp>
    </p:spTree>
    <p:extLst>
      <p:ext uri="{BB962C8B-B14F-4D97-AF65-F5344CB8AC3E}">
        <p14:creationId xmlns:p14="http://schemas.microsoft.com/office/powerpoint/2010/main" val="9178624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K-Nearest Neighbors</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General approach – store all training</a:t>
            </a:r>
            <a:br>
              <a:rPr lang="en-US" dirty="0" smtClean="0"/>
            </a:br>
            <a:r>
              <a:rPr lang="en-US" dirty="0" smtClean="0"/>
              <a:t>vectors and labels</a:t>
            </a:r>
          </a:p>
          <a:p>
            <a:pPr lvl="1"/>
            <a:r>
              <a:rPr lang="en-US" dirty="0" smtClean="0"/>
              <a:t>For each classification vector, assign a label </a:t>
            </a:r>
            <a:br>
              <a:rPr lang="en-US" dirty="0" smtClean="0"/>
            </a:br>
            <a:r>
              <a:rPr lang="en-US" dirty="0" smtClean="0"/>
              <a:t>based on the majority of the</a:t>
            </a:r>
            <a:r>
              <a:rPr lang="en-US" i="1" dirty="0" smtClean="0"/>
              <a:t> k </a:t>
            </a:r>
            <a:r>
              <a:rPr lang="en-US" dirty="0" smtClean="0"/>
              <a:t>“closest” vectors</a:t>
            </a:r>
          </a:p>
          <a:p>
            <a:r>
              <a:rPr lang="en-US" dirty="0" smtClean="0"/>
              <a:t>Use a specific metric to compute distance between vectors, most often Euclidean distance</a:t>
            </a:r>
          </a:p>
          <a:p>
            <a:endParaRPr lang="en-US" dirty="0" smtClean="0"/>
          </a:p>
          <a:p>
            <a:r>
              <a:rPr lang="en-US" dirty="0" smtClean="0"/>
              <a:t>Others: Manhattan, Hamming, </a:t>
            </a:r>
            <a:r>
              <a:rPr lang="en-US" dirty="0" err="1" smtClean="0"/>
              <a:t>Mahalanobis</a:t>
            </a:r>
            <a:endParaRPr lang="en-US" dirty="0" smtClean="0"/>
          </a:p>
          <a:p>
            <a:r>
              <a:rPr lang="en-US" dirty="0" smtClean="0">
                <a:solidFill>
                  <a:srgbClr val="009682"/>
                </a:solidFill>
              </a:rPr>
              <a:t>Simple to implement</a:t>
            </a:r>
            <a:r>
              <a:rPr lang="en-US" dirty="0" smtClean="0"/>
              <a:t>!</a:t>
            </a:r>
          </a:p>
          <a:p>
            <a:r>
              <a:rPr lang="en-US" dirty="0" smtClean="0"/>
              <a:t>Storing vectors in tree structures </a:t>
            </a:r>
            <a:r>
              <a:rPr lang="en-US" dirty="0" smtClean="0">
                <a:solidFill>
                  <a:srgbClr val="009682"/>
                </a:solidFill>
              </a:rPr>
              <a:t>reduces search </a:t>
            </a:r>
            <a:r>
              <a:rPr lang="en-US" dirty="0" smtClean="0"/>
              <a:t>for k neighbors</a:t>
            </a:r>
          </a:p>
          <a:p>
            <a:r>
              <a:rPr lang="en-US" dirty="0" smtClean="0"/>
              <a:t>Relatively </a:t>
            </a:r>
            <a:r>
              <a:rPr lang="en-US" dirty="0" smtClean="0">
                <a:solidFill>
                  <a:srgbClr val="FF0000"/>
                </a:solidFill>
              </a:rPr>
              <a:t>low</a:t>
            </a:r>
            <a:r>
              <a:rPr lang="en-US" dirty="0" smtClean="0"/>
              <a:t> recognition rates, susceptible to </a:t>
            </a:r>
            <a:r>
              <a:rPr lang="en-US" dirty="0" smtClean="0">
                <a:solidFill>
                  <a:srgbClr val="FF0000"/>
                </a:solidFill>
              </a:rPr>
              <a:t>normalization</a:t>
            </a:r>
          </a:p>
          <a:p>
            <a:r>
              <a:rPr lang="en-US" dirty="0" err="1" smtClean="0"/>
              <a:t>kNN</a:t>
            </a:r>
            <a:r>
              <a:rPr lang="en-US" dirty="0" smtClean="0"/>
              <a:t> is “</a:t>
            </a:r>
            <a:r>
              <a:rPr lang="en-US" dirty="0" smtClean="0">
                <a:solidFill>
                  <a:srgbClr val="FF0000"/>
                </a:solidFill>
              </a:rPr>
              <a:t>lazy</a:t>
            </a:r>
            <a:r>
              <a:rPr lang="en-US" dirty="0" smtClean="0"/>
              <a:t>” – all computational intensity occurs as classification time </a:t>
            </a:r>
          </a:p>
          <a:p>
            <a:r>
              <a:rPr lang="en-US" dirty="0" smtClean="0">
                <a:solidFill>
                  <a:srgbClr val="FF0000"/>
                </a:solidFill>
              </a:rPr>
              <a:t>High memory consumption</a:t>
            </a:r>
            <a:r>
              <a:rPr lang="en-US" dirty="0" smtClean="0"/>
              <a:t> due to vector storage</a:t>
            </a:r>
          </a:p>
          <a:p>
            <a:r>
              <a:rPr lang="en-US" dirty="0" smtClean="0"/>
              <a:t>Bad news bears for embedded systems</a:t>
            </a:r>
            <a:endParaRPr lang="en-US" dirty="0"/>
          </a:p>
        </p:txBody>
      </p:sp>
      <p:sp>
        <p:nvSpPr>
          <p:cNvPr id="4" name="Footer Placeholder 3"/>
          <p:cNvSpPr>
            <a:spLocks noGrp="1"/>
          </p:cNvSpPr>
          <p:nvPr>
            <p:ph type="ftr" sz="quarter" idx="10"/>
          </p:nvPr>
        </p:nvSpPr>
        <p:spPr/>
        <p:txBody>
          <a:bodyPr/>
          <a:lstStyle/>
          <a:p>
            <a:r>
              <a:rPr lang="en-US" smtClean="0"/>
              <a:t>Dawud Gordon</a:t>
            </a:r>
            <a:endParaRPr lang="en-US" dirty="0"/>
          </a:p>
        </p:txBody>
      </p:sp>
      <p:pic>
        <p:nvPicPr>
          <p:cNvPr id="13314" name="Picture 2" descr="https://encrypted-tbn2.google.com/images?q=tbn:ANd9GcQb3dpNsDe9l6MIvBp1jmyYdrHvE8cVBREHFb_6-e3CFFAaiesZbQ"/>
          <p:cNvPicPr>
            <a:picLocks noChangeAspect="1" noChangeArrowheads="1"/>
          </p:cNvPicPr>
          <p:nvPr/>
        </p:nvPicPr>
        <p:blipFill>
          <a:blip r:embed="rId2" cstate="print"/>
          <a:srcRect/>
          <a:stretch>
            <a:fillRect/>
          </a:stretch>
        </p:blipFill>
        <p:spPr bwMode="auto">
          <a:xfrm>
            <a:off x="7467600" y="1132610"/>
            <a:ext cx="1676400" cy="1514475"/>
          </a:xfrm>
          <a:prstGeom prst="rect">
            <a:avLst/>
          </a:prstGeom>
          <a:noFill/>
        </p:spPr>
      </p:pic>
      <p:pic>
        <p:nvPicPr>
          <p:cNvPr id="13316" name="Picture 4" descr="\mathrm{d}(\mathbf{p},\mathbf{q}) = \mathrm{d}(\mathbf{q},\mathbf{p}) = \sqrt{(q_1-p_1)^2 + (q_2-p_2)^2 + \cdots + (q_n-p_n)^2} = \sqrt{\sum_{i=1}^n (q_i-p_i)^2}."/>
          <p:cNvPicPr>
            <a:picLocks noChangeAspect="1" noChangeArrowheads="1"/>
          </p:cNvPicPr>
          <p:nvPr/>
        </p:nvPicPr>
        <p:blipFill>
          <a:blip r:embed="rId3" cstate="print"/>
          <a:srcRect/>
          <a:stretch>
            <a:fillRect/>
          </a:stretch>
        </p:blipFill>
        <p:spPr bwMode="auto">
          <a:xfrm>
            <a:off x="2465532" y="2835327"/>
            <a:ext cx="5221143" cy="544027"/>
          </a:xfrm>
          <a:prstGeom prst="rect">
            <a:avLst/>
          </a:prstGeom>
          <a:noFill/>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KIT_master_ppt2007_en">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KIT_master_ppt2007_en</Template>
  <TotalTime>0</TotalTime>
  <Words>2367</Words>
  <Application>Microsoft Office PowerPoint</Application>
  <PresentationFormat>Bildschirmpräsentation (4:3)</PresentationFormat>
  <Paragraphs>360</Paragraphs>
  <Slides>49</Slides>
  <Notes>8</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49</vt:i4>
      </vt:variant>
    </vt:vector>
  </HeadingPairs>
  <TitlesOfParts>
    <vt:vector size="58" baseType="lpstr">
      <vt:lpstr>SimSun</vt:lpstr>
      <vt:lpstr>Arial</vt:lpstr>
      <vt:lpstr>Calibri</vt:lpstr>
      <vt:lpstr>DINMittelschrift</vt:lpstr>
      <vt:lpstr>msgothic</vt:lpstr>
      <vt:lpstr>Verdana</vt:lpstr>
      <vt:lpstr>Wingdings</vt:lpstr>
      <vt:lpstr>KIT_master_ppt2007_en</vt:lpstr>
      <vt:lpstr>Bitmap Image</vt:lpstr>
      <vt:lpstr>PowerPoint-Präsentation</vt:lpstr>
      <vt:lpstr>Supervised Machine Learning</vt:lpstr>
      <vt:lpstr>Supervised Machine Learning</vt:lpstr>
      <vt:lpstr>Example simple Digits Dataset</vt:lpstr>
      <vt:lpstr>2D Representation of feature space</vt:lpstr>
      <vt:lpstr>Looking at each dimension </vt:lpstr>
      <vt:lpstr>Visualizing Feature Spaces</vt:lpstr>
      <vt:lpstr>Humans are good a seeing potential patterns… </vt:lpstr>
      <vt:lpstr>K-Nearest Neighbors</vt:lpstr>
      <vt:lpstr>Example KNN</vt:lpstr>
      <vt:lpstr>C4.5 Decision Tree</vt:lpstr>
      <vt:lpstr>PowerPoint-Präsentation</vt:lpstr>
      <vt:lpstr>Example CSS Problems</vt:lpstr>
      <vt:lpstr>Example: Decision Tree for Film Production</vt:lpstr>
      <vt:lpstr>Naïve Bayes</vt:lpstr>
      <vt:lpstr>Analyzing of production of drilling machines</vt:lpstr>
      <vt:lpstr>Predicting delivery delays </vt:lpstr>
      <vt:lpstr>Analyzing with naive bayes</vt:lpstr>
      <vt:lpstr>Support Vector Machines</vt:lpstr>
      <vt:lpstr>PowerPoint-Präsentation</vt:lpstr>
      <vt:lpstr>Artificial Neural Networks</vt:lpstr>
      <vt:lpstr>Training and Testing </vt:lpstr>
      <vt:lpstr>Error Rate</vt:lpstr>
      <vt:lpstr>Resubstitution (N ; N)</vt:lpstr>
      <vt:lpstr>Resubstitution Error Rate</vt:lpstr>
      <vt:lpstr>Why not always 0%?</vt:lpstr>
      <vt:lpstr>Why not always 0%? </vt:lpstr>
      <vt:lpstr>Training and test set</vt:lpstr>
      <vt:lpstr>Training and test set   </vt:lpstr>
      <vt:lpstr>Training and test set</vt:lpstr>
      <vt:lpstr>Training and testing</vt:lpstr>
      <vt:lpstr>Holdout (2N/3 ; N/3)</vt:lpstr>
      <vt:lpstr>Holdout </vt:lpstr>
      <vt:lpstr>Repeated Holdout</vt:lpstr>
      <vt:lpstr>x-fold cross-validation (N-N/x ; N/x)</vt:lpstr>
      <vt:lpstr>Cross-validation</vt:lpstr>
      <vt:lpstr>Improve cross-validation</vt:lpstr>
      <vt:lpstr>A particular form of cross-validation</vt:lpstr>
      <vt:lpstr>Leave-one-out (N-1 ; 1)</vt:lpstr>
      <vt:lpstr>Leave-one-out (N-1 ; 1)</vt:lpstr>
      <vt:lpstr>Leave-one-out Procedure</vt:lpstr>
      <vt:lpstr>Leave-one-out (N-1 ; 1)</vt:lpstr>
      <vt:lpstr>Selecting classifiers</vt:lpstr>
      <vt:lpstr>Showing improvement</vt:lpstr>
      <vt:lpstr>Cost-sensitive classification</vt:lpstr>
      <vt:lpstr>Cost-Sensitive Learning</vt:lpstr>
      <vt:lpstr>Choosing a model by minimum description length</vt:lpstr>
      <vt:lpstr>Sources</vt:lpstr>
      <vt:lpstr>PowerPoint-Präsentation</vt:lpstr>
    </vt:vector>
  </TitlesOfParts>
  <Company>TecO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Michael Beigl</dc:creator>
  <cp:lastModifiedBy>Till Riedel</cp:lastModifiedBy>
  <cp:revision>2618</cp:revision>
  <dcterms:created xsi:type="dcterms:W3CDTF">2010-05-03T07:48:13Z</dcterms:created>
  <dcterms:modified xsi:type="dcterms:W3CDTF">2016-05-30T14:44:32Z</dcterms:modified>
</cp:coreProperties>
</file>