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418" r:id="rId2"/>
    <p:sldId id="407" r:id="rId3"/>
    <p:sldId id="408" r:id="rId4"/>
    <p:sldId id="409" r:id="rId5"/>
    <p:sldId id="416" r:id="rId6"/>
    <p:sldId id="410" r:id="rId7"/>
    <p:sldId id="413" r:id="rId8"/>
    <p:sldId id="411" r:id="rId9"/>
    <p:sldId id="417" r:id="rId10"/>
    <p:sldId id="414" r:id="rId11"/>
    <p:sldId id="415" r:id="rId12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3A0147-8223-44DC-A0D1-8D69C142D62D}">
          <p14:sldIdLst>
            <p14:sldId id="418"/>
            <p14:sldId id="407"/>
            <p14:sldId id="408"/>
            <p14:sldId id="409"/>
            <p14:sldId id="416"/>
            <p14:sldId id="410"/>
            <p14:sldId id="413"/>
            <p14:sldId id="411"/>
            <p14:sldId id="417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ordstrom" initials="DN" lastIdx="1" clrIdx="0"/>
  <p:cmAuthor id="1" name="Anja Bachmann" initials="ab" lastIdx="4" clrIdx="1">
    <p:extLst>
      <p:ext uri="{19B8F6BF-5375-455C-9EA6-DF929625EA0E}">
        <p15:presenceInfo xmlns:p15="http://schemas.microsoft.com/office/powerpoint/2012/main" userId="e7ffd9eae908ba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B19"/>
    <a:srgbClr val="95C11F"/>
    <a:srgbClr val="8CB31D"/>
    <a:srgbClr val="90B81E"/>
    <a:srgbClr val="E83B3D"/>
    <a:srgbClr val="FF0000"/>
    <a:srgbClr val="E60000"/>
    <a:srgbClr val="F0F0F0"/>
    <a:srgbClr val="C8C8C8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4" autoAdjust="0"/>
    <p:restoredTop sz="97172" autoAdjust="0"/>
  </p:normalViewPr>
  <p:slideViewPr>
    <p:cSldViewPr>
      <p:cViewPr varScale="1">
        <p:scale>
          <a:sx n="46" d="100"/>
          <a:sy n="46" d="100"/>
        </p:scale>
        <p:origin x="702" y="54"/>
      </p:cViewPr>
      <p:guideLst>
        <p:guide orient="horz" pos="2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942" y="102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6077-7D37-4EE1-B63F-74B99F6B81E0}" type="datetimeFigureOut">
              <a:rPr lang="de-DE" smtClean="0"/>
              <a:t>20.06.2016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54C7-4737-4550-A9D4-3A81A145C1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4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125" tIns="47563" rIns="95125" bIns="4756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125" tIns="47563" rIns="95125" bIns="475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125" tIns="47563" rIns="95125" bIns="47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125" tIns="47563" rIns="95125" bIns="4756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125" tIns="47563" rIns="95125" bIns="475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0046A4-61D0-4D2E-9E61-F65A726A583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5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2214" y="6439402"/>
            <a:ext cx="323162" cy="230048"/>
          </a:xfrm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130107" y="52389"/>
            <a:ext cx="7392988" cy="454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de-DE" dirty="0" smtClean="0"/>
              <a:t>Page title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39562" y="506766"/>
            <a:ext cx="7392988" cy="331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799B19"/>
                </a:solidFill>
                <a:latin typeface="Calibri Light" panose="020F0302020204030204" pitchFamily="34" charset="0"/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de-DE" dirty="0" smtClean="0"/>
              <a:t>Sub Title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39562" y="1076040"/>
            <a:ext cx="7392988" cy="523336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 marL="288925" indent="0">
              <a:buNone/>
              <a:defRPr sz="1600" b="0" baseline="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de-DE" dirty="0" smtClean="0"/>
              <a:t>Content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043510" y="6526004"/>
            <a:ext cx="7392988" cy="3319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sz="12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de-DE" dirty="0" smtClean="0"/>
              <a:t>Source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de-DE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1097915" y="880596"/>
            <a:ext cx="7417030" cy="13975"/>
          </a:xfrm>
          <a:prstGeom prst="line">
            <a:avLst/>
          </a:prstGeom>
          <a:ln>
            <a:solidFill>
              <a:srgbClr val="95C11F">
                <a:alpha val="6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 userDrawn="1"/>
        </p:nvSpPr>
        <p:spPr>
          <a:xfrm>
            <a:off x="8560271" y="6353788"/>
            <a:ext cx="332329" cy="332329"/>
          </a:xfrm>
          <a:prstGeom prst="ellipse">
            <a:avLst/>
          </a:prstGeom>
          <a:solidFill>
            <a:srgbClr val="8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2214" y="6439402"/>
            <a:ext cx="323162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1097915" y="6525430"/>
            <a:ext cx="7417030" cy="13975"/>
          </a:xfrm>
          <a:prstGeom prst="line">
            <a:avLst/>
          </a:prstGeom>
          <a:ln>
            <a:solidFill>
              <a:srgbClr val="95C11F">
                <a:alpha val="6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P:\Prosperity4All_166901-RTD166910-MGT166928\Projektmanagement\Templates\Logo\Prosperity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" y="44530"/>
            <a:ext cx="1078864" cy="8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33460"/>
          </a:solidFill>
          <a:latin typeface="Myriad Pro" pitchFamily="34" charset="0"/>
        </a:defRPr>
      </a:lvl9pPr>
    </p:titleStyle>
    <p:bodyStyle>
      <a:lvl1pPr marL="144463" indent="-144463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1pPr>
      <a:lvl2pPr marL="433388" indent="-1444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2pPr>
      <a:lvl3pPr marL="730250" indent="-152400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3pPr>
      <a:lvl4pPr marL="1019175" indent="-142875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4pPr>
      <a:lvl5pPr marL="1306513" indent="-142875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5pPr>
      <a:lvl6pPr marL="1763713" indent="-14287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6pPr>
      <a:lvl7pPr marL="2220913" indent="-14287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7pPr>
      <a:lvl8pPr marL="2678113" indent="-14287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8pPr>
      <a:lvl9pPr marL="3135313" indent="-142875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achmann@teco.edu" TargetMode="External"/><Relationship Id="rId2" Type="http://schemas.openxmlformats.org/officeDocument/2006/relationships/hyperlink" Target="http://jactivity.teco.edu/collec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bachmann@teco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5506" y="1880785"/>
            <a:ext cx="7392988" cy="3096430"/>
          </a:xfrm>
        </p:spPr>
        <p:txBody>
          <a:bodyPr/>
          <a:lstStyle/>
          <a:p>
            <a:r>
              <a:rPr lang="de-DE" sz="4800" dirty="0" err="1" smtClean="0"/>
              <a:t>jActivity</a:t>
            </a:r>
            <a:r>
              <a:rPr lang="de-DE" sz="4800" dirty="0" smtClean="0"/>
              <a:t>:</a:t>
            </a:r>
            <a:br>
              <a:rPr lang="de-DE" sz="4800" dirty="0" smtClean="0"/>
            </a:br>
            <a:r>
              <a:rPr lang="de-DE" sz="900" dirty="0" smtClean="0"/>
              <a:t>   </a:t>
            </a:r>
            <a:endParaRPr lang="de-DE" sz="4800" dirty="0" smtClean="0"/>
          </a:p>
          <a:p>
            <a:r>
              <a:rPr lang="de-DE" sz="4800" b="0" dirty="0" err="1" smtClean="0"/>
              <a:t>Bringing</a:t>
            </a:r>
            <a:r>
              <a:rPr lang="de-DE" sz="4800" b="0" dirty="0" smtClean="0"/>
              <a:t> </a:t>
            </a:r>
            <a:r>
              <a:rPr lang="de-DE" sz="4800" b="0" dirty="0" err="1" smtClean="0"/>
              <a:t>Machine</a:t>
            </a:r>
            <a:r>
              <a:rPr lang="de-DE" sz="4800" b="0" dirty="0" smtClean="0"/>
              <a:t> Learning </a:t>
            </a:r>
            <a:r>
              <a:rPr lang="de-DE" sz="4800" b="0" dirty="0" err="1" smtClean="0"/>
              <a:t>and</a:t>
            </a:r>
            <a:r>
              <a:rPr lang="de-DE" sz="4800" b="0" dirty="0" smtClean="0"/>
              <a:t> </a:t>
            </a:r>
            <a:r>
              <a:rPr lang="de-DE" sz="4800" b="0" dirty="0" err="1" smtClean="0"/>
              <a:t>Context</a:t>
            </a:r>
            <a:r>
              <a:rPr lang="de-DE" sz="4800" b="0" dirty="0" smtClean="0"/>
              <a:t>-Awareness </a:t>
            </a:r>
          </a:p>
          <a:p>
            <a:r>
              <a:rPr lang="de-DE" sz="4800" b="0" dirty="0" err="1" smtClean="0"/>
              <a:t>into</a:t>
            </a:r>
            <a:r>
              <a:rPr lang="de-DE" sz="4800" b="0" dirty="0" smtClean="0"/>
              <a:t> </a:t>
            </a:r>
            <a:r>
              <a:rPr lang="de-DE" sz="4800" b="0" dirty="0" err="1" smtClean="0"/>
              <a:t>the</a:t>
            </a:r>
            <a:r>
              <a:rPr lang="de-DE" sz="4800" b="0" dirty="0" smtClean="0"/>
              <a:t> (Mobile) Browser</a:t>
            </a:r>
            <a:endParaRPr lang="de-DE" sz="48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7" y="238243"/>
            <a:ext cx="7392988" cy="454377"/>
          </a:xfrm>
        </p:spPr>
        <p:txBody>
          <a:bodyPr/>
          <a:lstStyle/>
          <a:p>
            <a:r>
              <a:rPr lang="de-DE" dirty="0" smtClean="0"/>
              <a:t>Adaption </a:t>
            </a:r>
            <a:r>
              <a:rPr lang="de-DE" dirty="0" err="1" smtClean="0"/>
              <a:t>to</a:t>
            </a:r>
            <a:r>
              <a:rPr lang="de-DE" dirty="0" smtClean="0"/>
              <a:t> User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39562" y="1076040"/>
            <a:ext cx="7392988" cy="134482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/>
              <a:t>cases</a:t>
            </a:r>
            <a:r>
              <a:rPr lang="de-DE" b="1" dirty="0"/>
              <a:t>:</a:t>
            </a:r>
          </a:p>
          <a:p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general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automatic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detection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preferences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Adapt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font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web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sites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current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activity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increase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font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walking</a:t>
            </a:r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Adapt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navigation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menu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dominant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hand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position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menu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slide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-in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menu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left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site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left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handed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users</a:t>
            </a:r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pPr marL="574675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3827114" y="3068950"/>
            <a:ext cx="5058261" cy="3302279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marL="288925" indent="0" algn="l" rtl="0" eaLnBrk="1" fontAlgn="base" hangingPunct="1">
              <a:spcBef>
                <a:spcPts val="600"/>
              </a:spcBef>
              <a:spcAft>
                <a:spcPct val="0"/>
              </a:spcAft>
              <a:buNone/>
              <a:defRPr sz="1600" b="0" baseline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2pPr>
            <a:lvl3pPr marL="730250" indent="-15240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3pPr>
            <a:lvl4pPr marL="1019175" indent="-142875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4pPr>
            <a:lvl5pPr marL="1306513" indent="-142875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5pPr>
            <a:lvl6pPr marL="1763713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220913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678113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135313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b="1" dirty="0" err="1"/>
              <a:t>Current</a:t>
            </a:r>
            <a:r>
              <a:rPr lang="de-DE" b="1" dirty="0"/>
              <a:t> Demo</a:t>
            </a: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Analyze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device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motion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orientation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Recognize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physical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activity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algorithm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Adapt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font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recognized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activity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/>
              <a:t>Open </a:t>
            </a:r>
            <a:r>
              <a:rPr lang="de-DE" b="1" dirty="0" err="1"/>
              <a:t>issues</a:t>
            </a:r>
            <a:r>
              <a:rPr lang="de-DE" b="1" dirty="0"/>
              <a:t>:</a:t>
            </a: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Crowdsource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more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diverse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training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Evaluate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more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features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Implement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further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classifiers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(e.g.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random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forest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251400" y="3388069"/>
            <a:ext cx="3440013" cy="2376000"/>
            <a:chOff x="5257800" y="2971800"/>
            <a:chExt cx="3674558" cy="2538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358" y="2971800"/>
              <a:ext cx="1692000" cy="2538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971800"/>
              <a:ext cx="1692000" cy="253800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Nach links gekrümmter Pfeil 10"/>
            <p:cNvSpPr/>
            <p:nvPr/>
          </p:nvSpPr>
          <p:spPr>
            <a:xfrm rot="16200000">
              <a:off x="6861694" y="3740283"/>
              <a:ext cx="504572" cy="802161"/>
            </a:xfrm>
            <a:prstGeom prst="curvedLeftArrow">
              <a:avLst>
                <a:gd name="adj1" fmla="val 25000"/>
                <a:gd name="adj2" fmla="val 121117"/>
                <a:gd name="adj3" fmla="val 37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8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7" y="238243"/>
            <a:ext cx="7392988" cy="454377"/>
          </a:xfrm>
        </p:spPr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39562" y="1076040"/>
            <a:ext cx="7392988" cy="4945320"/>
          </a:xfrm>
        </p:spPr>
        <p:txBody>
          <a:bodyPr/>
          <a:lstStyle/>
          <a:p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are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interested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in?</a:t>
            </a:r>
          </a:p>
          <a:p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Let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us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all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discuss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about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interesting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labels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sensors</a:t>
            </a:r>
            <a:endParaRPr lang="de-DE" sz="1600" kern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600" kern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b="1" dirty="0" err="1"/>
              <a:t>Collect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training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://jactivity.teco.edu/collect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/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collect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training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Afterwards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will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look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at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within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database</a:t>
            </a:r>
            <a:endParaRPr lang="de-DE" sz="1600" kern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an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website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suitable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  <a:endParaRPr lang="de-DE" sz="1600" kern="12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b="1" dirty="0" smtClean="0"/>
              <a:t>See </a:t>
            </a:r>
            <a:r>
              <a:rPr lang="de-DE" b="1" dirty="0" err="1" smtClean="0"/>
              <a:t>if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b="1" dirty="0" smtClean="0"/>
              <a:t> </a:t>
            </a:r>
            <a:r>
              <a:rPr lang="de-DE" b="1" dirty="0" err="1" smtClean="0"/>
              <a:t>works</a:t>
            </a:r>
            <a:r>
              <a:rPr lang="de-DE" b="1" dirty="0" smtClean="0"/>
              <a:t>:</a:t>
            </a:r>
            <a:endParaRPr lang="de-DE" b="1" dirty="0"/>
          </a:p>
          <a:p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>
                <a:solidFill>
                  <a:schemeClr val="bg2">
                    <a:lumMod val="50000"/>
                  </a:schemeClr>
                </a:solidFill>
              </a:rPr>
              <a:t>website</a:t>
            </a:r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within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kern="1200" dirty="0" err="1" smtClean="0">
                <a:solidFill>
                  <a:schemeClr val="bg2">
                    <a:lumMod val="50000"/>
                  </a:schemeClr>
                </a:solidFill>
              </a:rPr>
              <a:t>browser</a:t>
            </a:r>
            <a:endParaRPr lang="de-DE" sz="1600" kern="12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kern="12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de-DE" sz="1600" kern="12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jactivity.teco.edu/example/</a:t>
            </a:r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kern="1200" dirty="0">
              <a:solidFill>
                <a:schemeClr val="bg2">
                  <a:lumMod val="50000"/>
                </a:schemeClr>
              </a:solidFill>
            </a:endParaRPr>
          </a:p>
          <a:p>
            <a:pPr marL="574675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3"/>
              </a:rPr>
              <a:t>bachmann@teco.edu</a:t>
            </a:r>
            <a:r>
              <a:rPr lang="de-DE" dirty="0"/>
              <a:t> (KIT)</a:t>
            </a:r>
          </a:p>
        </p:txBody>
      </p:sp>
    </p:spTree>
    <p:extLst>
      <p:ext uri="{BB962C8B-B14F-4D97-AF65-F5344CB8AC3E}">
        <p14:creationId xmlns:p14="http://schemas.microsoft.com/office/powerpoint/2010/main" val="9806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 err="1" smtClean="0"/>
              <a:t>jActivity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Browser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19" y="980660"/>
            <a:ext cx="4889457" cy="5233360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Data </a:t>
            </a:r>
            <a:r>
              <a:rPr lang="de-DE" b="1" dirty="0" err="1" smtClean="0"/>
              <a:t>collection</a:t>
            </a:r>
            <a:endParaRPr lang="de-DE" b="1" dirty="0"/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Website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classifiers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MySQL </a:t>
            </a:r>
            <a:r>
              <a:rPr lang="de-DE" b="1" dirty="0" err="1" smtClean="0"/>
              <a:t>database</a:t>
            </a:r>
            <a:endParaRPr lang="de-DE" b="1" dirty="0"/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Database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metainformation</a:t>
            </a:r>
            <a:endParaRPr lang="de-DE" dirty="0"/>
          </a:p>
          <a:p>
            <a:pPr marL="0" indent="0">
              <a:buNone/>
            </a:pPr>
            <a:r>
              <a:rPr lang="de-DE" b="1" dirty="0" err="1" smtClean="0"/>
              <a:t>Machine</a:t>
            </a:r>
            <a:r>
              <a:rPr lang="de-DE" b="1" dirty="0" smtClean="0"/>
              <a:t> Learning in R via </a:t>
            </a:r>
            <a:r>
              <a:rPr lang="de-DE" b="1" dirty="0" err="1" smtClean="0"/>
              <a:t>OpenCPU</a:t>
            </a:r>
            <a:endParaRPr lang="de-DE" b="1" dirty="0" smtClean="0"/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Create </a:t>
            </a:r>
            <a:r>
              <a:rPr lang="en-US" dirty="0"/>
              <a:t>Predictive Model Markup Language (PMML)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b="1" dirty="0" err="1"/>
              <a:t>classifiers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 smtClean="0"/>
              <a:t>PMML </a:t>
            </a:r>
            <a:r>
              <a:rPr lang="de-DE" b="1" dirty="0" err="1" smtClean="0"/>
              <a:t>to</a:t>
            </a:r>
            <a:r>
              <a:rPr lang="de-DE" b="1" dirty="0" smtClean="0"/>
              <a:t> JS </a:t>
            </a:r>
            <a:r>
              <a:rPr lang="de-DE" b="1" dirty="0" err="1" smtClean="0"/>
              <a:t>converter</a:t>
            </a:r>
            <a:endParaRPr lang="de-DE" b="1" dirty="0" smtClean="0"/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err="1" smtClean="0"/>
              <a:t>Convert</a:t>
            </a:r>
            <a:r>
              <a:rPr lang="de-DE" dirty="0" smtClean="0"/>
              <a:t> PMML </a:t>
            </a:r>
            <a:r>
              <a:rPr lang="de-DE" dirty="0" err="1" smtClean="0"/>
              <a:t>to</a:t>
            </a:r>
            <a:r>
              <a:rPr lang="de-DE" dirty="0" smtClean="0"/>
              <a:t> 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runnable</a:t>
            </a:r>
            <a:r>
              <a:rPr lang="de-DE" dirty="0" smtClean="0"/>
              <a:t> in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</a:p>
          <a:p>
            <a:pPr marL="0" lvl="1">
              <a:spcBef>
                <a:spcPts val="300"/>
              </a:spcBef>
            </a:pPr>
            <a:r>
              <a:rPr lang="de-DE" sz="2400" b="1" dirty="0" err="1">
                <a:solidFill>
                  <a:schemeClr val="tx1"/>
                </a:solidFill>
              </a:rPr>
              <a:t>Classification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within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the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browser</a:t>
            </a:r>
            <a:endParaRPr lang="de-DE" sz="2400" b="1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Include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JS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files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implement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callback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provide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context-awareness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website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/ web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apps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b="1" dirty="0" err="1" smtClean="0"/>
              <a:t>Restful</a:t>
            </a:r>
            <a:r>
              <a:rPr lang="de-DE" b="1" dirty="0" smtClean="0"/>
              <a:t> API</a:t>
            </a:r>
            <a:endParaRPr lang="de-DE" b="1" dirty="0"/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connect components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via HTTP/JSON</a:t>
            </a:r>
          </a:p>
          <a:p>
            <a:pPr marL="3175" lvl="1"/>
            <a:endParaRPr lang="de-DE" dirty="0" smtClean="0"/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1297988"/>
            <a:ext cx="361506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uppieren 8"/>
          <p:cNvGrpSpPr/>
          <p:nvPr/>
        </p:nvGrpSpPr>
        <p:grpSpPr>
          <a:xfrm>
            <a:off x="107380" y="5949350"/>
            <a:ext cx="8857230" cy="540000"/>
            <a:chOff x="107380" y="5864016"/>
            <a:chExt cx="8857230" cy="540000"/>
          </a:xfrm>
        </p:grpSpPr>
        <p:sp>
          <p:nvSpPr>
            <p:cNvPr id="8" name="Textfeld 7"/>
            <p:cNvSpPr txBox="1"/>
            <p:nvPr/>
          </p:nvSpPr>
          <p:spPr>
            <a:xfrm>
              <a:off x="179390" y="5949350"/>
              <a:ext cx="8785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Special property: personalized (user-agent dependent) or generalized classifiers</a:t>
              </a:r>
              <a:endParaRPr lang="en-US" dirty="0"/>
            </a:p>
          </p:txBody>
        </p:sp>
        <p:pic>
          <p:nvPicPr>
            <p:cNvPr id="10" name="Picture 2" descr="Atenção by clebisonz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80" y="5864016"/>
              <a:ext cx="526401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57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 smtClean="0"/>
              <a:t>Data Collection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345936" cy="5233360"/>
          </a:xfrm>
        </p:spPr>
        <p:txBody>
          <a:bodyPr/>
          <a:lstStyle/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dirty="0" smtClean="0"/>
              <a:t>Website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collect</a:t>
            </a:r>
            <a:r>
              <a:rPr lang="de-DE" b="1" dirty="0" smtClean="0"/>
              <a:t> </a:t>
            </a:r>
            <a:r>
              <a:rPr lang="de-DE" b="1" dirty="0" err="1" smtClean="0"/>
              <a:t>training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endParaRPr lang="de-DE" b="1" dirty="0" smtClean="0"/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dirty="0" err="1" smtClean="0"/>
              <a:t>Selection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event</a:t>
            </a:r>
            <a:r>
              <a:rPr lang="de-DE" b="1" dirty="0" smtClean="0"/>
              <a:t> / </a:t>
            </a:r>
            <a:r>
              <a:rPr lang="de-DE" b="1" dirty="0" err="1" smtClean="0"/>
              <a:t>sensor</a:t>
            </a:r>
            <a:r>
              <a:rPr lang="de-DE" b="1" dirty="0" smtClean="0"/>
              <a:t>, </a:t>
            </a:r>
            <a:r>
              <a:rPr lang="de-DE" b="1" dirty="0" err="1" smtClean="0"/>
              <a:t>class</a:t>
            </a:r>
            <a:r>
              <a:rPr lang="de-DE" b="1" dirty="0" smtClean="0"/>
              <a:t> </a:t>
            </a:r>
            <a:r>
              <a:rPr lang="de-DE" b="1" dirty="0" err="1" smtClean="0"/>
              <a:t>label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identification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user</a:t>
            </a:r>
            <a:r>
              <a:rPr lang="de-DE" b="1" dirty="0" smtClean="0"/>
              <a:t> </a:t>
            </a:r>
            <a:r>
              <a:rPr lang="de-DE" b="1" dirty="0" err="1" smtClean="0"/>
              <a:t>agent</a:t>
            </a:r>
            <a:r>
              <a:rPr lang="de-DE" b="1" dirty="0" smtClean="0"/>
              <a:t> / </a:t>
            </a:r>
            <a:r>
              <a:rPr lang="de-DE" b="1" dirty="0" err="1" smtClean="0"/>
              <a:t>device</a:t>
            </a:r>
            <a:r>
              <a:rPr lang="de-DE" b="1" dirty="0" smtClean="0"/>
              <a:t> + </a:t>
            </a:r>
            <a:r>
              <a:rPr lang="de-DE" b="1" dirty="0" err="1" smtClean="0"/>
              <a:t>browser</a:t>
            </a:r>
            <a:endParaRPr lang="de-DE" b="1" dirty="0"/>
          </a:p>
          <a:p>
            <a:pPr marL="3175" lvl="1"/>
            <a:endParaRPr lang="de-DE" dirty="0" smtClean="0"/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5"/>
          <a:stretch/>
        </p:blipFill>
        <p:spPr>
          <a:xfrm>
            <a:off x="4691410" y="1933633"/>
            <a:ext cx="2632500" cy="422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5"/>
          <a:stretch/>
        </p:blipFill>
        <p:spPr>
          <a:xfrm>
            <a:off x="1259540" y="1933633"/>
            <a:ext cx="2632500" cy="4226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7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/>
              <a:t>MySQL </a:t>
            </a:r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345936" cy="5233360"/>
          </a:xfrm>
        </p:spPr>
        <p:txBody>
          <a:bodyPr/>
          <a:lstStyle/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dirty="0" err="1" smtClean="0"/>
              <a:t>Contains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table</a:t>
            </a:r>
            <a:r>
              <a:rPr lang="de-DE" b="1" dirty="0" smtClean="0"/>
              <a:t> per </a:t>
            </a:r>
            <a:r>
              <a:rPr lang="de-DE" b="1" dirty="0" err="1" smtClean="0"/>
              <a:t>sensor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1" y="1413470"/>
            <a:ext cx="860303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/>
              <a:t>MySQL </a:t>
            </a:r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345936" cy="5233360"/>
          </a:xfrm>
        </p:spPr>
        <p:txBody>
          <a:bodyPr/>
          <a:lstStyle/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dirty="0" err="1" smtClean="0"/>
              <a:t>Contains</a:t>
            </a:r>
            <a:r>
              <a:rPr lang="de-DE" b="1" dirty="0" smtClean="0"/>
              <a:t> </a:t>
            </a:r>
            <a:r>
              <a:rPr lang="de-DE" b="1" dirty="0" err="1" smtClean="0"/>
              <a:t>training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all </a:t>
            </a:r>
            <a:r>
              <a:rPr lang="de-DE" b="1" dirty="0" err="1" smtClean="0"/>
              <a:t>attributes</a:t>
            </a:r>
            <a:r>
              <a:rPr lang="de-DE" b="1" dirty="0" smtClean="0"/>
              <a:t> per </a:t>
            </a:r>
            <a:r>
              <a:rPr lang="de-DE" b="1" dirty="0" err="1" smtClean="0"/>
              <a:t>sensor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9" y="1413470"/>
            <a:ext cx="860304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R via </a:t>
            </a:r>
            <a:r>
              <a:rPr lang="de-DE" dirty="0" err="1"/>
              <a:t>OpenCPU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345936" cy="5233360"/>
          </a:xfrm>
        </p:spPr>
        <p:txBody>
          <a:bodyPr/>
          <a:lstStyle/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Create </a:t>
            </a:r>
            <a:r>
              <a:rPr lang="en-US" dirty="0"/>
              <a:t>Predictive Model Markup Language (PMML)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b="1" dirty="0" err="1"/>
              <a:t>classifiers</a:t>
            </a:r>
            <a:r>
              <a:rPr lang="de-DE" dirty="0" smtClean="0"/>
              <a:t>)</a:t>
            </a:r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E.g.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, </a:t>
            </a:r>
            <a:r>
              <a:rPr lang="de-DE" dirty="0" err="1" smtClean="0"/>
              <a:t>preprocess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(not </a:t>
            </a:r>
            <a:r>
              <a:rPr lang="de-DE" dirty="0" err="1" smtClean="0"/>
              <a:t>shown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classify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19824"/>
          <a:stretch/>
        </p:blipFill>
        <p:spPr>
          <a:xfrm>
            <a:off x="611450" y="1949094"/>
            <a:ext cx="6840000" cy="203859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98" y="4089491"/>
            <a:ext cx="5760000" cy="22868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8063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r>
              <a:rPr lang="de-DE" dirty="0"/>
              <a:t>PMML </a:t>
            </a:r>
            <a:r>
              <a:rPr lang="de-DE" dirty="0" err="1"/>
              <a:t>to</a:t>
            </a:r>
            <a:r>
              <a:rPr lang="de-DE" dirty="0"/>
              <a:t> JS </a:t>
            </a:r>
            <a:r>
              <a:rPr lang="de-DE" dirty="0" smtClean="0"/>
              <a:t>Converter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345936" cy="5233360"/>
          </a:xfrm>
        </p:spPr>
        <p:txBody>
          <a:bodyPr/>
          <a:lstStyle/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in </a:t>
            </a:r>
            <a:r>
              <a:rPr lang="de-DE" dirty="0" smtClean="0"/>
              <a:t>real-time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PMML </a:t>
            </a:r>
            <a:r>
              <a:rPr lang="de-DE" dirty="0" err="1" smtClean="0"/>
              <a:t>to</a:t>
            </a:r>
            <a:r>
              <a:rPr lang="de-DE" dirty="0" smtClean="0"/>
              <a:t> JavaScript</a:t>
            </a:r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Non-trivial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</a:p>
          <a:p>
            <a:pPr marL="727075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Convert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PMML (XML-format)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 XSL 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(Extensible </a:t>
            </a:r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Stylesheet 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Language)</a:t>
            </a:r>
          </a:p>
          <a:p>
            <a:pPr marL="727075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Specifies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XML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should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be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transformed</a:t>
            </a:r>
            <a:endParaRPr lang="de-DE" b="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Yields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JavaScript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classifiers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evaluate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sensor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predicted</a:t>
            </a:r>
            <a:r>
              <a:rPr lang="de-DE" b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0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endParaRPr lang="de-DE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2708900"/>
            <a:ext cx="5789682" cy="371530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376" y="2924930"/>
            <a:ext cx="5040000" cy="320346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34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pPr marL="0" lvl="1" indent="0">
              <a:spcBef>
                <a:spcPts val="300"/>
              </a:spcBef>
              <a:buNone/>
            </a:pPr>
            <a:r>
              <a:rPr lang="de-DE" sz="2400" dirty="0" err="1"/>
              <a:t>Classification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smtClean="0"/>
              <a:t>Browser</a:t>
            </a:r>
            <a:endParaRPr lang="de-DE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536390" cy="5233360"/>
          </a:xfrm>
        </p:spPr>
        <p:txBody>
          <a:bodyPr/>
          <a:lstStyle/>
          <a:p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Include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JS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files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implement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callback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provide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context-awareness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websites</a:t>
            </a:r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604050"/>
            <a:ext cx="8286750" cy="470535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392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8474AA-91E5-4EBE-B895-8CEE9504986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130106" y="260560"/>
            <a:ext cx="7906513" cy="454377"/>
          </a:xfrm>
        </p:spPr>
        <p:txBody>
          <a:bodyPr/>
          <a:lstStyle/>
          <a:p>
            <a:pPr marL="0" lvl="1" indent="0">
              <a:spcBef>
                <a:spcPts val="300"/>
              </a:spcBef>
              <a:buNone/>
            </a:pPr>
            <a:r>
              <a:rPr lang="de-DE" sz="2400" dirty="0" smtClean="0"/>
              <a:t>REST APIs </a:t>
            </a:r>
            <a:r>
              <a:rPr lang="de-DE" sz="2400" dirty="0" err="1" smtClean="0"/>
              <a:t>for</a:t>
            </a:r>
            <a:r>
              <a:rPr lang="de-DE" sz="2400" dirty="0" smtClean="0"/>
              <a:t> Communication</a:t>
            </a:r>
            <a:endParaRPr lang="de-DE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441" y="1190842"/>
            <a:ext cx="8536390" cy="5233360"/>
          </a:xfrm>
        </p:spPr>
        <p:txBody>
          <a:bodyPr/>
          <a:lstStyle/>
          <a:p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allow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communication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between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REST APIs</a:t>
            </a:r>
          </a:p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URL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host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50000"/>
                  </a:schemeClr>
                </a:solidFill>
              </a:rPr>
              <a:t>jActivity</a:t>
            </a:r>
            <a:endParaRPr lang="de-DE" sz="1200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Anja Bachmann </a:t>
            </a:r>
            <a:r>
              <a:rPr lang="de-DE" dirty="0">
                <a:hlinkClick r:id="rId2"/>
              </a:rPr>
              <a:t>bachmann@teco.edu</a:t>
            </a:r>
            <a:r>
              <a:rPr lang="de-DE" dirty="0"/>
              <a:t> (KIT)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44780"/>
            <a:ext cx="9000000" cy="2946424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803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4A">
  <a:themeElements>
    <a:clrScheme name="MyU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UI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60000"/>
          </a:srgbClr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yU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U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U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Bildschirmpräsentation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Myriad Pro</vt:lpstr>
      <vt:lpstr>Verdana</vt:lpstr>
      <vt:lpstr>P4A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Fraunhofer IAO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matthias.peissner@iao.fraunhofer.de</dc:creator>
  <cp:lastModifiedBy>Anja Bachmann</cp:lastModifiedBy>
  <cp:revision>976</cp:revision>
  <cp:lastPrinted>2012-12-04T17:40:17Z</cp:lastPrinted>
  <dcterms:created xsi:type="dcterms:W3CDTF">2010-07-21T15:12:04Z</dcterms:created>
  <dcterms:modified xsi:type="dcterms:W3CDTF">2016-06-20T09:04:36Z</dcterms:modified>
</cp:coreProperties>
</file>