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3" r:id="rId5"/>
    <p:sldId id="334" r:id="rId6"/>
    <p:sldId id="335" r:id="rId7"/>
    <p:sldId id="336" r:id="rId8"/>
    <p:sldId id="340" r:id="rId9"/>
    <p:sldId id="337" r:id="rId10"/>
    <p:sldId id="338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FF6600"/>
    <a:srgbClr val="FA8214"/>
    <a:srgbClr val="50AAE6"/>
    <a:srgbClr val="6699FF"/>
    <a:srgbClr val="DCA01E"/>
    <a:srgbClr val="82BE3C"/>
    <a:srgbClr val="FF99FF"/>
    <a:srgbClr val="5A6EB4"/>
    <a:srgbClr val="A0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20" autoAdjust="0"/>
  </p:normalViewPr>
  <p:slideViewPr>
    <p:cSldViewPr showGuides="1">
      <p:cViewPr varScale="1">
        <p:scale>
          <a:sx n="102" d="100"/>
          <a:sy n="102" d="100"/>
        </p:scale>
        <p:origin x="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23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13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803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decrese</a:t>
            </a:r>
            <a:r>
              <a:rPr lang="de-DE" dirty="0" smtClean="0"/>
              <a:t> in </a:t>
            </a:r>
            <a:r>
              <a:rPr lang="de-DE" dirty="0" err="1" smtClean="0"/>
              <a:t>gini</a:t>
            </a:r>
            <a:r>
              <a:rPr lang="de-DE" dirty="0" smtClean="0"/>
              <a:t>: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imbalance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in </a:t>
            </a:r>
            <a:r>
              <a:rPr lang="de-DE" baseline="0" dirty="0" err="1" smtClean="0">
                <a:sym typeface="Wingdings" panose="05000000000000000000" pitchFamily="2" charset="2"/>
              </a:rPr>
              <a:t>random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forest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we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compute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mean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decrease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gini</a:t>
            </a:r>
            <a:r>
              <a:rPr lang="de-DE" baseline="0" dirty="0" smtClean="0">
                <a:sym typeface="Wingdings" panose="05000000000000000000" pitchFamily="2" charset="2"/>
              </a:rPr>
              <a:t> after </a:t>
            </a:r>
            <a:r>
              <a:rPr lang="de-DE" baseline="0" dirty="0" err="1" smtClean="0">
                <a:sym typeface="Wingdings" panose="05000000000000000000" pitchFamily="2" charset="2"/>
              </a:rPr>
              <a:t>each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split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High </a:t>
            </a:r>
            <a:r>
              <a:rPr lang="de-DE" baseline="0" dirty="0" err="1" smtClean="0">
                <a:sym typeface="Wingdings" panose="05000000000000000000" pitchFamily="2" charset="2"/>
              </a:rPr>
              <a:t>meand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ecrease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good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represents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that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child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nodes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are</a:t>
            </a:r>
            <a:r>
              <a:rPr lang="de-DE" baseline="0" dirty="0" smtClean="0">
                <a:sym typeface="Wingdings" panose="05000000000000000000" pitchFamily="2" charset="2"/>
              </a:rPr>
              <a:t> purer </a:t>
            </a:r>
            <a:r>
              <a:rPr lang="de-DE" baseline="0" dirty="0" err="1" smtClean="0">
                <a:sym typeface="Wingdings" panose="05000000000000000000" pitchFamily="2" charset="2"/>
              </a:rPr>
              <a:t>than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node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5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25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6321" y="3286124"/>
            <a:ext cx="897627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448448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KIT – University of the State of Baden-Wuerttemberg and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National Research Center of the Helmholtz Association</a:t>
            </a:r>
            <a:endParaRPr lang="en-US" sz="800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70673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21"/>
          <p:cNvSpPr txBox="1">
            <a:spLocks noChangeArrowheads="1"/>
          </p:cNvSpPr>
          <p:nvPr userDrawn="1"/>
        </p:nvSpPr>
        <p:spPr bwMode="auto">
          <a:xfrm>
            <a:off x="385763" y="3258622"/>
            <a:ext cx="8758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Institute </a:t>
            </a:r>
            <a:r>
              <a:rPr lang="de-DE" sz="1200" dirty="0" err="1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Telematics</a:t>
            </a:r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 – </a:t>
            </a:r>
            <a:r>
              <a:rPr lang="de-DE" sz="1200" dirty="0" err="1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Pervasive</a:t>
            </a:r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 Computing Systems </a:t>
            </a:r>
            <a:b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</a:br>
            <a:r>
              <a:rPr lang="de-DE" sz="120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Till</a:t>
            </a:r>
            <a:r>
              <a:rPr lang="de-DE" sz="1200" baseline="0" dirty="0" smtClean="0">
                <a:solidFill>
                  <a:schemeClr val="bg1"/>
                </a:solidFill>
                <a:latin typeface="DINPro-Regular" pitchFamily="50" charset="0"/>
                <a:cs typeface="Arial" pitchFamily="34" charset="0"/>
              </a:rPr>
              <a:t> Riedel</a:t>
            </a:r>
            <a:endParaRPr lang="de-DE" sz="1200" dirty="0">
              <a:solidFill>
                <a:schemeClr val="bg1"/>
              </a:solidFill>
              <a:latin typeface="DINPro-Regular" pitchFamily="50" charset="0"/>
              <a:cs typeface="Arial" pitchFamily="34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2176446" y="1047733"/>
            <a:ext cx="6786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Context Sensitive Systeme, SS 14, Till Riedel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Context Sensitive Systeme, SS 14, Till Riedel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 baseline="0">
                <a:latin typeface="Frutiger LT Std 45 Ligh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Frutiger LT Std 45 Light"/>
              </a:defRPr>
            </a:lvl1pPr>
            <a:lvl2pPr>
              <a:defRPr sz="2800">
                <a:latin typeface="Frutiger LT Std 45 Light"/>
              </a:defRPr>
            </a:lvl2pPr>
            <a:lvl3pPr>
              <a:defRPr sz="2400">
                <a:latin typeface="Frutiger LT Std 45 Light"/>
              </a:defRPr>
            </a:lvl3pPr>
            <a:lvl4pPr>
              <a:defRPr sz="2400">
                <a:latin typeface="Frutiger LT Std 45 Light"/>
              </a:defRPr>
            </a:lvl4pPr>
            <a:lvl5pPr>
              <a:defRPr sz="2400">
                <a:latin typeface="Frutiger LT Std 45 Ligh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Context Sensitive Systeme, SS 14, Till Riedel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Context Sensitive Systeme, SS 14, Till Riedel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214422"/>
            <a:ext cx="8356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404065" y="6329680"/>
            <a:ext cx="1357323" cy="38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200" dirty="0" smtClean="0">
                <a:latin typeface="Frutiger LT Std 45 Light"/>
              </a:rPr>
              <a:t>Technology for Pervasive Computing</a:t>
            </a:r>
            <a:endParaRPr lang="en-US" sz="1200" dirty="0">
              <a:latin typeface="Frutiger LT Std 45 Light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17492" y="6425210"/>
            <a:ext cx="45933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r>
              <a:rPr lang="de-DE" sz="1100" b="1" dirty="0" smtClean="0">
                <a:latin typeface="Frutiger LT Std 45 Light"/>
              </a:rPr>
              <a:t>1-</a:t>
            </a:r>
            <a:fld id="{1667C520-F49C-4D12-A1AD-7CEE7577070E}" type="slidenum">
              <a:rPr lang="de-DE" sz="1100" b="1" smtClean="0">
                <a:latin typeface="Frutiger LT Std 45 Light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100" b="1" dirty="0">
              <a:latin typeface="Frutiger LT Std 45 Light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902186" y="6430791"/>
            <a:ext cx="503796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Frutiger LT Std 45 Light"/>
              </a:rPr>
              <a:t>Context Sensitive Systems, SS </a:t>
            </a:r>
            <a:r>
              <a:rPr lang="en-US" sz="1100" dirty="0" smtClean="0">
                <a:latin typeface="Frutiger LT Std 45 Light"/>
              </a:rPr>
              <a:t>16, </a:t>
            </a:r>
            <a:r>
              <a:rPr lang="en-US" sz="1100" dirty="0" smtClean="0">
                <a:latin typeface="Frutiger LT Std 45 Light"/>
              </a:rPr>
              <a:t>Till Riedel</a:t>
            </a:r>
          </a:p>
          <a:p>
            <a:endParaRPr lang="de-DE" sz="1100" dirty="0">
              <a:latin typeface="Frutiger LT Std 45 Light"/>
            </a:endParaRP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 userDrawn="1"/>
        </p:nvCxnSpPr>
        <p:spPr>
          <a:xfrm>
            <a:off x="0" y="1000108"/>
            <a:ext cx="88582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285720" y="6329680"/>
            <a:ext cx="88582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michael\kit\aussenwirkung\teco_log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72198" y="6430898"/>
            <a:ext cx="1285884" cy="3282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utiger LT Std 45 Ligh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Frutiger LT Std 45 Ligh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Frutiger LT Std 45 Ligh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Frutiger LT Std 45 Ligh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Frutiger LT Std 45 Ligh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Frutiger LT Std 45 Ligh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en.wikipedia.org/wiki/File:K_Means_Example_Step_1.svg" TargetMode="External"/><Relationship Id="rId7" Type="http://schemas.openxmlformats.org/officeDocument/2006/relationships/hyperlink" Target="http://en.wikipedia.org/wiki/File:K_Means_Example_Step_3.sv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en.wikipedia.org/wiki/File:K_Means_Example_Step_2.svg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hyperlink" Target="http://en.wikipedia.org/wiki/File:K_Means_Example_Step_4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&amp; Feature learning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1122" y="1063617"/>
            <a:ext cx="8932415" cy="5000660"/>
          </a:xfrm>
        </p:spPr>
        <p:txBody>
          <a:bodyPr/>
          <a:lstStyle/>
          <a:p>
            <a:r>
              <a:rPr lang="en-US" sz="2000" dirty="0" smtClean="0"/>
              <a:t>Finding the best classifier by turning off features</a:t>
            </a:r>
          </a:p>
          <a:p>
            <a:pPr lvl="1"/>
            <a:r>
              <a:rPr lang="en-US" sz="1800" dirty="0" smtClean="0"/>
              <a:t>Metaheuristics: Optimization-like techniques </a:t>
            </a:r>
            <a:r>
              <a:rPr lang="en-US" sz="1800" dirty="0"/>
              <a:t>for </a:t>
            </a:r>
            <a:r>
              <a:rPr lang="en-US" sz="1800" dirty="0" smtClean="0"/>
              <a:t>feature subsets</a:t>
            </a:r>
          </a:p>
          <a:p>
            <a:r>
              <a:rPr lang="en-US" sz="2000" b="1" dirty="0" smtClean="0"/>
              <a:t>Filters</a:t>
            </a:r>
          </a:p>
          <a:p>
            <a:pPr lvl="1"/>
            <a:r>
              <a:rPr lang="en-US" sz="1800" dirty="0" smtClean="0"/>
              <a:t>Select variables </a:t>
            </a:r>
            <a:r>
              <a:rPr lang="en-US" sz="1800" dirty="0"/>
              <a:t>regardless of the </a:t>
            </a:r>
            <a:r>
              <a:rPr lang="en-US" sz="1800" dirty="0" smtClean="0"/>
              <a:t>model</a:t>
            </a:r>
          </a:p>
          <a:p>
            <a:pPr lvl="1"/>
            <a:r>
              <a:rPr lang="en-US" sz="1800" dirty="0"/>
              <a:t>E.g. eliminate correlated </a:t>
            </a:r>
            <a:r>
              <a:rPr lang="en-US" sz="1800" dirty="0" smtClean="0"/>
              <a:t>features or least significant principal component</a:t>
            </a:r>
            <a:endParaRPr lang="en-US" sz="1800" dirty="0"/>
          </a:p>
          <a:p>
            <a:r>
              <a:rPr lang="en-US" sz="2000" b="1" dirty="0" smtClean="0"/>
              <a:t>Wrappers</a:t>
            </a:r>
          </a:p>
          <a:p>
            <a:pPr lvl="1"/>
            <a:r>
              <a:rPr lang="en-US" sz="1800" dirty="0" smtClean="0"/>
              <a:t>Evaluate subsets of features </a:t>
            </a:r>
          </a:p>
          <a:p>
            <a:pPr lvl="1"/>
            <a:r>
              <a:rPr lang="en-US" sz="1800" dirty="0" smtClean="0"/>
              <a:t>Good performance with </a:t>
            </a:r>
            <a:r>
              <a:rPr lang="en-US" sz="1800" dirty="0" err="1" smtClean="0"/>
              <a:t>overfitting</a:t>
            </a:r>
            <a:r>
              <a:rPr lang="en-US" sz="1800" dirty="0" smtClean="0"/>
              <a:t> risk </a:t>
            </a:r>
          </a:p>
          <a:p>
            <a:pPr lvl="1"/>
            <a:r>
              <a:rPr lang="en-US" sz="1800" dirty="0" smtClean="0"/>
              <a:t>High computational complexity</a:t>
            </a:r>
          </a:p>
          <a:p>
            <a:pPr lvl="1"/>
            <a:endParaRPr lang="en-US" sz="1800" dirty="0" smtClean="0"/>
          </a:p>
          <a:p>
            <a:r>
              <a:rPr lang="en-US" sz="2000" b="1" dirty="0" smtClean="0"/>
              <a:t>Embedded Methods</a:t>
            </a:r>
          </a:p>
          <a:p>
            <a:pPr lvl="1"/>
            <a:r>
              <a:rPr lang="en-US" sz="1800" dirty="0" smtClean="0"/>
              <a:t>Are coupled with Learning Mechanisms</a:t>
            </a:r>
          </a:p>
          <a:p>
            <a:pPr lvl="1"/>
            <a:r>
              <a:rPr lang="en-US" sz="1800" dirty="0" smtClean="0"/>
              <a:t>Recursive </a:t>
            </a:r>
            <a:r>
              <a:rPr lang="en-US" sz="1800" dirty="0"/>
              <a:t>Feature Elimination </a:t>
            </a:r>
            <a:r>
              <a:rPr lang="en-US" sz="1800" dirty="0" smtClean="0"/>
              <a:t>algorithm:</a:t>
            </a:r>
          </a:p>
          <a:p>
            <a:pPr lvl="2"/>
            <a:r>
              <a:rPr lang="en-US" sz="1400" dirty="0" smtClean="0"/>
              <a:t>Use SVM </a:t>
            </a:r>
            <a:r>
              <a:rPr lang="en-US" sz="1400" dirty="0"/>
              <a:t>to repeatedly construct a model and remove features with low weights. </a:t>
            </a:r>
            <a:endParaRPr lang="en-US" sz="1400" dirty="0" smtClean="0"/>
          </a:p>
          <a:p>
            <a:pPr lvl="1"/>
            <a:r>
              <a:rPr lang="en-US" sz="1800" dirty="0" smtClean="0"/>
              <a:t>Typically computationally somewhat between wrappers and filters</a:t>
            </a:r>
            <a:endParaRPr lang="en-US" sz="1800" dirty="0"/>
          </a:p>
        </p:txBody>
      </p:sp>
      <p:pic>
        <p:nvPicPr>
          <p:cNvPr id="253956" name="Picture 4" descr="File:Feature selection Embedded Meth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22" y="4309567"/>
            <a:ext cx="3299520" cy="9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58" name="Picture 6" descr="File:Feature selection Wrapper Meth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22" y="3043476"/>
            <a:ext cx="3491880" cy="9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60" name="Picture 8" descr="File:Filter Meth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22" y="1854951"/>
            <a:ext cx="3860331" cy="3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Dimensionality Reduction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Reduce dimensionality / eliminate redundant data without classifier?</a:t>
            </a:r>
          </a:p>
          <a:p>
            <a:r>
              <a:rPr lang="en-US" dirty="0" smtClean="0"/>
              <a:t>Principle component analysis (PCA)</a:t>
            </a:r>
          </a:p>
          <a:p>
            <a:r>
              <a:rPr lang="en-US" dirty="0" smtClean="0"/>
              <a:t>Main idea</a:t>
            </a:r>
          </a:p>
          <a:p>
            <a:pPr lvl="1"/>
            <a:r>
              <a:rPr lang="en-US" dirty="0" smtClean="0"/>
              <a:t>highly covariant / correlated features deliver redundant information</a:t>
            </a:r>
          </a:p>
          <a:p>
            <a:r>
              <a:rPr lang="en-US" dirty="0" smtClean="0"/>
              <a:t>Analyze covariance (correlation) matrix</a:t>
            </a:r>
          </a:p>
          <a:p>
            <a:r>
              <a:rPr lang="en-US" dirty="0" smtClean="0"/>
              <a:t>Transform data into principle components</a:t>
            </a:r>
          </a:p>
          <a:p>
            <a:pPr lvl="1"/>
            <a:r>
              <a:rPr lang="en-US" dirty="0" smtClean="0"/>
              <a:t>Find eigenvectors and eigenvalues</a:t>
            </a:r>
            <a:endParaRPr lang="en-US" dirty="0"/>
          </a:p>
          <a:p>
            <a:pPr lvl="1"/>
            <a:r>
              <a:rPr lang="en-US" dirty="0" smtClean="0"/>
              <a:t>Normalized eigenvalues are weightings</a:t>
            </a:r>
          </a:p>
          <a:p>
            <a:r>
              <a:rPr lang="en-US" dirty="0" smtClean="0"/>
              <a:t>Ignore components “low weightings”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>
                <a:solidFill>
                  <a:srgbClr val="009682"/>
                </a:solidFill>
              </a:rPr>
              <a:t>Removes covariance </a:t>
            </a:r>
            <a:r>
              <a:rPr lang="en-US" dirty="0" smtClean="0"/>
              <a:t>from features</a:t>
            </a:r>
          </a:p>
          <a:p>
            <a:pPr lvl="1"/>
            <a:r>
              <a:rPr lang="en-US" dirty="0" smtClean="0">
                <a:solidFill>
                  <a:srgbClr val="009682"/>
                </a:solidFill>
              </a:rPr>
              <a:t>Reduces features </a:t>
            </a:r>
            <a:r>
              <a:rPr lang="en-US" dirty="0" smtClean="0"/>
              <a:t>/ class. computation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Does not indicate value of a feature </a:t>
            </a:r>
          </a:p>
          <a:p>
            <a:pPr lvl="1"/>
            <a:r>
              <a:rPr lang="en-US" dirty="0" smtClean="0"/>
              <a:t>All features must be calculated for</a:t>
            </a:r>
            <a:br>
              <a:rPr lang="en-US" dirty="0" smtClean="0"/>
            </a:br>
            <a:r>
              <a:rPr lang="en-US" dirty="0" smtClean="0"/>
              <a:t>transformation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5" t="24163" r="49824" b="28534"/>
          <a:stretch/>
        </p:blipFill>
        <p:spPr bwMode="auto">
          <a:xfrm>
            <a:off x="5715162" y="2692400"/>
            <a:ext cx="3276437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1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338" name="Picture 2" descr="https://onlinecourses.science.psu.edu/stat857/sites/onlinecourses.science.psu.edu.stat857/files/lesson05/PCA_pl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6" y="1798023"/>
            <a:ext cx="5323118" cy="388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73847" y="5845750"/>
            <a:ext cx="7774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onlinecourses.science.psu.edu</a:t>
            </a:r>
            <a:r>
              <a:rPr lang="de-DE" dirty="0"/>
              <a:t>/stat857/</a:t>
            </a:r>
            <a:r>
              <a:rPr lang="de-DE" dirty="0" err="1"/>
              <a:t>book</a:t>
            </a:r>
            <a:r>
              <a:rPr lang="de-DE" dirty="0"/>
              <a:t>/</a:t>
            </a:r>
            <a:r>
              <a:rPr lang="de-DE" dirty="0" err="1"/>
              <a:t>export</a:t>
            </a:r>
            <a:r>
              <a:rPr lang="de-DE" dirty="0"/>
              <a:t>/</a:t>
            </a:r>
            <a:r>
              <a:rPr lang="de-DE" dirty="0" err="1"/>
              <a:t>html</a:t>
            </a:r>
            <a:r>
              <a:rPr lang="de-DE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7614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CA_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00" y="1279705"/>
            <a:ext cx="3286320" cy="246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LDA_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99" y="3650030"/>
            <a:ext cx="3383177" cy="25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75861" y="333375"/>
            <a:ext cx="6826639" cy="561975"/>
          </a:xfrm>
        </p:spPr>
        <p:txBody>
          <a:bodyPr/>
          <a:lstStyle/>
          <a:p>
            <a:r>
              <a:rPr lang="en-GB" dirty="0" smtClean="0"/>
              <a:t>Application: Visualizing Feature Spaces</a:t>
            </a:r>
            <a:endParaRPr lang="en-GB" dirty="0"/>
          </a:p>
        </p:txBody>
      </p:sp>
      <p:pic>
        <p:nvPicPr>
          <p:cNvPr id="30726" name="Picture 6" descr="../_images/plot_lle_digits_01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04" y="3650030"/>
            <a:ext cx="3383177" cy="25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ojected_im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3" y="1279705"/>
            <a:ext cx="3286320" cy="246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32038"/>
            <a:ext cx="8688468" cy="5000660"/>
          </a:xfrm>
        </p:spPr>
        <p:txBody>
          <a:bodyPr/>
          <a:lstStyle/>
          <a:p>
            <a:r>
              <a:rPr lang="en-US" sz="2400" dirty="0" smtClean="0"/>
              <a:t>Component Analysis: Principal / Independent</a:t>
            </a:r>
            <a:endParaRPr lang="en-US" sz="2400" dirty="0"/>
          </a:p>
          <a:p>
            <a:r>
              <a:rPr lang="en-US" sz="2400" dirty="0" smtClean="0"/>
              <a:t>Clustering: K-Means Clustering -&gt; Vector Quantization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Self-organizing maps</a:t>
            </a:r>
          </a:p>
          <a:p>
            <a:pPr lvl="1"/>
            <a:r>
              <a:rPr lang="de-DE" sz="2000" dirty="0" err="1" smtClean="0"/>
              <a:t>Neural</a:t>
            </a:r>
            <a:r>
              <a:rPr lang="de-DE" sz="2000" dirty="0" smtClean="0"/>
              <a:t> </a:t>
            </a:r>
            <a:r>
              <a:rPr lang="de-DE" sz="2000" dirty="0" err="1" smtClean="0"/>
              <a:t>networks</a:t>
            </a:r>
            <a:r>
              <a:rPr lang="de-DE" sz="2000" dirty="0" smtClean="0"/>
              <a:t> </a:t>
            </a:r>
            <a:r>
              <a:rPr lang="de-DE" sz="2000" dirty="0" err="1" smtClean="0"/>
              <a:t>nonlinear</a:t>
            </a:r>
            <a:r>
              <a:rPr lang="de-DE" sz="2000" dirty="0" smtClean="0"/>
              <a:t> </a:t>
            </a:r>
          </a:p>
          <a:p>
            <a:pPr marL="476250" lvl="1" indent="0">
              <a:buNone/>
            </a:pPr>
            <a:r>
              <a:rPr lang="de-DE" sz="2000" dirty="0" err="1" smtClean="0"/>
              <a:t>generalization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PCA</a:t>
            </a:r>
            <a:br>
              <a:rPr lang="de-DE" sz="2000" dirty="0" smtClean="0"/>
            </a:br>
            <a:endParaRPr lang="de-DE" sz="2000" dirty="0" smtClean="0"/>
          </a:p>
          <a:p>
            <a:pPr marL="476250" lvl="1" indent="0">
              <a:buNone/>
            </a:pPr>
            <a:endParaRPr lang="de-DE" sz="2000" dirty="0" smtClean="0"/>
          </a:p>
          <a:p>
            <a:r>
              <a:rPr lang="en-US" sz="2400" dirty="0"/>
              <a:t>Principally all kinds of Unsupervised Learning Schemes </a:t>
            </a:r>
            <a:r>
              <a:rPr lang="en-US" sz="2400" dirty="0" smtClean="0"/>
              <a:t>possible for Feature Learning</a:t>
            </a:r>
            <a:endParaRPr lang="en-US" sz="2400" dirty="0"/>
          </a:p>
        </p:txBody>
      </p:sp>
      <p:pic>
        <p:nvPicPr>
          <p:cNvPr id="250882" name="Picture 2" descr="https://upload.wikimedia.org/wikipedia/commons/thumb/b/bb/SOMsPCA.PNG/220px-SOMs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87" y="3632368"/>
            <a:ext cx="2328352" cy="153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Feature Learning</a:t>
            </a:r>
            <a:endParaRPr lang="en-US" dirty="0"/>
          </a:p>
        </p:txBody>
      </p:sp>
      <p:pic>
        <p:nvPicPr>
          <p:cNvPr id="250884" name="Picture 4" descr="http://upload.wikimedia.org/wikipedia/commons/thumb/5/5e/K_Means_Example_Step_1.svg/124px-K_Means_Example_Step_1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1" y="2135912"/>
            <a:ext cx="11811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885" name="Picture 5" descr="http://upload.wikimedia.org/wikipedia/commons/thumb/a/a5/K_Means_Example_Step_2.svg/139px-K_Means_Example_Step_2.svg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11" y="2132856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886" name="Picture 6" descr="http://upload.wikimedia.org/wikipedia/commons/thumb/3/3e/K_Means_Example_Step_3.svg/139px-K_Means_Example_Step_3.svg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05" y="2132856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887" name="Picture 7" descr="http://upload.wikimedia.org/wikipedia/commons/thumb/d/d2/K_Means_Example_Step_4.svg/139px-K_Means_Example_Step_4.svg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32856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6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Multilayer</a:t>
            </a:r>
            <a:r>
              <a:rPr lang="de-DE" b="1" dirty="0"/>
              <a:t>/</a:t>
            </a:r>
            <a:r>
              <a:rPr lang="de-DE" b="1" dirty="0" err="1"/>
              <a:t>Deep</a:t>
            </a:r>
            <a:r>
              <a:rPr lang="de-DE" b="1" dirty="0"/>
              <a:t> </a:t>
            </a:r>
            <a:r>
              <a:rPr lang="de-DE" b="1" dirty="0" err="1" smtClean="0"/>
              <a:t>architectures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0366" y="1324769"/>
            <a:ext cx="8753475" cy="5000660"/>
          </a:xfrm>
        </p:spPr>
        <p:txBody>
          <a:bodyPr/>
          <a:lstStyle/>
          <a:p>
            <a:r>
              <a:rPr lang="de-DE" sz="2000" dirty="0" err="1" smtClean="0"/>
              <a:t>Choosing</a:t>
            </a:r>
            <a:r>
              <a:rPr lang="de-DE" sz="2000" dirty="0" smtClean="0"/>
              <a:t> </a:t>
            </a:r>
            <a:r>
              <a:rPr lang="de-DE" sz="2000" dirty="0" err="1" smtClean="0"/>
              <a:t>features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one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magics</a:t>
            </a:r>
            <a:r>
              <a:rPr lang="de-DE" sz="2000" dirty="0" smtClean="0"/>
              <a:t> in 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</a:t>
            </a:r>
            <a:r>
              <a:rPr lang="de-DE" sz="2000" dirty="0" err="1" smtClean="0"/>
              <a:t>learning</a:t>
            </a:r>
            <a:r>
              <a:rPr lang="de-DE" sz="2000" dirty="0" smtClean="0"/>
              <a:t>. </a:t>
            </a:r>
            <a:r>
              <a:rPr lang="de-DE" sz="2000" dirty="0" err="1" smtClean="0"/>
              <a:t>There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clear</a:t>
            </a:r>
            <a:r>
              <a:rPr lang="de-DE" sz="2000" dirty="0" smtClean="0"/>
              <a:t> </a:t>
            </a:r>
            <a:r>
              <a:rPr lang="de-DE" sz="2000" dirty="0" err="1" smtClean="0"/>
              <a:t>engineering</a:t>
            </a:r>
            <a:r>
              <a:rPr lang="de-DE" sz="2000" dirty="0" smtClean="0"/>
              <a:t> </a:t>
            </a:r>
            <a:r>
              <a:rPr lang="de-DE" sz="2000" dirty="0" err="1" smtClean="0"/>
              <a:t>rules</a:t>
            </a:r>
            <a:r>
              <a:rPr lang="de-DE" sz="2000" dirty="0" smtClean="0"/>
              <a:t>!</a:t>
            </a:r>
          </a:p>
          <a:p>
            <a:r>
              <a:rPr lang="de-DE" sz="2000" dirty="0" err="1" smtClean="0"/>
              <a:t>Recently</a:t>
            </a:r>
            <a:r>
              <a:rPr lang="de-DE" sz="2000" dirty="0" smtClean="0"/>
              <a:t> </a:t>
            </a:r>
            <a:r>
              <a:rPr lang="de-DE" sz="2000" dirty="0" err="1" smtClean="0"/>
              <a:t>Particularly</a:t>
            </a:r>
            <a:r>
              <a:rPr lang="de-DE" sz="2000" dirty="0" smtClean="0"/>
              <a:t> in Image Recognition: Major </a:t>
            </a:r>
            <a:r>
              <a:rPr lang="de-DE" sz="2000" dirty="0" err="1" smtClean="0"/>
              <a:t>Breakthroughs</a:t>
            </a:r>
            <a:r>
              <a:rPr lang="de-DE" sz="2000" dirty="0" smtClean="0"/>
              <a:t>!</a:t>
            </a:r>
          </a:p>
          <a:p>
            <a:r>
              <a:rPr lang="de-DE" sz="2000" dirty="0" err="1" smtClean="0"/>
              <a:t>Why</a:t>
            </a:r>
            <a:r>
              <a:rPr lang="de-DE" sz="2000" dirty="0" smtClean="0"/>
              <a:t>: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Computing Power </a:t>
            </a:r>
            <a:r>
              <a:rPr lang="de-DE" sz="2000" dirty="0" err="1" smtClean="0"/>
              <a:t>and</a:t>
            </a:r>
            <a:r>
              <a:rPr lang="de-DE" sz="2000" dirty="0" smtClean="0"/>
              <a:t> Large Datasets! </a:t>
            </a:r>
            <a:endParaRPr lang="de-DE" sz="1800" b="1" dirty="0" smtClean="0"/>
          </a:p>
          <a:p>
            <a:r>
              <a:rPr lang="de-DE" sz="2400" b="1" dirty="0" smtClean="0"/>
              <a:t>Autoencoder</a:t>
            </a:r>
          </a:p>
          <a:p>
            <a:pPr lvl="1"/>
            <a:r>
              <a:rPr lang="de-DE" sz="2000" dirty="0" err="1" smtClean="0"/>
              <a:t>Tries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learn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identity</a:t>
            </a:r>
            <a:r>
              <a:rPr lang="de-DE" sz="2000" dirty="0" smtClean="0"/>
              <a:t> </a:t>
            </a:r>
            <a:r>
              <a:rPr lang="de-DE" sz="2000" dirty="0" err="1" smtClean="0"/>
              <a:t>function</a:t>
            </a:r>
            <a:r>
              <a:rPr lang="de-DE" sz="2000" dirty="0"/>
              <a:t> </a:t>
            </a:r>
            <a:endParaRPr lang="de-DE" sz="2000" dirty="0">
              <a:sym typeface="Wingdings" panose="05000000000000000000" pitchFamily="2" charset="2"/>
            </a:endParaRPr>
          </a:p>
          <a:p>
            <a:pPr lvl="1"/>
            <a:r>
              <a:rPr lang="de-DE" sz="2000" dirty="0" err="1" smtClean="0">
                <a:sym typeface="Wingdings" panose="05000000000000000000" pitchFamily="2" charset="2"/>
              </a:rPr>
              <a:t>By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restricting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function</a:t>
            </a:r>
            <a:r>
              <a:rPr lang="de-DE" sz="2000" dirty="0" smtClean="0">
                <a:sym typeface="Wingdings" panose="05000000000000000000" pitchFamily="2" charset="2"/>
              </a:rPr>
              <a:t>, </a:t>
            </a:r>
            <a:r>
              <a:rPr lang="de-DE" sz="2000" dirty="0" err="1" smtClean="0">
                <a:sym typeface="Wingdings" panose="05000000000000000000" pitchFamily="2" charset="2"/>
              </a:rPr>
              <a:t>ie</a:t>
            </a:r>
            <a:r>
              <a:rPr lang="de-DE" sz="2000" dirty="0" smtClean="0">
                <a:sym typeface="Wingdings" panose="05000000000000000000" pitchFamily="2" charset="2"/>
              </a:rPr>
              <a:t>. </a:t>
            </a:r>
            <a:r>
              <a:rPr lang="de-DE" sz="2000" dirty="0" err="1" smtClean="0"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number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nodes</a:t>
            </a:r>
            <a:r>
              <a:rPr lang="de-DE" sz="2000" dirty="0" smtClean="0">
                <a:sym typeface="Wingdings" panose="05000000000000000000" pitchFamily="2" charset="2"/>
              </a:rPr>
              <a:t/>
            </a:r>
            <a:br>
              <a:rPr lang="de-DE" sz="2000" dirty="0" smtClean="0">
                <a:sym typeface="Wingdings" panose="05000000000000000000" pitchFamily="2" charset="2"/>
              </a:rPr>
            </a:br>
            <a:r>
              <a:rPr lang="de-DE" sz="2000" dirty="0" err="1" smtClean="0">
                <a:sym typeface="Wingdings" panose="05000000000000000000" pitchFamily="2" charset="2"/>
              </a:rPr>
              <a:t>we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can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learn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something</a:t>
            </a:r>
            <a:r>
              <a:rPr lang="de-DE" sz="2000" dirty="0" smtClean="0">
                <a:sym typeface="Wingdings" panose="05000000000000000000" pitchFamily="2" charset="2"/>
              </a:rPr>
              <a:t> like </a:t>
            </a:r>
            <a:r>
              <a:rPr lang="de-DE" sz="2000" dirty="0" err="1" smtClean="0">
                <a:sym typeface="Wingdings" panose="05000000000000000000" pitchFamily="2" charset="2"/>
              </a:rPr>
              <a:t>structure</a:t>
            </a:r>
            <a:endParaRPr lang="de-DE" sz="2000" dirty="0" smtClean="0">
              <a:sym typeface="Wingdings" panose="05000000000000000000" pitchFamily="2" charset="2"/>
            </a:endParaRPr>
          </a:p>
          <a:p>
            <a:pPr lvl="1"/>
            <a:r>
              <a:rPr lang="de-DE" sz="2000" dirty="0" err="1" smtClean="0">
                <a:sym typeface="Wingdings" panose="05000000000000000000" pitchFamily="2" charset="2"/>
              </a:rPr>
              <a:t>We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can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stack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those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networks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by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learning</a:t>
            </a:r>
            <a:r>
              <a:rPr lang="de-DE" sz="2000" dirty="0" smtClean="0">
                <a:sym typeface="Wingdings" panose="05000000000000000000" pitchFamily="2" charset="2"/>
              </a:rPr>
              <a:t> an </a:t>
            </a:r>
          </a:p>
          <a:p>
            <a:pPr marL="476250" lvl="1" indent="0"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Autoencoder </a:t>
            </a:r>
            <a:r>
              <a:rPr lang="de-DE" sz="2000" dirty="0" err="1" smtClean="0"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hidden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layer</a:t>
            </a:r>
            <a:endParaRPr lang="de-DE" sz="2000" dirty="0" smtClean="0"/>
          </a:p>
          <a:p>
            <a:r>
              <a:rPr lang="de-DE" sz="2400" b="1" dirty="0" err="1" smtClean="0"/>
              <a:t>Restricted</a:t>
            </a:r>
            <a:r>
              <a:rPr lang="de-DE" sz="2400" b="1" dirty="0" smtClean="0"/>
              <a:t> </a:t>
            </a:r>
            <a:r>
              <a:rPr lang="de-DE" sz="2400" b="1" dirty="0"/>
              <a:t>Boltzmann </a:t>
            </a:r>
            <a:r>
              <a:rPr lang="de-DE" sz="2400" b="1" dirty="0" err="1" smtClean="0"/>
              <a:t>machine</a:t>
            </a:r>
            <a:endParaRPr lang="de-DE" sz="2400" b="1" dirty="0" smtClean="0"/>
          </a:p>
          <a:p>
            <a:pPr lvl="1"/>
            <a:r>
              <a:rPr lang="en-US" sz="2000" dirty="0" smtClean="0"/>
              <a:t>Another </a:t>
            </a:r>
            <a:r>
              <a:rPr lang="en-US" sz="2000" dirty="0" smtClean="0"/>
              <a:t>ANN </a:t>
            </a:r>
            <a:r>
              <a:rPr lang="en-US" sz="2000" dirty="0"/>
              <a:t>that can learn probability distribution </a:t>
            </a:r>
            <a:br>
              <a:rPr lang="en-US" sz="2000" dirty="0"/>
            </a:br>
            <a:r>
              <a:rPr lang="en-US" sz="2000" dirty="0"/>
              <a:t>over its set of inputs. </a:t>
            </a:r>
          </a:p>
          <a:p>
            <a:pPr lvl="1"/>
            <a:r>
              <a:rPr lang="en-US" sz="2000" dirty="0"/>
              <a:t>deep belief networks can be formed by "stacking" </a:t>
            </a:r>
            <a:r>
              <a:rPr lang="en-US" sz="2000" dirty="0" smtClean="0"/>
              <a:t>RBMs</a:t>
            </a: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1908" name="Picture 4" descr="Autoencoder6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56" y="2636912"/>
            <a:ext cx="252432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KIT">
      <a:majorFont>
        <a:latin typeface="Frutiger LT Std 45 Light"/>
        <a:ea typeface=""/>
        <a:cs typeface=""/>
      </a:majorFont>
      <a:minorFont>
        <a:latin typeface="Frutiger LT Std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BB58CE4C405540A34980841842442B" ma:contentTypeVersion="0" ma:contentTypeDescription="Ein neues Dokument erstellen." ma:contentTypeScope="" ma:versionID="c8b7df27ffe20c06f15b1059f69b2e7e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935EA8-EB4B-4350-8EA5-018E95417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05D6F72-3DD6-4A6F-AB54-90C4755466F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4A0506E-20CA-4B42-8693-747D12FB2E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</Template>
  <TotalTime>0</TotalTime>
  <Words>315</Words>
  <Application>Microsoft Office PowerPoint</Application>
  <PresentationFormat>Bildschirmpräsentation (4:3)</PresentationFormat>
  <Paragraphs>67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DINPro-Regular</vt:lpstr>
      <vt:lpstr>Frutiger LT Std 45 Light</vt:lpstr>
      <vt:lpstr>Wingdings</vt:lpstr>
      <vt:lpstr>KIT_master_ppt2007_en</vt:lpstr>
      <vt:lpstr>Feature Selection &amp; Feature learning</vt:lpstr>
      <vt:lpstr>Feature Selection</vt:lpstr>
      <vt:lpstr>Feature Dimensionality Reduction</vt:lpstr>
      <vt:lpstr>PowerPoint-Präsentation</vt:lpstr>
      <vt:lpstr>Application: Visualizing Feature Spaces</vt:lpstr>
      <vt:lpstr>Unsupervised Feature Learning</vt:lpstr>
      <vt:lpstr>Multilayer/Deep architectures</vt:lpstr>
    </vt:vector>
  </TitlesOfParts>
  <Company>TecO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Ubicomp Vorlesung</dc:title>
  <dc:creator>Michael Beigl;Till Riedel</dc:creator>
  <cp:keywords>Contex-Awareness;Pervasive Computing</cp:keywords>
  <dc:description>www.teco.edu</dc:description>
  <cp:lastModifiedBy>Anja Bachmann</cp:lastModifiedBy>
  <cp:revision>279</cp:revision>
  <dcterms:created xsi:type="dcterms:W3CDTF">2010-05-03T07:48:13Z</dcterms:created>
  <dcterms:modified xsi:type="dcterms:W3CDTF">2016-06-20T07:57:36Z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0x01010038BB58CE4C405540A34980841842442B</vt:lpwstr>
  </property>
</Properties>
</file>