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59" r:id="rId5"/>
    <p:sldId id="258" r:id="rId6"/>
    <p:sldId id="262" r:id="rId7"/>
    <p:sldId id="263" r:id="rId8"/>
    <p:sldId id="264" r:id="rId9"/>
    <p:sldId id="268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475990" y="1694815"/>
            <a:ext cx="58013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>
                <a:solidFill>
                  <a:schemeClr val="bg1"/>
                </a:solidFill>
              </a:rPr>
              <a:t>前端开发技术分享</a:t>
            </a:r>
            <a:endParaRPr lang="zh-CN" altLang="en-US" sz="5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73055" y="3679825"/>
            <a:ext cx="97980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孙海洋</a:t>
            </a:r>
            <a:endParaRPr lang="zh-CN" altLang="en-US" sz="20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64250" y="3072765"/>
            <a:ext cx="5799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1"/>
                </a:solidFill>
              </a:rPr>
              <a:t>----</a:t>
            </a:r>
            <a:r>
              <a:rPr lang="zh-CN" altLang="en-US" sz="2000">
                <a:solidFill>
                  <a:schemeClr val="bg1"/>
                </a:solidFill>
              </a:rPr>
              <a:t>低版本浏览器下兼容的   前端工程化方案探究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5" y="494665"/>
            <a:ext cx="2622550" cy="1616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" y="2592070"/>
            <a:ext cx="2038350" cy="628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55" y="3507740"/>
            <a:ext cx="2038350" cy="10191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23570" y="4935855"/>
            <a:ext cx="1721485" cy="9220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Jade EJS SWING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pm2/forever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3645" y="247650"/>
            <a:ext cx="1457325" cy="16287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5545" y="2202180"/>
            <a:ext cx="1553845" cy="205994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5545" y="4578350"/>
            <a:ext cx="1533525" cy="163766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416290" y="2223770"/>
            <a:ext cx="3357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构建工具：</a:t>
            </a:r>
            <a:r>
              <a:rPr lang="en-US" altLang="zh-CN">
                <a:solidFill>
                  <a:schemeClr val="bg1"/>
                </a:solidFill>
              </a:rPr>
              <a:t>Webpack/gulp/grunt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424545" y="2852420"/>
            <a:ext cx="3458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单元测试：</a:t>
            </a:r>
            <a:r>
              <a:rPr lang="en-US" altLang="zh-CN">
                <a:solidFill>
                  <a:schemeClr val="bg1"/>
                </a:solidFill>
              </a:rPr>
              <a:t>Karma/jasmine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424545" y="3220720"/>
            <a:ext cx="344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功能测试：</a:t>
            </a:r>
            <a:r>
              <a:rPr lang="en-US" altLang="zh-CN">
                <a:solidFill>
                  <a:schemeClr val="bg1"/>
                </a:solidFill>
              </a:rPr>
              <a:t>selenium/nightwatch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25180" y="1103630"/>
            <a:ext cx="27216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语法层面：</a:t>
            </a:r>
            <a:r>
              <a:rPr lang="en-US" altLang="zh-CN">
                <a:solidFill>
                  <a:schemeClr val="bg1"/>
                </a:solidFill>
              </a:rPr>
              <a:t>ES6 Typescript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Css : less/sass/post-css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53120" y="3703955"/>
            <a:ext cx="2876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自动化部署 ： </a:t>
            </a:r>
            <a:r>
              <a:rPr lang="en-US" altLang="zh-CN">
                <a:solidFill>
                  <a:schemeClr val="bg1"/>
                </a:solidFill>
              </a:rPr>
              <a:t>jenkins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73440" y="4369435"/>
            <a:ext cx="35617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nativeApp : reactNative NativeScript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桌面应用 ： </a:t>
            </a:r>
            <a:r>
              <a:rPr lang="en-US" altLang="zh-CN">
                <a:solidFill>
                  <a:schemeClr val="bg1"/>
                </a:solidFill>
              </a:rPr>
              <a:t>nw.js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electron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游戏 ：</a:t>
            </a:r>
            <a:r>
              <a:rPr lang="en-US" altLang="zh-CN">
                <a:solidFill>
                  <a:schemeClr val="bg1"/>
                </a:solidFill>
              </a:rPr>
              <a:t>Canvas OpenGL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嵌入式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......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/>
      <p:bldP spid="19" grpId="0"/>
      <p:bldP spid="20" grpId="0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240" y="668655"/>
            <a:ext cx="3409315" cy="790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285" y="3606165"/>
            <a:ext cx="3201035" cy="8909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285" y="4705350"/>
            <a:ext cx="3201035" cy="1276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8320" y="2054225"/>
            <a:ext cx="4070985" cy="1193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6495" y="678180"/>
            <a:ext cx="3157220" cy="7810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935" y="668655"/>
            <a:ext cx="3144520" cy="7689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7790" y="3726815"/>
            <a:ext cx="1068705" cy="23749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96045" y="3726815"/>
            <a:ext cx="1593215" cy="23742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23880" y="3726815"/>
            <a:ext cx="1369060" cy="23736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62355" y="665480"/>
            <a:ext cx="5391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为什么会有兼容性问题的存在？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63795" y="1339215"/>
            <a:ext cx="65258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ECMAScript  3  </a:t>
            </a:r>
            <a:r>
              <a:rPr lang="en-US" altLang="zh-CN" sz="2000">
                <a:solidFill>
                  <a:schemeClr val="bg1"/>
                </a:solidFill>
              </a:rPr>
              <a:t>: 1999</a:t>
            </a:r>
            <a:r>
              <a:rPr lang="zh-CN" altLang="en-US" sz="2000">
                <a:solidFill>
                  <a:schemeClr val="bg1"/>
                </a:solidFill>
              </a:rPr>
              <a:t>年          基本上所有的浏览器都支持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ECMAScript  5  : 2009</a:t>
            </a:r>
            <a:r>
              <a:rPr lang="zh-CN" altLang="en-US" sz="2000">
                <a:solidFill>
                  <a:schemeClr val="bg1"/>
                </a:solidFill>
              </a:rPr>
              <a:t>年          </a:t>
            </a:r>
            <a:r>
              <a:rPr lang="en-US" altLang="zh-CN" sz="2000">
                <a:solidFill>
                  <a:schemeClr val="bg1"/>
                </a:solidFill>
              </a:rPr>
              <a:t>IE9</a:t>
            </a:r>
            <a:r>
              <a:rPr lang="zh-CN" altLang="en-US" sz="2000">
                <a:solidFill>
                  <a:schemeClr val="bg1"/>
                </a:solidFill>
              </a:rPr>
              <a:t>及以上的现代浏览器支持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ECMAScript  6 </a:t>
            </a:r>
            <a:r>
              <a:rPr lang="zh-CN" altLang="en-US" sz="2000">
                <a:solidFill>
                  <a:schemeClr val="bg1"/>
                </a:solidFill>
              </a:rPr>
              <a:t>（</a:t>
            </a:r>
            <a:r>
              <a:rPr lang="en-US" altLang="zh-CN" sz="2000">
                <a:solidFill>
                  <a:schemeClr val="bg1"/>
                </a:solidFill>
              </a:rPr>
              <a:t>ES2015</a:t>
            </a:r>
            <a:r>
              <a:rPr lang="zh-CN" altLang="en-US" sz="2000">
                <a:solidFill>
                  <a:schemeClr val="bg1"/>
                </a:solidFill>
              </a:rPr>
              <a:t>）  </a:t>
            </a:r>
            <a:r>
              <a:rPr lang="en-US" altLang="zh-CN" sz="2000">
                <a:solidFill>
                  <a:schemeClr val="bg1"/>
                </a:solidFill>
              </a:rPr>
              <a:t>  2015</a:t>
            </a:r>
            <a:r>
              <a:rPr lang="zh-CN" altLang="en-US" sz="2000">
                <a:solidFill>
                  <a:schemeClr val="bg1"/>
                </a:solidFill>
              </a:rPr>
              <a:t>年  现代浏览器部分支持</a:t>
            </a:r>
            <a:endParaRPr lang="zh-CN" altLang="en-US" sz="200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005" y="2864485"/>
            <a:ext cx="2856865" cy="26854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83920" y="2715260"/>
            <a:ext cx="36468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ES6 ==&gt; BABEL ==&gt; ES5/ES3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43495" y="2806700"/>
            <a:ext cx="4090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Typescript ==&gt; tsc ==&gt; ES5/ES3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3920" y="3267075"/>
            <a:ext cx="26346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ES6</a:t>
            </a:r>
            <a:r>
              <a:rPr lang="zh-CN" altLang="en-US">
                <a:solidFill>
                  <a:schemeClr val="bg1"/>
                </a:solidFill>
              </a:rPr>
              <a:t>特性：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let,const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Promise/Generator/async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class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import/export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let [a, b, c] = [1, 2, 3];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模板字符串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箭头函数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........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43495" y="3405505"/>
            <a:ext cx="43135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ES6</a:t>
            </a:r>
            <a:r>
              <a:rPr lang="zh-CN" altLang="en-US">
                <a:solidFill>
                  <a:schemeClr val="bg1"/>
                </a:solidFill>
              </a:rPr>
              <a:t>的这些特性全部能在</a:t>
            </a:r>
            <a:r>
              <a:rPr lang="en-US" altLang="zh-CN">
                <a:solidFill>
                  <a:schemeClr val="bg1"/>
                </a:solidFill>
              </a:rPr>
              <a:t>Typescript</a:t>
            </a:r>
            <a:r>
              <a:rPr lang="zh-CN" altLang="en-US">
                <a:solidFill>
                  <a:schemeClr val="bg1"/>
                </a:solidFill>
              </a:rPr>
              <a:t>中使用；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除此之外，</a:t>
            </a:r>
            <a:r>
              <a:rPr lang="en-US" altLang="zh-CN">
                <a:solidFill>
                  <a:schemeClr val="bg1"/>
                </a:solidFill>
              </a:rPr>
              <a:t>Typescript</a:t>
            </a:r>
            <a:r>
              <a:rPr lang="zh-CN" altLang="en-US">
                <a:solidFill>
                  <a:schemeClr val="bg1"/>
                </a:solidFill>
              </a:rPr>
              <a:t>还引入了：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静态类型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命名空间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接口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泛型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枚举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.........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96340" y="1358265"/>
            <a:ext cx="32626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浏览器厂商的原因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语言的标准也一直在进步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3" grpId="0"/>
      <p:bldP spid="4" grpId="0"/>
      <p:bldP spid="7" grpId="0"/>
      <p:bldP spid="8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93470" y="516255"/>
            <a:ext cx="96475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TypeScript 是微软开发一款开源的编程语言，本质上是向 JavaScript 增加</a:t>
            </a:r>
            <a:r>
              <a:rPr>
                <a:solidFill>
                  <a:srgbClr val="FF0000"/>
                </a:solidFill>
              </a:rPr>
              <a:t>静态类型系统</a:t>
            </a:r>
            <a:r>
              <a:rPr>
                <a:solidFill>
                  <a:schemeClr val="bg1"/>
                </a:solidFill>
              </a:rPr>
              <a:t>。它是 JavaScript 的超集，所有现有的 JavaScript 都可以不加改变就在其中使用。</a:t>
            </a:r>
            <a:endParaRPr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在编译期去掉类型和特有语法，生成纯粹的</a:t>
            </a:r>
            <a:r>
              <a:rPr lang="en-US" altLang="zh-CN">
                <a:solidFill>
                  <a:schemeClr val="bg1"/>
                </a:solidFill>
              </a:rPr>
              <a:t>javascript</a:t>
            </a:r>
            <a:r>
              <a:rPr lang="zh-CN" altLang="en-US">
                <a:solidFill>
                  <a:schemeClr val="bg1"/>
                </a:solidFill>
              </a:rPr>
              <a:t>代码；由于最后在浏览器中运行的仍然是</a:t>
            </a:r>
            <a:r>
              <a:rPr lang="en-US" altLang="zh-CN">
                <a:solidFill>
                  <a:schemeClr val="bg1"/>
                </a:solidFill>
              </a:rPr>
              <a:t>javascript</a:t>
            </a:r>
            <a:r>
              <a:rPr lang="zh-CN" altLang="en-US">
                <a:solidFill>
                  <a:schemeClr val="bg1"/>
                </a:solidFill>
              </a:rPr>
              <a:t>代码，</a:t>
            </a:r>
            <a:r>
              <a:rPr lang="zh-CN" altLang="en-US">
                <a:solidFill>
                  <a:srgbClr val="FF0000"/>
                </a:solidFill>
              </a:rPr>
              <a:t>因此不会引入兼容性问题。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93470" y="2371090"/>
            <a:ext cx="815657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Typescript </a:t>
            </a:r>
            <a:r>
              <a:rPr lang="zh-CN" altLang="en-US" sz="2800">
                <a:solidFill>
                  <a:schemeClr val="bg1"/>
                </a:solidFill>
              </a:rPr>
              <a:t>优势：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1. </a:t>
            </a:r>
            <a:r>
              <a:rPr lang="zh-CN" altLang="en-US" sz="2400">
                <a:solidFill>
                  <a:schemeClr val="bg1"/>
                </a:solidFill>
              </a:rPr>
              <a:t>支持最新的</a:t>
            </a:r>
            <a:r>
              <a:rPr lang="en-US" altLang="zh-CN" sz="2400">
                <a:solidFill>
                  <a:schemeClr val="bg1"/>
                </a:solidFill>
              </a:rPr>
              <a:t>ECMA</a:t>
            </a:r>
            <a:r>
              <a:rPr lang="zh-CN" altLang="en-US" sz="2400">
                <a:solidFill>
                  <a:schemeClr val="bg1"/>
                </a:solidFill>
              </a:rPr>
              <a:t>规范，面向未来编程；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2. </a:t>
            </a:r>
            <a:r>
              <a:rPr lang="zh-CN" altLang="en-US" sz="2400">
                <a:solidFill>
                  <a:schemeClr val="bg1"/>
                </a:solidFill>
              </a:rPr>
              <a:t>强大的</a:t>
            </a:r>
            <a:r>
              <a:rPr lang="en-US" altLang="zh-CN" sz="2400">
                <a:solidFill>
                  <a:schemeClr val="bg1"/>
                </a:solidFill>
              </a:rPr>
              <a:t>IDE</a:t>
            </a:r>
            <a:r>
              <a:rPr lang="zh-CN" altLang="en-US" sz="2400">
                <a:solidFill>
                  <a:schemeClr val="bg1"/>
                </a:solidFill>
              </a:rPr>
              <a:t>支持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	-- </a:t>
            </a:r>
            <a:r>
              <a:rPr lang="zh-CN" altLang="en-US" sz="2400">
                <a:solidFill>
                  <a:schemeClr val="bg1"/>
                </a:solidFill>
              </a:rPr>
              <a:t>类型检查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	-- </a:t>
            </a:r>
            <a:r>
              <a:rPr lang="zh-CN" altLang="en-US" sz="2400">
                <a:solidFill>
                  <a:schemeClr val="bg1"/>
                </a:solidFill>
              </a:rPr>
              <a:t>语法提示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	-- </a:t>
            </a:r>
            <a:r>
              <a:rPr lang="zh-CN" altLang="en-US" sz="2400">
                <a:solidFill>
                  <a:schemeClr val="bg1"/>
                </a:solidFill>
              </a:rPr>
              <a:t>重构辅助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3. </a:t>
            </a:r>
            <a:r>
              <a:rPr lang="zh-CN" altLang="en-US" sz="2400">
                <a:solidFill>
                  <a:schemeClr val="bg1"/>
                </a:solidFill>
              </a:rPr>
              <a:t>在前端界影响力越来越大，同时也是</a:t>
            </a:r>
            <a:r>
              <a:rPr lang="en-US" altLang="zh-CN" sz="2400">
                <a:solidFill>
                  <a:schemeClr val="bg1"/>
                </a:solidFill>
              </a:rPr>
              <a:t>Angular</a:t>
            </a:r>
            <a:r>
              <a:rPr lang="zh-CN" altLang="en-US" sz="2400">
                <a:solidFill>
                  <a:schemeClr val="bg1"/>
                </a:solidFill>
              </a:rPr>
              <a:t>的开发语言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61590" y="1869440"/>
            <a:ext cx="80117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1. 	</a:t>
            </a:r>
            <a:r>
              <a:rPr lang="zh-CN" altLang="en-US" sz="2400">
                <a:solidFill>
                  <a:schemeClr val="bg1"/>
                </a:solidFill>
              </a:rPr>
              <a:t>安装</a:t>
            </a:r>
            <a:r>
              <a:rPr lang="en-US" altLang="zh-CN" sz="2400">
                <a:solidFill>
                  <a:schemeClr val="bg1"/>
                </a:solidFill>
              </a:rPr>
              <a:t>nodejs 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2. 	</a:t>
            </a:r>
            <a:r>
              <a:rPr lang="zh-CN" altLang="en-US" sz="2400">
                <a:solidFill>
                  <a:schemeClr val="bg1"/>
                </a:solidFill>
              </a:rPr>
              <a:t>安装</a:t>
            </a:r>
            <a:r>
              <a:rPr lang="en-US" altLang="zh-CN" sz="2400">
                <a:solidFill>
                  <a:schemeClr val="bg1"/>
                </a:solidFill>
              </a:rPr>
              <a:t>Typescript    npm install -g typescript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3. 	</a:t>
            </a:r>
            <a:r>
              <a:rPr lang="zh-CN" altLang="en-US" sz="2400">
                <a:solidFill>
                  <a:schemeClr val="bg1"/>
                </a:solidFill>
              </a:rPr>
              <a:t>配置</a:t>
            </a:r>
            <a:r>
              <a:rPr lang="en-US" altLang="zh-CN" sz="2400">
                <a:solidFill>
                  <a:schemeClr val="bg1"/>
                </a:solidFill>
              </a:rPr>
              <a:t>tsconfig.json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4. 	</a:t>
            </a:r>
            <a:r>
              <a:rPr lang="zh-CN" altLang="en-US" sz="2400">
                <a:solidFill>
                  <a:schemeClr val="bg1"/>
                </a:solidFill>
              </a:rPr>
              <a:t>在终端中输入 </a:t>
            </a:r>
            <a:r>
              <a:rPr lang="en-US" altLang="zh-CN" sz="2400">
                <a:solidFill>
                  <a:schemeClr val="bg1"/>
                </a:solidFill>
              </a:rPr>
              <a:t>tsc -w</a:t>
            </a:r>
            <a:r>
              <a:rPr lang="zh-CN" altLang="en-US" sz="2400">
                <a:solidFill>
                  <a:schemeClr val="bg1"/>
                </a:solidFill>
              </a:rPr>
              <a:t>进行自动编译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5. 	</a:t>
            </a:r>
            <a:r>
              <a:rPr lang="zh-CN" altLang="en-US" sz="2400">
                <a:solidFill>
                  <a:schemeClr val="bg1"/>
                </a:solidFill>
              </a:rPr>
              <a:t>书写</a:t>
            </a:r>
            <a:r>
              <a:rPr lang="en-US" altLang="zh-CN" sz="2400">
                <a:solidFill>
                  <a:schemeClr val="bg1"/>
                </a:solidFill>
              </a:rPr>
              <a:t>Typescript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65065" y="844550"/>
            <a:ext cx="3204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bg1"/>
                </a:solidFill>
              </a:rPr>
              <a:t>开发流程</a:t>
            </a:r>
            <a:endParaRPr lang="zh-CN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839595" y="1049020"/>
            <a:ext cx="9276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Backbone</a:t>
            </a:r>
            <a:r>
              <a:rPr lang="zh-CN" altLang="en-US" sz="2400">
                <a:solidFill>
                  <a:schemeClr val="bg1"/>
                </a:solidFill>
              </a:rPr>
              <a:t>是一个轻量级的</a:t>
            </a:r>
            <a:r>
              <a:rPr lang="en-US" altLang="zh-CN" sz="2400">
                <a:solidFill>
                  <a:schemeClr val="bg1"/>
                </a:solidFill>
              </a:rPr>
              <a:t>Javascript 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MVC</a:t>
            </a:r>
            <a:r>
              <a:rPr lang="zh-CN" altLang="en-US" sz="2400">
                <a:solidFill>
                  <a:schemeClr val="bg1"/>
                </a:solidFill>
              </a:rPr>
              <a:t>库，强依赖于</a:t>
            </a:r>
            <a:r>
              <a:rPr lang="en-US" altLang="zh-CN" sz="2400">
                <a:solidFill>
                  <a:schemeClr val="bg1"/>
                </a:solidFill>
              </a:rPr>
              <a:t>underscore.js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39595" y="2034540"/>
            <a:ext cx="85121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优势：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  <a:sym typeface="+mn-ea"/>
              </a:rPr>
              <a:t>1. 把原本无逻辑的javascript代码进行组织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，减少代码开发过程中的数据和逻辑混乱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2. </a:t>
            </a:r>
            <a:r>
              <a:rPr lang="zh-CN" altLang="en-US" sz="2400">
                <a:solidFill>
                  <a:schemeClr val="bg1"/>
                </a:solidFill>
              </a:rPr>
              <a:t>很轻，入门简单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3. </a:t>
            </a:r>
            <a:r>
              <a:rPr lang="zh-CN" altLang="en-US" sz="2400">
                <a:solidFill>
                  <a:schemeClr val="bg1"/>
                </a:solidFill>
              </a:rPr>
              <a:t>兼容</a:t>
            </a:r>
            <a:r>
              <a:rPr lang="en-US" altLang="zh-CN" sz="2400">
                <a:solidFill>
                  <a:schemeClr val="bg1"/>
                </a:solidFill>
              </a:rPr>
              <a:t>IE6</a:t>
            </a:r>
            <a:endParaRPr lang="en-US" altLang="zh-CN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785" y="972185"/>
            <a:ext cx="4809490" cy="56540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345" y="960755"/>
            <a:ext cx="3054350" cy="57124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252345" y="295275"/>
            <a:ext cx="7799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Backbone</a:t>
            </a:r>
            <a:r>
              <a:rPr lang="zh-CN" altLang="en-US">
                <a:solidFill>
                  <a:schemeClr val="bg1"/>
                </a:solidFill>
              </a:rPr>
              <a:t>并没有减少你的代码量，但会让你的代码结构更加清晰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2359025"/>
            <a:ext cx="6800215" cy="38188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71980" y="711835"/>
            <a:ext cx="7770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在Backbonejs有几个重要的概念，:Model，Collection，View，Router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30400" y="1173480"/>
            <a:ext cx="51644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View : </a:t>
            </a:r>
            <a:r>
              <a:rPr lang="zh-CN" altLang="en-US">
                <a:solidFill>
                  <a:schemeClr val="bg1"/>
                </a:solidFill>
              </a:rPr>
              <a:t>数据渲染，事件绑定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Model</a:t>
            </a:r>
            <a:r>
              <a:rPr lang="zh-CN" altLang="en-US">
                <a:solidFill>
                  <a:schemeClr val="bg1"/>
                </a:solidFill>
              </a:rPr>
              <a:t> ： 数据验证，数据转换，与服务器交互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Collection :  Model</a:t>
            </a:r>
            <a:r>
              <a:rPr lang="zh-CN" altLang="en-US">
                <a:solidFill>
                  <a:schemeClr val="bg1"/>
                </a:solidFill>
              </a:rPr>
              <a:t>的有序集合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1315</Words>
  <Application>WPS 演示</Application>
  <PresentationFormat>宽屏</PresentationFormat>
  <Paragraphs>100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27</cp:revision>
  <dcterms:created xsi:type="dcterms:W3CDTF">2015-05-05T08:02:00Z</dcterms:created>
  <dcterms:modified xsi:type="dcterms:W3CDTF">2017-10-11T07:22:57Z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