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47" r:id="rId2"/>
    <p:sldId id="630" r:id="rId3"/>
    <p:sldId id="631" r:id="rId4"/>
    <p:sldId id="635" r:id="rId5"/>
    <p:sldId id="636" r:id="rId6"/>
    <p:sldId id="1028" r:id="rId7"/>
    <p:sldId id="632" r:id="rId8"/>
    <p:sldId id="633" r:id="rId9"/>
    <p:sldId id="634" r:id="rId10"/>
    <p:sldId id="439" r:id="rId11"/>
    <p:sldId id="640" r:id="rId12"/>
    <p:sldId id="1024" r:id="rId13"/>
    <p:sldId id="1025" r:id="rId14"/>
    <p:sldId id="1026" r:id="rId15"/>
    <p:sldId id="1027" r:id="rId16"/>
    <p:sldId id="641" r:id="rId17"/>
    <p:sldId id="646" r:id="rId18"/>
    <p:sldId id="642" r:id="rId19"/>
    <p:sldId id="643" r:id="rId20"/>
    <p:sldId id="644" r:id="rId21"/>
    <p:sldId id="440" r:id="rId22"/>
    <p:sldId id="651" r:id="rId23"/>
    <p:sldId id="652" r:id="rId24"/>
    <p:sldId id="653" r:id="rId25"/>
    <p:sldId id="654" r:id="rId26"/>
    <p:sldId id="655" r:id="rId27"/>
    <p:sldId id="657" r:id="rId28"/>
    <p:sldId id="679" r:id="rId29"/>
    <p:sldId id="656" r:id="rId30"/>
    <p:sldId id="658" r:id="rId31"/>
    <p:sldId id="659" r:id="rId32"/>
  </p:sldIdLst>
  <p:sldSz cx="12198350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69" autoAdjust="0"/>
  </p:normalViewPr>
  <p:slideViewPr>
    <p:cSldViewPr>
      <p:cViewPr>
        <p:scale>
          <a:sx n="75" d="100"/>
          <a:sy n="75" d="100"/>
        </p:scale>
        <p:origin x="-946" y="86"/>
      </p:cViewPr>
      <p:guideLst>
        <p:guide orient="horz" pos="2129"/>
        <p:guide pos="38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50" d="100"/>
          <a:sy n="150" d="100"/>
        </p:scale>
        <p:origin x="-1320" y="57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69D75-2A03-4B3C-8E43-F358DABF0531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1210A-1DFE-4EDE-9BE0-BF9674EB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02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8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实际应用问题</a:t>
            </a:r>
            <a:endParaRPr lang="en-US" altLang="zh-CN" dirty="0" smtClean="0"/>
          </a:p>
          <a:p>
            <a:r>
              <a:rPr lang="zh-CN" altLang="en-US" dirty="0" smtClean="0"/>
              <a:t>每个用户在一个独立的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中平均页面访问时长，</a:t>
            </a:r>
            <a:r>
              <a:rPr lang="en-US" altLang="zh-CN" dirty="0" smtClean="0"/>
              <a:t>session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session </a:t>
            </a:r>
            <a:r>
              <a:rPr lang="zh-CN" altLang="en-US" dirty="0" smtClean="0"/>
              <a:t>的间隔时间是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r>
              <a:rPr lang="zh-CN" altLang="en-US" dirty="0" smtClean="0"/>
              <a:t>我们使用 </a:t>
            </a:r>
            <a:r>
              <a:rPr lang="en-US" altLang="zh-CN" dirty="0" smtClean="0"/>
              <a:t>flink </a:t>
            </a:r>
            <a:r>
              <a:rPr lang="zh-CN" altLang="en-US" dirty="0" smtClean="0"/>
              <a:t>来解决这个问题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）读取 </a:t>
            </a:r>
            <a:r>
              <a:rPr lang="en-US" altLang="zh-CN" dirty="0" smtClean="0"/>
              <a:t>kafka </a:t>
            </a:r>
            <a:r>
              <a:rPr lang="zh-CN" altLang="en-US" dirty="0" smtClean="0"/>
              <a:t>中的数据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）基于用户的 </a:t>
            </a:r>
            <a:r>
              <a:rPr lang="en-US" altLang="zh-CN" dirty="0" smtClean="0"/>
              <a:t>userId</a:t>
            </a:r>
            <a:r>
              <a:rPr lang="zh-CN" altLang="en-US" dirty="0" smtClean="0"/>
              <a:t>，设置 一个 </a:t>
            </a:r>
            <a:r>
              <a:rPr lang="en-US" altLang="zh-CN" dirty="0" smtClean="0"/>
              <a:t>session window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gap</a:t>
            </a:r>
            <a:r>
              <a:rPr lang="zh-CN" altLang="en-US" dirty="0" smtClean="0"/>
              <a:t>，在同一个</a:t>
            </a:r>
            <a:r>
              <a:rPr lang="en-US" altLang="zh-CN" dirty="0" smtClean="0"/>
              <a:t>session window </a:t>
            </a:r>
            <a:r>
              <a:rPr lang="zh-CN" altLang="en-US" dirty="0" smtClean="0"/>
              <a:t>中的数据表示用户活跃的区间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）最后使用一个自定义的 </a:t>
            </a:r>
            <a:r>
              <a:rPr lang="en-US" altLang="zh-CN" dirty="0" smtClean="0"/>
              <a:t>window Function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2CE1E-2A1D-4F31-8CCA-EC5B32960B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2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2CE1E-2A1D-4F31-8CCA-EC5B32960BE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7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Event Time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根据实际需求而定</a:t>
            </a:r>
            <a:endParaRPr lang="en-US" altLang="zh-CN" dirty="0" smtClean="0"/>
          </a:p>
          <a:p>
            <a:r>
              <a:rPr lang="zh-CN" altLang="en-US" dirty="0" smtClean="0"/>
              <a:t>如：统计最近一分钟，则使用默认</a:t>
            </a:r>
            <a:r>
              <a:rPr lang="en-US" altLang="zh-CN" smtClean="0"/>
              <a:t>ProcessingTime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2CE1E-2A1D-4F31-8CCA-EC5B32960BE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2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测试数据</a:t>
            </a:r>
            <a:r>
              <a:rPr lang="en-US" altLang="zh-CN"/>
              <a:t>-1</a:t>
            </a:r>
            <a:r>
              <a:rPr lang="zh-CN" altLang="en-US"/>
              <a:t>如下：</a:t>
            </a:r>
            <a:r>
              <a:rPr lang="en-US" altLang="zh-CN"/>
              <a:t>watermark+window</a:t>
            </a:r>
            <a:r>
              <a:rPr lang="zh-CN" altLang="en-US"/>
              <a:t>处理乱序数据</a:t>
            </a:r>
          </a:p>
          <a:p>
            <a:r>
              <a:rPr lang="zh-CN" altLang="en-US"/>
              <a:t>0001,1538359882000		2018-10-01 10:11:22</a:t>
            </a:r>
          </a:p>
          <a:p>
            <a:r>
              <a:rPr lang="zh-CN" altLang="en-US"/>
              <a:t>0001,1538359886000		2018-10-01 10:11:26</a:t>
            </a:r>
          </a:p>
          <a:p>
            <a:r>
              <a:rPr lang="zh-CN" altLang="en-US"/>
              <a:t>0001,1538359892000		2018-10-01 10:11:32</a:t>
            </a:r>
          </a:p>
          <a:p>
            <a:r>
              <a:rPr lang="zh-CN" altLang="en-US"/>
              <a:t>0001,1538359893000		2018-10-01 10:11:33</a:t>
            </a:r>
          </a:p>
          <a:p>
            <a:r>
              <a:rPr lang="zh-CN" altLang="en-US"/>
              <a:t>0001,1538359894000		2018-10-01 10:11:34</a:t>
            </a:r>
          </a:p>
          <a:p>
            <a:r>
              <a:rPr lang="zh-CN" altLang="en-US"/>
              <a:t>0001,1538359896000		2018-10-01 10:11:36</a:t>
            </a:r>
          </a:p>
          <a:p>
            <a:r>
              <a:rPr lang="zh-CN" altLang="en-US"/>
              <a:t>0001,1538359897000		2018-10-01 10:11:37</a:t>
            </a:r>
          </a:p>
          <a:p>
            <a:endParaRPr lang="zh-CN" altLang="en-US"/>
          </a:p>
          <a:p>
            <a:r>
              <a:rPr lang="zh-CN" altLang="en-US"/>
              <a:t>0001,1538359899000		2018-10-01 10:11:39</a:t>
            </a:r>
          </a:p>
          <a:p>
            <a:r>
              <a:rPr lang="zh-CN" altLang="en-US"/>
              <a:t>0001,1538359891000		2018-10-01 10:11:31</a:t>
            </a:r>
          </a:p>
          <a:p>
            <a:r>
              <a:rPr lang="zh-CN" altLang="en-US"/>
              <a:t>0001,1538359903000		2018-10-01 10:11:43</a:t>
            </a:r>
          </a:p>
          <a:p>
            <a:endParaRPr lang="zh-CN" altLang="en-US"/>
          </a:p>
          <a:p>
            <a:r>
              <a:rPr lang="zh-CN" altLang="en-US"/>
              <a:t>0001,1538359892000		2018-10-01 10:11:32</a:t>
            </a:r>
          </a:p>
          <a:p>
            <a:r>
              <a:rPr lang="zh-CN" altLang="en-US"/>
              <a:t>0001,1538359891000		2018-10-01 10:11:31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测试数据</a:t>
            </a:r>
            <a:r>
              <a:rPr lang="en-US" altLang="zh-CN"/>
              <a:t>-2</a:t>
            </a:r>
            <a:r>
              <a:rPr lang="zh-CN" altLang="en-US"/>
              <a:t>如下：延迟数据被丢弃</a:t>
            </a:r>
          </a:p>
          <a:p>
            <a:r>
              <a:rPr lang="zh-CN" altLang="en-US"/>
              <a:t>0001,1538359890000		2018-10-01 10:11:30</a:t>
            </a:r>
          </a:p>
          <a:p>
            <a:r>
              <a:rPr lang="zh-CN" altLang="en-US"/>
              <a:t>0001,1538359903000		2018-10-01 10:11:43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0001,1538359890000		2018-10-01 10:11:30</a:t>
            </a:r>
          </a:p>
          <a:p>
            <a:r>
              <a:rPr lang="zh-CN" altLang="en-US"/>
              <a:t>0001,1538359891000		2018-10-01 10:11:31</a:t>
            </a:r>
          </a:p>
          <a:p>
            <a:r>
              <a:rPr lang="zh-CN" altLang="en-US"/>
              <a:t>0001,1538359892000		2018-10-01 10:11:32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测试数据</a:t>
            </a:r>
            <a:r>
              <a:rPr lang="en-US" altLang="zh-CN"/>
              <a:t>-3</a:t>
            </a:r>
            <a:r>
              <a:rPr lang="zh-CN" altLang="en-US"/>
              <a:t>如下：allowedLateness </a:t>
            </a:r>
          </a:p>
          <a:p>
            <a:r>
              <a:rPr lang="zh-CN" altLang="en-US"/>
              <a:t>0001,1538359890000		2018-10-01 10:11:30</a:t>
            </a:r>
          </a:p>
          <a:p>
            <a:r>
              <a:rPr lang="zh-CN" altLang="en-US"/>
              <a:t>0001,1538359903000		2018-10-01 10:11:43</a:t>
            </a:r>
          </a:p>
          <a:p>
            <a:r>
              <a:rPr lang="zh-CN" altLang="en-US"/>
              <a:t>0001,1538359890000		2018-10-01 10:11:30</a:t>
            </a:r>
          </a:p>
          <a:p>
            <a:r>
              <a:rPr lang="zh-CN" altLang="en-US"/>
              <a:t>0001,1538359891000		2018-10-01 10:11:31</a:t>
            </a:r>
          </a:p>
          <a:p>
            <a:r>
              <a:rPr lang="zh-CN" altLang="en-US"/>
              <a:t>0001,1538359892000		2018-10-01 10:11:32</a:t>
            </a:r>
          </a:p>
          <a:p>
            <a:r>
              <a:rPr lang="zh-CN" altLang="en-US"/>
              <a:t>0001,1538359904000		2018-10-01 10:11:44</a:t>
            </a:r>
          </a:p>
          <a:p>
            <a:r>
              <a:rPr lang="zh-CN" altLang="en-US"/>
              <a:t>0001,1538359890000		2018-10-01 10:11:30</a:t>
            </a:r>
          </a:p>
          <a:p>
            <a:r>
              <a:rPr lang="zh-CN" altLang="en-US"/>
              <a:t>0001,1538359891000		2018-10-01 10:11:31</a:t>
            </a:r>
          </a:p>
          <a:p>
            <a:r>
              <a:rPr lang="zh-CN" altLang="en-US"/>
              <a:t>0001,1538359892000		2018-10-01 10:11:32</a:t>
            </a:r>
          </a:p>
          <a:p>
            <a:r>
              <a:rPr lang="zh-CN" altLang="en-US"/>
              <a:t>0001,1538359905000		2018-10-01 10:11:45</a:t>
            </a:r>
          </a:p>
          <a:p>
            <a:r>
              <a:rPr lang="zh-CN" altLang="en-US"/>
              <a:t>0001,1538359890000		2018-10-01 10:11:30</a:t>
            </a:r>
          </a:p>
          <a:p>
            <a:r>
              <a:rPr lang="zh-CN" altLang="en-US"/>
              <a:t>0001,1538359891000		2018-10-01 10:11:31</a:t>
            </a:r>
          </a:p>
          <a:p>
            <a:r>
              <a:rPr lang="zh-CN" altLang="en-US"/>
              <a:t>0001,1538359892000		2018-10-01 10:11:32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测试数据</a:t>
            </a:r>
            <a:r>
              <a:rPr lang="en-US" altLang="zh-CN"/>
              <a:t>-4</a:t>
            </a:r>
            <a:r>
              <a:rPr lang="zh-CN" altLang="en-US"/>
              <a:t>如下：sideOutputLateData </a:t>
            </a:r>
          </a:p>
          <a:p>
            <a:r>
              <a:rPr lang="zh-CN" altLang="en-US"/>
              <a:t>0001,1538359890000		2018-10-01 10:11:30</a:t>
            </a:r>
          </a:p>
          <a:p>
            <a:r>
              <a:rPr lang="zh-CN" altLang="en-US"/>
              <a:t>0001,1538359903000		2018-10-01 10:11:43</a:t>
            </a:r>
          </a:p>
          <a:p>
            <a:r>
              <a:rPr lang="zh-CN" altLang="en-US"/>
              <a:t>0001,1538359890000		2018-10-01 10:11:30</a:t>
            </a:r>
          </a:p>
          <a:p>
            <a:r>
              <a:rPr lang="zh-CN" altLang="en-US"/>
              <a:t>0001,1538359891000		2018-10-01 10:11:31</a:t>
            </a:r>
          </a:p>
          <a:p>
            <a:r>
              <a:rPr lang="zh-CN" altLang="en-US"/>
              <a:t>0001,1538359892000		2018-10-01 10:11:32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测试数据</a:t>
            </a:r>
            <a:r>
              <a:rPr lang="en-US" altLang="zh-CN"/>
              <a:t>-5</a:t>
            </a:r>
            <a:r>
              <a:rPr lang="zh-CN" altLang="en-US"/>
              <a:t>如下：多并行度下的</a:t>
            </a:r>
            <a:r>
              <a:rPr lang="en-US" altLang="zh-CN"/>
              <a:t>watermark-8</a:t>
            </a:r>
            <a:endParaRPr lang="zh-CN" altLang="en-US"/>
          </a:p>
          <a:p>
            <a:r>
              <a:rPr lang="zh-CN" altLang="en-US">
                <a:sym typeface="+mn-ea"/>
              </a:rPr>
              <a:t>0001,1538359882000		2018-10-01 10:11:22</a:t>
            </a:r>
            <a:endParaRPr lang="zh-CN" altLang="en-US"/>
          </a:p>
          <a:p>
            <a:r>
              <a:rPr lang="zh-CN" altLang="en-US">
                <a:sym typeface="+mn-ea"/>
              </a:rPr>
              <a:t>0001,1538359886000		2018-10-01 10:11:26</a:t>
            </a:r>
            <a:endParaRPr lang="zh-CN" altLang="en-US"/>
          </a:p>
          <a:p>
            <a:r>
              <a:rPr lang="zh-CN" altLang="en-US">
                <a:sym typeface="+mn-ea"/>
              </a:rPr>
              <a:t>0001,1538359892000		2018-10-01 10:11:32</a:t>
            </a:r>
            <a:endParaRPr lang="zh-CN" altLang="en-US"/>
          </a:p>
          <a:p>
            <a:r>
              <a:rPr lang="zh-CN" altLang="en-US">
                <a:sym typeface="+mn-ea"/>
              </a:rPr>
              <a:t>0001,1538359893000		2018-10-01 10:11:33</a:t>
            </a:r>
            <a:endParaRPr lang="zh-CN" altLang="en-US"/>
          </a:p>
          <a:p>
            <a:r>
              <a:rPr lang="zh-CN" altLang="en-US">
                <a:sym typeface="+mn-ea"/>
              </a:rPr>
              <a:t>0001,1538359894000		2018-10-01 10:11:34</a:t>
            </a:r>
            <a:endParaRPr lang="zh-CN" altLang="en-US"/>
          </a:p>
          <a:p>
            <a:r>
              <a:rPr lang="zh-CN" altLang="en-US">
                <a:sym typeface="+mn-ea"/>
              </a:rPr>
              <a:t>0001,1538359896000		2018-10-01 10:11:36</a:t>
            </a:r>
            <a:endParaRPr lang="zh-CN" altLang="en-US"/>
          </a:p>
          <a:p>
            <a:r>
              <a:rPr lang="zh-CN" altLang="en-US">
                <a:sym typeface="+mn-ea"/>
              </a:rPr>
              <a:t>0001,1538359897000		2018-10-01 10:11:37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测试数据</a:t>
            </a:r>
            <a:r>
              <a:rPr lang="en-US" altLang="zh-CN"/>
              <a:t>-6</a:t>
            </a:r>
            <a:r>
              <a:rPr lang="zh-CN" altLang="en-US"/>
              <a:t>如下：</a:t>
            </a:r>
          </a:p>
          <a:p>
            <a:r>
              <a:rPr lang="zh-CN" altLang="en-US">
                <a:sym typeface="+mn-ea"/>
              </a:rPr>
              <a:t>0001,1538359890000		2018-10-01 10:11:30</a:t>
            </a:r>
          </a:p>
          <a:p>
            <a:r>
              <a:rPr lang="zh-CN" altLang="en-US">
                <a:sym typeface="+mn-ea"/>
              </a:rPr>
              <a:t>0001,1538359903000		2018-10-01 10:11:43</a:t>
            </a:r>
          </a:p>
          <a:p>
            <a:r>
              <a:rPr lang="zh-CN" altLang="en-US">
                <a:sym typeface="+mn-ea"/>
              </a:rPr>
              <a:t>0001,1538359908000		2018-10-01 10:11:48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>
            <a:fillRect/>
          </a:stretch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000" lvl="0" indent="-381000">
              <a:lnSpc>
                <a:spcPts val="5070"/>
              </a:lnSpc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200" indent="-45720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000" lvl="0" indent="-381000">
              <a:lnSpc>
                <a:spcPts val="5070"/>
              </a:lnSpc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835" indent="-609600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200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835" indent="-609600" algn="l" defTabSz="1219200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anose="020B0604020202020204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anose="020B0604020202020204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anose="020B0604020202020204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anose="020B0604020202020204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5160"/>
          </a:xfrm>
        </p:spPr>
        <p:txBody>
          <a:bodyPr/>
          <a:lstStyle/>
          <a:p>
            <a:r>
              <a:rPr lang="en-US" altLang="zh-CN">
                <a:sym typeface="+mn-ea"/>
              </a:rPr>
              <a:t>Flink Window和Time详解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自定义</a:t>
            </a:r>
            <a:r>
              <a:rPr lang="en-US" altLang="zh-CN"/>
              <a:t>Window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5" y="2349500"/>
            <a:ext cx="5349240" cy="2879725"/>
          </a:xfrm>
          <a:prstGeom prst="rect">
            <a:avLst/>
          </a:prstGeom>
        </p:spPr>
      </p:pic>
      <p:pic>
        <p:nvPicPr>
          <p:cNvPr id="3" name="内容占位符 2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810885" y="3698875"/>
            <a:ext cx="5851525" cy="1004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885" y="2066290"/>
            <a:ext cx="5845810" cy="963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Window </a:t>
            </a:r>
            <a:r>
              <a:rPr lang="zh-CN" altLang="en-US"/>
              <a:t>聚合分类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增量聚合</a:t>
            </a:r>
          </a:p>
          <a:p>
            <a:r>
              <a:rPr lang="zh-CN" altLang="en-US" dirty="0"/>
              <a:t>全量聚合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Window </a:t>
            </a:r>
            <a:r>
              <a:rPr lang="zh-CN" altLang="en-US" dirty="0"/>
              <a:t>聚合分类之增量聚合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增量聚合</a:t>
            </a:r>
          </a:p>
          <a:p>
            <a:pPr lvl="2"/>
            <a:r>
              <a:rPr lang="zh-CN" altLang="en-US" dirty="0"/>
              <a:t>窗口中每进入一条数据，就进行一次计算</a:t>
            </a:r>
          </a:p>
          <a:p>
            <a:pPr lvl="2"/>
            <a:r>
              <a:rPr lang="en-US" altLang="zh-CN" dirty="0"/>
              <a:t>reduce(reduceFunction)</a:t>
            </a:r>
          </a:p>
          <a:p>
            <a:pPr lvl="2"/>
            <a:r>
              <a:rPr lang="en-US" altLang="zh-CN" dirty="0"/>
              <a:t>aggregate(aggregateFunction)</a:t>
            </a:r>
          </a:p>
          <a:p>
            <a:pPr lvl="2"/>
            <a:r>
              <a:rPr lang="en-US" altLang="zh-CN" dirty="0"/>
              <a:t>sum(),min(),max()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增量聚合状态变化过程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累加求和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42085" y="2203450"/>
            <a:ext cx="6641465" cy="3650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reduce(reduceFunction)</a:t>
            </a:r>
            <a:endParaRPr lang="zh-CN" altLang="en-US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23645" y="2437765"/>
            <a:ext cx="7595870" cy="198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aggregate(aggregateFunction)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92885" y="2203450"/>
            <a:ext cx="4537710" cy="372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Window </a:t>
            </a:r>
            <a:r>
              <a:rPr lang="zh-CN" altLang="en-US"/>
              <a:t>聚合分类之</a:t>
            </a:r>
            <a:r>
              <a:rPr lang="zh-CN" altLang="en-US" dirty="0">
                <a:sym typeface="+mn-ea"/>
              </a:rPr>
              <a:t>全量聚合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全量聚合</a:t>
            </a:r>
          </a:p>
          <a:p>
            <a:pPr lvl="2"/>
            <a:r>
              <a:rPr lang="zh-CN" altLang="en-US" dirty="0"/>
              <a:t>等属于窗口的数据到齐，才开始进行聚合计算【</a:t>
            </a:r>
            <a:r>
              <a:rPr lang="zh-CN" altLang="en-US" dirty="0">
                <a:solidFill>
                  <a:srgbClr val="FF0000"/>
                </a:solidFill>
              </a:rPr>
              <a:t>可以实现对窗口内的数据进行排序等需求</a:t>
            </a:r>
            <a:r>
              <a:rPr lang="zh-CN" altLang="en-US" dirty="0"/>
              <a:t>】</a:t>
            </a:r>
          </a:p>
          <a:p>
            <a:pPr lvl="2"/>
            <a:r>
              <a:rPr lang="en-US" altLang="zh-CN" dirty="0"/>
              <a:t>apply(windowFunction)</a:t>
            </a:r>
          </a:p>
          <a:p>
            <a:pPr lvl="2"/>
            <a:r>
              <a:rPr lang="en-US" altLang="zh-CN" dirty="0"/>
              <a:t>process(processWindowFunction)</a:t>
            </a:r>
          </a:p>
          <a:p>
            <a:pPr lvl="0"/>
            <a:r>
              <a:rPr lang="en-US" altLang="zh-CN" dirty="0">
                <a:sym typeface="+mn-ea"/>
              </a:rPr>
              <a:t>processWindowFunction</a:t>
            </a:r>
            <a:r>
              <a:rPr lang="zh-CN" altLang="en-US" sz="2800" dirty="0"/>
              <a:t>比</a:t>
            </a:r>
            <a:r>
              <a:rPr lang="en-US" altLang="zh-CN" dirty="0">
                <a:sym typeface="+mn-ea"/>
              </a:rPr>
              <a:t>windowFunction</a:t>
            </a:r>
            <a:r>
              <a:rPr lang="zh-CN" altLang="en-US" dirty="0">
                <a:sym typeface="+mn-ea"/>
              </a:rPr>
              <a:t>提供了更多的上下文信息。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全量聚合状态变化过程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求最大值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82395" y="2134870"/>
            <a:ext cx="6477635" cy="3676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apply(windowFunction)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991235" indent="0">
              <a:buNone/>
            </a:pPr>
            <a:endParaRPr lang="zh-CN" altLang="en-US" dirty="0"/>
          </a:p>
          <a:p>
            <a:pPr lvl="2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95" y="2203450"/>
            <a:ext cx="6068060" cy="3844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process(processWindowFunction)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991235" indent="0">
              <a:buNone/>
            </a:pPr>
            <a:endParaRPr lang="zh-CN" altLang="en-US" dirty="0"/>
          </a:p>
          <a:p>
            <a:pPr lvl="2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10" y="2349500"/>
            <a:ext cx="8037830" cy="3514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Window(</a:t>
            </a:r>
            <a:r>
              <a:rPr lang="zh-CN" altLang="en-US"/>
              <a:t>窗口</a:t>
            </a:r>
            <a:r>
              <a:rPr lang="en-US" altLang="zh-CN"/>
              <a:t>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600" dirty="0"/>
              <a:t>聚合事件（比如计数、求和）在流上的工作方式与批处理不同。</a:t>
            </a:r>
          </a:p>
          <a:p>
            <a:pPr lvl="2"/>
            <a:r>
              <a:rPr lang="zh-CN" altLang="en-US" sz="1400" dirty="0"/>
              <a:t>比如，对流中的所有元素进行计数是不可能的，因为通常流是无限的（无界的）。所以，流上的聚合需要由 </a:t>
            </a:r>
            <a:r>
              <a:rPr lang="en-US" altLang="zh-CN" sz="1400" dirty="0"/>
              <a:t>window</a:t>
            </a:r>
            <a:r>
              <a:rPr lang="zh-CN" altLang="en-US" sz="1400" dirty="0"/>
              <a:t> 来划定范围，比如 “计算过去的5分钟” ，或者 “最后100个元素的和” 。</a:t>
            </a:r>
          </a:p>
          <a:p>
            <a:pPr lvl="2"/>
            <a:r>
              <a:rPr lang="en-US" altLang="zh-CN" sz="1400" dirty="0"/>
              <a:t>window</a:t>
            </a:r>
            <a:r>
              <a:rPr lang="zh-CN" altLang="en-US" sz="1400" dirty="0"/>
              <a:t>是一种可以把无限数据切割为有限数据块的手段</a:t>
            </a:r>
          </a:p>
          <a:p>
            <a:pPr lvl="0"/>
            <a:r>
              <a:rPr lang="zh-CN" altLang="en-US" sz="1600" dirty="0"/>
              <a:t>窗口可以是 时间驱动的 【</a:t>
            </a:r>
            <a:r>
              <a:rPr lang="en-US" altLang="zh-CN" sz="1600" dirty="0">
                <a:solidFill>
                  <a:srgbClr val="FF0000"/>
                </a:solidFill>
              </a:rPr>
              <a:t>Time Window</a:t>
            </a:r>
            <a:r>
              <a:rPr lang="zh-CN" altLang="en-US" sz="1600" dirty="0"/>
              <a:t>】（比如：每30秒）或者 数据驱动的【</a:t>
            </a:r>
            <a:r>
              <a:rPr lang="en-US" altLang="zh-CN" sz="1600" dirty="0">
                <a:solidFill>
                  <a:srgbClr val="FF0000"/>
                </a:solidFill>
              </a:rPr>
              <a:t>Count Window</a:t>
            </a:r>
            <a:r>
              <a:rPr lang="zh-CN" altLang="en-US" sz="1600" dirty="0"/>
              <a:t>】 （比如：每100个元素）。</a:t>
            </a:r>
          </a:p>
          <a:p>
            <a:pPr lvl="0"/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70" y="3997325"/>
            <a:ext cx="6600190" cy="130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process(processWindowFunction)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991235" indent="0">
              <a:buNone/>
            </a:pPr>
            <a:endParaRPr lang="zh-CN" altLang="en-US" dirty="0"/>
          </a:p>
          <a:p>
            <a:pPr lvl="2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651510"/>
            <a:ext cx="5821045" cy="5949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Time</a:t>
            </a:r>
            <a:r>
              <a:rPr lang="zh-CN" altLang="en-US"/>
              <a:t>介绍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针对</a:t>
            </a:r>
            <a:r>
              <a:rPr lang="en-US" altLang="zh-CN" sz="1600" dirty="0"/>
              <a:t>stream</a:t>
            </a:r>
            <a:r>
              <a:rPr lang="zh-CN" altLang="en-US" sz="1600" dirty="0"/>
              <a:t>数据中的时间，可以分为以下三种</a:t>
            </a:r>
          </a:p>
          <a:p>
            <a:pPr lvl="2"/>
            <a:r>
              <a:rPr lang="zh-CN" altLang="en-US" sz="1400" dirty="0"/>
              <a:t>Event Time：事件产生的时间，它通常由事件中的时间戳描述。</a:t>
            </a:r>
          </a:p>
          <a:p>
            <a:pPr lvl="2"/>
            <a:r>
              <a:rPr lang="zh-CN" altLang="en-US" sz="1400" dirty="0"/>
              <a:t>Ingestion time：事件进入Flink的时间</a:t>
            </a:r>
          </a:p>
          <a:p>
            <a:pPr lvl="2"/>
            <a:r>
              <a:rPr lang="zh-CN" altLang="en-US" sz="1400" dirty="0"/>
              <a:t>Processing Time：事件被处理时当前系统的时间</a:t>
            </a:r>
            <a:endParaRPr lang="en-US" altLang="zh-CN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3633470"/>
            <a:ext cx="5175250" cy="241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Time</a:t>
            </a:r>
            <a:r>
              <a:rPr lang="zh-CN" altLang="en-US"/>
              <a:t>例子分析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原始日志如下</a:t>
            </a:r>
          </a:p>
          <a:p>
            <a:pPr lvl="2"/>
            <a:r>
              <a:rPr lang="en-US" altLang="zh-CN" sz="1800" dirty="0">
                <a:solidFill>
                  <a:srgbClr val="FF0000"/>
                </a:solidFill>
              </a:rPr>
              <a:t>2018-10-10 10:00:01,134</a:t>
            </a:r>
            <a:r>
              <a:rPr lang="en-US" altLang="zh-CN" sz="1800" dirty="0"/>
              <a:t> INFO executor.Executor: Finished task in state 0.0</a:t>
            </a:r>
          </a:p>
          <a:p>
            <a:pPr lvl="0"/>
            <a:r>
              <a:rPr lang="zh-CN" altLang="en-US" sz="2000" dirty="0"/>
              <a:t>这条数据进入</a:t>
            </a:r>
            <a:r>
              <a:rPr lang="en-US" altLang="zh-CN" sz="2000" dirty="0"/>
              <a:t>Flink</a:t>
            </a:r>
            <a:r>
              <a:rPr lang="zh-CN" altLang="en-US" sz="2000" dirty="0"/>
              <a:t>的时间是</a:t>
            </a:r>
            <a:r>
              <a:rPr lang="en-US" altLang="zh-CN" sz="2000" dirty="0">
                <a:solidFill>
                  <a:srgbClr val="FF0000"/>
                </a:solidFill>
              </a:rPr>
              <a:t>2018-10-10 20:00:00,102</a:t>
            </a:r>
            <a:endParaRPr lang="en-US" altLang="zh-CN" sz="2000" dirty="0"/>
          </a:p>
          <a:p>
            <a:pPr lvl="0"/>
            <a:r>
              <a:rPr lang="zh-CN" altLang="en-US" sz="2000" dirty="0"/>
              <a:t>到达</a:t>
            </a:r>
            <a:r>
              <a:rPr lang="en-US" altLang="zh-CN" sz="2000" dirty="0"/>
              <a:t>window</a:t>
            </a:r>
            <a:r>
              <a:rPr lang="zh-CN" altLang="en-US" sz="2000" dirty="0"/>
              <a:t>处理的时间为</a:t>
            </a:r>
            <a:r>
              <a:rPr lang="en-US" altLang="zh-CN" sz="2000" dirty="0">
                <a:solidFill>
                  <a:srgbClr val="FF0000"/>
                </a:solidFill>
              </a:rPr>
              <a:t>2018-10-10 20:00:01,100</a:t>
            </a:r>
            <a:r>
              <a:rPr lang="en-US" altLang="zh-CN" sz="20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Time</a:t>
            </a:r>
            <a:r>
              <a:rPr lang="zh-CN" altLang="en-US"/>
              <a:t>例子分析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如果我们想要统计每分钟内接口调用失败的错误日志个数，使用哪个时间才有意义？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设置</a:t>
            </a:r>
            <a:r>
              <a:rPr lang="en-US" altLang="zh-CN"/>
              <a:t>Time</a:t>
            </a:r>
            <a:r>
              <a:rPr lang="zh-CN" altLang="en-US"/>
              <a:t>类型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Flink</a:t>
            </a:r>
            <a:r>
              <a:rPr lang="zh-CN" altLang="en-US" dirty="0"/>
              <a:t>中，默认</a:t>
            </a:r>
            <a:r>
              <a:rPr lang="en-US" altLang="zh-CN" dirty="0"/>
              <a:t>Time</a:t>
            </a:r>
            <a:r>
              <a:rPr lang="zh-CN" altLang="en-US" dirty="0"/>
              <a:t>类似是ProcessingTime</a:t>
            </a:r>
          </a:p>
          <a:p>
            <a:r>
              <a:rPr lang="zh-CN" altLang="en-US" dirty="0"/>
              <a:t>可以在代码中设置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65" y="3484245"/>
            <a:ext cx="6523990" cy="1390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EventTime和Watermarks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在使用</a:t>
            </a:r>
            <a:r>
              <a:rPr lang="en-US" altLang="zh-CN" sz="1800" dirty="0"/>
              <a:t>eventTime</a:t>
            </a:r>
            <a:r>
              <a:rPr lang="zh-CN" altLang="en-US" sz="1800" dirty="0"/>
              <a:t>的时候如何处理乱序数据？</a:t>
            </a:r>
          </a:p>
          <a:p>
            <a:r>
              <a:rPr lang="zh-CN" altLang="en-US" sz="1800" dirty="0"/>
              <a:t>我们知道，流处理从事件产生，到流经source，再到operator，中间是有一个过程和时间的。虽然大部分情况下，流到operator的数据都是按照事件产生的时间顺序来的，但是也不排除由于网络延迟等原因，导致乱序的产生，特别是使用</a:t>
            </a:r>
            <a:r>
              <a:rPr lang="en-US" altLang="zh-CN" sz="1800" dirty="0"/>
              <a:t>kafka</a:t>
            </a:r>
            <a:r>
              <a:rPr lang="zh-CN" altLang="en-US" sz="1800" dirty="0"/>
              <a:t>的话，多个分区的数据无法保证有序。所以在进行</a:t>
            </a:r>
            <a:r>
              <a:rPr lang="en-US" altLang="zh-CN" sz="1800" dirty="0"/>
              <a:t>window</a:t>
            </a:r>
            <a:r>
              <a:rPr lang="zh-CN" altLang="en-US" sz="1800" dirty="0"/>
              <a:t>计算的时候，我们又不能无限期的等下去，必须要有个机制来保证一个特定的时间后，必须触发window去进行计算了。这个特别的机制，就是watermark，watermark是用于处理乱序事件的。</a:t>
            </a:r>
          </a:p>
          <a:p>
            <a:r>
              <a:rPr lang="en-US" altLang="zh-CN" sz="1800" dirty="0"/>
              <a:t>watermark</a:t>
            </a:r>
            <a:r>
              <a:rPr lang="zh-CN" altLang="en-US" sz="1800" dirty="0"/>
              <a:t>可以翻译为水位线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有序的流的watermarks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31340" y="2567940"/>
            <a:ext cx="6810375" cy="1724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无序的流的</a:t>
            </a:r>
            <a:r>
              <a:rPr lang="zh-CN" altLang="en-US">
                <a:sym typeface="+mn-ea"/>
              </a:rPr>
              <a:t>watermarks</a:t>
            </a:r>
            <a:endParaRPr lang="zh-CN" altLang="en-US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74165" y="2543810"/>
            <a:ext cx="6029325" cy="1771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多并行度流的</a:t>
            </a:r>
            <a:r>
              <a:rPr lang="zh-CN" altLang="en-US">
                <a:sym typeface="+mn-ea"/>
              </a:rPr>
              <a:t>watermarks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600"/>
              <a:t>注意：多并行度的情况下，</a:t>
            </a:r>
            <a:r>
              <a:rPr lang="en-US" altLang="zh-CN" sz="1600"/>
              <a:t>watermark</a:t>
            </a:r>
            <a:r>
              <a:rPr lang="zh-CN" altLang="en-US" sz="1600">
                <a:solidFill>
                  <a:srgbClr val="FF0000"/>
                </a:solidFill>
              </a:rPr>
              <a:t>对齐</a:t>
            </a:r>
            <a:r>
              <a:rPr lang="zh-CN" altLang="en-US" sz="1600"/>
              <a:t>会取所有</a:t>
            </a:r>
            <a:r>
              <a:rPr lang="en-US" altLang="zh-CN" sz="1600"/>
              <a:t>channel</a:t>
            </a:r>
            <a:r>
              <a:rPr lang="zh-CN" altLang="en-US" sz="1600"/>
              <a:t>最小的</a:t>
            </a:r>
            <a:r>
              <a:rPr lang="en-US" altLang="zh-CN" sz="1600"/>
              <a:t>watermark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30" y="2885440"/>
            <a:ext cx="7623175" cy="2912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watermarks的生成方式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7500" lnSpcReduction="10000"/>
          </a:bodyPr>
          <a:lstStyle/>
          <a:p>
            <a:r>
              <a:rPr lang="zh-CN" altLang="en-US" dirty="0"/>
              <a:t>通常，在接收到source的数据后，应该立刻生成watermark；但是，也可以在source后，应用简单的map或者filter操作后，再生成watermark。</a:t>
            </a:r>
          </a:p>
          <a:p>
            <a:r>
              <a:rPr lang="zh-CN" altLang="en-US" dirty="0"/>
              <a:t>注意：如果指定多次</a:t>
            </a:r>
            <a:r>
              <a:rPr lang="en-US" altLang="zh-CN" dirty="0"/>
              <a:t>watermark</a:t>
            </a:r>
            <a:r>
              <a:rPr lang="zh-CN" altLang="en-US" dirty="0"/>
              <a:t>，后面指定的会覆盖前面的值。</a:t>
            </a:r>
          </a:p>
          <a:p>
            <a:r>
              <a:rPr lang="zh-CN" altLang="en-US" dirty="0"/>
              <a:t>生成方式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With Periodic Watermarks</a:t>
            </a:r>
            <a:endParaRPr lang="zh-CN" altLang="en-US" dirty="0"/>
          </a:p>
          <a:p>
            <a:pPr lvl="3"/>
            <a:r>
              <a:rPr lang="zh-CN" altLang="en-US" dirty="0"/>
              <a:t>周期性的触发</a:t>
            </a:r>
            <a:r>
              <a:rPr lang="en-US" altLang="zh-CN" dirty="0">
                <a:sym typeface="+mn-ea"/>
              </a:rPr>
              <a:t>watermark</a:t>
            </a:r>
            <a:r>
              <a:rPr lang="zh-CN" altLang="en-US" dirty="0">
                <a:sym typeface="+mn-ea"/>
              </a:rPr>
              <a:t>的生成和发送，默认是</a:t>
            </a:r>
            <a:r>
              <a:rPr lang="en-US" altLang="zh-CN" dirty="0">
                <a:sym typeface="+mn-ea"/>
              </a:rPr>
              <a:t>100ms</a:t>
            </a:r>
          </a:p>
          <a:p>
            <a:pPr lvl="3"/>
            <a:r>
              <a:rPr lang="en-US" altLang="zh-CN" dirty="0">
                <a:sym typeface="+mn-ea"/>
              </a:rPr>
              <a:t>每隔N秒自动向流里注入一个WATERMARK 时间间隔由ExecutionConfig.setAutoWatermarkInterval 决定. 每次调用getCurrentWatermark 方法, 如果得到的WATERMARK 不为空并且比之前的大就注入流中 </a:t>
            </a:r>
          </a:p>
          <a:p>
            <a:pPr lvl="3"/>
            <a:r>
              <a:rPr lang="zh-CN" altLang="en-US" dirty="0"/>
              <a:t>可以定义一个最大允许乱序的时间，这种比较常用</a:t>
            </a:r>
          </a:p>
          <a:p>
            <a:pPr lvl="3"/>
            <a:r>
              <a:rPr lang="zh-CN" altLang="en-US" dirty="0"/>
              <a:t>实现AssignerWithPeriodicWatermarks接口</a:t>
            </a:r>
          </a:p>
          <a:p>
            <a:pPr lvl="2"/>
            <a:r>
              <a:rPr lang="zh-CN" altLang="en-US" dirty="0"/>
              <a:t>With Punctuated Watermarks</a:t>
            </a:r>
          </a:p>
          <a:p>
            <a:pPr lvl="3"/>
            <a:r>
              <a:rPr lang="zh-CN" altLang="en-US" dirty="0"/>
              <a:t>基于某些事件触发</a:t>
            </a:r>
            <a:r>
              <a:rPr lang="en-US" altLang="zh-CN" dirty="0"/>
              <a:t>watermark</a:t>
            </a:r>
            <a:r>
              <a:rPr lang="zh-CN" altLang="en-US" dirty="0"/>
              <a:t>的生成和发送</a:t>
            </a:r>
          </a:p>
          <a:p>
            <a:pPr lvl="3"/>
            <a:r>
              <a:rPr lang="zh-CN" altLang="en-US" dirty="0"/>
              <a:t>基于事件向流里注入一个WATERMARK，每一个元素都有机会判断是否生成一个WATERMARK. 如果得到的WATERMARK 不为空并且比之前的大就注入流中</a:t>
            </a:r>
          </a:p>
          <a:p>
            <a:pPr lvl="3"/>
            <a:r>
              <a:rPr lang="zh-CN" altLang="en-US" dirty="0"/>
              <a:t>实现AssignerWithPunctuatedWatermarks接口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Window</a:t>
            </a:r>
            <a:r>
              <a:rPr lang="zh-CN" altLang="en-US">
                <a:sym typeface="+mn-ea"/>
              </a:rPr>
              <a:t>的类型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窗口通常被区分为不同的类型</a:t>
            </a:r>
            <a:r>
              <a:rPr lang="en-US" altLang="zh-CN" dirty="0">
                <a:sym typeface="+mn-ea"/>
              </a:rPr>
              <a:t>:</a:t>
            </a:r>
            <a:endParaRPr lang="zh-CN" altLang="en-US" dirty="0"/>
          </a:p>
          <a:p>
            <a:pPr lvl="2"/>
            <a:r>
              <a:rPr lang="en-US" altLang="zh-CN" dirty="0">
                <a:sym typeface="+mn-ea"/>
              </a:rPr>
              <a:t>tumbling windows</a:t>
            </a:r>
            <a:r>
              <a:rPr lang="zh-CN" altLang="en-US" dirty="0">
                <a:sym typeface="+mn-ea"/>
              </a:rPr>
              <a:t>：滚动窗口 【没有重叠】 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sliding windows：滑动窗口 【有重叠】</a:t>
            </a:r>
            <a:endParaRPr lang="zh-CN" altLang="en-US" dirty="0"/>
          </a:p>
          <a:p>
            <a:pPr lvl="2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sym typeface="+mn-ea"/>
              </a:rPr>
              <a:t>session windows：会话窗口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With Periodic Watermarks案例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详细分析过程见</a:t>
            </a:r>
            <a:r>
              <a:rPr lang="en-US" altLang="zh-CN" sz="2400" dirty="0"/>
              <a:t>&lt;&lt;EventTime和Watermarks案例分析.doc&gt;&gt;</a:t>
            </a:r>
            <a:endParaRPr lang="zh-CN" altLang="en-US" sz="2400" dirty="0"/>
          </a:p>
          <a:p>
            <a:r>
              <a:rPr lang="zh-CN" altLang="en-US" sz="2400" dirty="0"/>
              <a:t>模拟测试数据见备注。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With Periodic Watermarks案例总结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7500" lnSpcReduction="20000"/>
          </a:bodyPr>
          <a:lstStyle/>
          <a:p>
            <a:r>
              <a:rPr lang="zh-CN" altLang="en-US" dirty="0"/>
              <a:t>Flink应该如何设置最大乱序时间</a:t>
            </a:r>
          </a:p>
          <a:p>
            <a:pPr lvl="2"/>
            <a:r>
              <a:rPr lang="zh-CN" altLang="en-US" dirty="0"/>
              <a:t>这个要结合自己的业务以及数据情况去设置。如果maxOutOfOrdernes</a:t>
            </a:r>
            <a:r>
              <a:rPr lang="en-US" altLang="zh-CN" dirty="0"/>
              <a:t>s</a:t>
            </a:r>
            <a:r>
              <a:rPr lang="zh-CN" altLang="en-US" dirty="0"/>
              <a:t>设置的太小，而自身数据发送时由于网络等原因导致乱序或者late太多，那么最终的结果就是会有很多单条的数据在window中被触发，数据的正确性影响太大</a:t>
            </a:r>
          </a:p>
          <a:p>
            <a:pPr lvl="2"/>
            <a:r>
              <a:rPr lang="zh-CN" altLang="en-US" dirty="0"/>
              <a:t>对于严重乱序的数据，需要严格统计数据最大延迟时间，才能保证计算的数据准确，延时设置太小会影响数据准确性，延时设置太大不仅影响数据的实时性，更加会加重Flink作业的负担，不是对eventTime要求特别严格的数据，尽量不要采用eventTime方式来处理，会有丢数据的风险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Window</a:t>
            </a:r>
            <a:r>
              <a:rPr lang="zh-CN" altLang="en-US">
                <a:sym typeface="+mn-ea"/>
              </a:rPr>
              <a:t>的类型之</a:t>
            </a:r>
            <a:r>
              <a:rPr lang="en-US" altLang="zh-CN" dirty="0">
                <a:sym typeface="+mn-ea"/>
              </a:rPr>
              <a:t>tumbling windows</a:t>
            </a:r>
            <a:endParaRPr lang="en-US" altLang="zh-CN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600" dirty="0">
                <a:sym typeface="+mn-ea"/>
              </a:rPr>
              <a:t>tumbling windows</a:t>
            </a:r>
            <a:r>
              <a:rPr lang="zh-CN" altLang="en-US" sz="1600" dirty="0">
                <a:sym typeface="+mn-ea"/>
              </a:rPr>
              <a:t>：滚动窗口 【没有重叠】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145" y="2680970"/>
            <a:ext cx="5062855" cy="321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Window</a:t>
            </a:r>
            <a:r>
              <a:rPr lang="zh-CN" altLang="en-US" dirty="0">
                <a:sym typeface="+mn-ea"/>
              </a:rPr>
              <a:t>的类型之sliding windows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600" dirty="0">
                <a:sym typeface="+mn-ea"/>
              </a:rPr>
              <a:t>sliding windows：滑动窗口 【有重叠】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80" y="2780665"/>
            <a:ext cx="5005705" cy="300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>
                <a:sym typeface="+mn-ea"/>
              </a:rPr>
              <a:t>的类型之</a:t>
            </a:r>
            <a:r>
              <a:rPr lang="zh-CN" altLang="en-US" dirty="0" smtClean="0">
                <a:sym typeface="+mn-ea"/>
              </a:rPr>
              <a:t>s</a:t>
            </a:r>
            <a:r>
              <a:rPr lang="en-US" altLang="zh-CN" dirty="0" smtClean="0">
                <a:sym typeface="+mn-ea"/>
              </a:rPr>
              <a:t>ession</a:t>
            </a:r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CN" sz="1600" dirty="0" smtClean="0">
                <a:sym typeface="+mn-ea"/>
              </a:rPr>
              <a:t>session </a:t>
            </a:r>
            <a:r>
              <a:rPr lang="en-US" altLang="zh-CN" sz="1600" dirty="0">
                <a:sym typeface="+mn-ea"/>
              </a:rPr>
              <a:t>windows</a:t>
            </a:r>
            <a:r>
              <a:rPr lang="zh-CN" altLang="en-US" sz="1600" dirty="0">
                <a:sym typeface="+mn-ea"/>
              </a:rPr>
              <a:t>：不重叠并且没有固定的开始和结束时</a:t>
            </a:r>
            <a:r>
              <a:rPr lang="zh-CN" altLang="en-US" sz="1600" dirty="0" smtClean="0">
                <a:sym typeface="+mn-ea"/>
              </a:rPr>
              <a:t>间</a:t>
            </a:r>
            <a:endParaRPr lang="en-US" altLang="zh-CN" sz="1600" dirty="0" smtClean="0">
              <a:sym typeface="+mn-ea"/>
            </a:endParaRPr>
          </a:p>
          <a:p>
            <a:pPr lvl="0"/>
            <a:r>
              <a:rPr lang="zh-CN" altLang="en-US" sz="1600" dirty="0"/>
              <a:t>当会话窗口在一段时间内没有接收到元素时，即当发生不活动的间隙时，会话窗口关闭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会话窗口分配器可以设置静态会话间隙和动态会话间隙</a:t>
            </a:r>
            <a:endParaRPr lang="zh-CN" altLang="en-US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55" y="3429794"/>
            <a:ext cx="4680520" cy="263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5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Window</a:t>
            </a:r>
            <a:r>
              <a:rPr lang="zh-CN" altLang="en-US"/>
              <a:t>类型汇总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75" y="1485265"/>
            <a:ext cx="6247765" cy="440944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91235" indent="0">
              <a:buNone/>
            </a:pPr>
            <a:r>
              <a:rPr lang="en-US" altLang="zh-C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TimeWindow</a:t>
            </a:r>
            <a:r>
              <a:rPr lang="zh-CN" altLang="en-US"/>
              <a:t>的应用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70760" y="2379345"/>
            <a:ext cx="6109335" cy="3317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CountWindow</a:t>
            </a:r>
            <a:r>
              <a:rPr lang="zh-CN" altLang="en-US"/>
              <a:t>的应用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70100" y="2289810"/>
            <a:ext cx="6494780" cy="3489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徐葳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155</TotalTime>
  <Words>1607</Words>
  <Application>Microsoft Office PowerPoint</Application>
  <PresentationFormat>自定义</PresentationFormat>
  <Paragraphs>168</Paragraphs>
  <Slides>31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徐葳</vt:lpstr>
      <vt:lpstr>PowerPoint 演示文稿</vt:lpstr>
      <vt:lpstr>Window(窗口)</vt:lpstr>
      <vt:lpstr>Window的类型</vt:lpstr>
      <vt:lpstr>Window的类型之tumbling windows</vt:lpstr>
      <vt:lpstr>Window的类型之sliding windows</vt:lpstr>
      <vt:lpstr>Window的类型之session windows</vt:lpstr>
      <vt:lpstr>Window类型汇总</vt:lpstr>
      <vt:lpstr>TimeWindow的应用</vt:lpstr>
      <vt:lpstr>CountWindow的应用</vt:lpstr>
      <vt:lpstr>自定义Window</vt:lpstr>
      <vt:lpstr>Window 聚合分类</vt:lpstr>
      <vt:lpstr>Window 聚合分类之增量聚合</vt:lpstr>
      <vt:lpstr>增量聚合状态变化过程-累加求和</vt:lpstr>
      <vt:lpstr>reduce(reduceFunction)</vt:lpstr>
      <vt:lpstr>aggregate(aggregateFunction)</vt:lpstr>
      <vt:lpstr>Window 聚合分类之全量聚合</vt:lpstr>
      <vt:lpstr>全量聚合状态变化过程-求最大值</vt:lpstr>
      <vt:lpstr>apply(windowFunction)</vt:lpstr>
      <vt:lpstr>process(processWindowFunction)</vt:lpstr>
      <vt:lpstr>process(processWindowFunction)</vt:lpstr>
      <vt:lpstr>Time介绍</vt:lpstr>
      <vt:lpstr>Time例子分析</vt:lpstr>
      <vt:lpstr>Time例子分析</vt:lpstr>
      <vt:lpstr>设置Time类型</vt:lpstr>
      <vt:lpstr>EventTime和Watermarks</vt:lpstr>
      <vt:lpstr>有序的流的watermarks</vt:lpstr>
      <vt:lpstr>无序的流的watermarks</vt:lpstr>
      <vt:lpstr>多并行度流的watermarks</vt:lpstr>
      <vt:lpstr>watermarks的生成方式</vt:lpstr>
      <vt:lpstr>With Periodic Watermarks案例</vt:lpstr>
      <vt:lpstr>With Periodic Watermarks案例总结</vt:lpstr>
    </vt:vector>
  </TitlesOfParts>
  <Company>苏州派森咨询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wu</cp:lastModifiedBy>
  <cp:revision>1359</cp:revision>
  <dcterms:created xsi:type="dcterms:W3CDTF">2014-08-01T06:06:00Z</dcterms:created>
  <dcterms:modified xsi:type="dcterms:W3CDTF">2020-04-29T05:54:03Z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