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3" r:id="rId1"/>
  </p:sldMasterIdLst>
  <p:notesMasterIdLst>
    <p:notesMasterId r:id="rId22"/>
  </p:notesMasterIdLst>
  <p:sldIdLst>
    <p:sldId id="256" r:id="rId2"/>
    <p:sldId id="273" r:id="rId3"/>
    <p:sldId id="274" r:id="rId4"/>
    <p:sldId id="275" r:id="rId5"/>
    <p:sldId id="258" r:id="rId6"/>
    <p:sldId id="259" r:id="rId7"/>
    <p:sldId id="262" r:id="rId8"/>
    <p:sldId id="260" r:id="rId9"/>
    <p:sldId id="261" r:id="rId10"/>
    <p:sldId id="263" r:id="rId11"/>
    <p:sldId id="264" r:id="rId12"/>
    <p:sldId id="265" r:id="rId13"/>
    <p:sldId id="266" r:id="rId14"/>
    <p:sldId id="267" r:id="rId15"/>
    <p:sldId id="268" r:id="rId16"/>
    <p:sldId id="257"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717"/>
    <a:srgbClr val="FFFFFF"/>
    <a:srgbClr val="F8F8F9"/>
    <a:srgbClr val="ECEEF2"/>
    <a:srgbClr val="0C31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723" autoAdjust="0"/>
  </p:normalViewPr>
  <p:slideViewPr>
    <p:cSldViewPr snapToGrid="0">
      <p:cViewPr varScale="1">
        <p:scale>
          <a:sx n="87" d="100"/>
          <a:sy n="87" d="100"/>
        </p:scale>
        <p:origin x="85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9A7B8-3D9E-43B3-94B3-38823817AE79}" type="datetimeFigureOut">
              <a:rPr lang="uk-UA" smtClean="0"/>
              <a:t>27.02.2024</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C2A65-401C-4C50-B537-02110A2E9297}" type="slidenum">
              <a:rPr lang="uk-UA" smtClean="0"/>
              <a:t>‹№›</a:t>
            </a:fld>
            <a:endParaRPr lang="uk-UA"/>
          </a:p>
        </p:txBody>
      </p:sp>
    </p:spTree>
    <p:extLst>
      <p:ext uri="{BB962C8B-B14F-4D97-AF65-F5344CB8AC3E}">
        <p14:creationId xmlns:p14="http://schemas.microsoft.com/office/powerpoint/2010/main" val="289496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de-DE" dirty="0"/>
              <a:t>https://frontend-stuff.com/blog/ecmascript/</a:t>
            </a:r>
          </a:p>
          <a:p>
            <a:r>
              <a:rPr lang="de-DE" dirty="0"/>
              <a:t>https://compat-table.github.io/compat-table/es6/</a:t>
            </a:r>
            <a:endParaRPr lang="uk-UA" dirty="0"/>
          </a:p>
          <a:p>
            <a:r>
              <a:rPr lang="de-DE" dirty="0"/>
              <a:t>https://es5.javascript.ru/</a:t>
            </a:r>
            <a:endParaRPr lang="uk-UA" dirty="0"/>
          </a:p>
          <a:p>
            <a:r>
              <a:rPr lang="de-DE" dirty="0"/>
              <a:t>https://caniuse.com/</a:t>
            </a:r>
            <a:endParaRPr lang="uk-UA"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2</a:t>
            </a:fld>
            <a:endParaRPr lang="uk-UA"/>
          </a:p>
        </p:txBody>
      </p:sp>
    </p:spTree>
    <p:extLst>
      <p:ext uri="{BB962C8B-B14F-4D97-AF65-F5344CB8AC3E}">
        <p14:creationId xmlns:p14="http://schemas.microsoft.com/office/powerpoint/2010/main" val="3208163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Коли ви встановлюєте </a:t>
            </a:r>
            <a:r>
              <a:rPr lang="de-DE" dirty="0"/>
              <a:t>Node.js </a:t>
            </a:r>
            <a:r>
              <a:rPr lang="uk-UA" dirty="0"/>
              <a:t>з офіційних джерел, ви отримуєте трохи більше, ніж просто </a:t>
            </a:r>
            <a:r>
              <a:rPr lang="de-DE" dirty="0"/>
              <a:t>Node.js. </a:t>
            </a:r>
            <a:r>
              <a:rPr lang="uk-UA" dirty="0"/>
              <a:t>Для зручності </a:t>
            </a:r>
            <a:r>
              <a:rPr lang="de-DE" dirty="0"/>
              <a:t>Node.js </a:t>
            </a:r>
            <a:r>
              <a:rPr lang="uk-UA" dirty="0"/>
              <a:t>також </a:t>
            </a:r>
            <a:r>
              <a:rPr lang="uk-UA" dirty="0" err="1"/>
              <a:t>додасть</a:t>
            </a:r>
            <a:r>
              <a:rPr lang="uk-UA" dirty="0"/>
              <a:t> у вашу систему ще кілька програм і налаштувань. Одним із найважливіших доповнень є інструмент під назвою </a:t>
            </a:r>
            <a:r>
              <a:rPr lang="de-DE" dirty="0" err="1"/>
              <a:t>npm</a:t>
            </a:r>
            <a:r>
              <a:rPr lang="de-DE" dirty="0"/>
              <a:t>. </a:t>
            </a:r>
            <a:r>
              <a:rPr lang="uk-UA" dirty="0"/>
              <a:t>Спочатку </a:t>
            </a:r>
            <a:r>
              <a:rPr lang="de-DE" dirty="0" err="1"/>
              <a:t>npm</a:t>
            </a:r>
            <a:r>
              <a:rPr lang="de-DE" dirty="0"/>
              <a:t> </a:t>
            </a:r>
            <a:r>
              <a:rPr lang="uk-UA" dirty="0"/>
              <a:t>передбачалося як диспетчер пакетів </a:t>
            </a:r>
            <a:r>
              <a:rPr lang="de-DE" dirty="0"/>
              <a:t>Node.js, </a:t>
            </a:r>
            <a:r>
              <a:rPr lang="uk-UA" dirty="0"/>
              <a:t>але сьогодні це, по суті, окрема назва.</a:t>
            </a:r>
          </a:p>
          <a:p>
            <a:endParaRPr lang="uk-UA" dirty="0"/>
          </a:p>
          <a:p>
            <a:r>
              <a:rPr lang="uk-UA" b="1" dirty="0"/>
              <a:t>Мета </a:t>
            </a:r>
            <a:r>
              <a:rPr lang="de-DE" b="1" dirty="0" err="1"/>
              <a:t>npm</a:t>
            </a:r>
            <a:r>
              <a:rPr lang="de-DE" b="1" dirty="0"/>
              <a:t> </a:t>
            </a:r>
            <a:r>
              <a:rPr lang="de-DE" dirty="0"/>
              <a:t>— </a:t>
            </a:r>
            <a:r>
              <a:rPr lang="uk-UA" dirty="0"/>
              <a:t>дозволити розробникам керувати сторонніми </a:t>
            </a:r>
            <a:r>
              <a:rPr lang="uk-UA" dirty="0" err="1"/>
              <a:t>залежностями</a:t>
            </a:r>
            <a:r>
              <a:rPr lang="uk-UA" dirty="0"/>
              <a:t>. Це включає встановлення та оновлення пакетів, а також керування їх версіями та транзитивними </a:t>
            </a:r>
            <a:r>
              <a:rPr lang="uk-UA" dirty="0" err="1"/>
              <a:t>залежностями</a:t>
            </a:r>
            <a:r>
              <a:rPr lang="uk-UA" dirty="0"/>
              <a:t>. Перехідна залежність встановлюється, коли встановлені залежності також включають залежності, які, отже, також потрібно встановити.</a:t>
            </a:r>
          </a:p>
          <a:p>
            <a:endParaRPr lang="uk-UA" dirty="0"/>
          </a:p>
          <a:p>
            <a:r>
              <a:rPr lang="uk-UA" dirty="0"/>
              <a:t>Щоб </a:t>
            </a:r>
            <a:r>
              <a:rPr lang="de-DE" dirty="0" err="1"/>
              <a:t>npm</a:t>
            </a:r>
            <a:r>
              <a:rPr lang="de-DE" dirty="0"/>
              <a:t> </a:t>
            </a:r>
            <a:r>
              <a:rPr lang="uk-UA" dirty="0"/>
              <a:t>міг знати, які залежності існують і які їхні залежності, було створено реєстр </a:t>
            </a:r>
            <a:r>
              <a:rPr lang="de-DE" dirty="0" err="1"/>
              <a:t>npm</a:t>
            </a:r>
            <a:r>
              <a:rPr lang="de-DE" dirty="0"/>
              <a:t>. </a:t>
            </a:r>
            <a:r>
              <a:rPr lang="uk-UA" dirty="0"/>
              <a:t>Це веб-служба, яка розміщує всі пакети на файловому сервері.</a:t>
            </a:r>
          </a:p>
          <a:p>
            <a:endParaRPr lang="uk-UA" dirty="0"/>
          </a:p>
          <a:p>
            <a:r>
              <a:rPr lang="uk-UA" b="1" dirty="0"/>
              <a:t>Зміна реєстру </a:t>
            </a:r>
            <a:r>
              <a:rPr lang="de-DE" b="1" dirty="0" err="1"/>
              <a:t>npm</a:t>
            </a:r>
            <a:endParaRPr lang="de-DE" b="1" dirty="0"/>
          </a:p>
          <a:p>
            <a:endParaRPr lang="de-DE" dirty="0"/>
          </a:p>
          <a:p>
            <a:r>
              <a:rPr lang="uk-UA" dirty="0"/>
              <a:t>Сьогодні існує багато реєстрів </a:t>
            </a:r>
            <a:r>
              <a:rPr lang="de-DE" dirty="0" err="1"/>
              <a:t>npm</a:t>
            </a:r>
            <a:r>
              <a:rPr lang="de-DE" dirty="0"/>
              <a:t>, </a:t>
            </a:r>
            <a:r>
              <a:rPr lang="uk-UA" dirty="0"/>
              <a:t>але за замовчуванням використовується лише офіційний, розташований за </a:t>
            </a:r>
            <a:r>
              <a:rPr lang="uk-UA" dirty="0" err="1"/>
              <a:t>адресою</a:t>
            </a:r>
            <a:r>
              <a:rPr lang="uk-UA" dirty="0"/>
              <a:t> </a:t>
            </a:r>
            <a:r>
              <a:rPr lang="de-DE" dirty="0"/>
              <a:t>https://registry.npmjs.org/. </a:t>
            </a:r>
            <a:r>
              <a:rPr lang="uk-UA" dirty="0"/>
              <a:t>Щоб послідовно змінювати реєстр, необхідно створити спеціальний файл .</a:t>
            </a:r>
            <a:r>
              <a:rPr lang="de-DE" dirty="0" err="1"/>
              <a:t>npmrc</a:t>
            </a:r>
            <a:r>
              <a:rPr lang="de-DE" dirty="0"/>
              <a:t>. </a:t>
            </a:r>
            <a:r>
              <a:rPr lang="uk-UA" dirty="0"/>
              <a:t>Якщо файл створено в домашньому каталозі, зміни застосовуються до всіх випадків використання. В іншому випадку цей файл також можна створити поруч із </a:t>
            </a:r>
            <a:r>
              <a:rPr lang="de-DE" dirty="0" err="1"/>
              <a:t>package.json</a:t>
            </a:r>
            <a:r>
              <a:rPr lang="de-DE" dirty="0"/>
              <a:t> – </a:t>
            </a:r>
            <a:r>
              <a:rPr lang="uk-UA" dirty="0"/>
              <a:t>лише застосовувати його до зазначеного проекту. Нарешті, щоб лише тимчасово використовувати інший реєстр, можна використати прапор командного рядка --</a:t>
            </a:r>
            <a:r>
              <a:rPr lang="de-DE" dirty="0" err="1"/>
              <a:t>registry</a:t>
            </a:r>
            <a:r>
              <a:rPr lang="de-DE" dirty="0"/>
              <a:t>. </a:t>
            </a:r>
            <a:r>
              <a:rPr lang="uk-UA" dirty="0"/>
              <a:t>Формат файлу .</a:t>
            </a:r>
            <a:r>
              <a:rPr lang="de-DE" dirty="0" err="1"/>
              <a:t>npmrc</a:t>
            </a:r>
            <a:r>
              <a:rPr lang="de-DE" dirty="0"/>
              <a:t> </a:t>
            </a:r>
            <a:endParaRPr lang="uk-UA"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13</a:t>
            </a:fld>
            <a:endParaRPr lang="uk-UA"/>
          </a:p>
        </p:txBody>
      </p:sp>
    </p:spTree>
    <p:extLst>
      <p:ext uri="{BB962C8B-B14F-4D97-AF65-F5344CB8AC3E}">
        <p14:creationId xmlns:p14="http://schemas.microsoft.com/office/powerpoint/2010/main" val="274892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ru-RU" dirty="0" err="1"/>
              <a:t>Наївний</a:t>
            </a:r>
            <a:r>
              <a:rPr lang="ru-RU" dirty="0"/>
              <a:t> </a:t>
            </a:r>
            <a:r>
              <a:rPr lang="ru-RU" dirty="0" err="1"/>
              <a:t>спосіб</a:t>
            </a:r>
            <a:r>
              <a:rPr lang="ru-RU" dirty="0"/>
              <a:t> </a:t>
            </a:r>
            <a:r>
              <a:rPr lang="ru-RU" dirty="0" err="1"/>
              <a:t>обробки</a:t>
            </a:r>
            <a:r>
              <a:rPr lang="ru-RU" dirty="0"/>
              <a:t> </a:t>
            </a:r>
            <a:r>
              <a:rPr lang="ru-RU" dirty="0" err="1"/>
              <a:t>встановлення</a:t>
            </a:r>
            <a:r>
              <a:rPr lang="ru-RU" dirty="0"/>
              <a:t> </a:t>
            </a:r>
            <a:r>
              <a:rPr lang="ru-RU" dirty="0" err="1"/>
              <a:t>пакетів</a:t>
            </a:r>
            <a:r>
              <a:rPr lang="ru-RU" dirty="0"/>
              <a:t>, </a:t>
            </a:r>
            <a:r>
              <a:rPr lang="ru-RU" dirty="0" err="1"/>
              <a:t>безумовно</a:t>
            </a:r>
            <a:r>
              <a:rPr lang="ru-RU" dirty="0"/>
              <a:t>, </a:t>
            </a:r>
            <a:r>
              <a:rPr lang="ru-RU" dirty="0" err="1"/>
              <a:t>чудовий</a:t>
            </a:r>
            <a:r>
              <a:rPr lang="ru-RU" dirty="0"/>
              <a:t> </a:t>
            </a:r>
            <a:r>
              <a:rPr lang="ru-RU" dirty="0" err="1"/>
              <a:t>спосіб</a:t>
            </a:r>
            <a:r>
              <a:rPr lang="ru-RU" dirty="0"/>
              <a:t> </a:t>
            </a:r>
            <a:r>
              <a:rPr lang="ru-RU" dirty="0" err="1"/>
              <a:t>переконатися</a:t>
            </a:r>
            <a:r>
              <a:rPr lang="ru-RU" dirty="0"/>
              <a:t>, </a:t>
            </a:r>
            <a:r>
              <a:rPr lang="ru-RU" dirty="0" err="1"/>
              <a:t>що</a:t>
            </a:r>
            <a:r>
              <a:rPr lang="ru-RU" dirty="0"/>
              <a:t> все </a:t>
            </a:r>
            <a:r>
              <a:rPr lang="ru-RU" dirty="0" err="1"/>
              <a:t>встановлено</a:t>
            </a:r>
            <a:r>
              <a:rPr lang="ru-RU" dirty="0"/>
              <a:t> правильно, але не </a:t>
            </a:r>
            <a:r>
              <a:rPr lang="ru-RU" dirty="0" err="1"/>
              <a:t>ідеальний</a:t>
            </a:r>
            <a:r>
              <a:rPr lang="ru-RU" dirty="0"/>
              <a:t> з точки </a:t>
            </a:r>
            <a:r>
              <a:rPr lang="ru-RU" dirty="0" err="1"/>
              <a:t>зору</a:t>
            </a:r>
            <a:r>
              <a:rPr lang="ru-RU" dirty="0"/>
              <a:t> </a:t>
            </a:r>
            <a:r>
              <a:rPr lang="ru-RU" dirty="0" err="1"/>
              <a:t>продуктивності</a:t>
            </a:r>
            <a:r>
              <a:rPr lang="ru-RU" dirty="0"/>
              <a:t>. </a:t>
            </a:r>
            <a:r>
              <a:rPr lang="ru-RU" dirty="0" err="1"/>
              <a:t>Дивлячись</a:t>
            </a:r>
            <a:r>
              <a:rPr lang="ru-RU" dirty="0"/>
              <a:t> на </a:t>
            </a:r>
            <a:r>
              <a:rPr lang="uk-UA" dirty="0"/>
              <a:t>слайд 10</a:t>
            </a:r>
            <a:r>
              <a:rPr lang="en-US" dirty="0"/>
              <a:t> </a:t>
            </a:r>
            <a:r>
              <a:rPr lang="ru-RU" dirty="0"/>
              <a:t>, </a:t>
            </a:r>
            <a:r>
              <a:rPr lang="ru-RU" dirty="0" err="1"/>
              <a:t>можливо</a:t>
            </a:r>
            <a:r>
              <a:rPr lang="ru-RU" dirty="0"/>
              <a:t>, є </a:t>
            </a:r>
            <a:r>
              <a:rPr lang="ru-RU" dirty="0" err="1"/>
              <a:t>можливі</a:t>
            </a:r>
            <a:r>
              <a:rPr lang="ru-RU" dirty="0"/>
              <a:t> </a:t>
            </a:r>
            <a:r>
              <a:rPr lang="ru-RU" dirty="0" err="1"/>
              <a:t>деякі</a:t>
            </a:r>
            <a:r>
              <a:rPr lang="ru-RU" dirty="0"/>
              <a:t> </a:t>
            </a:r>
            <a:r>
              <a:rPr lang="ru-RU" dirty="0" err="1"/>
              <a:t>оптимізації</a:t>
            </a:r>
            <a:r>
              <a:rPr lang="ru-RU" dirty="0"/>
              <a:t>.</a:t>
            </a:r>
          </a:p>
          <a:p>
            <a:endParaRPr lang="ru-RU" dirty="0"/>
          </a:p>
          <a:p>
            <a:r>
              <a:rPr lang="ru-RU" dirty="0"/>
              <a:t>Для </a:t>
            </a:r>
            <a:r>
              <a:rPr lang="ru-RU" dirty="0" err="1"/>
              <a:t>команди</a:t>
            </a:r>
            <a:r>
              <a:rPr lang="ru-RU" dirty="0"/>
              <a:t> </a:t>
            </a:r>
            <a:r>
              <a:rPr lang="ru-RU" dirty="0" err="1"/>
              <a:t>Yarn</a:t>
            </a:r>
            <a:r>
              <a:rPr lang="ru-RU" dirty="0"/>
              <a:t> </a:t>
            </a:r>
            <a:r>
              <a:rPr lang="ru-RU" dirty="0" err="1"/>
              <a:t>отриманих</a:t>
            </a:r>
            <a:r>
              <a:rPr lang="ru-RU" dirty="0"/>
              <a:t> </a:t>
            </a:r>
            <a:r>
              <a:rPr lang="ru-RU" dirty="0" err="1"/>
              <a:t>оптимізацій</a:t>
            </a:r>
            <a:r>
              <a:rPr lang="ru-RU" dirty="0"/>
              <a:t> </a:t>
            </a:r>
            <a:r>
              <a:rPr lang="ru-RU" dirty="0" err="1"/>
              <a:t>було</a:t>
            </a:r>
            <a:r>
              <a:rPr lang="ru-RU" dirty="0"/>
              <a:t> </a:t>
            </a:r>
            <a:r>
              <a:rPr lang="ru-RU" dirty="0" err="1"/>
              <a:t>недостатньо</a:t>
            </a:r>
            <a:r>
              <a:rPr lang="ru-RU" dirty="0"/>
              <a:t>. Вони почали </a:t>
            </a:r>
            <a:r>
              <a:rPr lang="ru-RU" dirty="0" err="1"/>
              <a:t>шукати</a:t>
            </a:r>
            <a:r>
              <a:rPr lang="ru-RU" dirty="0"/>
              <a:t> </a:t>
            </a:r>
            <a:r>
              <a:rPr lang="ru-RU" dirty="0" err="1"/>
              <a:t>різні</a:t>
            </a:r>
            <a:r>
              <a:rPr lang="ru-RU" dirty="0"/>
              <a:t> </a:t>
            </a:r>
            <a:r>
              <a:rPr lang="ru-RU" dirty="0" err="1"/>
              <a:t>способи</a:t>
            </a:r>
            <a:r>
              <a:rPr lang="ru-RU" dirty="0"/>
              <a:t> </a:t>
            </a:r>
            <a:r>
              <a:rPr lang="ru-RU" dirty="0" err="1"/>
              <a:t>ще</a:t>
            </a:r>
            <a:r>
              <a:rPr lang="ru-RU" dirty="0"/>
              <a:t> </a:t>
            </a:r>
            <a:r>
              <a:rPr lang="ru-RU" dirty="0" err="1"/>
              <a:t>більше</a:t>
            </a:r>
            <a:r>
              <a:rPr lang="ru-RU" dirty="0"/>
              <a:t> </a:t>
            </a:r>
            <a:r>
              <a:rPr lang="ru-RU" dirty="0" err="1"/>
              <a:t>вдосконалюватися</a:t>
            </a:r>
            <a:r>
              <a:rPr lang="ru-RU" dirty="0"/>
              <a:t>. </a:t>
            </a:r>
            <a:r>
              <a:rPr lang="ru-RU" dirty="0" err="1"/>
              <a:t>Однак</a:t>
            </a:r>
            <a:r>
              <a:rPr lang="ru-RU" dirty="0"/>
              <a:t> </a:t>
            </a:r>
            <a:r>
              <a:rPr lang="ru-RU" dirty="0" err="1"/>
              <a:t>чим</a:t>
            </a:r>
            <a:r>
              <a:rPr lang="ru-RU" dirty="0"/>
              <a:t> </a:t>
            </a:r>
            <a:r>
              <a:rPr lang="ru-RU" dirty="0" err="1"/>
              <a:t>більше</a:t>
            </a:r>
            <a:r>
              <a:rPr lang="ru-RU" dirty="0"/>
              <a:t> вони </a:t>
            </a:r>
            <a:r>
              <a:rPr lang="ru-RU" dirty="0" err="1"/>
              <a:t>дивилися</a:t>
            </a:r>
            <a:r>
              <a:rPr lang="ru-RU" dirty="0"/>
              <a:t>, </a:t>
            </a:r>
            <a:r>
              <a:rPr lang="ru-RU" dirty="0" err="1"/>
              <a:t>тим</a:t>
            </a:r>
            <a:r>
              <a:rPr lang="ru-RU" dirty="0"/>
              <a:t> </a:t>
            </a:r>
            <a:r>
              <a:rPr lang="ru-RU" dirty="0" err="1"/>
              <a:t>більше</a:t>
            </a:r>
            <a:r>
              <a:rPr lang="ru-RU" dirty="0"/>
              <a:t> </a:t>
            </a:r>
            <a:r>
              <a:rPr lang="ru-RU" dirty="0" err="1"/>
              <a:t>переконувалися</a:t>
            </a:r>
            <a:r>
              <a:rPr lang="ru-RU" dirty="0"/>
              <a:t>, </a:t>
            </a:r>
            <a:r>
              <a:rPr lang="ru-RU" dirty="0" err="1"/>
              <a:t>що</a:t>
            </a:r>
            <a:r>
              <a:rPr lang="ru-RU" dirty="0"/>
              <a:t> для </a:t>
            </a:r>
            <a:r>
              <a:rPr lang="ru-RU" dirty="0" err="1"/>
              <a:t>подальших</a:t>
            </a:r>
            <a:r>
              <a:rPr lang="ru-RU" dirty="0"/>
              <a:t> </a:t>
            </a:r>
            <a:r>
              <a:rPr lang="ru-RU" dirty="0" err="1"/>
              <a:t>удосконалень</a:t>
            </a:r>
            <a:r>
              <a:rPr lang="ru-RU" dirty="0"/>
              <a:t> </a:t>
            </a:r>
            <a:r>
              <a:rPr lang="ru-RU" dirty="0" err="1"/>
              <a:t>потрібно</a:t>
            </a:r>
            <a:r>
              <a:rPr lang="ru-RU" dirty="0"/>
              <a:t> </a:t>
            </a:r>
            <a:r>
              <a:rPr lang="ru-RU" dirty="0" err="1"/>
              <a:t>щось</a:t>
            </a:r>
            <a:r>
              <a:rPr lang="ru-RU" dirty="0"/>
              <a:t> абсолютно </a:t>
            </a:r>
            <a:r>
              <a:rPr lang="ru-RU" dirty="0" err="1"/>
              <a:t>нове</a:t>
            </a:r>
            <a:r>
              <a:rPr lang="ru-RU" dirty="0"/>
              <a:t>.</a:t>
            </a:r>
          </a:p>
          <a:p>
            <a:endParaRPr lang="ru-RU" dirty="0"/>
          </a:p>
          <a:p>
            <a:r>
              <a:rPr lang="uk-UA" dirty="0"/>
              <a:t>Результат був представлений у </a:t>
            </a:r>
            <a:r>
              <a:rPr lang="de-DE" dirty="0" err="1"/>
              <a:t>Yarn</a:t>
            </a:r>
            <a:r>
              <a:rPr lang="de-DE" dirty="0"/>
              <a:t> 2: </a:t>
            </a:r>
            <a:r>
              <a:rPr lang="de-DE" dirty="0" err="1"/>
              <a:t>Plug’n’Play</a:t>
            </a:r>
            <a:r>
              <a:rPr lang="de-DE" dirty="0"/>
              <a:t> (</a:t>
            </a:r>
            <a:r>
              <a:rPr lang="de-DE" dirty="0" err="1"/>
              <a:t>PnP</a:t>
            </a:r>
            <a:r>
              <a:rPr lang="de-DE" dirty="0"/>
              <a:t>). </a:t>
            </a:r>
            <a:r>
              <a:rPr lang="uk-UA" dirty="0"/>
              <a:t>У </a:t>
            </a:r>
            <a:r>
              <a:rPr lang="de-DE" dirty="0" err="1"/>
              <a:t>PnP</a:t>
            </a:r>
            <a:r>
              <a:rPr lang="de-DE" dirty="0"/>
              <a:t> </a:t>
            </a:r>
            <a:r>
              <a:rPr lang="uk-UA" dirty="0"/>
              <a:t>немає каталогу </a:t>
            </a:r>
            <a:r>
              <a:rPr lang="de-DE" dirty="0" err="1"/>
              <a:t>node_modules</a:t>
            </a:r>
            <a:r>
              <a:rPr lang="de-DE" dirty="0"/>
              <a:t>. </a:t>
            </a:r>
            <a:r>
              <a:rPr lang="uk-UA" dirty="0"/>
              <a:t>Замість цього створюється спеціальний файл під назвою .</a:t>
            </a:r>
            <a:r>
              <a:rPr lang="de-DE" dirty="0" err="1"/>
              <a:t>pnp.cjs</a:t>
            </a:r>
            <a:r>
              <a:rPr lang="de-DE" dirty="0"/>
              <a:t>, </a:t>
            </a:r>
            <a:r>
              <a:rPr lang="uk-UA" dirty="0"/>
              <a:t>щоб надати інформацію про те, як можна вирішити залежності. За допомогою файлу .</a:t>
            </a:r>
            <a:r>
              <a:rPr lang="de-DE" dirty="0" err="1"/>
              <a:t>pnp.cjs</a:t>
            </a:r>
            <a:r>
              <a:rPr lang="de-DE" dirty="0"/>
              <a:t> </a:t>
            </a:r>
            <a:r>
              <a:rPr lang="uk-UA" dirty="0"/>
              <a:t>можна вирішити кожен пакет – так само, як і з </a:t>
            </a:r>
            <a:r>
              <a:rPr lang="de-DE" dirty="0" err="1"/>
              <a:t>node_modules</a:t>
            </a:r>
            <a:r>
              <a:rPr lang="de-DE" dirty="0"/>
              <a:t> </a:t>
            </a:r>
            <a:r>
              <a:rPr lang="uk-UA" dirty="0"/>
              <a:t>заздалегідь.</a:t>
            </a:r>
          </a:p>
          <a:p>
            <a:endParaRPr lang="uk-UA" dirty="0"/>
          </a:p>
          <a:p>
            <a:r>
              <a:rPr lang="uk-UA" dirty="0"/>
              <a:t>Конкретне розташування пакетів залежить від налаштувань проекту. У </a:t>
            </a:r>
            <a:r>
              <a:rPr lang="de-DE" dirty="0" err="1"/>
              <a:t>Yarn</a:t>
            </a:r>
            <a:r>
              <a:rPr lang="de-DE" dirty="0"/>
              <a:t> 2 </a:t>
            </a:r>
            <a:r>
              <a:rPr lang="uk-UA" dirty="0"/>
              <a:t>була представлена нова концепція під назвою «нульове встановлення». Таким чином, кожна залежність буде доступна в проекті – лише у </a:t>
            </a:r>
            <a:r>
              <a:rPr lang="uk-UA" dirty="0" err="1"/>
              <a:t>підпапці</a:t>
            </a:r>
            <a:r>
              <a:rPr lang="uk-UA" dirty="0"/>
              <a:t> .</a:t>
            </a:r>
            <a:r>
              <a:rPr lang="de-DE" dirty="0" err="1"/>
              <a:t>yarn</a:t>
            </a:r>
            <a:r>
              <a:rPr lang="de-DE" dirty="0"/>
              <a:t>/</a:t>
            </a:r>
            <a:r>
              <a:rPr lang="de-DE" dirty="0" err="1"/>
              <a:t>cache</a:t>
            </a:r>
            <a:r>
              <a:rPr lang="de-DE" dirty="0"/>
              <a:t>. </a:t>
            </a:r>
            <a:r>
              <a:rPr lang="uk-UA" dirty="0"/>
              <a:t>Щоб фактично досягти нульового встановлення, папку .</a:t>
            </a:r>
            <a:r>
              <a:rPr lang="de-DE" dirty="0" err="1"/>
              <a:t>yarn</a:t>
            </a:r>
            <a:r>
              <a:rPr lang="de-DE" dirty="0"/>
              <a:t> </a:t>
            </a:r>
            <a:r>
              <a:rPr lang="uk-UA" dirty="0"/>
              <a:t>слід перевірити в системі керування джерелами. Тепер, коли проект </a:t>
            </a:r>
            <a:r>
              <a:rPr lang="uk-UA" dirty="0" err="1"/>
              <a:t>клоновано</a:t>
            </a:r>
            <a:r>
              <a:rPr lang="uk-UA" dirty="0"/>
              <a:t>, встановлення не потрібно виконувати. Залежності вже є частиною репозиторію.</a:t>
            </a:r>
          </a:p>
          <a:p>
            <a:endParaRPr lang="uk-UA" dirty="0"/>
          </a:p>
          <a:p>
            <a:r>
              <a:rPr lang="uk-UA" dirty="0"/>
              <a:t>Хоча більшість команд дуже схожі, </a:t>
            </a:r>
            <a:r>
              <a:rPr lang="de-DE" dirty="0" err="1"/>
              <a:t>Yarn</a:t>
            </a:r>
            <a:r>
              <a:rPr lang="de-DE" dirty="0"/>
              <a:t> </a:t>
            </a:r>
            <a:r>
              <a:rPr lang="uk-UA" dirty="0"/>
              <a:t>використовує інший підхід до додавання нових </a:t>
            </a:r>
            <a:r>
              <a:rPr lang="uk-UA" dirty="0" err="1"/>
              <a:t>залежностей</a:t>
            </a:r>
            <a:r>
              <a:rPr lang="uk-UA" dirty="0"/>
              <a:t>. Тут залежності додаються за допомогою </a:t>
            </a:r>
            <a:r>
              <a:rPr lang="de-DE" dirty="0" err="1"/>
              <a:t>yarn</a:t>
            </a:r>
            <a:r>
              <a:rPr lang="de-DE" dirty="0"/>
              <a:t> </a:t>
            </a:r>
            <a:r>
              <a:rPr lang="de-DE" dirty="0" err="1"/>
              <a:t>add</a:t>
            </a:r>
            <a:r>
              <a:rPr lang="de-DE" dirty="0"/>
              <a:t> – </a:t>
            </a:r>
            <a:r>
              <a:rPr lang="uk-UA" dirty="0"/>
              <a:t>наприклад, </a:t>
            </a:r>
            <a:r>
              <a:rPr lang="de-DE" dirty="0" err="1"/>
              <a:t>yarn</a:t>
            </a:r>
            <a:r>
              <a:rPr lang="de-DE" dirty="0"/>
              <a:t> </a:t>
            </a:r>
            <a:r>
              <a:rPr lang="de-DE" dirty="0" err="1"/>
              <a:t>add</a:t>
            </a:r>
            <a:r>
              <a:rPr lang="de-DE" dirty="0"/>
              <a:t> </a:t>
            </a:r>
            <a:r>
              <a:rPr lang="de-DE" dirty="0" err="1"/>
              <a:t>react</a:t>
            </a:r>
            <a:r>
              <a:rPr lang="de-DE" dirty="0"/>
              <a:t>. </a:t>
            </a:r>
            <a:r>
              <a:rPr lang="uk-UA" dirty="0"/>
              <a:t>Встановлення пакетів за допомогою утиліти командного рядка </a:t>
            </a:r>
            <a:r>
              <a:rPr lang="de-DE" dirty="0" err="1"/>
              <a:t>yarn</a:t>
            </a:r>
            <a:r>
              <a:rPr lang="de-DE" dirty="0"/>
              <a:t> </a:t>
            </a:r>
            <a:r>
              <a:rPr lang="uk-UA" dirty="0"/>
              <a:t>досить подібне до попереднього використання з </a:t>
            </a:r>
            <a:r>
              <a:rPr lang="de-DE" dirty="0" err="1"/>
              <a:t>npm</a:t>
            </a:r>
            <a:r>
              <a:rPr lang="de-DE" dirty="0"/>
              <a:t>, </a:t>
            </a:r>
            <a:r>
              <a:rPr lang="uk-UA" dirty="0"/>
              <a:t>однак:</a:t>
            </a:r>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14</a:t>
            </a:fld>
            <a:endParaRPr lang="uk-UA"/>
          </a:p>
        </p:txBody>
      </p:sp>
    </p:spTree>
    <p:extLst>
      <p:ext uri="{BB962C8B-B14F-4D97-AF65-F5344CB8AC3E}">
        <p14:creationId xmlns:p14="http://schemas.microsoft.com/office/powerpoint/2010/main" val="3793275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b="1" dirty="0"/>
              <a:t>Використання </a:t>
            </a:r>
            <a:r>
              <a:rPr lang="de-DE" b="1" dirty="0" err="1"/>
              <a:t>pnpm</a:t>
            </a:r>
            <a:endParaRPr lang="de-DE" b="1" dirty="0"/>
          </a:p>
          <a:p>
            <a:r>
              <a:rPr lang="uk-UA" dirty="0"/>
              <a:t>Підхід </a:t>
            </a:r>
            <a:r>
              <a:rPr lang="de-DE" dirty="0" err="1"/>
              <a:t>pnpm</a:t>
            </a:r>
            <a:r>
              <a:rPr lang="de-DE" dirty="0"/>
              <a:t> </a:t>
            </a:r>
            <a:r>
              <a:rPr lang="uk-UA" dirty="0"/>
              <a:t>дещо нагадує вихідну роздільну здатність пакету </a:t>
            </a:r>
            <a:r>
              <a:rPr lang="de-DE" dirty="0" err="1"/>
              <a:t>npm</a:t>
            </a:r>
            <a:r>
              <a:rPr lang="de-DE" dirty="0"/>
              <a:t>. </a:t>
            </a:r>
            <a:r>
              <a:rPr lang="uk-UA" dirty="0"/>
              <a:t>Тут кожен пакет по суті ізольований і розміщує власні залежності в локальній </a:t>
            </a:r>
            <a:r>
              <a:rPr lang="uk-UA" dirty="0" err="1"/>
              <a:t>підпапці</a:t>
            </a:r>
            <a:r>
              <a:rPr lang="uk-UA" dirty="0"/>
              <a:t> </a:t>
            </a:r>
            <a:r>
              <a:rPr lang="de-DE" dirty="0" err="1"/>
              <a:t>node_modules</a:t>
            </a:r>
            <a:r>
              <a:rPr lang="de-DE" dirty="0"/>
              <a:t>.</a:t>
            </a:r>
          </a:p>
          <a:p>
            <a:endParaRPr lang="de-DE" dirty="0"/>
          </a:p>
          <a:p>
            <a:r>
              <a:rPr lang="uk-UA" dirty="0"/>
              <a:t>Проте є одна суттєва відмінність: замість того, щоб мати друковану копію кожної залежності, різні залежності стають доступними через символічні посилання. Перевага цього підходу полягає в тому, що кожну залежність потрібно вирішити лише один раз для системи.</a:t>
            </a:r>
          </a:p>
          <a:p>
            <a:endParaRPr lang="uk-UA" dirty="0"/>
          </a:p>
          <a:p>
            <a:r>
              <a:rPr lang="uk-UA" dirty="0"/>
              <a:t>Інша перевага полягає в тому, що для більшості пакетів все так, як має бути. Немає нічого, що ховається за архівом або за допомогою певного спеціального зіставлення, визначеного модулем, який запускався б на початку. Роздільна здатність усього пакета просто працює. Винятком із цього правила є пакунки, які використовують свій шлях для пошуку інших пакунків або працюють із кореневим каталогом. Оскільки фізичне розташування пакетів є глобальним і, отже, відрізняється від розташування проекту, ці підходи не працюють із </a:t>
            </a:r>
            <a:r>
              <a:rPr lang="de-DE" dirty="0" err="1"/>
              <a:t>pnpm</a:t>
            </a:r>
            <a:r>
              <a:rPr lang="de-DE" dirty="0"/>
              <a:t>.</a:t>
            </a:r>
            <a:endParaRPr lang="uk-UA"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15</a:t>
            </a:fld>
            <a:endParaRPr lang="uk-UA"/>
          </a:p>
        </p:txBody>
      </p:sp>
    </p:spTree>
    <p:extLst>
      <p:ext uri="{BB962C8B-B14F-4D97-AF65-F5344CB8AC3E}">
        <p14:creationId xmlns:p14="http://schemas.microsoft.com/office/powerpoint/2010/main" val="2964242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16</a:t>
            </a:fld>
            <a:endParaRPr lang="uk-UA"/>
          </a:p>
        </p:txBody>
      </p:sp>
    </p:spTree>
    <p:extLst>
      <p:ext uri="{BB962C8B-B14F-4D97-AF65-F5344CB8AC3E}">
        <p14:creationId xmlns:p14="http://schemas.microsoft.com/office/powerpoint/2010/main" val="958914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Створення веб-додатків за допомогою </a:t>
            </a:r>
            <a:r>
              <a:rPr lang="de-DE" dirty="0" err="1"/>
              <a:t>Bundlers</a:t>
            </a:r>
            <a:endParaRPr lang="de-DE" dirty="0"/>
          </a:p>
          <a:p>
            <a:r>
              <a:rPr lang="uk-UA" dirty="0"/>
              <a:t>У попередньому розділі ми розглянули важливий набір допоміжних інструментів – </a:t>
            </a:r>
            <a:r>
              <a:rPr lang="uk-UA" dirty="0" err="1"/>
              <a:t>лінтери</a:t>
            </a:r>
            <a:r>
              <a:rPr lang="uk-UA" dirty="0"/>
              <a:t> та </a:t>
            </a:r>
            <a:r>
              <a:rPr lang="uk-UA" dirty="0" err="1"/>
              <a:t>форматери</a:t>
            </a:r>
            <a:r>
              <a:rPr lang="uk-UA" dirty="0"/>
              <a:t>. Хоча якість коду важлива, безсумнівно, найважливішим аспектом кожного проекту є те, що надсилається та використовується клієнтом. Це сфера, де блищить особливий вид інструментів, які називаються комплектуючими.</a:t>
            </a:r>
          </a:p>
          <a:p>
            <a:endParaRPr lang="uk-UA" dirty="0"/>
          </a:p>
          <a:p>
            <a:r>
              <a:rPr lang="de-DE" dirty="0" err="1"/>
              <a:t>Bundler</a:t>
            </a:r>
            <a:r>
              <a:rPr lang="de-DE" dirty="0"/>
              <a:t> (</a:t>
            </a:r>
            <a:r>
              <a:rPr lang="uk-UA" dirty="0" err="1"/>
              <a:t>Пакетник</a:t>
            </a:r>
            <a:r>
              <a:rPr lang="uk-UA" dirty="0"/>
              <a:t>)  — це інструмент, який розуміє та обробляє код для створення файлів, які можна розмістити на веб-сервері та готових до використання веб-переглядачами. Він бере до уваги </a:t>
            </a:r>
            <a:r>
              <a:rPr lang="de-DE" dirty="0"/>
              <a:t>HTML, CSS, JavaScript </a:t>
            </a:r>
            <a:r>
              <a:rPr lang="uk-UA" dirty="0"/>
              <a:t>і пов’язані файли, щоб зробити їх більш ефективними та читабельними. У цьому процесі </a:t>
            </a:r>
            <a:r>
              <a:rPr lang="uk-UA" dirty="0" err="1"/>
              <a:t>пакетувальник</a:t>
            </a:r>
            <a:r>
              <a:rPr lang="uk-UA" dirty="0"/>
              <a:t> об’єднує, розділяє, мінімізує та навіть перекладає код з одного стандарту, наприклад </a:t>
            </a:r>
            <a:r>
              <a:rPr lang="de-DE" dirty="0"/>
              <a:t>ES2020, </a:t>
            </a:r>
            <a:r>
              <a:rPr lang="uk-UA" dirty="0"/>
              <a:t>в інший стандарт, наприклад </a:t>
            </a:r>
            <a:r>
              <a:rPr lang="de-DE" dirty="0"/>
              <a:t>ES5.</a:t>
            </a:r>
          </a:p>
          <a:p>
            <a:endParaRPr lang="de-DE" dirty="0"/>
          </a:p>
          <a:p>
            <a:r>
              <a:rPr lang="uk-UA" dirty="0"/>
              <a:t>Сьогодні </a:t>
            </a:r>
            <a:r>
              <a:rPr lang="uk-UA" dirty="0" err="1"/>
              <a:t>бандлери</a:t>
            </a:r>
            <a:r>
              <a:rPr lang="uk-UA" dirty="0"/>
              <a:t> обов’язково використовуються для більшості проектів прямо чи опосередковано. Практично кожен веб-фреймворк пропонує інструменти, побудовані на </a:t>
            </a:r>
            <a:r>
              <a:rPr lang="uk-UA" dirty="0" err="1"/>
              <a:t>бандлері</a:t>
            </a:r>
            <a:r>
              <a:rPr lang="uk-UA" dirty="0"/>
              <a:t>. Часто проблема полягає в тому, щоб налаштувати </a:t>
            </a:r>
            <a:r>
              <a:rPr lang="uk-UA" dirty="0" err="1"/>
              <a:t>бандлер</a:t>
            </a:r>
            <a:r>
              <a:rPr lang="uk-UA" dirty="0"/>
              <a:t> так, щоб він розумів  кодову базу і робив саме те, що від нього очікують. Оскільки бази веб-коду досить різні, </a:t>
            </a:r>
            <a:r>
              <a:rPr lang="uk-UA" dirty="0" err="1"/>
              <a:t>пакетники</a:t>
            </a:r>
            <a:r>
              <a:rPr lang="uk-UA" dirty="0"/>
              <a:t> повинні бути гнучкими в багатьох напрямках.</a:t>
            </a:r>
          </a:p>
          <a:p>
            <a:endParaRPr lang="uk-UA" dirty="0"/>
          </a:p>
          <a:p>
            <a:r>
              <a:rPr lang="uk-UA" dirty="0"/>
              <a:t>У цьому розділі ви зрозумієте, чим займаються </a:t>
            </a:r>
            <a:r>
              <a:rPr lang="uk-UA" dirty="0" err="1"/>
              <a:t>бандлери</a:t>
            </a:r>
            <a:r>
              <a:rPr lang="uk-UA" dirty="0"/>
              <a:t> та як ви можете контролювати їхні внутрішні процеси. Ми також познайомимося з найважливішими пакетами на сьогодні та побачимо, як їх можна використовувати та налаштувати для ефективної роботи. Це допоможе вам перевести свій веб-проект від необробленого вихідного коду до готових для виробництва артефактів.</a:t>
            </a:r>
          </a:p>
          <a:p>
            <a:endParaRPr lang="uk-UA" dirty="0"/>
          </a:p>
          <a:p>
            <a:r>
              <a:rPr lang="uk-UA" dirty="0"/>
              <a:t>У цьому розділі ми розглянемо наступні ключові теми:</a:t>
            </a:r>
          </a:p>
          <a:p>
            <a:endParaRPr lang="uk-UA" dirty="0"/>
          </a:p>
          <a:p>
            <a:r>
              <a:rPr lang="uk-UA" dirty="0"/>
              <a:t>Розуміння </a:t>
            </a:r>
            <a:r>
              <a:rPr lang="uk-UA" dirty="0" err="1"/>
              <a:t>бандлерів</a:t>
            </a:r>
            <a:endParaRPr lang="uk-UA" dirty="0"/>
          </a:p>
          <a:p>
            <a:r>
              <a:rPr lang="uk-UA" dirty="0"/>
              <a:t>Порівняння доступних </a:t>
            </a:r>
            <a:r>
              <a:rPr lang="uk-UA" dirty="0" err="1"/>
              <a:t>бандлерів</a:t>
            </a:r>
            <a:endParaRPr lang="uk-UA" dirty="0"/>
          </a:p>
          <a:p>
            <a:r>
              <a:rPr lang="uk-UA" dirty="0"/>
              <a:t>Використання </a:t>
            </a:r>
            <a:r>
              <a:rPr lang="de-DE" dirty="0" err="1"/>
              <a:t>Webpack</a:t>
            </a:r>
            <a:endParaRPr lang="de-DE" dirty="0"/>
          </a:p>
          <a:p>
            <a:r>
              <a:rPr lang="uk-UA" dirty="0"/>
              <a:t>Використання </a:t>
            </a:r>
            <a:r>
              <a:rPr lang="de-DE" dirty="0" err="1"/>
              <a:t>esbuild</a:t>
            </a:r>
            <a:endParaRPr lang="de-DE" dirty="0"/>
          </a:p>
          <a:p>
            <a:r>
              <a:rPr lang="uk-UA" dirty="0"/>
              <a:t>Використання посилки</a:t>
            </a:r>
          </a:p>
          <a:p>
            <a:r>
              <a:rPr lang="uk-UA" dirty="0"/>
              <a:t>Використання </a:t>
            </a:r>
            <a:r>
              <a:rPr lang="de-DE" dirty="0"/>
              <a:t>Vite</a:t>
            </a:r>
            <a:endParaRPr lang="uk-UA"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17</a:t>
            </a:fld>
            <a:endParaRPr lang="uk-UA"/>
          </a:p>
        </p:txBody>
      </p:sp>
    </p:spTree>
    <p:extLst>
      <p:ext uri="{BB962C8B-B14F-4D97-AF65-F5344CB8AC3E}">
        <p14:creationId xmlns:p14="http://schemas.microsoft.com/office/powerpoint/2010/main" val="755674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b="1" dirty="0"/>
              <a:t>Розуміння </a:t>
            </a:r>
            <a:r>
              <a:rPr lang="uk-UA" b="1" dirty="0" err="1"/>
              <a:t>бандлерів</a:t>
            </a:r>
            <a:endParaRPr lang="uk-UA" b="1" dirty="0"/>
          </a:p>
          <a:p>
            <a:endParaRPr lang="uk-UA" dirty="0"/>
          </a:p>
          <a:p>
            <a:r>
              <a:rPr lang="uk-UA" dirty="0"/>
              <a:t>Написати сучасний веб-додаток досить складно. Однією з причин такого рівня складності є велика різноманітність різних технологій, які необхідно залучати до процесу. Згадаймо лише декілька:</a:t>
            </a:r>
          </a:p>
          <a:p>
            <a:endParaRPr lang="uk-UA" dirty="0"/>
          </a:p>
          <a:p>
            <a:pPr marL="171450" indent="-171450">
              <a:buFont typeface="Arial" panose="020B0604020202020204" pitchFamily="34" charset="0"/>
              <a:buChar char="•"/>
            </a:pPr>
            <a:r>
              <a:rPr lang="de-DE" dirty="0"/>
              <a:t>HTML </a:t>
            </a:r>
            <a:r>
              <a:rPr lang="uk-UA" dirty="0"/>
              <a:t>для написання документів</a:t>
            </a:r>
          </a:p>
          <a:p>
            <a:pPr marL="171450" indent="-171450">
              <a:buFont typeface="Arial" panose="020B0604020202020204" pitchFamily="34" charset="0"/>
              <a:buChar char="•"/>
            </a:pPr>
            <a:r>
              <a:rPr lang="de-DE" dirty="0"/>
              <a:t>CSS </a:t>
            </a:r>
            <a:r>
              <a:rPr lang="uk-UA" dirty="0"/>
              <a:t>для стилізації цих документів</a:t>
            </a:r>
          </a:p>
          <a:p>
            <a:pPr marL="171450" indent="-171450">
              <a:buFont typeface="Arial" panose="020B0604020202020204" pitchFamily="34" charset="0"/>
              <a:buChar char="•"/>
            </a:pPr>
            <a:r>
              <a:rPr lang="de-DE" dirty="0"/>
              <a:t>JavaScript </a:t>
            </a:r>
            <a:r>
              <a:rPr lang="uk-UA" dirty="0"/>
              <a:t>з </a:t>
            </a:r>
            <a:r>
              <a:rPr lang="de-DE" dirty="0"/>
              <a:t>API DOM </a:t>
            </a:r>
            <a:r>
              <a:rPr lang="uk-UA" dirty="0"/>
              <a:t>для забезпечення інтерактивності</a:t>
            </a:r>
          </a:p>
          <a:p>
            <a:pPr marL="171450" indent="-171450">
              <a:buFont typeface="Arial" panose="020B0604020202020204" pitchFamily="34" charset="0"/>
              <a:buChar char="•"/>
            </a:pPr>
            <a:r>
              <a:rPr lang="uk-UA" dirty="0"/>
              <a:t>Інтерфейс </a:t>
            </a:r>
            <a:r>
              <a:rPr lang="de-DE" dirty="0"/>
              <a:t>JavaScript </a:t>
            </a:r>
            <a:r>
              <a:rPr lang="uk-UA" dirty="0"/>
              <a:t>для створення інтерактивних компонентів</a:t>
            </a:r>
          </a:p>
          <a:p>
            <a:pPr marL="171450" indent="-171450">
              <a:buFont typeface="Arial" panose="020B0604020202020204" pitchFamily="34" charset="0"/>
              <a:buChar char="•"/>
            </a:pPr>
            <a:r>
              <a:rPr lang="uk-UA" dirty="0"/>
              <a:t>Препроцесор </a:t>
            </a:r>
            <a:r>
              <a:rPr lang="de-DE" dirty="0"/>
              <a:t>CSS </a:t>
            </a:r>
            <a:r>
              <a:rPr lang="uk-UA" dirty="0"/>
              <a:t>для використання змінних, вкладення та інших функцій для </a:t>
            </a:r>
            <a:r>
              <a:rPr lang="de-DE" dirty="0"/>
              <a:t>CSS</a:t>
            </a:r>
          </a:p>
          <a:p>
            <a:pPr marL="171450" indent="-171450">
              <a:buFont typeface="Arial" panose="020B0604020202020204" pitchFamily="34" charset="0"/>
              <a:buChar char="•"/>
            </a:pPr>
            <a:r>
              <a:rPr lang="uk-UA" dirty="0"/>
              <a:t>Потенційно </a:t>
            </a:r>
            <a:r>
              <a:rPr lang="de-DE" dirty="0" err="1"/>
              <a:t>TypeScript</a:t>
            </a:r>
            <a:r>
              <a:rPr lang="de-DE" dirty="0"/>
              <a:t> </a:t>
            </a:r>
            <a:r>
              <a:rPr lang="uk-UA" dirty="0"/>
              <a:t>або інша типізована система для підвищення надійності в певних областях вихідного коду</a:t>
            </a:r>
          </a:p>
          <a:p>
            <a:pPr marL="171450" indent="-171450">
              <a:buFont typeface="Arial" panose="020B0604020202020204" pitchFamily="34" charset="0"/>
              <a:buChar char="•"/>
            </a:pPr>
            <a:r>
              <a:rPr lang="uk-UA" dirty="0"/>
              <a:t>Треба освоїти сервісних та веб-</a:t>
            </a:r>
            <a:r>
              <a:rPr lang="uk-UA" dirty="0" err="1"/>
              <a:t>воркерів</a:t>
            </a:r>
            <a:endParaRPr lang="uk-UA" dirty="0"/>
          </a:p>
          <a:p>
            <a:pPr marL="171450" indent="-171450">
              <a:buFont typeface="Arial" panose="020B0604020202020204" pitchFamily="34" charset="0"/>
              <a:buChar char="•"/>
            </a:pPr>
            <a:r>
              <a:rPr lang="uk-UA" dirty="0"/>
              <a:t>Усі статичні файли мають легко </a:t>
            </a:r>
            <a:r>
              <a:rPr lang="uk-UA" dirty="0" err="1"/>
              <a:t>кешуватися</a:t>
            </a:r>
            <a:endParaRPr lang="uk-UA" dirty="0"/>
          </a:p>
          <a:p>
            <a:pPr marL="0" indent="0">
              <a:buFont typeface="Arial" panose="020B0604020202020204" pitchFamily="34" charset="0"/>
              <a:buNone/>
            </a:pPr>
            <a:endParaRPr lang="uk-UA" dirty="0"/>
          </a:p>
          <a:p>
            <a:r>
              <a:rPr lang="uk-UA" dirty="0"/>
              <a:t>До введення нового класу інструментів, які були здатні будувати модульні графіки, використовувалися спеціальні програми для виконання завдань, такі як </a:t>
            </a:r>
            <a:r>
              <a:rPr lang="de-DE" dirty="0" err="1"/>
              <a:t>Grunt</a:t>
            </a:r>
            <a:r>
              <a:rPr lang="de-DE" dirty="0"/>
              <a:t> </a:t>
            </a:r>
            <a:r>
              <a:rPr lang="uk-UA" dirty="0"/>
              <a:t>або </a:t>
            </a:r>
            <a:r>
              <a:rPr lang="de-DE" dirty="0"/>
              <a:t>Gulp. </a:t>
            </a:r>
            <a:r>
              <a:rPr lang="uk-UA" dirty="0"/>
              <a:t>Ці бігуни були натхненні більш загальними підходами, такими як </a:t>
            </a:r>
            <a:r>
              <a:rPr lang="de-DE" dirty="0" err="1"/>
              <a:t>Makefiles</a:t>
            </a:r>
            <a:r>
              <a:rPr lang="de-DE" dirty="0"/>
              <a:t>. </a:t>
            </a:r>
            <a:r>
              <a:rPr lang="uk-UA" dirty="0"/>
              <a:t>Однак проблема полягала в тому, що два аспекти – процес збірки та вихідний код – потрібно було синхронізувати. Просто додати один файл до вихідного коду було недостатньо; процес збирання мав бути поінформований про цей новий файл. З </a:t>
            </a:r>
            <a:r>
              <a:rPr lang="uk-UA" dirty="0" err="1"/>
              <a:t>бандлерами</a:t>
            </a:r>
            <a:r>
              <a:rPr lang="uk-UA" dirty="0"/>
              <a:t> все змінилося.</a:t>
            </a:r>
          </a:p>
          <a:p>
            <a:endParaRPr lang="uk-UA" dirty="0"/>
          </a:p>
          <a:p>
            <a:r>
              <a:rPr lang="uk-UA" dirty="0"/>
              <a:t>За своєю суттю </a:t>
            </a:r>
            <a:r>
              <a:rPr lang="uk-UA" dirty="0" err="1"/>
              <a:t>бандлер</a:t>
            </a:r>
            <a:r>
              <a:rPr lang="uk-UA" dirty="0"/>
              <a:t> — це інструмент, який використовує інші інструменти. Найважливішим доповненням є те, що </a:t>
            </a:r>
            <a:r>
              <a:rPr lang="uk-UA" dirty="0" err="1"/>
              <a:t>бандлер</a:t>
            </a:r>
            <a:r>
              <a:rPr lang="uk-UA" dirty="0"/>
              <a:t> розуміє граф модулів, тобто взаємозв’язки (імпорт та експорт) модулів коду, таких як модулі </a:t>
            </a:r>
            <a:r>
              <a:rPr lang="de-DE" dirty="0" err="1"/>
              <a:t>CommonJS</a:t>
            </a:r>
            <a:r>
              <a:rPr lang="de-DE" dirty="0"/>
              <a:t> </a:t>
            </a:r>
            <a:r>
              <a:rPr lang="uk-UA" dirty="0"/>
              <a:t>або </a:t>
            </a:r>
            <a:r>
              <a:rPr lang="de-DE" dirty="0"/>
              <a:t>ESM, </a:t>
            </a:r>
            <a:r>
              <a:rPr lang="uk-UA" dirty="0"/>
              <a:t>які ми обговорювали в попередніх розділах. Він може побудувати модульний графік і використовувати його для роботи інших інструментів, наприклад </a:t>
            </a:r>
            <a:r>
              <a:rPr lang="de-DE" dirty="0"/>
              <a:t>Babel.</a:t>
            </a:r>
          </a:p>
          <a:p>
            <a:endParaRPr lang="de-DE"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18</a:t>
            </a:fld>
            <a:endParaRPr lang="uk-UA"/>
          </a:p>
        </p:txBody>
      </p:sp>
    </p:spTree>
    <p:extLst>
      <p:ext uri="{BB962C8B-B14F-4D97-AF65-F5344CB8AC3E}">
        <p14:creationId xmlns:p14="http://schemas.microsoft.com/office/powerpoint/2010/main" val="3923944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Рисунок 6.1 – Приклад графа модуля, побудованого з двох точок входу</a:t>
            </a:r>
          </a:p>
          <a:p>
            <a:endParaRPr lang="uk-UA" dirty="0"/>
          </a:p>
          <a:p>
            <a:r>
              <a:rPr lang="uk-UA" dirty="0"/>
              <a:t>Більшість </a:t>
            </a:r>
            <a:r>
              <a:rPr lang="uk-UA" dirty="0" err="1"/>
              <a:t>бандлерів</a:t>
            </a:r>
            <a:r>
              <a:rPr lang="uk-UA" dirty="0"/>
              <a:t> працюють поетапно. Хоча кожен </a:t>
            </a:r>
            <a:r>
              <a:rPr lang="uk-UA" dirty="0" err="1"/>
              <a:t>пакетувальник</a:t>
            </a:r>
            <a:r>
              <a:rPr lang="uk-UA" dirty="0"/>
              <a:t> використовує дещо іншу термінологію, вони майже завжди мають такі етапи високого рівня:</a:t>
            </a:r>
          </a:p>
          <a:p>
            <a:endParaRPr lang="uk-UA" dirty="0"/>
          </a:p>
          <a:p>
            <a:r>
              <a:rPr lang="uk-UA" dirty="0"/>
              <a:t>Роздільна здатність модуля</a:t>
            </a:r>
          </a:p>
          <a:p>
            <a:r>
              <a:rPr lang="uk-UA" dirty="0"/>
              <a:t>Трансформація модуля</a:t>
            </a:r>
          </a:p>
          <a:p>
            <a:r>
              <a:rPr lang="uk-UA" dirty="0"/>
              <a:t>Генерація фрагментів і активів</a:t>
            </a:r>
          </a:p>
          <a:p>
            <a:r>
              <a:rPr lang="uk-UA" dirty="0"/>
              <a:t>Застосування </a:t>
            </a:r>
            <a:r>
              <a:rPr lang="uk-UA" dirty="0" err="1"/>
              <a:t>оптимізацій</a:t>
            </a:r>
            <a:endParaRPr lang="uk-UA" dirty="0"/>
          </a:p>
          <a:p>
            <a:r>
              <a:rPr lang="uk-UA" dirty="0"/>
              <a:t>Часто необхідна трансформація модуля. З одного боку, розробнику потрібно розуміти модуль, щоб знайти імпортовані модулі для побудови графа модуля; з іншого боку, генерація фрагментів повинна спиратися на нормалізовані модулі введення.</a:t>
            </a:r>
          </a:p>
          <a:p>
            <a:endParaRPr lang="uk-UA" dirty="0"/>
          </a:p>
          <a:p>
            <a:r>
              <a:rPr lang="uk-UA" dirty="0"/>
              <a:t>У той час як фаза трансформації повинна працювати рука об руку з </a:t>
            </a:r>
            <a:r>
              <a:rPr lang="uk-UA" dirty="0" err="1"/>
              <a:t>резольвером</a:t>
            </a:r>
            <a:r>
              <a:rPr lang="uk-UA" dirty="0"/>
              <a:t> для безперервного створення графа модуля, усі інші фази є майже незалежними. Досить часто етап оптимізації або скорочується, або повністю відключається під час розробки. Це скорочення допомагає значно пришвидшити процес комплектування. Крім того, будуть збережені подальші інструкції, які дуже корисні під час налагодження.</a:t>
            </a:r>
          </a:p>
          <a:p>
            <a:endParaRPr lang="uk-UA" dirty="0"/>
          </a:p>
          <a:p>
            <a:r>
              <a:rPr lang="uk-UA" dirty="0" err="1"/>
              <a:t>Мініфікація</a:t>
            </a:r>
            <a:endParaRPr lang="uk-UA" dirty="0"/>
          </a:p>
          <a:p>
            <a:endParaRPr lang="uk-UA" dirty="0"/>
          </a:p>
          <a:p>
            <a:r>
              <a:rPr lang="uk-UA" dirty="0"/>
              <a:t>Однією з найпоширеніших </a:t>
            </a:r>
            <a:r>
              <a:rPr lang="uk-UA" dirty="0" err="1"/>
              <a:t>оптимізацій</a:t>
            </a:r>
            <a:r>
              <a:rPr lang="uk-UA" dirty="0"/>
              <a:t> є </a:t>
            </a:r>
            <a:r>
              <a:rPr lang="uk-UA" dirty="0" err="1"/>
              <a:t>мініфікація</a:t>
            </a:r>
            <a:r>
              <a:rPr lang="uk-UA" dirty="0"/>
              <a:t>. Мета </a:t>
            </a:r>
            <a:r>
              <a:rPr lang="uk-UA" dirty="0" err="1"/>
              <a:t>мініфікації</a:t>
            </a:r>
            <a:r>
              <a:rPr lang="uk-UA" dirty="0"/>
              <a:t> — зробити файли якомога меншими без використання активного стиснення. Хоча мінімізація на поверхні досить проста та ефективна в такій мові, як </a:t>
            </a:r>
            <a:r>
              <a:rPr lang="de-DE" dirty="0"/>
              <a:t>JavaScript, </a:t>
            </a:r>
            <a:r>
              <a:rPr lang="uk-UA" dirty="0"/>
              <a:t>інші мови, такі як </a:t>
            </a:r>
            <a:r>
              <a:rPr lang="de-DE" dirty="0"/>
              <a:t>CSS </a:t>
            </a:r>
            <a:r>
              <a:rPr lang="uk-UA" dirty="0"/>
              <a:t>або </a:t>
            </a:r>
            <a:r>
              <a:rPr lang="de-DE" dirty="0"/>
              <a:t>HTML, </a:t>
            </a:r>
            <a:r>
              <a:rPr lang="uk-UA" dirty="0"/>
              <a:t>є дещо більш проблематичними. Особливо було доведено, що </a:t>
            </a:r>
            <a:r>
              <a:rPr lang="uk-UA" dirty="0" err="1"/>
              <a:t>мініфікація</a:t>
            </a:r>
            <a:r>
              <a:rPr lang="uk-UA" dirty="0"/>
              <a:t> </a:t>
            </a:r>
            <a:r>
              <a:rPr lang="de-DE" dirty="0"/>
              <a:t>HTML </a:t>
            </a:r>
            <a:r>
              <a:rPr lang="uk-UA" dirty="0"/>
              <a:t>є важкою проблемою, не маючи значних переваг порівняно з </a:t>
            </a:r>
            <a:r>
              <a:rPr lang="uk-UA" dirty="0" err="1"/>
              <a:t>мініфікацією</a:t>
            </a:r>
            <a:r>
              <a:rPr lang="uk-UA" dirty="0"/>
              <a:t> </a:t>
            </a:r>
            <a:r>
              <a:rPr lang="de-DE" dirty="0"/>
              <a:t>JavaScript. </a:t>
            </a:r>
            <a:r>
              <a:rPr lang="uk-UA" dirty="0"/>
              <a:t>Після скорочення файли зазвичай не такі читабельні, як раніше. Однією з причин є видалення непотрібних пробілів, які було введено, щоб надати оригінальному коду читабельності та структури.</a:t>
            </a:r>
          </a:p>
          <a:p>
            <a:endParaRPr lang="uk-UA" dirty="0"/>
          </a:p>
          <a:p>
            <a:r>
              <a:rPr lang="uk-UA" dirty="0"/>
              <a:t>Весь процес об’єднання можна зобразити на схемі. На малюнку 6.2 показано, як різні записи входять у різні фази:</a:t>
            </a:r>
          </a:p>
          <a:p>
            <a:endParaRPr lang="uk-UA" dirty="0"/>
          </a:p>
          <a:p>
            <a:r>
              <a:rPr lang="uk-UA" dirty="0"/>
              <a:t>Рисунок 6.2 – Фази високого рівня сучасного веб-пакета</a:t>
            </a:r>
          </a:p>
          <a:p>
            <a:r>
              <a:rPr lang="uk-UA" dirty="0"/>
              <a:t>Рисунок 6.2 – Фази високого рівня сучасного веб-пакета</a:t>
            </a:r>
          </a:p>
          <a:p>
            <a:endParaRPr lang="uk-UA" dirty="0"/>
          </a:p>
          <a:p>
            <a:r>
              <a:rPr lang="uk-UA" dirty="0"/>
              <a:t>Інша річ, яку слід враховувати, полягає в тому, що генерація фрагментів також впроваджує певний вид середовища виконання </a:t>
            </a:r>
            <a:r>
              <a:rPr lang="de-DE" dirty="0"/>
              <a:t>JavaScript. </a:t>
            </a:r>
            <a:r>
              <a:rPr lang="uk-UA" dirty="0"/>
              <a:t>Це може бути настільки ж легким, як навчання отриманого коду тому, як завантажувати додаткові пакети, які були створені як файли сценаріїв, але воно також може включати повну підтримку завантаження спільних </a:t>
            </a:r>
            <a:r>
              <a:rPr lang="uk-UA" dirty="0" err="1"/>
              <a:t>залежностей</a:t>
            </a:r>
            <a:r>
              <a:rPr lang="uk-UA" dirty="0"/>
              <a:t> із зовнішнього коду тощо. Представлений код повністю залежить від </a:t>
            </a:r>
            <a:r>
              <a:rPr lang="uk-UA" dirty="0" err="1"/>
              <a:t>бандлера</a:t>
            </a:r>
            <a:r>
              <a:rPr lang="uk-UA" dirty="0"/>
              <a:t>.</a:t>
            </a:r>
          </a:p>
          <a:p>
            <a:endParaRPr lang="uk-UA" dirty="0"/>
          </a:p>
          <a:p>
            <a:r>
              <a:rPr lang="uk-UA" dirty="0"/>
              <a:t>Пам’ятаючи про це, давайте подивимося, які комплектуючі існують і як вони порівнюються.</a:t>
            </a:r>
          </a:p>
          <a:p>
            <a:endParaRPr lang="uk-UA"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19</a:t>
            </a:fld>
            <a:endParaRPr lang="uk-UA"/>
          </a:p>
        </p:txBody>
      </p:sp>
    </p:spTree>
    <p:extLst>
      <p:ext uri="{BB962C8B-B14F-4D97-AF65-F5344CB8AC3E}">
        <p14:creationId xmlns:p14="http://schemas.microsoft.com/office/powerpoint/2010/main" val="1062054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08399-BDE5-1B4A-2AB1-D514256E6847}"/>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E811DBAC-F85F-87A4-738D-4F444B8EFD52}"/>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7EAA4E48-2CFA-76A1-E299-98EC6BB6C4AC}"/>
              </a:ext>
            </a:extLst>
          </p:cNvPr>
          <p:cNvSpPr>
            <a:spLocks noGrp="1"/>
          </p:cNvSpPr>
          <p:nvPr>
            <p:ph type="body" idx="1"/>
          </p:nvPr>
        </p:nvSpPr>
        <p:spPr/>
        <p:txBody>
          <a:bodyPr/>
          <a:lstStyle/>
          <a:p>
            <a:endParaRPr lang="uk-UA" dirty="0"/>
          </a:p>
          <a:p>
            <a:r>
              <a:rPr lang="uk-UA" dirty="0"/>
              <a:t>Весь процес об’єднання можна зобразити на схемі. На малюнку показано, як різні записи входять у різні фази (на слайді)</a:t>
            </a:r>
          </a:p>
          <a:p>
            <a:endParaRPr lang="uk-UA" dirty="0"/>
          </a:p>
          <a:p>
            <a:r>
              <a:rPr lang="uk-UA" dirty="0"/>
              <a:t>Інша річ, яку слід враховувати, полягає в тому, що генерація фрагментів також впроваджує певний вид середовища виконання </a:t>
            </a:r>
            <a:r>
              <a:rPr lang="de-DE" dirty="0"/>
              <a:t>JavaScript. </a:t>
            </a:r>
            <a:r>
              <a:rPr lang="uk-UA" dirty="0"/>
              <a:t>Це може бути настільки ж легким, як навчання отриманого коду тому, як завантажувати додаткові пакети, які були створені як файли сценаріїв, але воно також може включати повну підтримку завантаження спільних </a:t>
            </a:r>
            <a:r>
              <a:rPr lang="uk-UA" dirty="0" err="1"/>
              <a:t>залежностей</a:t>
            </a:r>
            <a:r>
              <a:rPr lang="uk-UA" dirty="0"/>
              <a:t> із зовнішнього коду тощо. </a:t>
            </a:r>
          </a:p>
        </p:txBody>
      </p:sp>
      <p:sp>
        <p:nvSpPr>
          <p:cNvPr id="4" name="Місце для номера слайда 3">
            <a:extLst>
              <a:ext uri="{FF2B5EF4-FFF2-40B4-BE49-F238E27FC236}">
                <a16:creationId xmlns:a16="http://schemas.microsoft.com/office/drawing/2014/main" id="{F0D00F0E-4264-CE29-504F-4FB2D5004E4B}"/>
              </a:ext>
            </a:extLst>
          </p:cNvPr>
          <p:cNvSpPr>
            <a:spLocks noGrp="1"/>
          </p:cNvSpPr>
          <p:nvPr>
            <p:ph type="sldNum" sz="quarter" idx="5"/>
          </p:nvPr>
        </p:nvSpPr>
        <p:spPr/>
        <p:txBody>
          <a:bodyPr/>
          <a:lstStyle/>
          <a:p>
            <a:fld id="{2B9C2A65-401C-4C50-B537-02110A2E9297}" type="slidenum">
              <a:rPr lang="uk-UA" smtClean="0"/>
              <a:t>20</a:t>
            </a:fld>
            <a:endParaRPr lang="uk-UA"/>
          </a:p>
        </p:txBody>
      </p:sp>
    </p:spTree>
    <p:extLst>
      <p:ext uri="{BB962C8B-B14F-4D97-AF65-F5344CB8AC3E}">
        <p14:creationId xmlns:p14="http://schemas.microsoft.com/office/powerpoint/2010/main" val="272792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indent="0">
              <a:buFont typeface="Arial" panose="020B0604020202020204" pitchFamily="34" charset="0"/>
              <a:buNone/>
            </a:pPr>
            <a:r>
              <a:rPr lang="uk-UA" b="1" dirty="0"/>
              <a:t>Література</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https://uk.javascript.info/</a:t>
            </a:r>
          </a:p>
          <a:p>
            <a:pPr marL="171450" indent="-171450">
              <a:buFont typeface="Arial" panose="020B0604020202020204" pitchFamily="34" charset="0"/>
              <a:buChar char="•"/>
            </a:pPr>
            <a:r>
              <a:rPr lang="de-DE" dirty="0"/>
              <a:t>https://www.programiz.com/javascript/get-started</a:t>
            </a:r>
          </a:p>
          <a:p>
            <a:pPr marL="171450" indent="-171450">
              <a:buFont typeface="Arial" panose="020B0604020202020204" pitchFamily="34" charset="0"/>
              <a:buChar char="•"/>
            </a:pPr>
            <a:r>
              <a:rPr lang="de-DE" dirty="0"/>
              <a:t>https://github.com/thawkin3/nodejs-event-loop-presentation - </a:t>
            </a:r>
            <a:r>
              <a:rPr lang="uk-UA" dirty="0"/>
              <a:t>детальне пояснення </a:t>
            </a:r>
            <a:r>
              <a:rPr lang="en-US" dirty="0"/>
              <a:t>Node Event</a:t>
            </a:r>
            <a:r>
              <a:rPr lang="uk-UA" dirty="0"/>
              <a:t> </a:t>
            </a:r>
            <a:r>
              <a:rPr lang="en-US" dirty="0"/>
              <a:t>Loop</a:t>
            </a:r>
          </a:p>
          <a:p>
            <a:pPr marL="171450" indent="-171450">
              <a:buFont typeface="Arial" panose="020B0604020202020204" pitchFamily="34" charset="0"/>
              <a:buChar char="•"/>
            </a:pPr>
            <a:r>
              <a:rPr lang="de-DE" dirty="0"/>
              <a:t>https://dev.to/lydiahallie/javascript-visualized-event-loop-3dif </a:t>
            </a:r>
          </a:p>
          <a:p>
            <a:pPr marL="171450" indent="-171450">
              <a:buFont typeface="Arial" panose="020B0604020202020204" pitchFamily="34" charset="0"/>
              <a:buChar char="•"/>
            </a:pPr>
            <a:r>
              <a:rPr lang="de-DE" dirty="0"/>
              <a:t>https://www.jsv9000.app/  - Event Loop </a:t>
            </a:r>
            <a:r>
              <a:rPr lang="de-DE" dirty="0" err="1"/>
              <a:t>Vizualizer</a:t>
            </a:r>
            <a:endParaRPr lang="de-DE" dirty="0"/>
          </a:p>
          <a:p>
            <a:pPr marL="171450" indent="-171450">
              <a:buFont typeface="Arial" panose="020B0604020202020204" pitchFamily="34" charset="0"/>
              <a:buChar char="•"/>
            </a:pPr>
            <a:r>
              <a:rPr lang="de-DE" dirty="0"/>
              <a:t>http://latentflip.com/loupe/?code=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PGJ1dHRvbj5DbGljayBtZSE8L2J1dHRvbj4%3D</a:t>
            </a:r>
            <a:endParaRPr lang="uk-UA"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5</a:t>
            </a:fld>
            <a:endParaRPr lang="uk-UA"/>
          </a:p>
        </p:txBody>
      </p:sp>
    </p:spTree>
    <p:extLst>
      <p:ext uri="{BB962C8B-B14F-4D97-AF65-F5344CB8AC3E}">
        <p14:creationId xmlns:p14="http://schemas.microsoft.com/office/powerpoint/2010/main" val="3921181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l"/>
            <a:r>
              <a:rPr lang="uk-UA" b="1" i="0" dirty="0">
                <a:solidFill>
                  <a:srgbClr val="15172E"/>
                </a:solidFill>
                <a:effectLst/>
                <a:latin typeface="Montserrat" panose="020F0502020204030204" pitchFamily="2" charset="-52"/>
              </a:rPr>
              <a:t>Архітектура програмного забезпечення </a:t>
            </a:r>
            <a:r>
              <a:rPr lang="uk-UA" b="0" i="0" dirty="0">
                <a:solidFill>
                  <a:srgbClr val="15172E"/>
                </a:solidFill>
                <a:effectLst/>
                <a:latin typeface="Montserrat" panose="020F0502020204030204" pitchFamily="2" charset="-52"/>
              </a:rPr>
              <a:t>визначається як інфраструктура програмного забезпечення, у межах якої можна визначати, розгортати та виконувати компоненти програми, що забезпечують функціональність користувача.</a:t>
            </a:r>
          </a:p>
          <a:p>
            <a:pPr algn="l"/>
            <a:endParaRPr lang="uk-UA" b="0" i="0" dirty="0">
              <a:solidFill>
                <a:srgbClr val="15172E"/>
              </a:solidFill>
              <a:effectLst/>
              <a:latin typeface="Montserrat" panose="020F0502020204030204" pitchFamily="2" charset="-52"/>
            </a:endParaRPr>
          </a:p>
          <a:p>
            <a:pPr algn="l"/>
            <a:r>
              <a:rPr lang="de-DE" b="0" i="0" dirty="0">
                <a:solidFill>
                  <a:srgbClr val="15172E"/>
                </a:solidFill>
                <a:effectLst/>
                <a:latin typeface="Montserrat" panose="020F0502020204030204" pitchFamily="2" charset="-52"/>
              </a:rPr>
              <a:t>Node.js </a:t>
            </a:r>
            <a:r>
              <a:rPr lang="uk-UA" b="0" i="0" dirty="0">
                <a:solidFill>
                  <a:srgbClr val="15172E"/>
                </a:solidFill>
                <a:effectLst/>
                <a:latin typeface="Montserrat" panose="020F0502020204030204" pitchFamily="2" charset="-52"/>
              </a:rPr>
              <a:t>використовує архітектуру </a:t>
            </a:r>
            <a:r>
              <a:rPr lang="uk-UA" b="1" i="0" dirty="0">
                <a:solidFill>
                  <a:srgbClr val="15172E"/>
                </a:solidFill>
                <a:effectLst/>
                <a:latin typeface="Montserrat" panose="020F0502020204030204" pitchFamily="2" charset="-52"/>
              </a:rPr>
              <a:t>«</a:t>
            </a:r>
            <a:r>
              <a:rPr lang="uk-UA" b="1" i="0" dirty="0" err="1">
                <a:solidFill>
                  <a:srgbClr val="15172E"/>
                </a:solidFill>
                <a:effectLst/>
                <a:latin typeface="Montserrat" panose="020F0502020204030204" pitchFamily="2" charset="-52"/>
              </a:rPr>
              <a:t>Однопотокового</a:t>
            </a:r>
            <a:r>
              <a:rPr lang="uk-UA" b="1" i="0" dirty="0">
                <a:solidFill>
                  <a:srgbClr val="15172E"/>
                </a:solidFill>
                <a:effectLst/>
                <a:latin typeface="Montserrat" panose="020F0502020204030204" pitchFamily="2" charset="-52"/>
              </a:rPr>
              <a:t> циклу подій</a:t>
            </a:r>
            <a:r>
              <a:rPr lang="uk-UA" b="0" i="0" dirty="0">
                <a:solidFill>
                  <a:srgbClr val="15172E"/>
                </a:solidFill>
                <a:effectLst/>
                <a:latin typeface="Montserrat" panose="020F0502020204030204" pitchFamily="2" charset="-52"/>
              </a:rPr>
              <a:t>», щоб подбати про кількох одночасних клієнтів. </a:t>
            </a:r>
          </a:p>
          <a:p>
            <a:pPr algn="l"/>
            <a:endParaRPr lang="uk-UA" b="0" i="0" dirty="0">
              <a:solidFill>
                <a:srgbClr val="15172E"/>
              </a:solidFill>
              <a:effectLst/>
              <a:latin typeface="Montserrat" panose="020F0502020204030204" pitchFamily="2" charset="-52"/>
            </a:endParaRPr>
          </a:p>
          <a:p>
            <a:pPr algn="l"/>
            <a:r>
              <a:rPr lang="uk-UA" b="0" i="0" dirty="0">
                <a:solidFill>
                  <a:srgbClr val="15172E"/>
                </a:solidFill>
                <a:effectLst/>
                <a:latin typeface="Montserrat" panose="020F0502020204030204" pitchFamily="2" charset="-52"/>
              </a:rPr>
              <a:t>Було обрано існуючий двигун </a:t>
            </a:r>
            <a:r>
              <a:rPr lang="de-DE" b="0" i="0" dirty="0">
                <a:solidFill>
                  <a:srgbClr val="15172E"/>
                </a:solidFill>
                <a:effectLst/>
                <a:latin typeface="Montserrat" panose="020F0502020204030204" pitchFamily="2" charset="-52"/>
              </a:rPr>
              <a:t>JavaScript (V8), </a:t>
            </a:r>
            <a:r>
              <a:rPr lang="uk-UA" b="0" i="0" dirty="0">
                <a:solidFill>
                  <a:srgbClr val="15172E"/>
                </a:solidFill>
                <a:effectLst/>
                <a:latin typeface="Montserrat" panose="020F0502020204030204" pitchFamily="2" charset="-52"/>
              </a:rPr>
              <a:t>який бере на себе відповідальність за аналіз і виконання коду, написаного на </a:t>
            </a:r>
            <a:r>
              <a:rPr lang="de-DE" b="0" i="0" dirty="0">
                <a:solidFill>
                  <a:srgbClr val="15172E"/>
                </a:solidFill>
                <a:effectLst/>
                <a:latin typeface="Montserrat" panose="020F0502020204030204" pitchFamily="2" charset="-52"/>
              </a:rPr>
              <a:t>JavaScript. </a:t>
            </a:r>
            <a:endParaRPr lang="uk-UA" b="0" i="0" dirty="0">
              <a:solidFill>
                <a:srgbClr val="15172E"/>
              </a:solidFill>
              <a:effectLst/>
              <a:latin typeface="Montserrat" panose="020F0502020204030204" pitchFamily="2" charset="-52"/>
            </a:endParaRPr>
          </a:p>
          <a:p>
            <a:pPr algn="l"/>
            <a:endParaRPr lang="uk-UA" b="0" i="0" dirty="0">
              <a:solidFill>
                <a:srgbClr val="15172E"/>
              </a:solidFill>
              <a:effectLst/>
              <a:latin typeface="Montserrat" panose="020F0502020204030204" pitchFamily="2" charset="-52"/>
            </a:endParaRPr>
          </a:p>
          <a:p>
            <a:pPr algn="l"/>
            <a:r>
              <a:rPr lang="uk-UA" b="1" i="0" dirty="0">
                <a:solidFill>
                  <a:srgbClr val="15172E"/>
                </a:solidFill>
                <a:effectLst/>
                <a:latin typeface="Montserrat" panose="020F0502020204030204" pitchFamily="2" charset="-52"/>
              </a:rPr>
              <a:t>Двигун </a:t>
            </a:r>
            <a:r>
              <a:rPr lang="de-DE" b="1" i="0" dirty="0">
                <a:solidFill>
                  <a:srgbClr val="15172E"/>
                </a:solidFill>
                <a:effectLst/>
                <a:latin typeface="Montserrat" panose="020F0502020204030204" pitchFamily="2" charset="-52"/>
              </a:rPr>
              <a:t>V8 </a:t>
            </a:r>
            <a:r>
              <a:rPr lang="uk-UA" b="1" i="0" dirty="0">
                <a:solidFill>
                  <a:srgbClr val="15172E"/>
                </a:solidFill>
                <a:effectLst/>
                <a:latin typeface="Montserrat" panose="020F0502020204030204" pitchFamily="2" charset="-52"/>
              </a:rPr>
              <a:t>був обраний з двох вагомих причин:</a:t>
            </a:r>
          </a:p>
          <a:p>
            <a:pPr marL="171450" indent="-171450" algn="l">
              <a:buFont typeface="Arial" panose="020B0604020202020204" pitchFamily="34" charset="0"/>
              <a:buChar char="•"/>
            </a:pPr>
            <a:r>
              <a:rPr lang="uk-UA" b="0" i="0" dirty="0">
                <a:solidFill>
                  <a:srgbClr val="15172E"/>
                </a:solidFill>
                <a:effectLst/>
                <a:latin typeface="Montserrat" panose="020F0502020204030204" pitchFamily="2" charset="-52"/>
              </a:rPr>
              <a:t>двигун доступний як проект з відкритим кодом </a:t>
            </a:r>
          </a:p>
          <a:p>
            <a:pPr marL="171450" indent="-171450" algn="l">
              <a:buFont typeface="Arial" panose="020B0604020202020204" pitchFamily="34" charset="0"/>
              <a:buChar char="•"/>
            </a:pPr>
            <a:r>
              <a:rPr lang="de-DE" b="0" i="0" dirty="0">
                <a:solidFill>
                  <a:srgbClr val="15172E"/>
                </a:solidFill>
                <a:effectLst/>
                <a:latin typeface="Montserrat" panose="020F0502020204030204" pitchFamily="2" charset="-52"/>
              </a:rPr>
              <a:t>V8 </a:t>
            </a:r>
            <a:r>
              <a:rPr lang="uk-UA" b="0" i="0" dirty="0">
                <a:solidFill>
                  <a:srgbClr val="15172E"/>
                </a:solidFill>
                <a:effectLst/>
                <a:latin typeface="Montserrat" panose="020F0502020204030204" pitchFamily="2" charset="-52"/>
              </a:rPr>
              <a:t>також є двигуном, який </a:t>
            </a:r>
            <a:r>
              <a:rPr lang="de-DE" b="0" i="0" dirty="0">
                <a:solidFill>
                  <a:srgbClr val="15172E"/>
                </a:solidFill>
                <a:effectLst/>
                <a:latin typeface="Montserrat" panose="020F0502020204030204" pitchFamily="2" charset="-52"/>
              </a:rPr>
              <a:t>Google </a:t>
            </a:r>
            <a:r>
              <a:rPr lang="uk-UA" b="0" i="0" dirty="0">
                <a:solidFill>
                  <a:srgbClr val="15172E"/>
                </a:solidFill>
                <a:effectLst/>
                <a:latin typeface="Montserrat" panose="020F0502020204030204" pitchFamily="2" charset="-52"/>
              </a:rPr>
              <a:t>використовує для свого веб-браузера </a:t>
            </a:r>
            <a:r>
              <a:rPr lang="de-DE" b="0" i="0" dirty="0">
                <a:solidFill>
                  <a:srgbClr val="15172E"/>
                </a:solidFill>
                <a:effectLst/>
                <a:latin typeface="Montserrat" panose="020F0502020204030204" pitchFamily="2" charset="-52"/>
              </a:rPr>
              <a:t>Chrome. </a:t>
            </a:r>
            <a:endParaRPr lang="uk-UA" b="0" i="0" dirty="0">
              <a:solidFill>
                <a:srgbClr val="15172E"/>
              </a:solidFill>
              <a:effectLst/>
              <a:latin typeface="Montserrat" panose="020F0502020204030204" pitchFamily="2" charset="-52"/>
            </a:endParaRPr>
          </a:p>
          <a:p>
            <a:pPr marL="171450" indent="-171450" algn="l">
              <a:buFont typeface="Arial" panose="020B0604020202020204" pitchFamily="34" charset="0"/>
              <a:buChar char="•"/>
            </a:pPr>
            <a:endParaRPr lang="uk-UA" b="0" i="0" dirty="0">
              <a:solidFill>
                <a:srgbClr val="15172E"/>
              </a:solidFill>
              <a:effectLst/>
              <a:latin typeface="Montserrat" panose="020F0502020204030204" pitchFamily="2" charset="-52"/>
            </a:endParaRPr>
          </a:p>
          <a:p>
            <a:pPr algn="l"/>
            <a:r>
              <a:rPr lang="uk-UA" b="0" i="0" dirty="0">
                <a:solidFill>
                  <a:srgbClr val="15172E"/>
                </a:solidFill>
                <a:effectLst/>
                <a:latin typeface="Montserrat" panose="020F0502020204030204" pitchFamily="2" charset="-52"/>
              </a:rPr>
              <a:t>Він дуже швидкий, дуже надійний і знаходиться в активній розробці. Одним із недоліків використання </a:t>
            </a:r>
            <a:r>
              <a:rPr lang="de-DE" b="0" i="0" dirty="0">
                <a:solidFill>
                  <a:srgbClr val="15172E"/>
                </a:solidFill>
                <a:effectLst/>
                <a:latin typeface="Montserrat" panose="020F0502020204030204" pitchFamily="2" charset="-52"/>
              </a:rPr>
              <a:t>V8 </a:t>
            </a:r>
            <a:r>
              <a:rPr lang="uk-UA" b="0" i="0" dirty="0">
                <a:solidFill>
                  <a:srgbClr val="15172E"/>
                </a:solidFill>
                <a:effectLst/>
                <a:latin typeface="Montserrat" panose="020F0502020204030204" pitchFamily="2" charset="-52"/>
              </a:rPr>
              <a:t>є те, що він був написаний на </a:t>
            </a:r>
            <a:r>
              <a:rPr lang="de-DE" b="0" i="0" dirty="0">
                <a:solidFill>
                  <a:srgbClr val="15172E"/>
                </a:solidFill>
                <a:effectLst/>
                <a:latin typeface="Montserrat" panose="020F0502020204030204" pitchFamily="2" charset="-52"/>
              </a:rPr>
              <a:t>C++ </a:t>
            </a:r>
            <a:r>
              <a:rPr lang="uk-UA" b="0" i="0" dirty="0">
                <a:solidFill>
                  <a:srgbClr val="15172E"/>
                </a:solidFill>
                <a:effectLst/>
                <a:latin typeface="Montserrat" panose="020F0502020204030204" pitchFamily="2" charset="-52"/>
              </a:rPr>
              <a:t>з використанням спеціально створених інструментів під назвою </a:t>
            </a:r>
            <a:r>
              <a:rPr lang="de-DE" b="0" i="0" dirty="0">
                <a:solidFill>
                  <a:srgbClr val="15172E"/>
                </a:solidFill>
                <a:effectLst/>
                <a:latin typeface="Montserrat" panose="020F0502020204030204" pitchFamily="2" charset="-52"/>
              </a:rPr>
              <a:t>GYP. </a:t>
            </a:r>
            <a:r>
              <a:rPr lang="uk-UA" b="0" i="0" dirty="0">
                <a:solidFill>
                  <a:srgbClr val="15172E"/>
                </a:solidFill>
                <a:effectLst/>
                <a:latin typeface="Montserrat" panose="020F0502020204030204" pitchFamily="2" charset="-52"/>
              </a:rPr>
              <a:t>Хоча </a:t>
            </a:r>
            <a:r>
              <a:rPr lang="de-DE" b="0" i="0" dirty="0">
                <a:solidFill>
                  <a:srgbClr val="15172E"/>
                </a:solidFill>
                <a:effectLst/>
                <a:latin typeface="Montserrat" panose="020F0502020204030204" pitchFamily="2" charset="-52"/>
              </a:rPr>
              <a:t>GYP </a:t>
            </a:r>
            <a:r>
              <a:rPr lang="uk-UA" b="0" i="0" dirty="0">
                <a:solidFill>
                  <a:srgbClr val="15172E"/>
                </a:solidFill>
                <a:effectLst/>
                <a:latin typeface="Montserrat" panose="020F0502020204030204" pitchFamily="2" charset="-52"/>
              </a:rPr>
              <a:t>було замінено на </a:t>
            </a:r>
            <a:r>
              <a:rPr lang="de-DE" b="0" i="0" dirty="0">
                <a:solidFill>
                  <a:srgbClr val="15172E"/>
                </a:solidFill>
                <a:effectLst/>
                <a:latin typeface="Montserrat" panose="020F0502020204030204" pitchFamily="2" charset="-52"/>
              </a:rPr>
              <a:t>V8 </a:t>
            </a:r>
            <a:r>
              <a:rPr lang="uk-UA" b="0" i="0" dirty="0">
                <a:solidFill>
                  <a:srgbClr val="15172E"/>
                </a:solidFill>
                <a:effectLst/>
                <a:latin typeface="Montserrat" panose="020F0502020204030204" pitchFamily="2" charset="-52"/>
              </a:rPr>
              <a:t>роками пізніше, перехід був не таким легким для </a:t>
            </a:r>
            <a:r>
              <a:rPr lang="de-DE" b="0" i="0" dirty="0">
                <a:solidFill>
                  <a:srgbClr val="15172E"/>
                </a:solidFill>
                <a:effectLst/>
                <a:latin typeface="Montserrat" panose="020F0502020204030204" pitchFamily="2" charset="-52"/>
              </a:rPr>
              <a:t>Node.js. </a:t>
            </a:r>
            <a:r>
              <a:rPr lang="uk-UA" b="0" i="0" dirty="0">
                <a:solidFill>
                  <a:srgbClr val="15172E"/>
                </a:solidFill>
                <a:effectLst/>
                <a:latin typeface="Montserrat" panose="020F0502020204030204" pitchFamily="2" charset="-52"/>
              </a:rPr>
              <a:t>Станом на сьогодні </a:t>
            </a:r>
            <a:r>
              <a:rPr lang="de-DE" b="0" i="0" dirty="0">
                <a:solidFill>
                  <a:srgbClr val="15172E"/>
                </a:solidFill>
                <a:effectLst/>
                <a:latin typeface="Montserrat" panose="020F0502020204030204" pitchFamily="2" charset="-52"/>
              </a:rPr>
              <a:t>Node.js </a:t>
            </a:r>
            <a:r>
              <a:rPr lang="uk-UA" b="0" i="0" dirty="0">
                <a:solidFill>
                  <a:srgbClr val="15172E"/>
                </a:solidFill>
                <a:effectLst/>
                <a:latin typeface="Montserrat" panose="020F0502020204030204" pitchFamily="2" charset="-52"/>
              </a:rPr>
              <a:t>все ще покладається на </a:t>
            </a:r>
            <a:r>
              <a:rPr lang="de-DE" b="0" i="0" dirty="0">
                <a:solidFill>
                  <a:srgbClr val="15172E"/>
                </a:solidFill>
                <a:effectLst/>
                <a:latin typeface="Montserrat" panose="020F0502020204030204" pitchFamily="2" charset="-52"/>
              </a:rPr>
              <a:t>GYP </a:t>
            </a:r>
            <a:r>
              <a:rPr lang="uk-UA" b="0" i="0" dirty="0">
                <a:solidFill>
                  <a:srgbClr val="15172E"/>
                </a:solidFill>
                <a:effectLst/>
                <a:latin typeface="Montserrat" panose="020F0502020204030204" pitchFamily="2" charset="-52"/>
              </a:rPr>
              <a:t>як систему побудови. Той факт, що </a:t>
            </a:r>
            <a:r>
              <a:rPr lang="de-DE" b="0" i="0" dirty="0">
                <a:solidFill>
                  <a:srgbClr val="15172E"/>
                </a:solidFill>
                <a:effectLst/>
                <a:latin typeface="Montserrat" panose="020F0502020204030204" pitchFamily="2" charset="-52"/>
              </a:rPr>
              <a:t>V8 </a:t>
            </a:r>
            <a:r>
              <a:rPr lang="uk-UA" b="0" i="0" dirty="0">
                <a:solidFill>
                  <a:srgbClr val="15172E"/>
                </a:solidFill>
                <a:effectLst/>
                <a:latin typeface="Montserrat" panose="020F0502020204030204" pitchFamily="2" charset="-52"/>
              </a:rPr>
              <a:t>написаний на </a:t>
            </a:r>
            <a:r>
              <a:rPr lang="de-DE" b="0" i="0" dirty="0">
                <a:solidFill>
                  <a:srgbClr val="15172E"/>
                </a:solidFill>
                <a:effectLst/>
                <a:latin typeface="Montserrat" panose="020F0502020204030204" pitchFamily="2" charset="-52"/>
              </a:rPr>
              <a:t>C++, </a:t>
            </a:r>
            <a:r>
              <a:rPr lang="uk-UA" b="0" i="0" dirty="0">
                <a:solidFill>
                  <a:srgbClr val="15172E"/>
                </a:solidFill>
                <a:effectLst/>
                <a:latin typeface="Montserrat" panose="020F0502020204030204" pitchFamily="2" charset="-52"/>
              </a:rPr>
              <a:t>спочатку здається незначним, але може бути дуже важливим, якщо ви коли-небудь збираєтеся писати так звані </a:t>
            </a:r>
            <a:r>
              <a:rPr lang="uk-UA" b="0" i="0" dirty="0" err="1">
                <a:solidFill>
                  <a:srgbClr val="15172E"/>
                </a:solidFill>
                <a:effectLst/>
                <a:latin typeface="Montserrat" panose="020F0502020204030204" pitchFamily="2" charset="-52"/>
              </a:rPr>
              <a:t>нейтивні</a:t>
            </a:r>
            <a:r>
              <a:rPr lang="uk-UA" b="0" i="0" dirty="0">
                <a:solidFill>
                  <a:srgbClr val="15172E"/>
                </a:solidFill>
                <a:effectLst/>
                <a:latin typeface="Montserrat" panose="020F0502020204030204" pitchFamily="2" charset="-52"/>
              </a:rPr>
              <a:t> модулі.</a:t>
            </a:r>
          </a:p>
          <a:p>
            <a:pPr algn="l"/>
            <a:endParaRPr lang="uk-UA" b="0" i="0" dirty="0">
              <a:solidFill>
                <a:srgbClr val="15172E"/>
              </a:solidFill>
              <a:effectLst/>
              <a:latin typeface="Montserrat" panose="020F0502020204030204" pitchFamily="2" charset="-52"/>
            </a:endParaRPr>
          </a:p>
          <a:p>
            <a:pPr algn="l"/>
            <a:r>
              <a:rPr lang="uk-UA" b="1" i="0" dirty="0">
                <a:solidFill>
                  <a:srgbClr val="15172E"/>
                </a:solidFill>
                <a:effectLst/>
                <a:latin typeface="Montserrat" panose="020F0502020204030204" pitchFamily="2" charset="-52"/>
              </a:rPr>
              <a:t>Цикл подій </a:t>
            </a:r>
            <a:r>
              <a:rPr lang="uk-UA" b="0" i="0" dirty="0">
                <a:solidFill>
                  <a:srgbClr val="15172E"/>
                </a:solidFill>
                <a:effectLst/>
                <a:latin typeface="Montserrat" panose="020F0502020204030204" pitchFamily="2" charset="-52"/>
              </a:rPr>
              <a:t>дозволяє </a:t>
            </a:r>
            <a:r>
              <a:rPr lang="de-DE" b="0" i="0" dirty="0">
                <a:solidFill>
                  <a:srgbClr val="15172E"/>
                </a:solidFill>
                <a:effectLst/>
                <a:latin typeface="Montserrat" panose="020F0502020204030204" pitchFamily="2" charset="-52"/>
              </a:rPr>
              <a:t>Node.js </a:t>
            </a:r>
            <a:r>
              <a:rPr lang="uk-UA" b="0" i="0" dirty="0">
                <a:solidFill>
                  <a:srgbClr val="15172E"/>
                </a:solidFill>
                <a:effectLst/>
                <a:latin typeface="Montserrat" panose="020F0502020204030204" pitchFamily="2" charset="-52"/>
              </a:rPr>
              <a:t>виконувати неблокуючі операції вводу/виводу, розвантажуючи операції на ядро ​​системи. Ядра є </a:t>
            </a:r>
            <a:r>
              <a:rPr lang="uk-UA" b="0" i="0" dirty="0" err="1">
                <a:solidFill>
                  <a:srgbClr val="15172E"/>
                </a:solidFill>
                <a:effectLst/>
                <a:latin typeface="Montserrat" panose="020F0502020204030204" pitchFamily="2" charset="-52"/>
              </a:rPr>
              <a:t>багатопоточними</a:t>
            </a:r>
            <a:r>
              <a:rPr lang="uk-UA" b="0" i="0" dirty="0">
                <a:solidFill>
                  <a:srgbClr val="15172E"/>
                </a:solidFill>
                <a:effectLst/>
                <a:latin typeface="Montserrat" panose="020F0502020204030204" pitchFamily="2" charset="-52"/>
              </a:rPr>
              <a:t>, що означає, що вони можуть обробляти декілька операцій, що виконуються у фоновому режимі. Коли одна з операцій завершується, ядро ​​повідомляє </a:t>
            </a:r>
            <a:r>
              <a:rPr lang="de-DE" b="0" i="0" dirty="0">
                <a:solidFill>
                  <a:srgbClr val="15172E"/>
                </a:solidFill>
                <a:effectLst/>
                <a:latin typeface="Montserrat" panose="020F0502020204030204" pitchFamily="2" charset="-52"/>
              </a:rPr>
              <a:t>Node.js, </a:t>
            </a:r>
            <a:r>
              <a:rPr lang="uk-UA" b="0" i="0" dirty="0">
                <a:solidFill>
                  <a:srgbClr val="15172E"/>
                </a:solidFill>
                <a:effectLst/>
                <a:latin typeface="Montserrat" panose="020F0502020204030204" pitchFamily="2" charset="-52"/>
              </a:rPr>
              <a:t>що відповідний зворотній виклик можна бути доданим до черги опитування для виконання.</a:t>
            </a:r>
          </a:p>
          <a:p>
            <a:pPr algn="l"/>
            <a:endParaRPr lang="uk-UA" b="0" i="0" dirty="0">
              <a:solidFill>
                <a:srgbClr val="15172E"/>
              </a:solidFill>
              <a:effectLst/>
              <a:latin typeface="Montserrat" panose="020F0502020204030204" pitchFamily="2" charset="-52"/>
            </a:endParaRPr>
          </a:p>
          <a:p>
            <a:pPr algn="l"/>
            <a:r>
              <a:rPr lang="uk-UA" b="1" i="0" dirty="0">
                <a:solidFill>
                  <a:srgbClr val="15172E"/>
                </a:solidFill>
                <a:effectLst/>
                <a:latin typeface="Montserrat" panose="020F0502020204030204" pitchFamily="2" charset="-52"/>
              </a:rPr>
              <a:t>Додатково</a:t>
            </a:r>
          </a:p>
          <a:p>
            <a:pPr algn="l"/>
            <a:endParaRPr lang="uk-UA" b="0" i="0" dirty="0">
              <a:solidFill>
                <a:srgbClr val="15172E"/>
              </a:solidFill>
              <a:effectLst/>
              <a:latin typeface="Montserrat" panose="020F0502020204030204" pitchFamily="2" charset="-52"/>
            </a:endParaRPr>
          </a:p>
          <a:p>
            <a:pPr marL="171450" indent="-171450" algn="l">
              <a:buFont typeface="Arial" panose="020B0604020202020204" pitchFamily="34" charset="0"/>
              <a:buChar char="•"/>
            </a:pPr>
            <a:r>
              <a:rPr lang="de-DE" b="0" i="0" dirty="0">
                <a:solidFill>
                  <a:srgbClr val="15172E"/>
                </a:solidFill>
                <a:effectLst/>
                <a:latin typeface="Montserrat" panose="020F0502020204030204" pitchFamily="2" charset="-52"/>
              </a:rPr>
              <a:t>https://www.scaler.com/topics/nodejs/node-js-architecture/</a:t>
            </a:r>
            <a:endParaRPr lang="uk-UA" b="0" i="0" dirty="0">
              <a:solidFill>
                <a:srgbClr val="15172E"/>
              </a:solidFill>
              <a:effectLst/>
              <a:latin typeface="Montserrat" panose="020F0502020204030204" pitchFamily="2" charset="-52"/>
            </a:endParaRPr>
          </a:p>
          <a:p>
            <a:pPr algn="l"/>
            <a:endParaRPr lang="uk-UA" b="0" i="0" dirty="0">
              <a:solidFill>
                <a:srgbClr val="15172E"/>
              </a:solidFill>
              <a:effectLst/>
              <a:latin typeface="Montserrat" panose="020F0502020204030204" pitchFamily="2" charset="-52"/>
            </a:endParaRPr>
          </a:p>
          <a:p>
            <a:endParaRPr lang="uk-UA"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6</a:t>
            </a:fld>
            <a:endParaRPr lang="uk-UA"/>
          </a:p>
        </p:txBody>
      </p:sp>
    </p:spTree>
    <p:extLst>
      <p:ext uri="{BB962C8B-B14F-4D97-AF65-F5344CB8AC3E}">
        <p14:creationId xmlns:p14="http://schemas.microsoft.com/office/powerpoint/2010/main" val="3915354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b="1" dirty="0"/>
              <a:t>Розуміння циклу подій</a:t>
            </a:r>
            <a:endParaRPr lang="en-US" b="1" dirty="0"/>
          </a:p>
          <a:p>
            <a:endParaRPr lang="en-US" dirty="0"/>
          </a:p>
          <a:p>
            <a:r>
              <a:rPr lang="uk-UA" dirty="0"/>
              <a:t>Цикл подій — це модель часу виконання, яка дозволяє користувачам запускати всі операції з одного потоку — незалежно від того, чи мають операції доступ до довготривалих зовнішніх ресурсів чи ні. Щоб це працювало, цикл подій має надсилати запити до постачальника подій, який викликає вказані обробники подій. У </a:t>
            </a:r>
            <a:r>
              <a:rPr lang="de-DE" dirty="0"/>
              <a:t>Node.js </a:t>
            </a:r>
            <a:r>
              <a:rPr lang="uk-UA" dirty="0"/>
              <a:t>бібліотека </a:t>
            </a:r>
            <a:r>
              <a:rPr lang="de-DE" dirty="0" err="1"/>
              <a:t>libuv</a:t>
            </a:r>
            <a:r>
              <a:rPr lang="de-DE" dirty="0"/>
              <a:t> </a:t>
            </a:r>
            <a:r>
              <a:rPr lang="uk-UA" dirty="0"/>
              <a:t>використовується для реалізації циклу </a:t>
            </a:r>
            <a:r>
              <a:rPr lang="uk-UA" dirty="0" err="1"/>
              <a:t>подій.Причина</a:t>
            </a:r>
            <a:r>
              <a:rPr lang="uk-UA" dirty="0"/>
              <a:t> надання </a:t>
            </a:r>
            <a:r>
              <a:rPr lang="de-DE" dirty="0" err="1"/>
              <a:t>libuv</a:t>
            </a:r>
            <a:r>
              <a:rPr lang="de-DE" dirty="0"/>
              <a:t> </a:t>
            </a:r>
            <a:r>
              <a:rPr lang="uk-UA" dirty="0"/>
              <a:t>найбільшого місця на малюнку 1.1 полягає в тому, щоб підкреслити важливість цієї бібліотеки. Внутрішньо </a:t>
            </a:r>
            <a:r>
              <a:rPr lang="de-DE" dirty="0" err="1"/>
              <a:t>libuv</a:t>
            </a:r>
            <a:r>
              <a:rPr lang="de-DE" dirty="0"/>
              <a:t> </a:t>
            </a:r>
            <a:r>
              <a:rPr lang="uk-UA" dirty="0"/>
              <a:t>використовується для всього, що стосується вводу-виводу, який, мабуть, є найважливішою частиною будь-якої структури. Введення/виведення дозволяє інфраструктурі спілкуватися з іншими ресурсами, такими як файли, сервери або бази даних. За замовчуванням робота з введенням/виведенням виконується блокуючим способом. Це означає, що послідовність операцій у нашій програмі фактично зупинена, очікуючи завершення операції вводу/</a:t>
            </a:r>
            <a:r>
              <a:rPr lang="uk-UA" dirty="0" err="1"/>
              <a:t>виводу.Існують</a:t>
            </a:r>
            <a:r>
              <a:rPr lang="uk-UA" dirty="0"/>
              <a:t> дві стратегії пом’якшення наслідків блокування вводу-виводу для </a:t>
            </a:r>
            <a:r>
              <a:rPr lang="uk-UA" dirty="0" err="1"/>
              <a:t>продуктивності.Перша</a:t>
            </a:r>
            <a:r>
              <a:rPr lang="uk-UA" dirty="0"/>
              <a:t> стратегія полягає у створенні нових потоків для фактичного виконання цих блокуючих операцій введення-виведення. Оскільки потік містить незалежну групу операцій, він може виконуватися одночасно, зрештою не зупиняючи операції, що виконуються у вихідному потоці </a:t>
            </a:r>
            <a:r>
              <a:rPr lang="uk-UA" dirty="0" err="1"/>
              <a:t>програми.Друга</a:t>
            </a:r>
            <a:r>
              <a:rPr lang="uk-UA" dirty="0"/>
              <a:t> стратегія полягає в тому, щоб взагалі не використовувати блокування введення-виведення. Замість цього використовуйте альтернативний варіант, який зазвичай називають неблокуючим вводом-виводом або асинхронним вводом-виводом. Неблокуючий ввід-вивід працює зі зворотними викликами, тобто функціями, які викликаються за певних умов – наприклад, коли операція введення-виведення завершена. </a:t>
            </a:r>
            <a:r>
              <a:rPr lang="de-DE" dirty="0"/>
              <a:t>Node.js </a:t>
            </a:r>
            <a:r>
              <a:rPr lang="uk-UA" dirty="0"/>
              <a:t>використовує </a:t>
            </a:r>
            <a:r>
              <a:rPr lang="de-DE" dirty="0" err="1"/>
              <a:t>libuv</a:t>
            </a:r>
            <a:r>
              <a:rPr lang="de-DE" dirty="0"/>
              <a:t> </a:t>
            </a:r>
            <a:r>
              <a:rPr lang="uk-UA" dirty="0"/>
              <a:t>для широкого використання цієї другої стратегії. Це дозволяє </a:t>
            </a:r>
            <a:r>
              <a:rPr lang="de-DE" dirty="0"/>
              <a:t>Node.js </a:t>
            </a:r>
            <a:r>
              <a:rPr lang="uk-UA" dirty="0"/>
              <a:t>виконувати весь код в одному потоці, тоді як операції введення-виведення виконуються </a:t>
            </a:r>
            <a:r>
              <a:rPr lang="uk-UA" dirty="0" err="1"/>
              <a:t>одночасно.На</a:t>
            </a:r>
            <a:r>
              <a:rPr lang="uk-UA" dirty="0"/>
              <a:t> додаток до різних операцій вводу/виводу, бібліотека поставляється з набором різних опцій для обробки асинхронного коду </a:t>
            </a:r>
            <a:r>
              <a:rPr lang="uk-UA" dirty="0" err="1"/>
              <a:t>користувача.Сам</a:t>
            </a:r>
            <a:r>
              <a:rPr lang="uk-UA" dirty="0"/>
              <a:t> цикл подій відповідає шаблону проектування реактора. Вікіпедія описує шаблон </a:t>
            </a:r>
            <a:r>
              <a:rPr lang="uk-UA" dirty="0" err="1"/>
              <a:t>так:Шаблон</a:t>
            </a:r>
            <a:r>
              <a:rPr lang="uk-UA" dirty="0"/>
              <a:t> проектування реактора — це шаблон обробки подій для обробки запитів на обслуговування, які одночасно доставляються обробнику служби за допомогою одного або кількох входів. Потім обробник служби </a:t>
            </a:r>
            <a:r>
              <a:rPr lang="uk-UA" dirty="0" err="1"/>
              <a:t>демультиплексує</a:t>
            </a:r>
            <a:r>
              <a:rPr lang="uk-UA" dirty="0"/>
              <a:t> вхідні запити та синхронно надсилає їх відповідним обробникам запитів. (</a:t>
            </a:r>
            <a:r>
              <a:rPr lang="de-DE" dirty="0"/>
              <a:t>https://en.wikipedia.org/wiki/Reactor_pattern)</a:t>
            </a:r>
            <a:r>
              <a:rPr lang="uk-UA" dirty="0"/>
              <a:t>Важливо, що це визначення згадує синхронну диспетчеризацію. Це означає, що код, який запускається через цикл подій, гарантовано не стикається з будь-якими конфліктами. Цикл подій гарантує, що код завжди виконується послідовно. Незважаючи на те, що операції введення-виведення можуть виконуватися одночасно, наші зворотні виклики ніколи не будуть викликані паралельно. З нашої точки зору, незважаючи на те, що </a:t>
            </a:r>
            <a:r>
              <a:rPr lang="de-DE" dirty="0"/>
              <a:t>Node.js </a:t>
            </a:r>
            <a:r>
              <a:rPr lang="uk-UA" dirty="0"/>
              <a:t>внутрішньо (через </a:t>
            </a:r>
            <a:r>
              <a:rPr lang="de-DE" dirty="0" err="1"/>
              <a:t>libuv</a:t>
            </a:r>
            <a:r>
              <a:rPr lang="de-DE" dirty="0"/>
              <a:t>) </a:t>
            </a:r>
            <a:r>
              <a:rPr lang="uk-UA" dirty="0"/>
              <a:t>використовуватиме кілька потоків, уся програма є </a:t>
            </a:r>
            <a:r>
              <a:rPr lang="uk-UA" dirty="0" err="1"/>
              <a:t>однопоточною</a:t>
            </a:r>
            <a:r>
              <a:rPr lang="uk-UA" dirty="0"/>
              <a:t>.</a:t>
            </a:r>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7</a:t>
            </a:fld>
            <a:endParaRPr lang="uk-UA"/>
          </a:p>
        </p:txBody>
      </p:sp>
    </p:spTree>
    <p:extLst>
      <p:ext uri="{BB962C8B-B14F-4D97-AF65-F5344CB8AC3E}">
        <p14:creationId xmlns:p14="http://schemas.microsoft.com/office/powerpoint/2010/main" val="227923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F519C-2185-8C04-EE45-43CD7B20F316}"/>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ED0A8532-5DDB-DDB6-CF95-D903DE467A43}"/>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89651D48-1A7C-2296-AE53-D1E5FF1DD055}"/>
              </a:ext>
            </a:extLst>
          </p:cNvPr>
          <p:cNvSpPr>
            <a:spLocks noGrp="1"/>
          </p:cNvSpPr>
          <p:nvPr>
            <p:ph type="body" idx="1"/>
          </p:nvPr>
        </p:nvSpPr>
        <p:spPr/>
        <p:txBody>
          <a:bodyPr/>
          <a:lstStyle/>
          <a:p>
            <a:pPr algn="l"/>
            <a:r>
              <a:rPr lang="uk-UA" b="1" i="0" dirty="0">
                <a:solidFill>
                  <a:srgbClr val="15172E"/>
                </a:solidFill>
                <a:effectLst/>
                <a:latin typeface="Montserrat" panose="020F0502020204030204" pitchFamily="2" charset="-52"/>
              </a:rPr>
              <a:t>Коли </a:t>
            </a:r>
            <a:r>
              <a:rPr lang="de-DE" b="1" i="0" dirty="0">
                <a:solidFill>
                  <a:srgbClr val="15172E"/>
                </a:solidFill>
                <a:effectLst/>
                <a:latin typeface="Montserrat" panose="020F0502020204030204" pitchFamily="2" charset="-52"/>
              </a:rPr>
              <a:t>Node.js </a:t>
            </a:r>
            <a:r>
              <a:rPr lang="uk-UA" b="1" i="0" dirty="0">
                <a:solidFill>
                  <a:srgbClr val="15172E"/>
                </a:solidFill>
                <a:effectLst/>
                <a:latin typeface="Montserrat" panose="020F0502020204030204" pitchFamily="2" charset="-52"/>
              </a:rPr>
              <a:t>запускається</a:t>
            </a:r>
            <a:r>
              <a:rPr lang="uk-UA" b="0" i="0" dirty="0">
                <a:solidFill>
                  <a:srgbClr val="15172E"/>
                </a:solidFill>
                <a:effectLst/>
                <a:latin typeface="Montserrat" panose="020F0502020204030204" pitchFamily="2" charset="-52"/>
              </a:rPr>
              <a:t>, він </a:t>
            </a:r>
            <a:r>
              <a:rPr lang="uk-UA" b="0" i="0" dirty="0" err="1">
                <a:solidFill>
                  <a:srgbClr val="15172E"/>
                </a:solidFill>
                <a:effectLst/>
                <a:latin typeface="Montserrat" panose="020F0502020204030204" pitchFamily="2" charset="-52"/>
              </a:rPr>
              <a:t>ініціалізує</a:t>
            </a:r>
            <a:r>
              <a:rPr lang="uk-UA" b="0" i="0" dirty="0">
                <a:solidFill>
                  <a:srgbClr val="15172E"/>
                </a:solidFill>
                <a:effectLst/>
                <a:latin typeface="Montserrat" panose="020F0502020204030204" pitchFamily="2" charset="-52"/>
              </a:rPr>
              <a:t> цикл подій, обробляє наданий вхідний сценарій, а потім починає обробку циклу подій. Кожна фаза має чергу зворотних викликів </a:t>
            </a:r>
            <a:r>
              <a:rPr lang="de-DE" b="0" i="0" dirty="0">
                <a:solidFill>
                  <a:srgbClr val="15172E"/>
                </a:solidFill>
                <a:effectLst/>
                <a:latin typeface="Montserrat" panose="020F0502020204030204" pitchFamily="2" charset="-52"/>
              </a:rPr>
              <a:t>FIFO </a:t>
            </a:r>
            <a:r>
              <a:rPr lang="uk-UA" b="0" i="0" dirty="0">
                <a:solidFill>
                  <a:srgbClr val="15172E"/>
                </a:solidFill>
                <a:effectLst/>
                <a:latin typeface="Montserrat" panose="020F0502020204030204" pitchFamily="2" charset="-52"/>
              </a:rPr>
              <a:t>для виконання. Коли чергу вичерпано або досягнуто ліміту зворотного виклику, цикл подій переходить до наступної фази і так далі.</a:t>
            </a:r>
          </a:p>
          <a:p>
            <a:pPr algn="l"/>
            <a:endParaRPr lang="uk-UA" b="1" i="0" dirty="0">
              <a:solidFill>
                <a:srgbClr val="15172E"/>
              </a:solidFill>
              <a:effectLst/>
              <a:latin typeface="Montserrat" panose="020F0502020204030204" pitchFamily="2" charset="-52"/>
            </a:endParaRPr>
          </a:p>
          <a:p>
            <a:pPr algn="l"/>
            <a:r>
              <a:rPr lang="uk-UA" b="1" i="0" dirty="0">
                <a:solidFill>
                  <a:srgbClr val="15172E"/>
                </a:solidFill>
                <a:effectLst/>
                <a:latin typeface="Montserrat" panose="020F0502020204030204" pitchFamily="2" charset="-52"/>
              </a:rPr>
              <a:t>Фази циклу подій включають:</a:t>
            </a:r>
          </a:p>
          <a:p>
            <a:pPr algn="l">
              <a:buFont typeface="Arial" panose="020B0604020202020204" pitchFamily="34" charset="0"/>
              <a:buChar char="•"/>
            </a:pPr>
            <a:r>
              <a:rPr lang="de-DE" b="1" i="0" dirty="0" err="1">
                <a:effectLst/>
                <a:latin typeface="Montserrat" panose="00000500000000000000" pitchFamily="2" charset="-52"/>
              </a:rPr>
              <a:t>timers</a:t>
            </a:r>
            <a:r>
              <a:rPr lang="uk-UA" b="0" i="0" dirty="0">
                <a:effectLst/>
                <a:latin typeface="Montserrat" panose="020F0502020204030204" pitchFamily="2" charset="-52"/>
              </a:rPr>
              <a:t>: ця фаза виконує зворотні виклики, заплановані </a:t>
            </a:r>
            <a:r>
              <a:rPr lang="de-DE" b="0" i="0" dirty="0" err="1">
                <a:effectLst/>
                <a:latin typeface="Montserrat" panose="020F0502020204030204" pitchFamily="2" charset="-52"/>
              </a:rPr>
              <a:t>setTimeout</a:t>
            </a:r>
            <a:r>
              <a:rPr lang="de-DE" b="0" i="0" dirty="0">
                <a:effectLst/>
                <a:latin typeface="Montserrat" panose="020F0502020204030204" pitchFamily="2" charset="-52"/>
              </a:rPr>
              <a:t>() </a:t>
            </a:r>
            <a:r>
              <a:rPr lang="uk-UA" b="0" i="0" dirty="0">
                <a:effectLst/>
                <a:latin typeface="Montserrat" panose="020F0502020204030204" pitchFamily="2" charset="-52"/>
              </a:rPr>
              <a:t>і </a:t>
            </a:r>
            <a:r>
              <a:rPr lang="de-DE" b="0" i="0" dirty="0" err="1">
                <a:effectLst/>
                <a:latin typeface="Montserrat" panose="020F0502020204030204" pitchFamily="2" charset="-52"/>
              </a:rPr>
              <a:t>setInterval</a:t>
            </a:r>
            <a:r>
              <a:rPr lang="de-DE" b="0" i="0" dirty="0">
                <a:effectLst/>
                <a:latin typeface="Montserrat" panose="020F0502020204030204" pitchFamily="2" charset="-52"/>
              </a:rPr>
              <a:t>() .</a:t>
            </a:r>
            <a:endParaRPr lang="uk-UA" b="0" i="0" dirty="0">
              <a:effectLst/>
              <a:latin typeface="Montserrat" panose="020F0502020204030204" pitchFamily="2" charset="-52"/>
            </a:endParaRPr>
          </a:p>
          <a:p>
            <a:pPr algn="l">
              <a:buFont typeface="Arial" panose="020B0604020202020204" pitchFamily="34" charset="0"/>
              <a:buChar char="•"/>
            </a:pPr>
            <a:r>
              <a:rPr lang="de-DE" b="1" i="0" dirty="0" err="1">
                <a:effectLst/>
                <a:latin typeface="Montserrat" panose="00000500000000000000" pitchFamily="2" charset="-52"/>
              </a:rPr>
              <a:t>pending</a:t>
            </a:r>
            <a:r>
              <a:rPr lang="de-DE" b="1" i="0" dirty="0">
                <a:effectLst/>
                <a:latin typeface="Montserrat" panose="00000500000000000000" pitchFamily="2" charset="-52"/>
              </a:rPr>
              <a:t> </a:t>
            </a:r>
            <a:r>
              <a:rPr lang="de-DE" b="1" i="0" dirty="0" err="1">
                <a:effectLst/>
                <a:latin typeface="Montserrat" panose="00000500000000000000" pitchFamily="2" charset="-52"/>
              </a:rPr>
              <a:t>callbacks</a:t>
            </a:r>
            <a:r>
              <a:rPr lang="uk-UA" b="0" i="0" dirty="0">
                <a:effectLst/>
                <a:latin typeface="Montserrat" panose="020F0502020204030204" pitchFamily="2" charset="-52"/>
              </a:rPr>
              <a:t>: виконує зворотні виклики введення/виведення, відкладені до наступної ітерації циклу.</a:t>
            </a:r>
          </a:p>
          <a:p>
            <a:pPr algn="l">
              <a:buFont typeface="Arial" panose="020B0604020202020204" pitchFamily="34" charset="0"/>
              <a:buChar char="•"/>
            </a:pPr>
            <a:r>
              <a:rPr lang="de-DE" b="1" i="0" dirty="0" err="1">
                <a:effectLst/>
                <a:latin typeface="Montserrat" panose="00000500000000000000" pitchFamily="2" charset="-52"/>
              </a:rPr>
              <a:t>idle</a:t>
            </a:r>
            <a:r>
              <a:rPr lang="de-DE" b="1" i="0" dirty="0">
                <a:effectLst/>
                <a:latin typeface="Montserrat" panose="00000500000000000000" pitchFamily="2" charset="-52"/>
              </a:rPr>
              <a:t>, </a:t>
            </a:r>
            <a:r>
              <a:rPr lang="de-DE" b="1" i="0" dirty="0" err="1">
                <a:effectLst/>
                <a:latin typeface="Montserrat" panose="00000500000000000000" pitchFamily="2" charset="-52"/>
              </a:rPr>
              <a:t>prepare</a:t>
            </a:r>
            <a:r>
              <a:rPr lang="uk-UA" b="0" i="0" dirty="0">
                <a:effectLst/>
                <a:latin typeface="Montserrat" panose="020F0502020204030204" pitchFamily="2" charset="-52"/>
              </a:rPr>
              <a:t>: використовувати тільки внутрішньо.</a:t>
            </a:r>
          </a:p>
          <a:p>
            <a:pPr algn="l">
              <a:buFont typeface="Arial" panose="020B0604020202020204" pitchFamily="34" charset="0"/>
              <a:buChar char="•"/>
            </a:pPr>
            <a:r>
              <a:rPr lang="de-DE" b="1" i="0" dirty="0" err="1">
                <a:effectLst/>
                <a:latin typeface="Montserrat" panose="00000500000000000000" pitchFamily="2" charset="-52"/>
              </a:rPr>
              <a:t>poll</a:t>
            </a:r>
            <a:r>
              <a:rPr lang="uk-UA" b="0" i="0" dirty="0">
                <a:effectLst/>
                <a:latin typeface="Montserrat" panose="020F0502020204030204" pitchFamily="2" charset="-52"/>
              </a:rPr>
              <a:t>: отримання нових подій введення/виведення; виконувати зворотні виклики, пов’язані з введенням/виведенням (майже всі, за винятком зі зворотних викликів закриття, запланованих таймерами та </a:t>
            </a:r>
            <a:r>
              <a:rPr lang="de-DE" b="0" i="0" dirty="0" err="1">
                <a:effectLst/>
                <a:latin typeface="Montserrat" panose="020F0502020204030204" pitchFamily="2" charset="-52"/>
              </a:rPr>
              <a:t>setImmediate</a:t>
            </a:r>
            <a:r>
              <a:rPr lang="de-DE" b="0" i="0" dirty="0">
                <a:effectLst/>
                <a:latin typeface="Montserrat" panose="020F0502020204030204" pitchFamily="2" charset="-52"/>
              </a:rPr>
              <a:t>() ); </a:t>
            </a:r>
            <a:r>
              <a:rPr lang="uk-UA" b="0" i="0" dirty="0">
                <a:effectLst/>
                <a:latin typeface="Montserrat" panose="020F0502020204030204" pitchFamily="2" charset="-52"/>
              </a:rPr>
              <a:t>даний </a:t>
            </a:r>
            <a:r>
              <a:rPr lang="ru-RU" b="0" i="0" dirty="0">
                <a:effectLst/>
                <a:latin typeface="Montserrat" panose="020F0502020204030204" pitchFamily="2" charset="-52"/>
              </a:rPr>
              <a:t>е</a:t>
            </a:r>
            <a:r>
              <a:rPr lang="uk-UA" b="0" i="0" dirty="0" err="1">
                <a:effectLst/>
                <a:latin typeface="Montserrat" panose="020F0502020204030204" pitchFamily="2" charset="-52"/>
              </a:rPr>
              <a:t>тап</a:t>
            </a:r>
            <a:r>
              <a:rPr lang="uk-UA" b="0" i="0" dirty="0">
                <a:effectLst/>
                <a:latin typeface="Montserrat" panose="020F0502020204030204" pitchFamily="2" charset="-52"/>
              </a:rPr>
              <a:t> блокуватиме, коли це буде потрібно.</a:t>
            </a:r>
          </a:p>
          <a:p>
            <a:pPr algn="l">
              <a:buFont typeface="Arial" panose="020B0604020202020204" pitchFamily="34" charset="0"/>
              <a:buChar char="•"/>
            </a:pPr>
            <a:r>
              <a:rPr lang="uk-UA" b="0" i="0" dirty="0">
                <a:effectLst/>
                <a:latin typeface="Montserrat" panose="020F0502020204030204" pitchFamily="2" charset="-52"/>
              </a:rPr>
              <a:t>перевірте: тут викликаються зворотні виклики </a:t>
            </a:r>
            <a:r>
              <a:rPr lang="de-DE" b="0" i="0" dirty="0" err="1">
                <a:effectLst/>
                <a:latin typeface="Montserrat" panose="020F0502020204030204" pitchFamily="2" charset="-52"/>
              </a:rPr>
              <a:t>setImmediate</a:t>
            </a:r>
            <a:r>
              <a:rPr lang="de-DE" b="0" i="0" dirty="0">
                <a:effectLst/>
                <a:latin typeface="Montserrat" panose="020F0502020204030204" pitchFamily="2" charset="-52"/>
              </a:rPr>
              <a:t>() .</a:t>
            </a:r>
          </a:p>
          <a:p>
            <a:pPr algn="l">
              <a:buFont typeface="Arial" panose="020B0604020202020204" pitchFamily="34" charset="0"/>
              <a:buChar char="•"/>
            </a:pPr>
            <a:r>
              <a:rPr lang="de-DE" b="1" i="0" dirty="0" err="1">
                <a:effectLst/>
                <a:latin typeface="Montserrat" panose="00000500000000000000" pitchFamily="2" charset="-52"/>
              </a:rPr>
              <a:t>close</a:t>
            </a:r>
            <a:r>
              <a:rPr lang="de-DE" b="1" i="0" dirty="0">
                <a:effectLst/>
                <a:latin typeface="Montserrat" panose="00000500000000000000" pitchFamily="2" charset="-52"/>
              </a:rPr>
              <a:t> </a:t>
            </a:r>
            <a:r>
              <a:rPr lang="de-DE" b="1" i="0" dirty="0" err="1">
                <a:effectLst/>
                <a:latin typeface="Montserrat" panose="00000500000000000000" pitchFamily="2" charset="-52"/>
              </a:rPr>
              <a:t>callbacks</a:t>
            </a:r>
            <a:r>
              <a:rPr lang="uk-UA" b="0" i="0" dirty="0">
                <a:effectLst/>
                <a:latin typeface="Montserrat" panose="020F0502020204030204" pitchFamily="2" charset="-52"/>
              </a:rPr>
              <a:t>: деякі зворотні виклики завершення, наприклад, </a:t>
            </a:r>
            <a:r>
              <a:rPr lang="de-DE" b="0" i="0" dirty="0" err="1">
                <a:effectLst/>
                <a:latin typeface="Montserrat" panose="020F0502020204030204" pitchFamily="2" charset="-52"/>
              </a:rPr>
              <a:t>socket.on</a:t>
            </a:r>
            <a:r>
              <a:rPr lang="de-DE" b="0" i="0" dirty="0">
                <a:effectLst/>
                <a:latin typeface="Montserrat" panose="020F0502020204030204" pitchFamily="2" charset="-52"/>
              </a:rPr>
              <a:t>('</a:t>
            </a:r>
            <a:r>
              <a:rPr lang="de-DE" b="0" i="0" dirty="0" err="1">
                <a:effectLst/>
                <a:latin typeface="Montserrat" panose="020F0502020204030204" pitchFamily="2" charset="-52"/>
              </a:rPr>
              <a:t>close</a:t>
            </a:r>
            <a:r>
              <a:rPr lang="de-DE" b="0" i="0" dirty="0">
                <a:effectLst/>
                <a:latin typeface="Montserrat" panose="020F0502020204030204" pitchFamily="2" charset="-52"/>
              </a:rPr>
              <a:t>', …) .</a:t>
            </a:r>
            <a:endParaRPr lang="uk-UA" b="0" i="0" dirty="0">
              <a:effectLst/>
              <a:latin typeface="Montserrat" panose="020F0502020204030204" pitchFamily="2" charset="-52"/>
            </a:endParaRPr>
          </a:p>
          <a:p>
            <a:pPr algn="l">
              <a:buFont typeface="Arial" panose="020B0604020202020204" pitchFamily="34" charset="0"/>
              <a:buChar char="•"/>
            </a:pPr>
            <a:endParaRPr lang="de-DE" b="0" i="0" dirty="0">
              <a:effectLst/>
              <a:latin typeface="Montserrat" panose="020F0502020204030204" pitchFamily="2" charset="-52"/>
            </a:endParaRPr>
          </a:p>
          <a:p>
            <a:pPr algn="l"/>
            <a:r>
              <a:rPr lang="uk-UA" b="0" i="0" dirty="0">
                <a:solidFill>
                  <a:srgbClr val="15172E"/>
                </a:solidFill>
                <a:effectLst/>
                <a:latin typeface="Montserrat" panose="020F0502020204030204" pitchFamily="2" charset="-52"/>
              </a:rPr>
              <a:t>Між кожним запуском циклу подій </a:t>
            </a:r>
            <a:r>
              <a:rPr lang="de-DE" b="0" i="0" dirty="0">
                <a:solidFill>
                  <a:srgbClr val="15172E"/>
                </a:solidFill>
                <a:effectLst/>
                <a:latin typeface="Montserrat" panose="020F0502020204030204" pitchFamily="2" charset="-52"/>
              </a:rPr>
              <a:t>Node.js </a:t>
            </a:r>
            <a:r>
              <a:rPr lang="uk-UA" b="0" i="0" dirty="0">
                <a:solidFill>
                  <a:srgbClr val="15172E"/>
                </a:solidFill>
                <a:effectLst/>
                <a:latin typeface="Montserrat" panose="020F0502020204030204" pitchFamily="2" charset="-52"/>
              </a:rPr>
              <a:t>перевіряє, чи очікує він асинхронного введення-виведення або таймерів.</a:t>
            </a:r>
          </a:p>
          <a:p>
            <a:endParaRPr lang="uk-UA" dirty="0"/>
          </a:p>
        </p:txBody>
      </p:sp>
      <p:sp>
        <p:nvSpPr>
          <p:cNvPr id="4" name="Місце для номера слайда 3">
            <a:extLst>
              <a:ext uri="{FF2B5EF4-FFF2-40B4-BE49-F238E27FC236}">
                <a16:creationId xmlns:a16="http://schemas.microsoft.com/office/drawing/2014/main" id="{906A285F-DD57-6C55-19D0-66B1BA37BB5E}"/>
              </a:ext>
            </a:extLst>
          </p:cNvPr>
          <p:cNvSpPr>
            <a:spLocks noGrp="1"/>
          </p:cNvSpPr>
          <p:nvPr>
            <p:ph type="sldNum" sz="quarter" idx="5"/>
          </p:nvPr>
        </p:nvSpPr>
        <p:spPr/>
        <p:txBody>
          <a:bodyPr/>
          <a:lstStyle/>
          <a:p>
            <a:fld id="{2B9C2A65-401C-4C50-B537-02110A2E9297}" type="slidenum">
              <a:rPr lang="uk-UA" smtClean="0"/>
              <a:t>8</a:t>
            </a:fld>
            <a:endParaRPr lang="uk-UA"/>
          </a:p>
        </p:txBody>
      </p:sp>
    </p:spTree>
    <p:extLst>
      <p:ext uri="{BB962C8B-B14F-4D97-AF65-F5344CB8AC3E}">
        <p14:creationId xmlns:p14="http://schemas.microsoft.com/office/powerpoint/2010/main" val="122321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l"/>
            <a:r>
              <a:rPr lang="de-DE" b="1" i="0" dirty="0" err="1">
                <a:solidFill>
                  <a:srgbClr val="0D0D0D"/>
                </a:solidFill>
                <a:effectLst/>
                <a:latin typeface="Söhne"/>
              </a:rPr>
              <a:t>CommonJS</a:t>
            </a:r>
            <a:r>
              <a:rPr lang="de-DE" b="1" i="0" dirty="0">
                <a:solidFill>
                  <a:srgbClr val="0D0D0D"/>
                </a:solidFill>
                <a:effectLst/>
                <a:latin typeface="Söhne"/>
              </a:rPr>
              <a:t> </a:t>
            </a:r>
            <a:endParaRPr lang="uk-UA" b="1" i="0" dirty="0">
              <a:solidFill>
                <a:srgbClr val="0D0D0D"/>
              </a:solidFill>
              <a:effectLst/>
              <a:latin typeface="Söhne"/>
            </a:endParaRPr>
          </a:p>
          <a:p>
            <a:pPr algn="l"/>
            <a:endParaRPr lang="uk-UA" b="0" i="0" dirty="0">
              <a:solidFill>
                <a:srgbClr val="0D0D0D"/>
              </a:solidFill>
              <a:effectLst/>
              <a:latin typeface="Söhne"/>
            </a:endParaRPr>
          </a:p>
          <a:p>
            <a:pPr algn="l"/>
            <a:r>
              <a:rPr lang="uk-UA" b="0" i="0" dirty="0">
                <a:solidFill>
                  <a:srgbClr val="0D0D0D"/>
                </a:solidFill>
                <a:effectLst/>
                <a:latin typeface="Söhne"/>
              </a:rPr>
              <a:t>Одне з того, що </a:t>
            </a:r>
            <a:r>
              <a:rPr lang="de-DE" b="0" i="0" dirty="0">
                <a:solidFill>
                  <a:srgbClr val="0D0D0D"/>
                </a:solidFill>
                <a:effectLst/>
                <a:latin typeface="Söhne"/>
              </a:rPr>
              <a:t>Node.js </a:t>
            </a:r>
            <a:r>
              <a:rPr lang="uk-UA" b="0" i="0" dirty="0">
                <a:solidFill>
                  <a:srgbClr val="0D0D0D"/>
                </a:solidFill>
                <a:effectLst/>
                <a:latin typeface="Söhne"/>
              </a:rPr>
              <a:t>вже з самого початку зробив правильно, - це введення явного способу отримання та використання функціональності. </a:t>
            </a:r>
            <a:r>
              <a:rPr lang="de-DE" b="0" i="0" dirty="0">
                <a:solidFill>
                  <a:srgbClr val="0D0D0D"/>
                </a:solidFill>
                <a:effectLst/>
                <a:latin typeface="Söhne"/>
              </a:rPr>
              <a:t>JavaScript </a:t>
            </a:r>
            <a:r>
              <a:rPr lang="uk-UA" b="0" i="0" dirty="0">
                <a:solidFill>
                  <a:srgbClr val="0D0D0D"/>
                </a:solidFill>
                <a:effectLst/>
                <a:latin typeface="Söhne"/>
              </a:rPr>
              <a:t>у браузері стикався з проблемою глобального контексту, яка призводила до багатьох головних </a:t>
            </a:r>
            <a:r>
              <a:rPr lang="uk-UA" b="0" i="0" dirty="0" err="1">
                <a:solidFill>
                  <a:srgbClr val="0D0D0D"/>
                </a:solidFill>
                <a:effectLst/>
                <a:latin typeface="Söhne"/>
              </a:rPr>
              <a:t>болей</a:t>
            </a:r>
            <a:r>
              <a:rPr lang="uk-UA" b="0" i="0" dirty="0">
                <a:solidFill>
                  <a:srgbClr val="0D0D0D"/>
                </a:solidFill>
                <a:effectLst/>
                <a:latin typeface="Söhne"/>
              </a:rPr>
              <a:t> для розробників.</a:t>
            </a:r>
          </a:p>
          <a:p>
            <a:pPr algn="l"/>
            <a:endParaRPr lang="uk-UA" b="1" i="0" dirty="0">
              <a:solidFill>
                <a:srgbClr val="0D0D0D"/>
              </a:solidFill>
              <a:effectLst/>
              <a:latin typeface="Söhne"/>
            </a:endParaRPr>
          </a:p>
          <a:p>
            <a:pPr algn="l"/>
            <a:r>
              <a:rPr lang="uk-UA" b="1" i="0" dirty="0">
                <a:solidFill>
                  <a:srgbClr val="0D0D0D"/>
                </a:solidFill>
                <a:effectLst/>
                <a:latin typeface="Söhne"/>
              </a:rPr>
              <a:t>Глобальний контекст</a:t>
            </a:r>
          </a:p>
          <a:p>
            <a:pPr algn="l"/>
            <a:endParaRPr lang="uk-UA" b="0" i="0" dirty="0">
              <a:solidFill>
                <a:srgbClr val="0D0D0D"/>
              </a:solidFill>
              <a:effectLst/>
              <a:latin typeface="Söhne"/>
            </a:endParaRPr>
          </a:p>
          <a:p>
            <a:pPr algn="l"/>
            <a:r>
              <a:rPr lang="uk-UA" b="0" i="0" dirty="0">
                <a:solidFill>
                  <a:srgbClr val="0D0D0D"/>
                </a:solidFill>
                <a:effectLst/>
                <a:latin typeface="Söhne"/>
              </a:rPr>
              <a:t>У </a:t>
            </a:r>
            <a:r>
              <a:rPr lang="de-DE" b="0" i="0" dirty="0">
                <a:solidFill>
                  <a:srgbClr val="0D0D0D"/>
                </a:solidFill>
                <a:effectLst/>
                <a:latin typeface="Söhne"/>
              </a:rPr>
              <a:t>JavaScript </a:t>
            </a:r>
            <a:r>
              <a:rPr lang="uk-UA" b="0" i="0" dirty="0">
                <a:solidFill>
                  <a:srgbClr val="0D0D0D"/>
                </a:solidFill>
                <a:effectLst/>
                <a:latin typeface="Söhne"/>
              </a:rPr>
              <a:t>глобальний контекст вказує на функціональність, до якої можна звертатися з будь-якого скрипту, який виконується в тому ж додатку. На веб-сайті глобальний контекст зазвичай збігається зі змінною </a:t>
            </a:r>
            <a:r>
              <a:rPr lang="de-DE" b="0" i="0" dirty="0" err="1">
                <a:solidFill>
                  <a:srgbClr val="0D0D0D"/>
                </a:solidFill>
                <a:effectLst/>
                <a:latin typeface="Söhne"/>
              </a:rPr>
              <a:t>window</a:t>
            </a:r>
            <a:r>
              <a:rPr lang="de-DE" b="0" i="0" dirty="0">
                <a:solidFill>
                  <a:srgbClr val="0D0D0D"/>
                </a:solidFill>
                <a:effectLst/>
                <a:latin typeface="Söhne"/>
              </a:rPr>
              <a:t>. </a:t>
            </a:r>
            <a:r>
              <a:rPr lang="uk-UA" b="0" i="0" dirty="0">
                <a:solidFill>
                  <a:srgbClr val="0D0D0D"/>
                </a:solidFill>
                <a:effectLst/>
                <a:latin typeface="Söhne"/>
              </a:rPr>
              <a:t>Прикріплення змінних до глобального контексту може бути зручним і іноді навіть необхідним, але це також може призвести до конфліктів. Наприклад, дві незалежні функції можуть спробувати одночасно записувати та читати з однієї й тієї ж змінної. Отримана поведінка може бути важкою для налагодження та дуже витонченою для вирішення. Стандартна рекомендація полягає в тому, щоб уникати використання глобального контексту наскільки можливо.</a:t>
            </a:r>
          </a:p>
          <a:p>
            <a:pPr algn="l"/>
            <a:endParaRPr lang="uk-UA" b="0" i="0" dirty="0">
              <a:solidFill>
                <a:srgbClr val="0D0D0D"/>
              </a:solidFill>
              <a:effectLst/>
              <a:latin typeface="Söhne"/>
            </a:endParaRPr>
          </a:p>
          <a:p>
            <a:pPr algn="l"/>
            <a:r>
              <a:rPr lang="uk-UA" b="0" i="0" dirty="0">
                <a:solidFill>
                  <a:srgbClr val="0D0D0D"/>
                </a:solidFill>
                <a:effectLst/>
                <a:latin typeface="Söhne"/>
              </a:rPr>
              <a:t>Ідея того, що інші функціональності явно імпортуються, абсолютно не була новою, коли був представлений </a:t>
            </a:r>
            <a:r>
              <a:rPr lang="de-DE" b="0" i="0" dirty="0">
                <a:solidFill>
                  <a:srgbClr val="0D0D0D"/>
                </a:solidFill>
                <a:effectLst/>
                <a:latin typeface="Söhne"/>
              </a:rPr>
              <a:t>Node.js. </a:t>
            </a:r>
            <a:r>
              <a:rPr lang="uk-UA" b="0" i="0" dirty="0">
                <a:solidFill>
                  <a:srgbClr val="0D0D0D"/>
                </a:solidFill>
                <a:effectLst/>
                <a:latin typeface="Söhne"/>
              </a:rPr>
              <a:t>Хоча механізм імпорту існував у інших мовах програмування чи фреймворках досить довгий час, аналогічні опції були доступні і для </a:t>
            </a:r>
            <a:r>
              <a:rPr lang="de-DE" b="0" i="0" dirty="0">
                <a:solidFill>
                  <a:srgbClr val="0D0D0D"/>
                </a:solidFill>
                <a:effectLst/>
                <a:latin typeface="Söhne"/>
              </a:rPr>
              <a:t>JavaScript </a:t>
            </a:r>
            <a:r>
              <a:rPr lang="uk-UA" b="0" i="0" dirty="0">
                <a:solidFill>
                  <a:srgbClr val="0D0D0D"/>
                </a:solidFill>
                <a:effectLst/>
                <a:latin typeface="Söhne"/>
              </a:rPr>
              <a:t>у браузері - через сторонні бібліотеки, такі як </a:t>
            </a:r>
            <a:r>
              <a:rPr lang="de-DE" b="0" i="0" dirty="0" err="1">
                <a:solidFill>
                  <a:srgbClr val="0D0D0D"/>
                </a:solidFill>
                <a:effectLst/>
                <a:latin typeface="Söhne"/>
              </a:rPr>
              <a:t>RequireJS</a:t>
            </a:r>
            <a:r>
              <a:rPr lang="de-DE" b="0" i="0" dirty="0">
                <a:solidFill>
                  <a:srgbClr val="0D0D0D"/>
                </a:solidFill>
                <a:effectLst/>
                <a:latin typeface="Söhne"/>
              </a:rPr>
              <a:t>.</a:t>
            </a:r>
          </a:p>
          <a:p>
            <a:pPr algn="l"/>
            <a:endParaRPr lang="uk-UA" b="0" i="0" dirty="0">
              <a:solidFill>
                <a:srgbClr val="0D0D0D"/>
              </a:solidFill>
              <a:effectLst/>
              <a:latin typeface="Söhne"/>
            </a:endParaRPr>
          </a:p>
          <a:p>
            <a:pPr algn="l"/>
            <a:r>
              <a:rPr lang="uk-UA" b="0" i="0" dirty="0">
                <a:solidFill>
                  <a:srgbClr val="0D0D0D"/>
                </a:solidFill>
                <a:effectLst/>
                <a:latin typeface="Söhne"/>
              </a:rPr>
              <a:t>У </a:t>
            </a:r>
            <a:r>
              <a:rPr lang="de-DE" b="0" i="0" dirty="0">
                <a:solidFill>
                  <a:srgbClr val="0D0D0D"/>
                </a:solidFill>
                <a:effectLst/>
                <a:latin typeface="Söhne"/>
              </a:rPr>
              <a:t>Node.js </a:t>
            </a:r>
            <a:r>
              <a:rPr lang="uk-UA" b="0" i="0" dirty="0">
                <a:solidFill>
                  <a:srgbClr val="0D0D0D"/>
                </a:solidFill>
                <a:effectLst/>
                <a:latin typeface="Söhne"/>
              </a:rPr>
              <a:t>введено свою систему модулів під назвою </a:t>
            </a:r>
            <a:r>
              <a:rPr lang="de-DE" b="0" i="0" dirty="0" err="1">
                <a:solidFill>
                  <a:srgbClr val="0D0D0D"/>
                </a:solidFill>
                <a:effectLst/>
                <a:latin typeface="Söhne"/>
              </a:rPr>
              <a:t>CommonJS</a:t>
            </a:r>
            <a:r>
              <a:rPr lang="de-DE" b="0" i="0" dirty="0">
                <a:solidFill>
                  <a:srgbClr val="0D0D0D"/>
                </a:solidFill>
                <a:effectLst/>
                <a:latin typeface="Söhne"/>
              </a:rPr>
              <a:t>. </a:t>
            </a:r>
            <a:r>
              <a:rPr lang="uk-UA" b="0" i="0" dirty="0">
                <a:solidFill>
                  <a:srgbClr val="0D0D0D"/>
                </a:solidFill>
                <a:effectLst/>
                <a:latin typeface="Söhne"/>
              </a:rPr>
              <a:t>Основою для реалізації </a:t>
            </a:r>
            <a:r>
              <a:rPr lang="de-DE" b="0" i="0" dirty="0">
                <a:solidFill>
                  <a:srgbClr val="0D0D0D"/>
                </a:solidFill>
                <a:effectLst/>
                <a:latin typeface="Söhne"/>
              </a:rPr>
              <a:t>Node.js </a:t>
            </a:r>
            <a:r>
              <a:rPr lang="uk-UA" b="0" i="0" dirty="0">
                <a:solidFill>
                  <a:srgbClr val="0D0D0D"/>
                </a:solidFill>
                <a:effectLst/>
                <a:latin typeface="Söhne"/>
              </a:rPr>
              <a:t>був фактично проект, розроблений в </a:t>
            </a:r>
            <a:r>
              <a:rPr lang="de-DE" b="0" i="0" dirty="0">
                <a:solidFill>
                  <a:srgbClr val="0D0D0D"/>
                </a:solidFill>
                <a:effectLst/>
                <a:latin typeface="Söhne"/>
              </a:rPr>
              <a:t>Mozilla. </a:t>
            </a:r>
            <a:r>
              <a:rPr lang="uk-UA" b="0" i="0" dirty="0">
                <a:solidFill>
                  <a:srgbClr val="0D0D0D"/>
                </a:solidFill>
                <a:effectLst/>
                <a:latin typeface="Söhne"/>
              </a:rPr>
              <a:t>У цьому проекті </a:t>
            </a:r>
            <a:r>
              <a:rPr lang="de-DE" b="0" i="0" dirty="0">
                <a:solidFill>
                  <a:srgbClr val="0D0D0D"/>
                </a:solidFill>
                <a:effectLst/>
                <a:latin typeface="Söhne"/>
              </a:rPr>
              <a:t>Mozilla </a:t>
            </a:r>
            <a:r>
              <a:rPr lang="uk-UA" b="0" i="0" dirty="0">
                <a:solidFill>
                  <a:srgbClr val="0D0D0D"/>
                </a:solidFill>
                <a:effectLst/>
                <a:latin typeface="Söhne"/>
              </a:rPr>
              <a:t>працювала над рядом пропозицій, які починалися з використання не в браузері, але пізніше розширилися до загального набору специфікацій </a:t>
            </a:r>
            <a:r>
              <a:rPr lang="de-DE" b="0" i="0" dirty="0">
                <a:solidFill>
                  <a:srgbClr val="0D0D0D"/>
                </a:solidFill>
                <a:effectLst/>
                <a:latin typeface="Söhne"/>
              </a:rPr>
              <a:t>JavaScript </a:t>
            </a:r>
            <a:r>
              <a:rPr lang="uk-UA" b="0" i="0" dirty="0">
                <a:solidFill>
                  <a:srgbClr val="0D0D0D"/>
                </a:solidFill>
                <a:effectLst/>
                <a:latin typeface="Söhne"/>
              </a:rPr>
              <a:t>для системи модулів.</a:t>
            </a:r>
          </a:p>
          <a:p>
            <a:pPr algn="l"/>
            <a:endParaRPr lang="uk-UA" b="1" i="0" dirty="0">
              <a:solidFill>
                <a:srgbClr val="0D0D0D"/>
              </a:solidFill>
              <a:effectLst/>
              <a:latin typeface="Söhne"/>
            </a:endParaRPr>
          </a:p>
          <a:p>
            <a:pPr algn="l"/>
            <a:r>
              <a:rPr lang="uk-UA" b="1" i="0" dirty="0">
                <a:solidFill>
                  <a:srgbClr val="0D0D0D"/>
                </a:solidFill>
                <a:effectLst/>
                <a:latin typeface="Söhne"/>
              </a:rPr>
              <a:t>Реалізації </a:t>
            </a:r>
            <a:r>
              <a:rPr lang="de-DE" b="1" i="0" dirty="0" err="1">
                <a:solidFill>
                  <a:srgbClr val="0D0D0D"/>
                </a:solidFill>
                <a:effectLst/>
                <a:latin typeface="Söhne"/>
              </a:rPr>
              <a:t>CommonJS</a:t>
            </a:r>
            <a:endParaRPr lang="uk-UA" b="1" i="0" dirty="0">
              <a:solidFill>
                <a:srgbClr val="0D0D0D"/>
              </a:solidFill>
              <a:effectLst/>
              <a:latin typeface="Söhne"/>
            </a:endParaRPr>
          </a:p>
          <a:p>
            <a:pPr algn="l"/>
            <a:endParaRPr lang="de-DE" b="1" i="0" dirty="0">
              <a:solidFill>
                <a:srgbClr val="0D0D0D"/>
              </a:solidFill>
              <a:effectLst/>
              <a:latin typeface="Söhne"/>
            </a:endParaRPr>
          </a:p>
          <a:p>
            <a:pPr algn="l"/>
            <a:r>
              <a:rPr lang="uk-UA" b="0" i="0" dirty="0">
                <a:solidFill>
                  <a:srgbClr val="0D0D0D"/>
                </a:solidFill>
                <a:effectLst/>
                <a:latin typeface="Söhne"/>
              </a:rPr>
              <a:t>Окрім реалізації в </a:t>
            </a:r>
            <a:r>
              <a:rPr lang="de-DE" b="0" i="0" dirty="0">
                <a:solidFill>
                  <a:srgbClr val="0D0D0D"/>
                </a:solidFill>
                <a:effectLst/>
                <a:latin typeface="Söhne"/>
              </a:rPr>
              <a:t>Node.js, </a:t>
            </a:r>
            <a:r>
              <a:rPr lang="uk-UA" b="0" i="0" dirty="0">
                <a:solidFill>
                  <a:srgbClr val="0D0D0D"/>
                </a:solidFill>
                <a:effectLst/>
                <a:latin typeface="Söhne"/>
              </a:rPr>
              <a:t>багато інших середовищ або фреймворків використовують </a:t>
            </a:r>
            <a:r>
              <a:rPr lang="de-DE" b="0" i="0" dirty="0" err="1">
                <a:solidFill>
                  <a:srgbClr val="0D0D0D"/>
                </a:solidFill>
                <a:effectLst/>
                <a:latin typeface="Söhne"/>
              </a:rPr>
              <a:t>CommonJS</a:t>
            </a:r>
            <a:r>
              <a:rPr lang="de-DE" b="0" i="0" dirty="0">
                <a:solidFill>
                  <a:srgbClr val="0D0D0D"/>
                </a:solidFill>
                <a:effectLst/>
                <a:latin typeface="Söhne"/>
              </a:rPr>
              <a:t>. </a:t>
            </a:r>
            <a:endParaRPr lang="uk-UA" b="0" i="0" dirty="0">
              <a:solidFill>
                <a:srgbClr val="0D0D0D"/>
              </a:solidFill>
              <a:effectLst/>
              <a:latin typeface="Söhne"/>
            </a:endParaRPr>
          </a:p>
          <a:p>
            <a:pPr algn="l"/>
            <a:r>
              <a:rPr lang="uk-UA" b="0" i="0" dirty="0">
                <a:solidFill>
                  <a:srgbClr val="0D0D0D"/>
                </a:solidFill>
                <a:effectLst/>
                <a:latin typeface="Söhne"/>
              </a:rPr>
              <a:t>Наприклад, </a:t>
            </a:r>
            <a:r>
              <a:rPr lang="de-DE" b="0" i="0" dirty="0">
                <a:solidFill>
                  <a:srgbClr val="0D0D0D"/>
                </a:solidFill>
                <a:effectLst/>
                <a:latin typeface="Söhne"/>
              </a:rPr>
              <a:t>JavaScript, </a:t>
            </a:r>
            <a:r>
              <a:rPr lang="uk-UA" b="0" i="0" dirty="0">
                <a:solidFill>
                  <a:srgbClr val="0D0D0D"/>
                </a:solidFill>
                <a:effectLst/>
                <a:latin typeface="Söhne"/>
              </a:rPr>
              <a:t>який може використовуватися в базі даних </a:t>
            </a:r>
            <a:r>
              <a:rPr lang="de-DE" b="0" i="0" dirty="0">
                <a:solidFill>
                  <a:srgbClr val="0D0D0D"/>
                </a:solidFill>
                <a:effectLst/>
                <a:latin typeface="Söhne"/>
              </a:rPr>
              <a:t>MongoDB, </a:t>
            </a:r>
            <a:r>
              <a:rPr lang="uk-UA" b="0" i="0" dirty="0">
                <a:solidFill>
                  <a:srgbClr val="0D0D0D"/>
                </a:solidFill>
                <a:effectLst/>
                <a:latin typeface="Söhne"/>
              </a:rPr>
              <a:t>використовує систему модулів з використанням специфікацій </a:t>
            </a:r>
            <a:r>
              <a:rPr lang="de-DE" b="0" i="0" dirty="0" err="1">
                <a:solidFill>
                  <a:srgbClr val="0D0D0D"/>
                </a:solidFill>
                <a:effectLst/>
                <a:latin typeface="Söhne"/>
              </a:rPr>
              <a:t>CommonJS</a:t>
            </a:r>
            <a:r>
              <a:rPr lang="de-DE" b="0" i="0" dirty="0">
                <a:solidFill>
                  <a:srgbClr val="0D0D0D"/>
                </a:solidFill>
                <a:effectLst/>
                <a:latin typeface="Söhne"/>
              </a:rPr>
              <a:t>. </a:t>
            </a:r>
            <a:r>
              <a:rPr lang="uk-UA" b="0" i="0" dirty="0">
                <a:solidFill>
                  <a:srgbClr val="0D0D0D"/>
                </a:solidFill>
                <a:effectLst/>
                <a:latin typeface="Söhne"/>
              </a:rPr>
              <a:t>Реалізація в </a:t>
            </a:r>
            <a:r>
              <a:rPr lang="de-DE" b="0" i="0" dirty="0">
                <a:solidFill>
                  <a:srgbClr val="0D0D0D"/>
                </a:solidFill>
                <a:effectLst/>
                <a:latin typeface="Söhne"/>
              </a:rPr>
              <a:t>Node.js </a:t>
            </a:r>
            <a:r>
              <a:rPr lang="uk-UA" b="0" i="0" dirty="0">
                <a:solidFill>
                  <a:srgbClr val="0D0D0D"/>
                </a:solidFill>
                <a:effectLst/>
                <a:latin typeface="Söhne"/>
              </a:rPr>
              <a:t>фактично лише частково відповідає повній специфікації.</a:t>
            </a:r>
          </a:p>
          <a:p>
            <a:pPr algn="l"/>
            <a:endParaRPr lang="uk-UA" b="0" i="0" dirty="0">
              <a:solidFill>
                <a:srgbClr val="0D0D0D"/>
              </a:solidFill>
              <a:effectLst/>
              <a:latin typeface="Söhne"/>
            </a:endParaRPr>
          </a:p>
          <a:p>
            <a:pPr algn="l"/>
            <a:r>
              <a:rPr lang="uk-UA" b="0" i="0" dirty="0">
                <a:solidFill>
                  <a:srgbClr val="0D0D0D"/>
                </a:solidFill>
                <a:effectLst/>
                <a:latin typeface="Söhne"/>
              </a:rPr>
              <a:t>Система модулів є ключовою для можливості включення більше функціональності дуже прозорим і явним способом. Крім набору більш розширених </a:t>
            </a:r>
            <a:r>
              <a:rPr lang="uk-UA" b="1" i="0" dirty="0">
                <a:solidFill>
                  <a:srgbClr val="0D0D0D"/>
                </a:solidFill>
                <a:effectLst/>
                <a:latin typeface="Söhne"/>
              </a:rPr>
              <a:t>можливостей, система модулів надає нам наступне:</a:t>
            </a:r>
          </a:p>
          <a:p>
            <a:pPr marL="171450" indent="-171450" algn="l">
              <a:buFont typeface="Arial" panose="020B0604020202020204" pitchFamily="34" charset="0"/>
              <a:buChar char="•"/>
            </a:pPr>
            <a:r>
              <a:rPr lang="uk-UA" b="0" i="0" dirty="0">
                <a:solidFill>
                  <a:srgbClr val="0D0D0D"/>
                </a:solidFill>
                <a:effectLst/>
                <a:latin typeface="Söhne"/>
              </a:rPr>
              <a:t>Спосіб включення більше функціональності (у </a:t>
            </a:r>
            <a:r>
              <a:rPr lang="de-DE" b="0" i="0" dirty="0" err="1">
                <a:solidFill>
                  <a:srgbClr val="0D0D0D"/>
                </a:solidFill>
                <a:effectLst/>
                <a:latin typeface="Söhne"/>
              </a:rPr>
              <a:t>CommonJS</a:t>
            </a:r>
            <a:r>
              <a:rPr lang="de-DE" b="0" i="0" dirty="0">
                <a:solidFill>
                  <a:srgbClr val="0D0D0D"/>
                </a:solidFill>
                <a:effectLst/>
                <a:latin typeface="Söhne"/>
              </a:rPr>
              <a:t> </a:t>
            </a:r>
            <a:r>
              <a:rPr lang="uk-UA" b="0" i="0" dirty="0">
                <a:solidFill>
                  <a:srgbClr val="0D0D0D"/>
                </a:solidFill>
                <a:effectLst/>
                <a:latin typeface="Söhne"/>
              </a:rPr>
              <a:t>через глобальну функцію </a:t>
            </a:r>
            <a:r>
              <a:rPr lang="de-DE" b="0" i="0" dirty="0" err="1">
                <a:solidFill>
                  <a:srgbClr val="0D0D0D"/>
                </a:solidFill>
                <a:effectLst/>
                <a:latin typeface="Söhne"/>
              </a:rPr>
              <a:t>require</a:t>
            </a:r>
            <a:r>
              <a:rPr lang="de-DE" b="0" i="0" dirty="0">
                <a:solidFill>
                  <a:srgbClr val="0D0D0D"/>
                </a:solidFill>
                <a:effectLst/>
                <a:latin typeface="Söhne"/>
              </a:rPr>
              <a:t>) </a:t>
            </a:r>
            <a:endParaRPr lang="uk-UA" b="0" i="0" dirty="0">
              <a:solidFill>
                <a:srgbClr val="0D0D0D"/>
              </a:solidFill>
              <a:effectLst/>
              <a:latin typeface="Söhne"/>
            </a:endParaRPr>
          </a:p>
          <a:p>
            <a:pPr marL="171450" indent="-171450" algn="l">
              <a:buFont typeface="Arial" panose="020B0604020202020204" pitchFamily="34" charset="0"/>
              <a:buChar char="•"/>
            </a:pPr>
            <a:r>
              <a:rPr lang="uk-UA" b="0" i="0" dirty="0">
                <a:solidFill>
                  <a:srgbClr val="0D0D0D"/>
                </a:solidFill>
                <a:effectLst/>
                <a:latin typeface="Söhne"/>
              </a:rPr>
              <a:t>Спосіб викладання функціональності, яка потім може бути включена в іншому місці (у </a:t>
            </a:r>
            <a:r>
              <a:rPr lang="de-DE" b="0" i="0" dirty="0" err="1">
                <a:solidFill>
                  <a:srgbClr val="0D0D0D"/>
                </a:solidFill>
                <a:effectLst/>
                <a:latin typeface="Söhne"/>
              </a:rPr>
              <a:t>CommonJS</a:t>
            </a:r>
            <a:r>
              <a:rPr lang="de-DE" b="0" i="0" dirty="0">
                <a:solidFill>
                  <a:srgbClr val="0D0D0D"/>
                </a:solidFill>
                <a:effectLst/>
                <a:latin typeface="Söhne"/>
              </a:rPr>
              <a:t> </a:t>
            </a:r>
            <a:r>
              <a:rPr lang="uk-UA" b="0" i="0" dirty="0">
                <a:solidFill>
                  <a:srgbClr val="0D0D0D"/>
                </a:solidFill>
                <a:effectLst/>
                <a:latin typeface="Söhne"/>
              </a:rPr>
              <a:t>через модульні або експортовані змінні)</a:t>
            </a:r>
          </a:p>
          <a:p>
            <a:endParaRPr lang="uk-UA" dirty="0"/>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9</a:t>
            </a:fld>
            <a:endParaRPr lang="uk-UA"/>
          </a:p>
        </p:txBody>
      </p:sp>
    </p:spTree>
    <p:extLst>
      <p:ext uri="{BB962C8B-B14F-4D97-AF65-F5344CB8AC3E}">
        <p14:creationId xmlns:p14="http://schemas.microsoft.com/office/powerpoint/2010/main" val="2373413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901BB-5706-FBFC-02BA-898000B456E3}"/>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B2E49B10-11A2-63B1-C500-49E33FC8BB11}"/>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BD183278-3465-B8E1-9EDF-8524FC106CB0}"/>
              </a:ext>
            </a:extLst>
          </p:cNvPr>
          <p:cNvSpPr>
            <a:spLocks noGrp="1"/>
          </p:cNvSpPr>
          <p:nvPr>
            <p:ph type="body" idx="1"/>
          </p:nvPr>
        </p:nvSpPr>
        <p:spPr/>
        <p:txBody>
          <a:bodyPr/>
          <a:lstStyle/>
          <a:p>
            <a:pPr algn="l"/>
            <a:r>
              <a:rPr lang="de-DE" b="1" i="0" dirty="0" err="1">
                <a:solidFill>
                  <a:srgbClr val="0D0D0D"/>
                </a:solidFill>
                <a:effectLst/>
                <a:latin typeface="Söhne"/>
              </a:rPr>
              <a:t>CommonJS</a:t>
            </a:r>
            <a:r>
              <a:rPr lang="de-DE" b="1" i="0" dirty="0">
                <a:solidFill>
                  <a:srgbClr val="0D0D0D"/>
                </a:solidFill>
                <a:effectLst/>
                <a:latin typeface="Söhne"/>
              </a:rPr>
              <a:t> </a:t>
            </a:r>
            <a:endParaRPr lang="uk-UA" b="1" i="0" dirty="0">
              <a:solidFill>
                <a:srgbClr val="0D0D0D"/>
              </a:solidFill>
              <a:effectLst/>
              <a:latin typeface="Söhne"/>
            </a:endParaRPr>
          </a:p>
          <a:p>
            <a:pPr algn="l"/>
            <a:endParaRPr lang="uk-UA" b="0" i="0" dirty="0">
              <a:solidFill>
                <a:srgbClr val="0D0D0D"/>
              </a:solidFill>
              <a:effectLst/>
              <a:latin typeface="Söhne"/>
            </a:endParaRPr>
          </a:p>
          <a:p>
            <a:pPr algn="l"/>
            <a:r>
              <a:rPr lang="uk-UA" b="0" i="0" dirty="0">
                <a:solidFill>
                  <a:srgbClr val="0D0D0D"/>
                </a:solidFill>
                <a:effectLst/>
                <a:latin typeface="Söhne"/>
              </a:rPr>
              <a:t>Одне з того, що </a:t>
            </a:r>
            <a:r>
              <a:rPr lang="de-DE" b="0" i="0" dirty="0">
                <a:solidFill>
                  <a:srgbClr val="0D0D0D"/>
                </a:solidFill>
                <a:effectLst/>
                <a:latin typeface="Söhne"/>
              </a:rPr>
              <a:t>Node.js </a:t>
            </a:r>
            <a:r>
              <a:rPr lang="uk-UA" b="0" i="0" dirty="0">
                <a:solidFill>
                  <a:srgbClr val="0D0D0D"/>
                </a:solidFill>
                <a:effectLst/>
                <a:latin typeface="Söhne"/>
              </a:rPr>
              <a:t>вже з самого початку зробив правильно, - це введення явного способу отримання та використання функціональності. </a:t>
            </a:r>
            <a:r>
              <a:rPr lang="de-DE" b="0" i="0" dirty="0">
                <a:solidFill>
                  <a:srgbClr val="0D0D0D"/>
                </a:solidFill>
                <a:effectLst/>
                <a:latin typeface="Söhne"/>
              </a:rPr>
              <a:t>JavaScript </a:t>
            </a:r>
            <a:r>
              <a:rPr lang="uk-UA" b="0" i="0" dirty="0">
                <a:solidFill>
                  <a:srgbClr val="0D0D0D"/>
                </a:solidFill>
                <a:effectLst/>
                <a:latin typeface="Söhne"/>
              </a:rPr>
              <a:t>у браузері стикався з проблемою глобального контексту, яка призводила до багатьох головних </a:t>
            </a:r>
            <a:r>
              <a:rPr lang="uk-UA" b="0" i="0" dirty="0" err="1">
                <a:solidFill>
                  <a:srgbClr val="0D0D0D"/>
                </a:solidFill>
                <a:effectLst/>
                <a:latin typeface="Söhne"/>
              </a:rPr>
              <a:t>болей</a:t>
            </a:r>
            <a:r>
              <a:rPr lang="uk-UA" b="0" i="0" dirty="0">
                <a:solidFill>
                  <a:srgbClr val="0D0D0D"/>
                </a:solidFill>
                <a:effectLst/>
                <a:latin typeface="Söhne"/>
              </a:rPr>
              <a:t> для розробників.</a:t>
            </a:r>
          </a:p>
          <a:p>
            <a:pPr algn="l"/>
            <a:endParaRPr lang="uk-UA" b="1" i="0" dirty="0">
              <a:solidFill>
                <a:srgbClr val="0D0D0D"/>
              </a:solidFill>
              <a:effectLst/>
              <a:latin typeface="Söhne"/>
            </a:endParaRPr>
          </a:p>
          <a:p>
            <a:pPr algn="l"/>
            <a:r>
              <a:rPr lang="uk-UA" b="1" i="0" dirty="0">
                <a:solidFill>
                  <a:srgbClr val="0D0D0D"/>
                </a:solidFill>
                <a:effectLst/>
                <a:latin typeface="Söhne"/>
              </a:rPr>
              <a:t>Глобальний контекст</a:t>
            </a:r>
          </a:p>
          <a:p>
            <a:pPr algn="l"/>
            <a:endParaRPr lang="uk-UA" b="0" i="0" dirty="0">
              <a:solidFill>
                <a:srgbClr val="0D0D0D"/>
              </a:solidFill>
              <a:effectLst/>
              <a:latin typeface="Söhne"/>
            </a:endParaRPr>
          </a:p>
          <a:p>
            <a:pPr algn="l"/>
            <a:r>
              <a:rPr lang="uk-UA" b="0" i="0" dirty="0">
                <a:solidFill>
                  <a:srgbClr val="0D0D0D"/>
                </a:solidFill>
                <a:effectLst/>
                <a:latin typeface="Söhne"/>
              </a:rPr>
              <a:t>У </a:t>
            </a:r>
            <a:r>
              <a:rPr lang="de-DE" b="0" i="0" dirty="0">
                <a:solidFill>
                  <a:srgbClr val="0D0D0D"/>
                </a:solidFill>
                <a:effectLst/>
                <a:latin typeface="Söhne"/>
              </a:rPr>
              <a:t>JavaScript </a:t>
            </a:r>
            <a:r>
              <a:rPr lang="uk-UA" b="0" i="0" dirty="0">
                <a:solidFill>
                  <a:srgbClr val="0D0D0D"/>
                </a:solidFill>
                <a:effectLst/>
                <a:latin typeface="Söhne"/>
              </a:rPr>
              <a:t>глобальний контекст вказує на функціональність, до якої можна звертатися з будь-якого скрипту, який виконується в тому ж додатку. На веб-сайті глобальний контекст зазвичай збігається зі змінною </a:t>
            </a:r>
            <a:r>
              <a:rPr lang="de-DE" b="0" i="0" dirty="0" err="1">
                <a:solidFill>
                  <a:srgbClr val="0D0D0D"/>
                </a:solidFill>
                <a:effectLst/>
                <a:latin typeface="Söhne"/>
              </a:rPr>
              <a:t>window</a:t>
            </a:r>
            <a:r>
              <a:rPr lang="de-DE" b="0" i="0" dirty="0">
                <a:solidFill>
                  <a:srgbClr val="0D0D0D"/>
                </a:solidFill>
                <a:effectLst/>
                <a:latin typeface="Söhne"/>
              </a:rPr>
              <a:t>. </a:t>
            </a:r>
            <a:r>
              <a:rPr lang="uk-UA" b="0" i="0" dirty="0">
                <a:solidFill>
                  <a:srgbClr val="0D0D0D"/>
                </a:solidFill>
                <a:effectLst/>
                <a:latin typeface="Söhne"/>
              </a:rPr>
              <a:t>Прикріплення змінних до глобального контексту може бути зручним і іноді навіть необхідним, але це також може призвести до конфліктів. Наприклад, дві незалежні функції можуть спробувати одночасно записувати та читати з однієї й тієї ж змінної. Отримана поведінка може бути важкою для налагодження та дуже витонченою для вирішення. Стандартна рекомендація полягає в тому, щоб уникати використання глобального контексту наскільки можливо.</a:t>
            </a:r>
          </a:p>
          <a:p>
            <a:pPr algn="l"/>
            <a:endParaRPr lang="uk-UA" b="0" i="0" dirty="0">
              <a:solidFill>
                <a:srgbClr val="0D0D0D"/>
              </a:solidFill>
              <a:effectLst/>
              <a:latin typeface="Söhne"/>
            </a:endParaRPr>
          </a:p>
          <a:p>
            <a:pPr algn="l"/>
            <a:r>
              <a:rPr lang="uk-UA" b="0" i="0" dirty="0">
                <a:solidFill>
                  <a:srgbClr val="0D0D0D"/>
                </a:solidFill>
                <a:effectLst/>
                <a:latin typeface="Söhne"/>
              </a:rPr>
              <a:t>Ідея того, що інші функціональності явно імпортуються, абсолютно не була новою, коли був представлений </a:t>
            </a:r>
            <a:r>
              <a:rPr lang="de-DE" b="0" i="0" dirty="0">
                <a:solidFill>
                  <a:srgbClr val="0D0D0D"/>
                </a:solidFill>
                <a:effectLst/>
                <a:latin typeface="Söhne"/>
              </a:rPr>
              <a:t>Node.js. </a:t>
            </a:r>
            <a:r>
              <a:rPr lang="uk-UA" b="0" i="0" dirty="0">
                <a:solidFill>
                  <a:srgbClr val="0D0D0D"/>
                </a:solidFill>
                <a:effectLst/>
                <a:latin typeface="Söhne"/>
              </a:rPr>
              <a:t>Хоча механізм імпорту існував у інших мовах програмування чи фреймворках досить довгий час, аналогічні опції були доступні і для </a:t>
            </a:r>
            <a:r>
              <a:rPr lang="de-DE" b="0" i="0" dirty="0">
                <a:solidFill>
                  <a:srgbClr val="0D0D0D"/>
                </a:solidFill>
                <a:effectLst/>
                <a:latin typeface="Söhne"/>
              </a:rPr>
              <a:t>JavaScript </a:t>
            </a:r>
            <a:r>
              <a:rPr lang="uk-UA" b="0" i="0" dirty="0">
                <a:solidFill>
                  <a:srgbClr val="0D0D0D"/>
                </a:solidFill>
                <a:effectLst/>
                <a:latin typeface="Söhne"/>
              </a:rPr>
              <a:t>у браузері - через сторонні бібліотеки, такі як </a:t>
            </a:r>
            <a:r>
              <a:rPr lang="de-DE" b="0" i="0" dirty="0" err="1">
                <a:solidFill>
                  <a:srgbClr val="0D0D0D"/>
                </a:solidFill>
                <a:effectLst/>
                <a:latin typeface="Söhne"/>
              </a:rPr>
              <a:t>RequireJS</a:t>
            </a:r>
            <a:r>
              <a:rPr lang="de-DE" b="0" i="0" dirty="0">
                <a:solidFill>
                  <a:srgbClr val="0D0D0D"/>
                </a:solidFill>
                <a:effectLst/>
                <a:latin typeface="Söhne"/>
              </a:rPr>
              <a:t>.</a:t>
            </a:r>
          </a:p>
          <a:p>
            <a:pPr algn="l"/>
            <a:endParaRPr lang="uk-UA" b="0" i="0" dirty="0">
              <a:solidFill>
                <a:srgbClr val="0D0D0D"/>
              </a:solidFill>
              <a:effectLst/>
              <a:latin typeface="Söhne"/>
            </a:endParaRPr>
          </a:p>
          <a:p>
            <a:pPr algn="l"/>
            <a:r>
              <a:rPr lang="uk-UA" b="0" i="0" dirty="0">
                <a:solidFill>
                  <a:srgbClr val="0D0D0D"/>
                </a:solidFill>
                <a:effectLst/>
                <a:latin typeface="Söhne"/>
              </a:rPr>
              <a:t>У </a:t>
            </a:r>
            <a:r>
              <a:rPr lang="de-DE" b="0" i="0" dirty="0">
                <a:solidFill>
                  <a:srgbClr val="0D0D0D"/>
                </a:solidFill>
                <a:effectLst/>
                <a:latin typeface="Söhne"/>
              </a:rPr>
              <a:t>Node.js </a:t>
            </a:r>
            <a:r>
              <a:rPr lang="uk-UA" b="0" i="0" dirty="0">
                <a:solidFill>
                  <a:srgbClr val="0D0D0D"/>
                </a:solidFill>
                <a:effectLst/>
                <a:latin typeface="Söhne"/>
              </a:rPr>
              <a:t>введено свою систему модулів під назвою </a:t>
            </a:r>
            <a:r>
              <a:rPr lang="de-DE" b="0" i="0" dirty="0" err="1">
                <a:solidFill>
                  <a:srgbClr val="0D0D0D"/>
                </a:solidFill>
                <a:effectLst/>
                <a:latin typeface="Söhne"/>
              </a:rPr>
              <a:t>CommonJS</a:t>
            </a:r>
            <a:r>
              <a:rPr lang="de-DE" b="0" i="0" dirty="0">
                <a:solidFill>
                  <a:srgbClr val="0D0D0D"/>
                </a:solidFill>
                <a:effectLst/>
                <a:latin typeface="Söhne"/>
              </a:rPr>
              <a:t>. </a:t>
            </a:r>
            <a:r>
              <a:rPr lang="uk-UA" b="0" i="0" dirty="0">
                <a:solidFill>
                  <a:srgbClr val="0D0D0D"/>
                </a:solidFill>
                <a:effectLst/>
                <a:latin typeface="Söhne"/>
              </a:rPr>
              <a:t>Основою для реалізації </a:t>
            </a:r>
            <a:r>
              <a:rPr lang="de-DE" b="0" i="0" dirty="0">
                <a:solidFill>
                  <a:srgbClr val="0D0D0D"/>
                </a:solidFill>
                <a:effectLst/>
                <a:latin typeface="Söhne"/>
              </a:rPr>
              <a:t>Node.js </a:t>
            </a:r>
            <a:r>
              <a:rPr lang="uk-UA" b="0" i="0" dirty="0">
                <a:solidFill>
                  <a:srgbClr val="0D0D0D"/>
                </a:solidFill>
                <a:effectLst/>
                <a:latin typeface="Söhne"/>
              </a:rPr>
              <a:t>був фактично проект, розроблений в </a:t>
            </a:r>
            <a:r>
              <a:rPr lang="de-DE" b="0" i="0" dirty="0">
                <a:solidFill>
                  <a:srgbClr val="0D0D0D"/>
                </a:solidFill>
                <a:effectLst/>
                <a:latin typeface="Söhne"/>
              </a:rPr>
              <a:t>Mozilla. </a:t>
            </a:r>
            <a:r>
              <a:rPr lang="uk-UA" b="0" i="0" dirty="0">
                <a:solidFill>
                  <a:srgbClr val="0D0D0D"/>
                </a:solidFill>
                <a:effectLst/>
                <a:latin typeface="Söhne"/>
              </a:rPr>
              <a:t>У цьому проекті </a:t>
            </a:r>
            <a:r>
              <a:rPr lang="de-DE" b="0" i="0" dirty="0">
                <a:solidFill>
                  <a:srgbClr val="0D0D0D"/>
                </a:solidFill>
                <a:effectLst/>
                <a:latin typeface="Söhne"/>
              </a:rPr>
              <a:t>Mozilla </a:t>
            </a:r>
            <a:r>
              <a:rPr lang="uk-UA" b="0" i="0" dirty="0">
                <a:solidFill>
                  <a:srgbClr val="0D0D0D"/>
                </a:solidFill>
                <a:effectLst/>
                <a:latin typeface="Söhne"/>
              </a:rPr>
              <a:t>працювала над рядом пропозицій, які починалися з використання не в браузері, але пізніше розширилися до загального набору специфікацій </a:t>
            </a:r>
            <a:r>
              <a:rPr lang="de-DE" b="0" i="0" dirty="0">
                <a:solidFill>
                  <a:srgbClr val="0D0D0D"/>
                </a:solidFill>
                <a:effectLst/>
                <a:latin typeface="Söhne"/>
              </a:rPr>
              <a:t>JavaScript </a:t>
            </a:r>
            <a:r>
              <a:rPr lang="uk-UA" b="0" i="0" dirty="0">
                <a:solidFill>
                  <a:srgbClr val="0D0D0D"/>
                </a:solidFill>
                <a:effectLst/>
                <a:latin typeface="Söhne"/>
              </a:rPr>
              <a:t>для системи модулів.</a:t>
            </a:r>
          </a:p>
          <a:p>
            <a:pPr algn="l"/>
            <a:endParaRPr lang="uk-UA" b="1" i="0" dirty="0">
              <a:solidFill>
                <a:srgbClr val="0D0D0D"/>
              </a:solidFill>
              <a:effectLst/>
              <a:latin typeface="Söhne"/>
            </a:endParaRPr>
          </a:p>
          <a:p>
            <a:pPr algn="l"/>
            <a:r>
              <a:rPr lang="uk-UA" b="1" i="0" dirty="0">
                <a:solidFill>
                  <a:srgbClr val="0D0D0D"/>
                </a:solidFill>
                <a:effectLst/>
                <a:latin typeface="Söhne"/>
              </a:rPr>
              <a:t>Реалізації </a:t>
            </a:r>
            <a:r>
              <a:rPr lang="de-DE" b="1" i="0" dirty="0" err="1">
                <a:solidFill>
                  <a:srgbClr val="0D0D0D"/>
                </a:solidFill>
                <a:effectLst/>
                <a:latin typeface="Söhne"/>
              </a:rPr>
              <a:t>CommonJS</a:t>
            </a:r>
            <a:endParaRPr lang="uk-UA" b="1" i="0" dirty="0">
              <a:solidFill>
                <a:srgbClr val="0D0D0D"/>
              </a:solidFill>
              <a:effectLst/>
              <a:latin typeface="Söhne"/>
            </a:endParaRPr>
          </a:p>
          <a:p>
            <a:pPr algn="l"/>
            <a:endParaRPr lang="de-DE" b="1" i="0" dirty="0">
              <a:solidFill>
                <a:srgbClr val="0D0D0D"/>
              </a:solidFill>
              <a:effectLst/>
              <a:latin typeface="Söhne"/>
            </a:endParaRPr>
          </a:p>
          <a:p>
            <a:pPr algn="l"/>
            <a:r>
              <a:rPr lang="uk-UA" b="0" i="0" dirty="0">
                <a:solidFill>
                  <a:srgbClr val="0D0D0D"/>
                </a:solidFill>
                <a:effectLst/>
                <a:latin typeface="Söhne"/>
              </a:rPr>
              <a:t>Окрім реалізації в </a:t>
            </a:r>
            <a:r>
              <a:rPr lang="de-DE" b="0" i="0" dirty="0">
                <a:solidFill>
                  <a:srgbClr val="0D0D0D"/>
                </a:solidFill>
                <a:effectLst/>
                <a:latin typeface="Söhne"/>
              </a:rPr>
              <a:t>Node.js, </a:t>
            </a:r>
            <a:r>
              <a:rPr lang="uk-UA" b="0" i="0" dirty="0">
                <a:solidFill>
                  <a:srgbClr val="0D0D0D"/>
                </a:solidFill>
                <a:effectLst/>
                <a:latin typeface="Söhne"/>
              </a:rPr>
              <a:t>багато інших середовищ або фреймворків використовують </a:t>
            </a:r>
            <a:r>
              <a:rPr lang="de-DE" b="0" i="0" dirty="0" err="1">
                <a:solidFill>
                  <a:srgbClr val="0D0D0D"/>
                </a:solidFill>
                <a:effectLst/>
                <a:latin typeface="Söhne"/>
              </a:rPr>
              <a:t>CommonJS</a:t>
            </a:r>
            <a:r>
              <a:rPr lang="de-DE" b="0" i="0" dirty="0">
                <a:solidFill>
                  <a:srgbClr val="0D0D0D"/>
                </a:solidFill>
                <a:effectLst/>
                <a:latin typeface="Söhne"/>
              </a:rPr>
              <a:t>. </a:t>
            </a:r>
            <a:endParaRPr lang="uk-UA" b="0" i="0" dirty="0">
              <a:solidFill>
                <a:srgbClr val="0D0D0D"/>
              </a:solidFill>
              <a:effectLst/>
              <a:latin typeface="Söhne"/>
            </a:endParaRPr>
          </a:p>
          <a:p>
            <a:pPr algn="l"/>
            <a:r>
              <a:rPr lang="uk-UA" b="0" i="0" dirty="0">
                <a:solidFill>
                  <a:srgbClr val="0D0D0D"/>
                </a:solidFill>
                <a:effectLst/>
                <a:latin typeface="Söhne"/>
              </a:rPr>
              <a:t>Наприклад, </a:t>
            </a:r>
            <a:r>
              <a:rPr lang="de-DE" b="0" i="0" dirty="0">
                <a:solidFill>
                  <a:srgbClr val="0D0D0D"/>
                </a:solidFill>
                <a:effectLst/>
                <a:latin typeface="Söhne"/>
              </a:rPr>
              <a:t>JavaScript, </a:t>
            </a:r>
            <a:r>
              <a:rPr lang="uk-UA" b="0" i="0" dirty="0">
                <a:solidFill>
                  <a:srgbClr val="0D0D0D"/>
                </a:solidFill>
                <a:effectLst/>
                <a:latin typeface="Söhne"/>
              </a:rPr>
              <a:t>який може використовуватися в базі даних </a:t>
            </a:r>
            <a:r>
              <a:rPr lang="de-DE" b="0" i="0" dirty="0">
                <a:solidFill>
                  <a:srgbClr val="0D0D0D"/>
                </a:solidFill>
                <a:effectLst/>
                <a:latin typeface="Söhne"/>
              </a:rPr>
              <a:t>MongoDB, </a:t>
            </a:r>
            <a:r>
              <a:rPr lang="uk-UA" b="0" i="0" dirty="0">
                <a:solidFill>
                  <a:srgbClr val="0D0D0D"/>
                </a:solidFill>
                <a:effectLst/>
                <a:latin typeface="Söhne"/>
              </a:rPr>
              <a:t>використовує систему модулів з використанням специфікацій </a:t>
            </a:r>
            <a:r>
              <a:rPr lang="de-DE" b="0" i="0" dirty="0" err="1">
                <a:solidFill>
                  <a:srgbClr val="0D0D0D"/>
                </a:solidFill>
                <a:effectLst/>
                <a:latin typeface="Söhne"/>
              </a:rPr>
              <a:t>CommonJS</a:t>
            </a:r>
            <a:r>
              <a:rPr lang="de-DE" b="0" i="0" dirty="0">
                <a:solidFill>
                  <a:srgbClr val="0D0D0D"/>
                </a:solidFill>
                <a:effectLst/>
                <a:latin typeface="Söhne"/>
              </a:rPr>
              <a:t>. </a:t>
            </a:r>
            <a:r>
              <a:rPr lang="uk-UA" b="0" i="0" dirty="0">
                <a:solidFill>
                  <a:srgbClr val="0D0D0D"/>
                </a:solidFill>
                <a:effectLst/>
                <a:latin typeface="Söhne"/>
              </a:rPr>
              <a:t>Реалізація в </a:t>
            </a:r>
            <a:r>
              <a:rPr lang="de-DE" b="0" i="0" dirty="0">
                <a:solidFill>
                  <a:srgbClr val="0D0D0D"/>
                </a:solidFill>
                <a:effectLst/>
                <a:latin typeface="Söhne"/>
              </a:rPr>
              <a:t>Node.js </a:t>
            </a:r>
            <a:r>
              <a:rPr lang="uk-UA" b="0" i="0" dirty="0">
                <a:solidFill>
                  <a:srgbClr val="0D0D0D"/>
                </a:solidFill>
                <a:effectLst/>
                <a:latin typeface="Söhne"/>
              </a:rPr>
              <a:t>фактично лише частково відповідає повній специфікації.</a:t>
            </a:r>
          </a:p>
          <a:p>
            <a:pPr algn="l"/>
            <a:endParaRPr lang="uk-UA" b="0" i="0" dirty="0">
              <a:solidFill>
                <a:srgbClr val="0D0D0D"/>
              </a:solidFill>
              <a:effectLst/>
              <a:latin typeface="Söhne"/>
            </a:endParaRPr>
          </a:p>
          <a:p>
            <a:pPr algn="l"/>
            <a:r>
              <a:rPr lang="uk-UA" b="0" i="0" dirty="0">
                <a:solidFill>
                  <a:srgbClr val="0D0D0D"/>
                </a:solidFill>
                <a:effectLst/>
                <a:latin typeface="Söhne"/>
              </a:rPr>
              <a:t>Система модулів є ключовою для можливості включення більше функціональності дуже прозорим і явним способом. Крім набору більш розширених </a:t>
            </a:r>
            <a:r>
              <a:rPr lang="uk-UA" b="1" i="0" dirty="0">
                <a:solidFill>
                  <a:srgbClr val="0D0D0D"/>
                </a:solidFill>
                <a:effectLst/>
                <a:latin typeface="Söhne"/>
              </a:rPr>
              <a:t>можливостей, система модулів надає нам наступне:</a:t>
            </a:r>
          </a:p>
          <a:p>
            <a:pPr marL="171450" indent="-171450" algn="l">
              <a:buFont typeface="Arial" panose="020B0604020202020204" pitchFamily="34" charset="0"/>
              <a:buChar char="•"/>
            </a:pPr>
            <a:r>
              <a:rPr lang="uk-UA" b="0" i="0" dirty="0">
                <a:solidFill>
                  <a:srgbClr val="0D0D0D"/>
                </a:solidFill>
                <a:effectLst/>
                <a:latin typeface="Söhne"/>
              </a:rPr>
              <a:t>Спосіб включення більше функціональності (у </a:t>
            </a:r>
            <a:r>
              <a:rPr lang="de-DE" b="0" i="0" dirty="0" err="1">
                <a:solidFill>
                  <a:srgbClr val="0D0D0D"/>
                </a:solidFill>
                <a:effectLst/>
                <a:latin typeface="Söhne"/>
              </a:rPr>
              <a:t>CommonJS</a:t>
            </a:r>
            <a:r>
              <a:rPr lang="de-DE" b="0" i="0" dirty="0">
                <a:solidFill>
                  <a:srgbClr val="0D0D0D"/>
                </a:solidFill>
                <a:effectLst/>
                <a:latin typeface="Söhne"/>
              </a:rPr>
              <a:t> </a:t>
            </a:r>
            <a:r>
              <a:rPr lang="uk-UA" b="0" i="0" dirty="0">
                <a:solidFill>
                  <a:srgbClr val="0D0D0D"/>
                </a:solidFill>
                <a:effectLst/>
                <a:latin typeface="Söhne"/>
              </a:rPr>
              <a:t>через глобальну функцію </a:t>
            </a:r>
            <a:r>
              <a:rPr lang="de-DE" b="0" i="0" dirty="0" err="1">
                <a:solidFill>
                  <a:srgbClr val="0D0D0D"/>
                </a:solidFill>
                <a:effectLst/>
                <a:latin typeface="Söhne"/>
              </a:rPr>
              <a:t>require</a:t>
            </a:r>
            <a:r>
              <a:rPr lang="de-DE" b="0" i="0" dirty="0">
                <a:solidFill>
                  <a:srgbClr val="0D0D0D"/>
                </a:solidFill>
                <a:effectLst/>
                <a:latin typeface="Söhne"/>
              </a:rPr>
              <a:t>) </a:t>
            </a:r>
            <a:endParaRPr lang="uk-UA" b="0" i="0" dirty="0">
              <a:solidFill>
                <a:srgbClr val="0D0D0D"/>
              </a:solidFill>
              <a:effectLst/>
              <a:latin typeface="Söhne"/>
            </a:endParaRPr>
          </a:p>
          <a:p>
            <a:pPr marL="171450" indent="-171450" algn="l">
              <a:buFont typeface="Arial" panose="020B0604020202020204" pitchFamily="34" charset="0"/>
              <a:buChar char="•"/>
            </a:pPr>
            <a:r>
              <a:rPr lang="uk-UA" b="0" i="0" dirty="0">
                <a:solidFill>
                  <a:srgbClr val="0D0D0D"/>
                </a:solidFill>
                <a:effectLst/>
                <a:latin typeface="Söhne"/>
              </a:rPr>
              <a:t>Спосіб викладання функціональності, яка потім може бути включена в іншому місці (у </a:t>
            </a:r>
            <a:r>
              <a:rPr lang="de-DE" b="0" i="0" dirty="0" err="1">
                <a:solidFill>
                  <a:srgbClr val="0D0D0D"/>
                </a:solidFill>
                <a:effectLst/>
                <a:latin typeface="Söhne"/>
              </a:rPr>
              <a:t>CommonJS</a:t>
            </a:r>
            <a:r>
              <a:rPr lang="de-DE" b="0" i="0" dirty="0">
                <a:solidFill>
                  <a:srgbClr val="0D0D0D"/>
                </a:solidFill>
                <a:effectLst/>
                <a:latin typeface="Söhne"/>
              </a:rPr>
              <a:t> </a:t>
            </a:r>
            <a:r>
              <a:rPr lang="uk-UA" b="0" i="0" dirty="0">
                <a:solidFill>
                  <a:srgbClr val="0D0D0D"/>
                </a:solidFill>
                <a:effectLst/>
                <a:latin typeface="Söhne"/>
              </a:rPr>
              <a:t>через модульні або експортовані змінні)</a:t>
            </a:r>
          </a:p>
          <a:p>
            <a:endParaRPr lang="uk-UA" dirty="0"/>
          </a:p>
        </p:txBody>
      </p:sp>
      <p:sp>
        <p:nvSpPr>
          <p:cNvPr id="4" name="Місце для номера слайда 3">
            <a:extLst>
              <a:ext uri="{FF2B5EF4-FFF2-40B4-BE49-F238E27FC236}">
                <a16:creationId xmlns:a16="http://schemas.microsoft.com/office/drawing/2014/main" id="{A233E4FB-3262-1241-736F-3BE107CD57EB}"/>
              </a:ext>
            </a:extLst>
          </p:cNvPr>
          <p:cNvSpPr>
            <a:spLocks noGrp="1"/>
          </p:cNvSpPr>
          <p:nvPr>
            <p:ph type="sldNum" sz="quarter" idx="5"/>
          </p:nvPr>
        </p:nvSpPr>
        <p:spPr/>
        <p:txBody>
          <a:bodyPr/>
          <a:lstStyle/>
          <a:p>
            <a:fld id="{2B9C2A65-401C-4C50-B537-02110A2E9297}" type="slidenum">
              <a:rPr lang="uk-UA" smtClean="0"/>
              <a:t>10</a:t>
            </a:fld>
            <a:endParaRPr lang="uk-UA"/>
          </a:p>
        </p:txBody>
      </p:sp>
    </p:spTree>
    <p:extLst>
      <p:ext uri="{BB962C8B-B14F-4D97-AF65-F5344CB8AC3E}">
        <p14:creationId xmlns:p14="http://schemas.microsoft.com/office/powerpoint/2010/main" val="152891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Основи </a:t>
            </a:r>
            <a:r>
              <a:rPr lang="de-DE" dirty="0" err="1"/>
              <a:t>package.json</a:t>
            </a:r>
            <a:endParaRPr lang="uk-UA" dirty="0"/>
          </a:p>
          <a:p>
            <a:endParaRPr lang="de-DE" dirty="0"/>
          </a:p>
          <a:p>
            <a:r>
              <a:rPr lang="uk-UA" dirty="0"/>
              <a:t>Об'єднання кількох модулів формує пакет. Пакет визначається файлом </a:t>
            </a:r>
            <a:r>
              <a:rPr lang="de-DE" dirty="0" err="1"/>
              <a:t>package.json</a:t>
            </a:r>
            <a:r>
              <a:rPr lang="de-DE" dirty="0"/>
              <a:t> </a:t>
            </a:r>
            <a:r>
              <a:rPr lang="uk-UA" dirty="0"/>
              <a:t>у каталозі. Це вказує, що каталог є коренем пакета. Мінімальний дійсний </a:t>
            </a:r>
            <a:r>
              <a:rPr lang="de-DE" dirty="0" err="1"/>
              <a:t>package.json</a:t>
            </a:r>
            <a:r>
              <a:rPr lang="de-DE" dirty="0"/>
              <a:t> </a:t>
            </a:r>
            <a:r>
              <a:rPr lang="uk-UA" dirty="0"/>
              <a:t>для позначення пакета виглядає наступним чином:</a:t>
            </a:r>
          </a:p>
          <a:p>
            <a:endParaRPr lang="uk-UA" dirty="0"/>
          </a:p>
          <a:p>
            <a:r>
              <a:rPr lang="de-DE" dirty="0" err="1"/>
              <a:t>package.json</a:t>
            </a:r>
            <a:endParaRPr lang="de-DE" dirty="0"/>
          </a:p>
          <a:p>
            <a:endParaRPr lang="de-DE" dirty="0"/>
          </a:p>
          <a:p>
            <a:r>
              <a:rPr lang="de-DE" dirty="0"/>
              <a:t>```</a:t>
            </a:r>
            <a:r>
              <a:rPr lang="de-DE" dirty="0" err="1"/>
              <a:t>json</a:t>
            </a:r>
            <a:endParaRPr lang="de-DE" dirty="0"/>
          </a:p>
          <a:p>
            <a:r>
              <a:rPr lang="de-DE" dirty="0"/>
              <a:t>{</a:t>
            </a:r>
          </a:p>
          <a:p>
            <a:r>
              <a:rPr lang="de-DE" dirty="0"/>
              <a:t>  "</a:t>
            </a:r>
            <a:r>
              <a:rPr lang="de-DE" dirty="0" err="1"/>
              <a:t>name</a:t>
            </a:r>
            <a:r>
              <a:rPr lang="de-DE" dirty="0"/>
              <a:t>": "</a:t>
            </a:r>
            <a:r>
              <a:rPr lang="de-DE" dirty="0" err="1"/>
              <a:t>my-package</a:t>
            </a:r>
            <a:r>
              <a:rPr lang="de-DE" dirty="0"/>
              <a:t>",</a:t>
            </a:r>
          </a:p>
          <a:p>
            <a:r>
              <a:rPr lang="de-DE" dirty="0"/>
              <a:t>  "</a:t>
            </a:r>
            <a:r>
              <a:rPr lang="de-DE" dirty="0" err="1"/>
              <a:t>version</a:t>
            </a:r>
            <a:r>
              <a:rPr lang="de-DE" dirty="0"/>
              <a:t>": "1.0.0"</a:t>
            </a:r>
          </a:p>
          <a:p>
            <a:r>
              <a:rPr lang="de-DE" dirty="0"/>
              <a:t>}</a:t>
            </a:r>
          </a:p>
          <a:p>
            <a:r>
              <a:rPr lang="de-DE" dirty="0"/>
              <a:t>```</a:t>
            </a:r>
          </a:p>
          <a:p>
            <a:endParaRPr lang="de-DE" dirty="0"/>
          </a:p>
          <a:p>
            <a:r>
              <a:rPr lang="uk-UA" dirty="0"/>
              <a:t>Пояснення</a:t>
            </a:r>
          </a:p>
          <a:p>
            <a:r>
              <a:rPr lang="uk-UA" dirty="0"/>
              <a:t>Деякі поля, такі як </a:t>
            </a:r>
            <a:r>
              <a:rPr lang="de-DE" dirty="0" err="1"/>
              <a:t>name</a:t>
            </a:r>
            <a:r>
              <a:rPr lang="de-DE" dirty="0"/>
              <a:t> </a:t>
            </a:r>
            <a:r>
              <a:rPr lang="uk-UA" dirty="0"/>
              <a:t>або </a:t>
            </a:r>
            <a:r>
              <a:rPr lang="de-DE" dirty="0" err="1"/>
              <a:t>version</a:t>
            </a:r>
            <a:r>
              <a:rPr lang="de-DE" dirty="0"/>
              <a:t>, </a:t>
            </a:r>
            <a:r>
              <a:rPr lang="uk-UA" dirty="0"/>
              <a:t>мають спеціальні значення. Наприклад, поле </a:t>
            </a:r>
            <a:r>
              <a:rPr lang="de-DE" dirty="0" err="1"/>
              <a:t>name</a:t>
            </a:r>
            <a:r>
              <a:rPr lang="de-DE" dirty="0"/>
              <a:t> </a:t>
            </a:r>
            <a:r>
              <a:rPr lang="uk-UA" dirty="0"/>
              <a:t>використовується для визначення імені пакета. У </a:t>
            </a:r>
            <a:r>
              <a:rPr lang="de-DE" dirty="0"/>
              <a:t>Node.js </a:t>
            </a:r>
            <a:r>
              <a:rPr lang="uk-UA" dirty="0"/>
              <a:t>є деякі правила для визначення того, що є допустимим іменем, а що ні.</a:t>
            </a:r>
          </a:p>
          <a:p>
            <a:endParaRPr lang="uk-UA" dirty="0"/>
          </a:p>
          <a:p>
            <a:r>
              <a:rPr lang="uk-UA" dirty="0"/>
              <a:t>Наразі досить знати, що допустимі імена можуть бути сформовані з малих літер та тире. Оскільки імена пакетів можуть з'являтися в </a:t>
            </a:r>
            <a:r>
              <a:rPr lang="de-DE" dirty="0"/>
              <a:t>URL, </a:t>
            </a:r>
            <a:r>
              <a:rPr lang="uk-UA" dirty="0"/>
              <a:t>ім'я пакета не може містити неприпустимі символи для </a:t>
            </a:r>
            <a:r>
              <a:rPr lang="de-DE" dirty="0"/>
              <a:t>URL.</a:t>
            </a:r>
          </a:p>
          <a:p>
            <a:endParaRPr lang="de-DE" dirty="0"/>
          </a:p>
          <a:p>
            <a:r>
              <a:rPr lang="uk-UA" dirty="0"/>
              <a:t>Поле </a:t>
            </a:r>
            <a:r>
              <a:rPr lang="de-DE" dirty="0" err="1"/>
              <a:t>version</a:t>
            </a:r>
            <a:r>
              <a:rPr lang="de-DE" dirty="0"/>
              <a:t> </a:t>
            </a:r>
            <a:r>
              <a:rPr lang="uk-UA" dirty="0"/>
              <a:t>повинно відповідати специфікації семантичного </a:t>
            </a:r>
            <a:r>
              <a:rPr lang="uk-UA" dirty="0" err="1"/>
              <a:t>версіювання</a:t>
            </a:r>
            <a:r>
              <a:rPr lang="uk-UA" dirty="0"/>
              <a:t> (</a:t>
            </a:r>
            <a:r>
              <a:rPr lang="de-DE" dirty="0" err="1"/>
              <a:t>semver</a:t>
            </a:r>
            <a:r>
              <a:rPr lang="de-DE" dirty="0"/>
              <a:t>). </a:t>
            </a:r>
            <a:r>
              <a:rPr lang="uk-UA" dirty="0"/>
              <a:t>У репозиторії </a:t>
            </a:r>
            <a:r>
              <a:rPr lang="de-DE" dirty="0"/>
              <a:t>GitHub </a:t>
            </a:r>
            <a:r>
              <a:rPr lang="uk-UA" dirty="0"/>
              <a:t>за </a:t>
            </a:r>
            <a:r>
              <a:rPr lang="uk-UA" dirty="0" err="1"/>
              <a:t>адресою</a:t>
            </a:r>
            <a:r>
              <a:rPr lang="uk-UA" dirty="0"/>
              <a:t> </a:t>
            </a:r>
            <a:r>
              <a:rPr lang="de-DE" dirty="0"/>
              <a:t>https://github.com/npm/node-semver </a:t>
            </a:r>
            <a:r>
              <a:rPr lang="uk-UA" dirty="0"/>
              <a:t>знаходиться реалізація </a:t>
            </a:r>
            <a:r>
              <a:rPr lang="de-DE" dirty="0"/>
              <a:t>Node.js </a:t>
            </a:r>
            <a:r>
              <a:rPr lang="uk-UA" dirty="0"/>
              <a:t>та багато прикладів допустимих версій. Ще важливіше те, що </a:t>
            </a:r>
            <a:r>
              <a:rPr lang="de-DE" dirty="0" err="1"/>
              <a:t>semver</a:t>
            </a:r>
            <a:r>
              <a:rPr lang="de-DE" dirty="0"/>
              <a:t> </a:t>
            </a:r>
            <a:r>
              <a:rPr lang="uk-UA" dirty="0"/>
              <a:t>дозволяє вибрати відповідну версію за допомогою нотації діапазону, що корисно для </a:t>
            </a:r>
            <a:r>
              <a:rPr lang="uk-UA" dirty="0" err="1"/>
              <a:t>залежностей</a:t>
            </a:r>
            <a:r>
              <a:rPr lang="uk-UA" dirty="0"/>
              <a:t>.</a:t>
            </a:r>
          </a:p>
          <a:p>
            <a:endParaRPr lang="uk-UA" dirty="0"/>
          </a:p>
          <a:p>
            <a:r>
              <a:rPr lang="de-DE" dirty="0" err="1"/>
              <a:t>Semver</a:t>
            </a:r>
            <a:endParaRPr lang="de-DE" dirty="0"/>
          </a:p>
          <a:p>
            <a:endParaRPr lang="de-DE" dirty="0"/>
          </a:p>
          <a:p>
            <a:r>
              <a:rPr lang="uk-UA" dirty="0"/>
              <a:t>Поміж правил та обмежень для ідентифікаторів версій використовується концепція </a:t>
            </a:r>
            <a:r>
              <a:rPr lang="de-DE" dirty="0" err="1"/>
              <a:t>semver</a:t>
            </a:r>
            <a:r>
              <a:rPr lang="de-DE" dirty="0"/>
              <a:t> </a:t>
            </a:r>
            <a:r>
              <a:rPr lang="uk-UA" dirty="0"/>
              <a:t>для чіткого повідомлення користувачам пакету про вплив змін при оновленні </a:t>
            </a:r>
            <a:r>
              <a:rPr lang="uk-UA" dirty="0" err="1"/>
              <a:t>залежностей</a:t>
            </a:r>
            <a:r>
              <a:rPr lang="uk-UA" dirty="0"/>
              <a:t>. Згідно </a:t>
            </a:r>
            <a:r>
              <a:rPr lang="de-DE" dirty="0" err="1"/>
              <a:t>semver</a:t>
            </a:r>
            <a:r>
              <a:rPr lang="de-DE" dirty="0"/>
              <a:t>, </a:t>
            </a:r>
            <a:r>
              <a:rPr lang="uk-UA" dirty="0"/>
              <a:t>три частини версії (</a:t>
            </a:r>
            <a:r>
              <a:rPr lang="de-DE" dirty="0"/>
              <a:t>X.Y.Z – </a:t>
            </a:r>
            <a:r>
              <a:rPr lang="uk-UA" dirty="0"/>
              <a:t>наприклад, 1.2.3) служать різним цілям.</a:t>
            </a:r>
          </a:p>
          <a:p>
            <a:endParaRPr lang="uk-UA" dirty="0"/>
          </a:p>
          <a:p>
            <a:r>
              <a:rPr lang="uk-UA" dirty="0"/>
              <a:t>Перше число (</a:t>
            </a:r>
            <a:r>
              <a:rPr lang="de-DE" dirty="0"/>
              <a:t>X) - </a:t>
            </a:r>
            <a:r>
              <a:rPr lang="uk-UA" dirty="0"/>
              <a:t>це основна версія, яка вказує на рівень сумісності. Середнє число (</a:t>
            </a:r>
            <a:r>
              <a:rPr lang="de-DE" dirty="0"/>
              <a:t>Y) - </a:t>
            </a:r>
            <a:r>
              <a:rPr lang="uk-UA" dirty="0"/>
              <a:t>це мінорна версія, яка вказує на рівень функціоналу. Нарешті, останнє число (</a:t>
            </a:r>
            <a:r>
              <a:rPr lang="de-DE" dirty="0"/>
              <a:t>Z) - </a:t>
            </a:r>
            <a:r>
              <a:rPr lang="uk-UA" dirty="0"/>
              <a:t>це </a:t>
            </a:r>
            <a:r>
              <a:rPr lang="uk-UA" dirty="0" err="1"/>
              <a:t>патч</a:t>
            </a:r>
            <a:r>
              <a:rPr lang="uk-UA" dirty="0"/>
              <a:t>-рівень, корисний для гарячих виправлень. Загалом, зміни рівня </a:t>
            </a:r>
            <a:r>
              <a:rPr lang="uk-UA" dirty="0" err="1"/>
              <a:t>патчу</a:t>
            </a:r>
            <a:r>
              <a:rPr lang="uk-UA" dirty="0"/>
              <a:t> завжди слід застосовувати, тоді як зміни рівня функціоналу є необов'язковими. Зміни рівня сумісності повинні ніколи не застосовуватися автоматично, оскільки вони, зазвичай, включають які-небудь переробки.</a:t>
            </a:r>
          </a:p>
          <a:p>
            <a:endParaRPr lang="uk-UA" dirty="0"/>
          </a:p>
          <a:p>
            <a:r>
              <a:rPr lang="uk-UA" dirty="0"/>
              <a:t>За замовчуванням, якщо в одному каталозі є файл </a:t>
            </a:r>
            <a:r>
              <a:rPr lang="de-DE" dirty="0"/>
              <a:t>index.js, </a:t>
            </a:r>
            <a:r>
              <a:rPr lang="uk-UA" dirty="0"/>
              <a:t>то вважається, що це головний, кореневий або вхідний модуль пакета. З іншого боку, ми можемо вказати головний модуль пакета, використовуючи поле </a:t>
            </a:r>
            <a:r>
              <a:rPr lang="de-DE" dirty="0" err="1"/>
              <a:t>main</a:t>
            </a:r>
            <a:r>
              <a:rPr lang="de-DE" dirty="0"/>
              <a:t>.</a:t>
            </a:r>
          </a:p>
          <a:p>
            <a:endParaRPr lang="de-DE" dirty="0"/>
          </a:p>
          <a:p>
            <a:r>
              <a:rPr lang="uk-UA" dirty="0"/>
              <a:t>Щоб змінити розташування головного модуля пакета на файл </a:t>
            </a:r>
            <a:r>
              <a:rPr lang="de-DE" dirty="0"/>
              <a:t>app.js, </a:t>
            </a:r>
            <a:r>
              <a:rPr lang="uk-UA" dirty="0"/>
              <a:t>розташований у </a:t>
            </a:r>
            <a:r>
              <a:rPr lang="uk-UA" dirty="0" err="1"/>
              <a:t>підкаталозі</a:t>
            </a:r>
            <a:r>
              <a:rPr lang="uk-UA" dirty="0"/>
              <a:t> </a:t>
            </a:r>
            <a:r>
              <a:rPr lang="de-DE" dirty="0" err="1"/>
              <a:t>lib</a:t>
            </a:r>
            <a:r>
              <a:rPr lang="de-DE" dirty="0"/>
              <a:t>, </a:t>
            </a:r>
            <a:r>
              <a:rPr lang="uk-UA" dirty="0"/>
              <a:t>ми можемо написати наступне:</a:t>
            </a:r>
          </a:p>
          <a:p>
            <a:endParaRPr lang="uk-UA" dirty="0"/>
          </a:p>
          <a:p>
            <a:r>
              <a:rPr lang="de-DE" dirty="0" err="1"/>
              <a:t>package.json</a:t>
            </a:r>
            <a:endParaRPr lang="de-DE" dirty="0"/>
          </a:p>
          <a:p>
            <a:endParaRPr lang="de-DE" dirty="0"/>
          </a:p>
          <a:p>
            <a:r>
              <a:rPr lang="de-DE" dirty="0"/>
              <a:t>```</a:t>
            </a:r>
            <a:r>
              <a:rPr lang="de-DE" dirty="0" err="1"/>
              <a:t>json</a:t>
            </a:r>
            <a:endParaRPr lang="de-DE" dirty="0"/>
          </a:p>
          <a:p>
            <a:r>
              <a:rPr lang="de-DE" dirty="0"/>
              <a:t>{</a:t>
            </a:r>
          </a:p>
          <a:p>
            <a:r>
              <a:rPr lang="de-DE" dirty="0"/>
              <a:t>  "</a:t>
            </a:r>
            <a:r>
              <a:rPr lang="de-DE" dirty="0" err="1"/>
              <a:t>name</a:t>
            </a:r>
            <a:r>
              <a:rPr lang="de-DE" dirty="0"/>
              <a:t>": "</a:t>
            </a:r>
            <a:r>
              <a:rPr lang="de-DE" dirty="0" err="1"/>
              <a:t>my-package</a:t>
            </a:r>
            <a:r>
              <a:rPr lang="de-DE" dirty="0"/>
              <a:t>",</a:t>
            </a:r>
          </a:p>
          <a:p>
            <a:r>
              <a:rPr lang="de-DE" dirty="0"/>
              <a:t>  "</a:t>
            </a:r>
            <a:r>
              <a:rPr lang="de-DE" dirty="0" err="1"/>
              <a:t>version</a:t>
            </a:r>
            <a:r>
              <a:rPr lang="de-DE" dirty="0"/>
              <a:t>": "1.0.0",</a:t>
            </a:r>
          </a:p>
          <a:p>
            <a:r>
              <a:rPr lang="de-DE" dirty="0"/>
              <a:t>  "</a:t>
            </a:r>
            <a:r>
              <a:rPr lang="de-DE" dirty="0" err="1"/>
              <a:t>main</a:t>
            </a:r>
            <a:r>
              <a:rPr lang="de-DE" dirty="0"/>
              <a:t>": "./</a:t>
            </a:r>
            <a:r>
              <a:rPr lang="de-DE" dirty="0" err="1"/>
              <a:t>lib</a:t>
            </a:r>
            <a:r>
              <a:rPr lang="de-DE" dirty="0"/>
              <a:t>/app.js"</a:t>
            </a:r>
          </a:p>
          <a:p>
            <a:r>
              <a:rPr lang="de-DE" dirty="0"/>
              <a:t>}</a:t>
            </a:r>
          </a:p>
          <a:p>
            <a:r>
              <a:rPr lang="de-DE" dirty="0"/>
              <a:t>```</a:t>
            </a:r>
          </a:p>
          <a:p>
            <a:endParaRPr lang="de-DE" dirty="0"/>
          </a:p>
          <a:p>
            <a:r>
              <a:rPr lang="uk-UA" dirty="0"/>
              <a:t>Пояснення</a:t>
            </a:r>
          </a:p>
          <a:p>
            <a:r>
              <a:rPr lang="uk-UA" dirty="0"/>
              <a:t>Крім того, файл </a:t>
            </a:r>
            <a:r>
              <a:rPr lang="de-DE" dirty="0" err="1"/>
              <a:t>package.json</a:t>
            </a:r>
            <a:r>
              <a:rPr lang="de-DE" dirty="0"/>
              <a:t> </a:t>
            </a:r>
            <a:r>
              <a:rPr lang="uk-UA" dirty="0"/>
              <a:t>може бути використаний для включення деякої метаданих про сам пакет. Це може бути дуже корисно для користувачів пакету. Іноді ці метадані також використовуються в інструментах – наприклад, для автоматичного відкриття веб-сайту пакета чи системи відстеження проблем чи показу інших пакетів від того ж автора.</a:t>
            </a:r>
          </a:p>
          <a:p>
            <a:endParaRPr lang="uk-UA" dirty="0"/>
          </a:p>
          <a:p>
            <a:r>
              <a:rPr lang="uk-UA" dirty="0"/>
              <a:t>Серед найкорисніших метаданих маємо такі:</a:t>
            </a:r>
          </a:p>
          <a:p>
            <a:endParaRPr lang="uk-UA" dirty="0"/>
          </a:p>
          <a:p>
            <a:r>
              <a:rPr lang="uk-UA" dirty="0"/>
              <a:t>- </a:t>
            </a:r>
            <a:r>
              <a:rPr lang="de-DE" dirty="0" err="1"/>
              <a:t>description</a:t>
            </a:r>
            <a:r>
              <a:rPr lang="de-DE" dirty="0"/>
              <a:t>: </a:t>
            </a:r>
            <a:r>
              <a:rPr lang="uk-UA" dirty="0"/>
              <a:t>Опис пакета, який буде відображатися на веб-сайтах, що перелічують пакет.</a:t>
            </a:r>
          </a:p>
          <a:p>
            <a:r>
              <a:rPr lang="uk-UA" dirty="0"/>
              <a:t>- </a:t>
            </a:r>
            <a:r>
              <a:rPr lang="de-DE" dirty="0" err="1"/>
              <a:t>license</a:t>
            </a:r>
            <a:r>
              <a:rPr lang="de-DE" dirty="0"/>
              <a:t>: </a:t>
            </a:r>
            <a:r>
              <a:rPr lang="uk-UA" dirty="0"/>
              <a:t>Ліцензія з використанням </a:t>
            </a:r>
            <a:r>
              <a:rPr lang="uk-UA" dirty="0" err="1"/>
              <a:t>валідного</a:t>
            </a:r>
            <a:r>
              <a:rPr lang="uk-UA" dirty="0"/>
              <a:t> ідентифікатора обміну даними пакетами програмного забезпечення (</a:t>
            </a:r>
            <a:r>
              <a:rPr lang="de-DE" dirty="0"/>
              <a:t>SPDX), </a:t>
            </a:r>
            <a:r>
              <a:rPr lang="uk-UA" dirty="0"/>
              <a:t>такого як </a:t>
            </a:r>
            <a:r>
              <a:rPr lang="de-DE" dirty="0"/>
              <a:t>MIT </a:t>
            </a:r>
            <a:r>
              <a:rPr lang="uk-UA" dirty="0"/>
              <a:t>чи </a:t>
            </a:r>
            <a:r>
              <a:rPr lang="de-DE" dirty="0"/>
              <a:t>BSD-2. </a:t>
            </a:r>
            <a:r>
              <a:rPr lang="uk-UA" dirty="0"/>
              <a:t>Ліцензійні вирази, такі як (</a:t>
            </a:r>
            <a:r>
              <a:rPr lang="de-DE" dirty="0"/>
              <a:t>ISC OR GPL-3.0), </a:t>
            </a:r>
            <a:r>
              <a:rPr lang="uk-UA" dirty="0"/>
              <a:t>також можливі. Ці відображатимуться на веб-сайтах, що перелічую</a:t>
            </a:r>
          </a:p>
          <a:p>
            <a:endParaRPr lang="uk-UA" dirty="0"/>
          </a:p>
          <a:p>
            <a:r>
              <a:rPr lang="uk-UA" dirty="0" err="1"/>
              <a:t>ть</a:t>
            </a:r>
            <a:r>
              <a:rPr lang="uk-UA" dirty="0"/>
              <a:t> пакет.</a:t>
            </a:r>
          </a:p>
          <a:p>
            <a:r>
              <a:rPr lang="uk-UA" dirty="0"/>
              <a:t>- </a:t>
            </a:r>
            <a:r>
              <a:rPr lang="de-DE" dirty="0" err="1"/>
              <a:t>author</a:t>
            </a:r>
            <a:r>
              <a:rPr lang="de-DE" dirty="0"/>
              <a:t>: </a:t>
            </a:r>
            <a:r>
              <a:rPr lang="uk-UA" dirty="0"/>
              <a:t>Або простий рядок, або об'єкт, що містить інформацію про автора (наприклад, ім'я, електронна пошта чи </a:t>
            </a:r>
            <a:r>
              <a:rPr lang="de-DE" dirty="0"/>
              <a:t>URL). </a:t>
            </a:r>
            <a:r>
              <a:rPr lang="uk-UA" dirty="0"/>
              <a:t>Відображатиметься на веб-сайтах, що перелічують пакет.</a:t>
            </a:r>
          </a:p>
          <a:p>
            <a:r>
              <a:rPr lang="uk-UA" dirty="0"/>
              <a:t>- </a:t>
            </a:r>
            <a:r>
              <a:rPr lang="de-DE" dirty="0" err="1"/>
              <a:t>contributors</a:t>
            </a:r>
            <a:r>
              <a:rPr lang="de-DE" dirty="0"/>
              <a:t>: </a:t>
            </a:r>
            <a:r>
              <a:rPr lang="uk-UA" dirty="0"/>
              <a:t>По суті, масив авторів або людей, які внесли свій внесок яким-небудь чином до пакета.</a:t>
            </a:r>
          </a:p>
          <a:p>
            <a:r>
              <a:rPr lang="uk-UA" dirty="0"/>
              <a:t>- </a:t>
            </a:r>
            <a:r>
              <a:rPr lang="de-DE" dirty="0" err="1"/>
              <a:t>repository</a:t>
            </a:r>
            <a:r>
              <a:rPr lang="de-DE" dirty="0"/>
              <a:t>: </a:t>
            </a:r>
            <a:r>
              <a:rPr lang="uk-UA" dirty="0"/>
              <a:t>Об'єкт з </a:t>
            </a:r>
            <a:r>
              <a:rPr lang="de-DE" dirty="0"/>
              <a:t>URL </a:t>
            </a:r>
            <a:r>
              <a:rPr lang="uk-UA" dirty="0"/>
              <a:t>та типом (наприклад, </a:t>
            </a:r>
            <a:r>
              <a:rPr lang="de-DE" dirty="0" err="1"/>
              <a:t>git</a:t>
            </a:r>
            <a:r>
              <a:rPr lang="de-DE" dirty="0"/>
              <a:t>) </a:t>
            </a:r>
            <a:r>
              <a:rPr lang="uk-UA" dirty="0"/>
              <a:t>репозиторію коду – тобто туди, де зберігається і підтримується вихідний код пакета.</a:t>
            </a:r>
          </a:p>
          <a:p>
            <a:r>
              <a:rPr lang="uk-UA" dirty="0"/>
              <a:t>- </a:t>
            </a:r>
            <a:r>
              <a:rPr lang="de-DE" dirty="0" err="1"/>
              <a:t>bugs</a:t>
            </a:r>
            <a:r>
              <a:rPr lang="de-DE" dirty="0"/>
              <a:t>: URL </a:t>
            </a:r>
            <a:r>
              <a:rPr lang="uk-UA" dirty="0"/>
              <a:t>системи відстеження проблем, яку можна використовувати для повідомлень про проблеми та подання запитів на функціонал.</a:t>
            </a:r>
          </a:p>
          <a:p>
            <a:r>
              <a:rPr lang="uk-UA" dirty="0"/>
              <a:t>- </a:t>
            </a:r>
            <a:r>
              <a:rPr lang="de-DE" dirty="0" err="1"/>
              <a:t>keywords</a:t>
            </a:r>
            <a:r>
              <a:rPr lang="de-DE" dirty="0"/>
              <a:t>: </a:t>
            </a:r>
            <a:r>
              <a:rPr lang="uk-UA" dirty="0"/>
              <a:t>Масив слів, які можна використовувати для категоризації пакета. Це дуже корисно для пошуку пакетів і є основним джерелом для пошукових систем.</a:t>
            </a:r>
          </a:p>
          <a:p>
            <a:r>
              <a:rPr lang="uk-UA" dirty="0"/>
              <a:t>- </a:t>
            </a:r>
            <a:r>
              <a:rPr lang="de-DE" dirty="0" err="1"/>
              <a:t>homepage</a:t>
            </a:r>
            <a:r>
              <a:rPr lang="de-DE" dirty="0"/>
              <a:t>: URL </a:t>
            </a:r>
            <a:r>
              <a:rPr lang="uk-UA" dirty="0"/>
              <a:t>веб-сайту пакета.</a:t>
            </a:r>
          </a:p>
          <a:p>
            <a:r>
              <a:rPr lang="uk-UA" dirty="0"/>
              <a:t>- </a:t>
            </a:r>
            <a:r>
              <a:rPr lang="de-DE" dirty="0" err="1"/>
              <a:t>funding</a:t>
            </a:r>
            <a:r>
              <a:rPr lang="de-DE" dirty="0"/>
              <a:t>: </a:t>
            </a:r>
            <a:r>
              <a:rPr lang="uk-UA" dirty="0"/>
              <a:t>Об'єкт з </a:t>
            </a:r>
            <a:r>
              <a:rPr lang="de-DE" dirty="0"/>
              <a:t>URL </a:t>
            </a:r>
            <a:r>
              <a:rPr lang="uk-UA" dirty="0"/>
              <a:t>та типом (наприклад, </a:t>
            </a:r>
            <a:r>
              <a:rPr lang="de-DE" dirty="0" err="1"/>
              <a:t>patreon</a:t>
            </a:r>
            <a:r>
              <a:rPr lang="de-DE" dirty="0"/>
              <a:t>) </a:t>
            </a:r>
            <a:r>
              <a:rPr lang="uk-UA" dirty="0"/>
              <a:t>платформи фінансової підтримки пакета. Цей об'єкт також інтегрований в інструменти та веб-сайти, що показують пакет.</a:t>
            </a:r>
          </a:p>
          <a:p>
            <a:r>
              <a:rPr lang="uk-UA" dirty="0"/>
              <a:t>Є ще кілька полів, які необхідно вказати при роботі з пакетами від сторонніх розробників. Ми розглянемо їх у Розділі 3, Вибір менеджера пакетів, коли ми докладно розглянемо менеджери пакетів.</a:t>
            </a:r>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11</a:t>
            </a:fld>
            <a:endParaRPr lang="uk-UA"/>
          </a:p>
        </p:txBody>
      </p:sp>
    </p:spTree>
    <p:extLst>
      <p:ext uri="{BB962C8B-B14F-4D97-AF65-F5344CB8AC3E}">
        <p14:creationId xmlns:p14="http://schemas.microsoft.com/office/powerpoint/2010/main" val="1923837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Вибір менеджера пакетів</a:t>
            </a:r>
          </a:p>
          <a:p>
            <a:r>
              <a:rPr lang="uk-UA" dirty="0"/>
              <a:t>Дотепер ми вивчили трошки про </a:t>
            </a:r>
            <a:r>
              <a:rPr lang="de-DE" dirty="0"/>
              <a:t>Node.js </a:t>
            </a:r>
            <a:r>
              <a:rPr lang="uk-UA" dirty="0"/>
              <a:t>та його внутрішні модулі. Ми також почали писати власні модулі, але ми або уникнули, або обійшли використання модулів від сторонніх розробників.</a:t>
            </a:r>
          </a:p>
          <a:p>
            <a:endParaRPr lang="uk-UA" dirty="0"/>
          </a:p>
          <a:p>
            <a:r>
              <a:rPr lang="uk-UA" dirty="0"/>
              <a:t>Однією з великих переваг </a:t>
            </a:r>
            <a:r>
              <a:rPr lang="de-DE" dirty="0"/>
              <a:t>Node.js </a:t>
            </a:r>
            <a:r>
              <a:rPr lang="uk-UA" dirty="0"/>
              <a:t>є те, що використання коду інших людей насправді дуже просто. Це прямий шлях до використання менеджерів пакетів. Менеджер пакетів допомагає нам в управлінні життєвим циклом пакетів, які містять модулі, що можуть бути використані в </a:t>
            </a:r>
            <a:r>
              <a:rPr lang="de-DE" dirty="0"/>
              <a:t>Node.js.</a:t>
            </a:r>
          </a:p>
          <a:p>
            <a:endParaRPr lang="de-DE" dirty="0"/>
          </a:p>
          <a:p>
            <a:r>
              <a:rPr lang="uk-UA" dirty="0"/>
              <a:t>У цьому розділі ми дізнаємося, як працює </a:t>
            </a:r>
            <a:r>
              <a:rPr lang="de-DE" dirty="0" err="1"/>
              <a:t>npm</a:t>
            </a:r>
            <a:r>
              <a:rPr lang="de-DE" dirty="0"/>
              <a:t> – </a:t>
            </a:r>
            <a:r>
              <a:rPr lang="uk-UA" dirty="0"/>
              <a:t>фактичний стандартний менеджер пакетів </a:t>
            </a:r>
            <a:r>
              <a:rPr lang="de-DE" dirty="0"/>
              <a:t>Node.js. </a:t>
            </a:r>
            <a:r>
              <a:rPr lang="uk-UA" dirty="0"/>
              <a:t>Далі ми ознайомимося з іншими менеджерами пакетів, такими як </a:t>
            </a:r>
            <a:r>
              <a:rPr lang="de-DE" dirty="0" err="1"/>
              <a:t>Yarn</a:t>
            </a:r>
            <a:r>
              <a:rPr lang="de-DE" dirty="0"/>
              <a:t> </a:t>
            </a:r>
            <a:r>
              <a:rPr lang="uk-UA" dirty="0"/>
              <a:t>та </a:t>
            </a:r>
            <a:r>
              <a:rPr lang="de-DE" dirty="0" err="1"/>
              <a:t>pnpm</a:t>
            </a:r>
            <a:r>
              <a:rPr lang="de-DE" dirty="0"/>
              <a:t>. </a:t>
            </a:r>
            <a:r>
              <a:rPr lang="uk-UA" dirty="0"/>
              <a:t>Вони всі обіцяють деякі переваги у використанні, продуктивності чи надійності. Ми ретельно розглянемо їх, щоб зрозуміти ці переваги та кому може бути корисно використовувати кожен з різних менеджерів пакетів. Нарешті, ми також розглянемо альтернативи.</a:t>
            </a:r>
          </a:p>
          <a:p>
            <a:endParaRPr lang="uk-UA" dirty="0"/>
          </a:p>
          <a:p>
            <a:r>
              <a:rPr lang="uk-UA" dirty="0"/>
              <a:t>Цей розділ допоможе вам використовувати сторонні бібліотеки у своєму коді. Залежності від сторонніх розробників зроблять вас більш продуктивними та зосередженими, а менеджер пакетів буде корисним для встановлення та оновлення сторонніх </a:t>
            </a:r>
            <a:r>
              <a:rPr lang="uk-UA" dirty="0" err="1"/>
              <a:t>залежностей</a:t>
            </a:r>
            <a:r>
              <a:rPr lang="uk-UA" dirty="0"/>
              <a:t>. Конкретно на кінець розділу ви будете знати про найважливіші менеджери пакетів та який з них вибрати у контексті вашого проекту.</a:t>
            </a:r>
          </a:p>
          <a:p>
            <a:endParaRPr lang="uk-UA" dirty="0"/>
          </a:p>
          <a:p>
            <a:r>
              <a:rPr lang="uk-UA" dirty="0"/>
              <a:t>Ми розглянемо наступні ключові теми у цьому розділі:</a:t>
            </a:r>
          </a:p>
          <a:p>
            <a:endParaRPr lang="uk-UA" dirty="0"/>
          </a:p>
          <a:p>
            <a:r>
              <a:rPr lang="uk-UA" dirty="0"/>
              <a:t>- Використання </a:t>
            </a:r>
            <a:r>
              <a:rPr lang="de-DE" dirty="0" err="1"/>
              <a:t>npm</a:t>
            </a:r>
            <a:endParaRPr lang="de-DE" dirty="0"/>
          </a:p>
          <a:p>
            <a:r>
              <a:rPr lang="de-DE" dirty="0"/>
              <a:t>- </a:t>
            </a:r>
            <a:r>
              <a:rPr lang="uk-UA" dirty="0"/>
              <a:t>Використання </a:t>
            </a:r>
            <a:r>
              <a:rPr lang="de-DE" dirty="0" err="1"/>
              <a:t>Yarn</a:t>
            </a:r>
            <a:endParaRPr lang="de-DE" dirty="0"/>
          </a:p>
          <a:p>
            <a:r>
              <a:rPr lang="de-DE" dirty="0"/>
              <a:t>- </a:t>
            </a:r>
            <a:r>
              <a:rPr lang="uk-UA" dirty="0"/>
              <a:t>Використання </a:t>
            </a:r>
            <a:r>
              <a:rPr lang="de-DE" dirty="0" err="1"/>
              <a:t>pnpm</a:t>
            </a:r>
            <a:endParaRPr lang="de-DE" dirty="0"/>
          </a:p>
          <a:p>
            <a:r>
              <a:rPr lang="de-DE" dirty="0"/>
              <a:t>- </a:t>
            </a:r>
            <a:r>
              <a:rPr lang="uk-UA" dirty="0"/>
              <a:t>Інші альтернативи</a:t>
            </a:r>
          </a:p>
        </p:txBody>
      </p:sp>
      <p:sp>
        <p:nvSpPr>
          <p:cNvPr id="4" name="Місце для номера слайда 3"/>
          <p:cNvSpPr>
            <a:spLocks noGrp="1"/>
          </p:cNvSpPr>
          <p:nvPr>
            <p:ph type="sldNum" sz="quarter" idx="5"/>
          </p:nvPr>
        </p:nvSpPr>
        <p:spPr/>
        <p:txBody>
          <a:bodyPr/>
          <a:lstStyle/>
          <a:p>
            <a:fld id="{2B9C2A65-401C-4C50-B537-02110A2E9297}" type="slidenum">
              <a:rPr lang="uk-UA" smtClean="0"/>
              <a:t>12</a:t>
            </a:fld>
            <a:endParaRPr lang="uk-UA"/>
          </a:p>
        </p:txBody>
      </p:sp>
    </p:spTree>
    <p:extLst>
      <p:ext uri="{BB962C8B-B14F-4D97-AF65-F5344CB8AC3E}">
        <p14:creationId xmlns:p14="http://schemas.microsoft.com/office/powerpoint/2010/main" val="2873269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CCAC87CE-9264-4F99-A288-F0CD6C9345E3}"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617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885FA8DA-D2D5-4062-81E1-2E8A2BBB0725}"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653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DCEDAC6D-778E-4F52-BAC4-F028DF8AEC0D}"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4657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430DFC15-B4BD-4D60-AD75-9C4F724CC198}"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2505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FE0DF83-FAFC-4666-9294-8C4441ED810E}"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8216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9E5AEBF0-88A9-4DCD-B69E-DCFF2D6714EF}"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3930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8F16054-BC86-4E8F-9D3F-73198C789451}"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2484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DEA80CA-A0E4-41FF-8240-0427ECE1D9F5}"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76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A306C1F-3E1F-4D81-951F-3FF5FDDBE7E1}"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11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A5D3A3E0-F38C-4572-A7BD-CF81D93E72E7}" type="datetime1">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634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FFDB3828-E776-4AF2-8960-F374B412C422}"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042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9C54BC74-0524-42D0-B258-F8A8661DCDFB}" type="datetime1">
              <a:rPr lang="en-US" smtClean="0"/>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6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266A8347-4603-42A3-A040-E435837B753C}" type="datetime1">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754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E344B-CE9B-4B08-A731-92CCB00E0BC0}" type="datetime1">
              <a:rPr lang="en-US" smtClean="0"/>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53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DBFEA314-164C-401C-A6C7-1BF6A7DE110D}"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128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EFB2791B-CC4E-490A-89B2-68B77416C1DE}" type="datetime1">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037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2862655-B0CB-4FBD-943F-48464E0B9064}" type="datetime1">
              <a:rPr lang="en-US" smtClean="0"/>
              <a:t>2/27/2024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5812713"/>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kangax.github.io/compat-table/es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D829B2-86A0-5FA1-083E-14B9FD7FE5C6}"/>
              </a:ext>
            </a:extLst>
          </p:cNvPr>
          <p:cNvSpPr>
            <a:spLocks noGrp="1"/>
          </p:cNvSpPr>
          <p:nvPr>
            <p:ph type="ctrTitle"/>
          </p:nvPr>
        </p:nvSpPr>
        <p:spPr/>
        <p:txBody>
          <a:bodyPr/>
          <a:lstStyle/>
          <a:p>
            <a:r>
              <a:rPr lang="en-US" dirty="0"/>
              <a:t>JavaScript, NodeJS</a:t>
            </a:r>
            <a:endParaRPr lang="uk-UA" dirty="0"/>
          </a:p>
        </p:txBody>
      </p:sp>
      <p:sp>
        <p:nvSpPr>
          <p:cNvPr id="3" name="Підзаголовок 2">
            <a:extLst>
              <a:ext uri="{FF2B5EF4-FFF2-40B4-BE49-F238E27FC236}">
                <a16:creationId xmlns:a16="http://schemas.microsoft.com/office/drawing/2014/main" id="{6BA1976D-078B-3B5A-AD87-ED2FA567461A}"/>
              </a:ext>
            </a:extLst>
          </p:cNvPr>
          <p:cNvSpPr>
            <a:spLocks noGrp="1"/>
          </p:cNvSpPr>
          <p:nvPr>
            <p:ph type="subTitle"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C85DA986-DEAC-B9D6-B979-58E0C0EBD96D}"/>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87653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90B4C4-6B27-356D-4A87-653BB72C9A0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F9B907-A158-1F95-25B4-1FA5DCB073D4}"/>
              </a:ext>
            </a:extLst>
          </p:cNvPr>
          <p:cNvSpPr>
            <a:spLocks noGrp="1"/>
          </p:cNvSpPr>
          <p:nvPr>
            <p:ph type="title"/>
          </p:nvPr>
        </p:nvSpPr>
        <p:spPr>
          <a:xfrm>
            <a:off x="1752912" y="607128"/>
            <a:ext cx="4762735" cy="706822"/>
          </a:xfrm>
        </p:spPr>
        <p:txBody>
          <a:bodyPr/>
          <a:lstStyle/>
          <a:p>
            <a:r>
              <a:rPr lang="ru-RU" dirty="0" err="1"/>
              <a:t>Модулі</a:t>
            </a:r>
            <a:r>
              <a:rPr lang="ru-RU" dirty="0"/>
              <a:t> </a:t>
            </a:r>
            <a:r>
              <a:rPr lang="en-US" dirty="0"/>
              <a:t>JavaScript</a:t>
            </a:r>
            <a:endParaRPr lang="uk-UA" dirty="0"/>
          </a:p>
        </p:txBody>
      </p:sp>
      <p:sp>
        <p:nvSpPr>
          <p:cNvPr id="3" name="Місце для вмісту 2">
            <a:extLst>
              <a:ext uri="{FF2B5EF4-FFF2-40B4-BE49-F238E27FC236}">
                <a16:creationId xmlns:a16="http://schemas.microsoft.com/office/drawing/2014/main" id="{E364AA21-001E-91BA-04C5-720F43E02D90}"/>
              </a:ext>
            </a:extLst>
          </p:cNvPr>
          <p:cNvSpPr>
            <a:spLocks noGrp="1"/>
          </p:cNvSpPr>
          <p:nvPr>
            <p:ph idx="1"/>
          </p:nvPr>
        </p:nvSpPr>
        <p:spPr>
          <a:xfrm>
            <a:off x="1311579" y="1712946"/>
            <a:ext cx="5422274" cy="4357272"/>
          </a:xfrm>
        </p:spPr>
        <p:txBody>
          <a:bodyPr>
            <a:normAutofit/>
          </a:bodyPr>
          <a:lstStyle/>
          <a:p>
            <a:r>
              <a:rPr lang="de-DE" sz="2000" b="1" dirty="0"/>
              <a:t>AMD (</a:t>
            </a:r>
            <a:r>
              <a:rPr lang="de-DE" sz="2000" b="1" dirty="0" err="1"/>
              <a:t>Asynchronous</a:t>
            </a:r>
            <a:r>
              <a:rPr lang="de-DE" sz="2000" b="1" dirty="0"/>
              <a:t> Module Definition)</a:t>
            </a:r>
            <a:r>
              <a:rPr lang="de-DE" sz="2000" dirty="0"/>
              <a:t>: </a:t>
            </a:r>
            <a:r>
              <a:rPr lang="uk-UA" sz="2000" dirty="0"/>
              <a:t>Використовується головним чином у веб-розробці для асинхронного завантаження модулів. Використовує функцію </a:t>
            </a:r>
            <a:r>
              <a:rPr lang="de-DE" sz="2000" b="1" dirty="0" err="1"/>
              <a:t>define</a:t>
            </a:r>
            <a:r>
              <a:rPr lang="de-DE" sz="2000" dirty="0"/>
              <a:t> </a:t>
            </a:r>
            <a:r>
              <a:rPr lang="uk-UA" sz="2000" dirty="0"/>
              <a:t>для визначення модулів.</a:t>
            </a:r>
          </a:p>
          <a:p>
            <a:endParaRPr lang="uk-UA" sz="2000" dirty="0"/>
          </a:p>
          <a:p>
            <a:r>
              <a:rPr lang="de-DE" sz="2000" b="1" dirty="0"/>
              <a:t>UMD (Universal Module Definition)</a:t>
            </a:r>
            <a:r>
              <a:rPr lang="de-DE" sz="2000" dirty="0"/>
              <a:t>: </a:t>
            </a:r>
            <a:r>
              <a:rPr lang="uk-UA" sz="2000" dirty="0"/>
              <a:t>Це обгортка навколо модульного коду, яка дозволяє йому працювати як з </a:t>
            </a:r>
            <a:r>
              <a:rPr lang="de-DE" sz="2000" b="1" dirty="0" err="1"/>
              <a:t>CommonJS</a:t>
            </a:r>
            <a:r>
              <a:rPr lang="de-DE" sz="2000" dirty="0"/>
              <a:t>, </a:t>
            </a:r>
            <a:r>
              <a:rPr lang="uk-UA" sz="2000" dirty="0"/>
              <a:t>так і з </a:t>
            </a:r>
            <a:r>
              <a:rPr lang="de-DE" sz="2000" b="1" dirty="0"/>
              <a:t>AMD</a:t>
            </a:r>
            <a:r>
              <a:rPr lang="de-DE" sz="2000" dirty="0"/>
              <a:t>.</a:t>
            </a:r>
            <a:endParaRPr lang="uk-UA" sz="2000" dirty="0"/>
          </a:p>
        </p:txBody>
      </p:sp>
      <p:sp>
        <p:nvSpPr>
          <p:cNvPr id="4" name="Місце для номера слайда 3">
            <a:extLst>
              <a:ext uri="{FF2B5EF4-FFF2-40B4-BE49-F238E27FC236}">
                <a16:creationId xmlns:a16="http://schemas.microsoft.com/office/drawing/2014/main" id="{3D70AE11-E749-6C30-ECFE-578DB484A096}"/>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Рисунок 5">
            <a:extLst>
              <a:ext uri="{FF2B5EF4-FFF2-40B4-BE49-F238E27FC236}">
                <a16:creationId xmlns:a16="http://schemas.microsoft.com/office/drawing/2014/main" id="{39DAD2AA-0502-0AAD-7B72-7CB1C0B0CB65}"/>
              </a:ext>
            </a:extLst>
          </p:cNvPr>
          <p:cNvPicPr>
            <a:picLocks noChangeAspect="1"/>
          </p:cNvPicPr>
          <p:nvPr/>
        </p:nvPicPr>
        <p:blipFill rotWithShape="1">
          <a:blip r:embed="rId3"/>
          <a:srcRect l="39624" t="46254" r="34600" b="13510"/>
          <a:stretch/>
        </p:blipFill>
        <p:spPr>
          <a:xfrm>
            <a:off x="6918691" y="2672062"/>
            <a:ext cx="4332711" cy="4036761"/>
          </a:xfrm>
          <a:prstGeom prst="rect">
            <a:avLst/>
          </a:prstGeom>
        </p:spPr>
      </p:pic>
      <p:pic>
        <p:nvPicPr>
          <p:cNvPr id="10" name="Рисунок 9">
            <a:extLst>
              <a:ext uri="{FF2B5EF4-FFF2-40B4-BE49-F238E27FC236}">
                <a16:creationId xmlns:a16="http://schemas.microsoft.com/office/drawing/2014/main" id="{5C958D2A-9DF1-E16B-977C-364440CD84B2}"/>
              </a:ext>
            </a:extLst>
          </p:cNvPr>
          <p:cNvPicPr>
            <a:picLocks noChangeAspect="1"/>
          </p:cNvPicPr>
          <p:nvPr/>
        </p:nvPicPr>
        <p:blipFill rotWithShape="1">
          <a:blip r:embed="rId3"/>
          <a:srcRect l="39905" t="16811" r="35586" b="63122"/>
          <a:stretch/>
        </p:blipFill>
        <p:spPr>
          <a:xfrm>
            <a:off x="6918691" y="332960"/>
            <a:ext cx="4332711" cy="2117411"/>
          </a:xfrm>
          <a:prstGeom prst="rect">
            <a:avLst/>
          </a:prstGeom>
        </p:spPr>
      </p:pic>
    </p:spTree>
    <p:extLst>
      <p:ext uri="{BB962C8B-B14F-4D97-AF65-F5344CB8AC3E}">
        <p14:creationId xmlns:p14="http://schemas.microsoft.com/office/powerpoint/2010/main" val="140526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8D9FFF-64AD-7F47-902C-D5C5ECC8CE7F}"/>
              </a:ext>
            </a:extLst>
          </p:cNvPr>
          <p:cNvSpPr>
            <a:spLocks noGrp="1"/>
          </p:cNvSpPr>
          <p:nvPr>
            <p:ph type="title"/>
          </p:nvPr>
        </p:nvSpPr>
        <p:spPr>
          <a:xfrm>
            <a:off x="1880827" y="581099"/>
            <a:ext cx="5329178" cy="816272"/>
          </a:xfrm>
        </p:spPr>
        <p:txBody>
          <a:bodyPr>
            <a:normAutofit fontScale="90000"/>
          </a:bodyPr>
          <a:lstStyle/>
          <a:p>
            <a:r>
              <a:rPr lang="uk-UA" dirty="0"/>
              <a:t>Основи </a:t>
            </a:r>
            <a:r>
              <a:rPr lang="de-DE" dirty="0" err="1"/>
              <a:t>package.json</a:t>
            </a:r>
            <a:br>
              <a:rPr lang="uk-UA" dirty="0"/>
            </a:br>
            <a:endParaRPr lang="uk-UA" dirty="0"/>
          </a:p>
        </p:txBody>
      </p:sp>
      <p:sp>
        <p:nvSpPr>
          <p:cNvPr id="3" name="Місце для вмісту 2">
            <a:extLst>
              <a:ext uri="{FF2B5EF4-FFF2-40B4-BE49-F238E27FC236}">
                <a16:creationId xmlns:a16="http://schemas.microsoft.com/office/drawing/2014/main" id="{A22668F0-522D-8C78-05CD-BC7CEFD21A03}"/>
              </a:ext>
            </a:extLst>
          </p:cNvPr>
          <p:cNvSpPr>
            <a:spLocks noGrp="1"/>
          </p:cNvSpPr>
          <p:nvPr>
            <p:ph idx="1"/>
          </p:nvPr>
        </p:nvSpPr>
        <p:spPr>
          <a:xfrm>
            <a:off x="1311579" y="2176550"/>
            <a:ext cx="10405687" cy="4406103"/>
          </a:xfrm>
        </p:spPr>
        <p:txBody>
          <a:bodyPr>
            <a:normAutofit fontScale="92500"/>
          </a:bodyPr>
          <a:lstStyle/>
          <a:p>
            <a:r>
              <a:rPr lang="de-DE" b="1" dirty="0" err="1"/>
              <a:t>description</a:t>
            </a:r>
            <a:r>
              <a:rPr lang="de-DE" dirty="0"/>
              <a:t>: </a:t>
            </a:r>
            <a:r>
              <a:rPr lang="uk-UA" dirty="0"/>
              <a:t>Опис пакета, який буде відображатися на веб-сайтах, що перелічують пакет.</a:t>
            </a:r>
          </a:p>
          <a:p>
            <a:r>
              <a:rPr lang="de-DE" b="1" dirty="0" err="1"/>
              <a:t>license</a:t>
            </a:r>
            <a:r>
              <a:rPr lang="de-DE" dirty="0"/>
              <a:t>: </a:t>
            </a:r>
            <a:r>
              <a:rPr lang="uk-UA" dirty="0"/>
              <a:t>Ліцензія з використанням </a:t>
            </a:r>
            <a:r>
              <a:rPr lang="uk-UA" dirty="0" err="1"/>
              <a:t>валідного</a:t>
            </a:r>
            <a:r>
              <a:rPr lang="uk-UA" dirty="0"/>
              <a:t> ідентифікатора обміну даними пакетами програмного забезпечення (</a:t>
            </a:r>
            <a:r>
              <a:rPr lang="de-DE" dirty="0"/>
              <a:t>SPDX), </a:t>
            </a:r>
            <a:r>
              <a:rPr lang="uk-UA" dirty="0"/>
              <a:t>такого як </a:t>
            </a:r>
            <a:r>
              <a:rPr lang="de-DE" dirty="0"/>
              <a:t>MIT </a:t>
            </a:r>
            <a:r>
              <a:rPr lang="uk-UA" dirty="0"/>
              <a:t>чи </a:t>
            </a:r>
            <a:r>
              <a:rPr lang="de-DE" dirty="0"/>
              <a:t>BSD-2. </a:t>
            </a:r>
            <a:r>
              <a:rPr lang="uk-UA" dirty="0"/>
              <a:t>Ліцензійні вирази, такі як (</a:t>
            </a:r>
            <a:r>
              <a:rPr lang="de-DE" dirty="0"/>
              <a:t>ISC OR GPL-3.0), </a:t>
            </a:r>
            <a:r>
              <a:rPr lang="uk-UA" dirty="0"/>
              <a:t>також можливі. </a:t>
            </a:r>
          </a:p>
          <a:p>
            <a:r>
              <a:rPr lang="de-DE" b="1" dirty="0" err="1"/>
              <a:t>author</a:t>
            </a:r>
            <a:r>
              <a:rPr lang="de-DE" dirty="0"/>
              <a:t>: </a:t>
            </a:r>
            <a:r>
              <a:rPr lang="uk-UA" dirty="0"/>
              <a:t>Або простий рядок, або об'єкт, що містить інформацію про автора (наприклад, ім'я, електронна пошта чи </a:t>
            </a:r>
            <a:r>
              <a:rPr lang="de-DE" dirty="0"/>
              <a:t>URL). </a:t>
            </a:r>
            <a:r>
              <a:rPr lang="uk-UA" dirty="0"/>
              <a:t>Відображатиметься на веб-сайтах, що перелічують пакет.</a:t>
            </a:r>
          </a:p>
          <a:p>
            <a:r>
              <a:rPr lang="de-DE" b="1" dirty="0" err="1"/>
              <a:t>contributors</a:t>
            </a:r>
            <a:r>
              <a:rPr lang="de-DE" dirty="0"/>
              <a:t>: </a:t>
            </a:r>
            <a:r>
              <a:rPr lang="uk-UA" dirty="0"/>
              <a:t>По суті, масив авторів або людей, які внесли свій внесок яким-небудь чином до пакета.</a:t>
            </a:r>
          </a:p>
          <a:p>
            <a:r>
              <a:rPr lang="de-DE" b="1" dirty="0" err="1"/>
              <a:t>repository</a:t>
            </a:r>
            <a:r>
              <a:rPr lang="de-DE" dirty="0"/>
              <a:t>: </a:t>
            </a:r>
            <a:r>
              <a:rPr lang="uk-UA" dirty="0"/>
              <a:t>Об'єкт з </a:t>
            </a:r>
            <a:r>
              <a:rPr lang="de-DE" dirty="0"/>
              <a:t>URL </a:t>
            </a:r>
            <a:r>
              <a:rPr lang="uk-UA" dirty="0"/>
              <a:t>та типом (наприклад, </a:t>
            </a:r>
            <a:r>
              <a:rPr lang="de-DE" dirty="0" err="1"/>
              <a:t>git</a:t>
            </a:r>
            <a:r>
              <a:rPr lang="de-DE" dirty="0"/>
              <a:t>) </a:t>
            </a:r>
            <a:r>
              <a:rPr lang="uk-UA" dirty="0"/>
              <a:t>репозиторію коду – тобто туди, де зберігається і підтримується вихідний код пакета.</a:t>
            </a:r>
          </a:p>
          <a:p>
            <a:r>
              <a:rPr lang="de-DE" b="1" dirty="0" err="1"/>
              <a:t>keywords</a:t>
            </a:r>
            <a:r>
              <a:rPr lang="de-DE" dirty="0"/>
              <a:t>: </a:t>
            </a:r>
            <a:r>
              <a:rPr lang="uk-UA" dirty="0"/>
              <a:t>Масив слів, які можна використовувати для категоризації пакета. Це дуже корисно для пошуку пакетів і є основним джерелом для пошукових систем.</a:t>
            </a:r>
          </a:p>
          <a:p>
            <a:r>
              <a:rPr lang="de-DE" b="1" dirty="0" err="1"/>
              <a:t>homepage</a:t>
            </a:r>
            <a:r>
              <a:rPr lang="de-DE" dirty="0"/>
              <a:t>: URL </a:t>
            </a:r>
            <a:r>
              <a:rPr lang="uk-UA" dirty="0"/>
              <a:t>веб-сайту пакета.</a:t>
            </a:r>
          </a:p>
          <a:p>
            <a:pPr marL="0" indent="0">
              <a:buNone/>
            </a:pPr>
            <a:endParaRPr lang="uk-UA" dirty="0"/>
          </a:p>
        </p:txBody>
      </p:sp>
      <p:sp>
        <p:nvSpPr>
          <p:cNvPr id="4" name="Місце для номера слайда 3">
            <a:extLst>
              <a:ext uri="{FF2B5EF4-FFF2-40B4-BE49-F238E27FC236}">
                <a16:creationId xmlns:a16="http://schemas.microsoft.com/office/drawing/2014/main" id="{56D6C72D-E057-36F7-06C1-CFD55F8D5E82}"/>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Рисунок 5">
            <a:extLst>
              <a:ext uri="{FF2B5EF4-FFF2-40B4-BE49-F238E27FC236}">
                <a16:creationId xmlns:a16="http://schemas.microsoft.com/office/drawing/2014/main" id="{F10E839E-EF23-17C7-7887-EBE20844F825}"/>
              </a:ext>
            </a:extLst>
          </p:cNvPr>
          <p:cNvPicPr>
            <a:picLocks noChangeAspect="1"/>
          </p:cNvPicPr>
          <p:nvPr/>
        </p:nvPicPr>
        <p:blipFill rotWithShape="1">
          <a:blip r:embed="rId3"/>
          <a:srcRect l="39483" t="29498" r="41220" b="53628"/>
          <a:stretch/>
        </p:blipFill>
        <p:spPr>
          <a:xfrm>
            <a:off x="8132494" y="129264"/>
            <a:ext cx="3922769" cy="2047286"/>
          </a:xfrm>
          <a:prstGeom prst="rect">
            <a:avLst/>
          </a:prstGeom>
        </p:spPr>
      </p:pic>
    </p:spTree>
    <p:extLst>
      <p:ext uri="{BB962C8B-B14F-4D97-AF65-F5344CB8AC3E}">
        <p14:creationId xmlns:p14="http://schemas.microsoft.com/office/powerpoint/2010/main" val="287934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4C1DD0-DE3D-7A0C-F534-D34453BBE091}"/>
              </a:ext>
            </a:extLst>
          </p:cNvPr>
          <p:cNvSpPr>
            <a:spLocks noGrp="1"/>
          </p:cNvSpPr>
          <p:nvPr>
            <p:ph type="title"/>
          </p:nvPr>
        </p:nvSpPr>
        <p:spPr>
          <a:xfrm>
            <a:off x="2592925" y="624110"/>
            <a:ext cx="8911687" cy="872917"/>
          </a:xfrm>
        </p:spPr>
        <p:txBody>
          <a:bodyPr/>
          <a:lstStyle/>
          <a:p>
            <a:r>
              <a:rPr lang="uk-UA" dirty="0"/>
              <a:t>Вибір менеджера пакетів</a:t>
            </a:r>
          </a:p>
        </p:txBody>
      </p:sp>
      <p:sp>
        <p:nvSpPr>
          <p:cNvPr id="3" name="Місце для вмісту 2">
            <a:extLst>
              <a:ext uri="{FF2B5EF4-FFF2-40B4-BE49-F238E27FC236}">
                <a16:creationId xmlns:a16="http://schemas.microsoft.com/office/drawing/2014/main" id="{9EA39168-CA2D-94DB-C82B-D58813A26AC0}"/>
              </a:ext>
            </a:extLst>
          </p:cNvPr>
          <p:cNvSpPr>
            <a:spLocks noGrp="1"/>
          </p:cNvSpPr>
          <p:nvPr>
            <p:ph idx="1"/>
          </p:nvPr>
        </p:nvSpPr>
        <p:spPr>
          <a:xfrm>
            <a:off x="1909482" y="1818010"/>
            <a:ext cx="3884416" cy="1677749"/>
          </a:xfrm>
        </p:spPr>
        <p:txBody>
          <a:bodyPr/>
          <a:lstStyle/>
          <a:p>
            <a:r>
              <a:rPr lang="de-DE" b="1" dirty="0" err="1"/>
              <a:t>npm</a:t>
            </a:r>
            <a:endParaRPr lang="de-DE" b="1" dirty="0"/>
          </a:p>
          <a:p>
            <a:r>
              <a:rPr lang="de-DE" b="1" dirty="0" err="1"/>
              <a:t>Yarn</a:t>
            </a:r>
            <a:endParaRPr lang="de-DE" b="1" dirty="0"/>
          </a:p>
          <a:p>
            <a:r>
              <a:rPr lang="de-DE" b="1" dirty="0" err="1"/>
              <a:t>pnpm</a:t>
            </a:r>
            <a:endParaRPr lang="de-DE" b="1" dirty="0"/>
          </a:p>
          <a:p>
            <a:r>
              <a:rPr lang="uk-UA" b="1" dirty="0"/>
              <a:t>Інші альтернативи</a:t>
            </a:r>
          </a:p>
          <a:p>
            <a:endParaRPr lang="uk-UA" b="1" dirty="0"/>
          </a:p>
        </p:txBody>
      </p:sp>
      <p:sp>
        <p:nvSpPr>
          <p:cNvPr id="4" name="Місце для номера слайда 3">
            <a:extLst>
              <a:ext uri="{FF2B5EF4-FFF2-40B4-BE49-F238E27FC236}">
                <a16:creationId xmlns:a16="http://schemas.microsoft.com/office/drawing/2014/main" id="{FD40CB92-7614-8028-FD3A-8B3810158700}"/>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61870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09A4B9-138D-E6FF-A9CD-29B00ED59B6D}"/>
              </a:ext>
            </a:extLst>
          </p:cNvPr>
          <p:cNvSpPr>
            <a:spLocks noGrp="1"/>
          </p:cNvSpPr>
          <p:nvPr>
            <p:ph type="title"/>
          </p:nvPr>
        </p:nvSpPr>
        <p:spPr/>
        <p:txBody>
          <a:bodyPr/>
          <a:lstStyle/>
          <a:p>
            <a:pPr algn="ctr"/>
            <a:r>
              <a:rPr lang="en-US" b="1" dirty="0"/>
              <a:t>NPM</a:t>
            </a:r>
            <a:r>
              <a:rPr lang="en-US" dirty="0"/>
              <a:t> – </a:t>
            </a:r>
            <a:r>
              <a:rPr lang="uk-UA" dirty="0"/>
              <a:t>структура збереження пакетів</a:t>
            </a:r>
          </a:p>
        </p:txBody>
      </p:sp>
      <p:sp>
        <p:nvSpPr>
          <p:cNvPr id="4" name="Місце для номера слайда 3">
            <a:extLst>
              <a:ext uri="{FF2B5EF4-FFF2-40B4-BE49-F238E27FC236}">
                <a16:creationId xmlns:a16="http://schemas.microsoft.com/office/drawing/2014/main" id="{86A8D82A-69BB-A8B7-3D3F-64B2EE1CBCA3}"/>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3076" name="Picture 4" descr="Figure 3.2 – Filesystem snapshot with example package names after npm installation&#10;">
            <a:extLst>
              <a:ext uri="{FF2B5EF4-FFF2-40B4-BE49-F238E27FC236}">
                <a16:creationId xmlns:a16="http://schemas.microsoft.com/office/drawing/2014/main" id="{451AAAA3-A6EF-991B-CBB6-58489FE63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174" y="1420374"/>
            <a:ext cx="7535652" cy="517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33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DB6981-0229-02C3-47C5-714FF8E74969}"/>
              </a:ext>
            </a:extLst>
          </p:cNvPr>
          <p:cNvSpPr>
            <a:spLocks noGrp="1"/>
          </p:cNvSpPr>
          <p:nvPr>
            <p:ph type="title"/>
          </p:nvPr>
        </p:nvSpPr>
        <p:spPr>
          <a:xfrm>
            <a:off x="2592925" y="624110"/>
            <a:ext cx="8911687" cy="829105"/>
          </a:xfrm>
        </p:spPr>
        <p:txBody>
          <a:bodyPr/>
          <a:lstStyle/>
          <a:p>
            <a:r>
              <a:rPr lang="en-US" b="1" dirty="0"/>
              <a:t>Yarn</a:t>
            </a:r>
            <a:r>
              <a:rPr lang="en-US" dirty="0"/>
              <a:t> – </a:t>
            </a:r>
            <a:r>
              <a:rPr lang="uk-UA" dirty="0"/>
              <a:t>структура збереження пакетів</a:t>
            </a:r>
          </a:p>
        </p:txBody>
      </p:sp>
      <p:sp>
        <p:nvSpPr>
          <p:cNvPr id="4" name="Місце для номера слайда 3">
            <a:extLst>
              <a:ext uri="{FF2B5EF4-FFF2-40B4-BE49-F238E27FC236}">
                <a16:creationId xmlns:a16="http://schemas.microsoft.com/office/drawing/2014/main" id="{9674A25E-1424-82D1-7613-59643E6846C6}"/>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4098" name="Picture 2" descr="Figure 3.3 – Filesystem snapshot with example package names after installation using Yarn&#10;">
            <a:extLst>
              <a:ext uri="{FF2B5EF4-FFF2-40B4-BE49-F238E27FC236}">
                <a16:creationId xmlns:a16="http://schemas.microsoft.com/office/drawing/2014/main" id="{E5254D5A-5AAE-9700-A0F4-DD7012910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220" y="1453215"/>
            <a:ext cx="6146691" cy="54047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gure 3.4 – Filesystem snapshot with example package names after installation using Yarn PnP&#10;">
            <a:extLst>
              <a:ext uri="{FF2B5EF4-FFF2-40B4-BE49-F238E27FC236}">
                <a16:creationId xmlns:a16="http://schemas.microsoft.com/office/drawing/2014/main" id="{E24B9F64-E3DB-3535-3A96-7531558807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8774" y="1453215"/>
            <a:ext cx="4025838" cy="386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80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FC6BD7-BC68-BABF-43BA-D3BAD1961B42}"/>
              </a:ext>
            </a:extLst>
          </p:cNvPr>
          <p:cNvSpPr>
            <a:spLocks noGrp="1"/>
          </p:cNvSpPr>
          <p:nvPr>
            <p:ph type="title"/>
          </p:nvPr>
        </p:nvSpPr>
        <p:spPr>
          <a:xfrm>
            <a:off x="1925905" y="624110"/>
            <a:ext cx="9578708" cy="735352"/>
          </a:xfrm>
        </p:spPr>
        <p:txBody>
          <a:bodyPr/>
          <a:lstStyle/>
          <a:p>
            <a:r>
              <a:rPr lang="de-DE" b="1" dirty="0" err="1"/>
              <a:t>pnpm</a:t>
            </a:r>
            <a:r>
              <a:rPr lang="en-US" dirty="0"/>
              <a:t> – </a:t>
            </a:r>
            <a:r>
              <a:rPr lang="uk-UA" dirty="0"/>
              <a:t>структура збереження пакетів</a:t>
            </a:r>
          </a:p>
        </p:txBody>
      </p:sp>
      <p:sp>
        <p:nvSpPr>
          <p:cNvPr id="4" name="Місце для номера слайда 3">
            <a:extLst>
              <a:ext uri="{FF2B5EF4-FFF2-40B4-BE49-F238E27FC236}">
                <a16:creationId xmlns:a16="http://schemas.microsoft.com/office/drawing/2014/main" id="{91737984-0CB4-A1C8-2D9F-73B489AA3CC1}"/>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5122" name="Picture 2" descr="Figure 3.5 – Filesystem snapshot with example package names after installation using pnpm&#10;">
            <a:extLst>
              <a:ext uri="{FF2B5EF4-FFF2-40B4-BE49-F238E27FC236}">
                <a16:creationId xmlns:a16="http://schemas.microsoft.com/office/drawing/2014/main" id="{525A0BC7-7A2C-7D40-100C-E339828BB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578" y="1275687"/>
            <a:ext cx="4537177" cy="551353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8649B18-A8CF-72C9-91D3-BDD2590EF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3247" y="1275686"/>
            <a:ext cx="5259551" cy="551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8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9"/>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6CE148-4165-65D4-B6DD-4C43D5A8AA4E}"/>
              </a:ext>
            </a:extLst>
          </p:cNvPr>
          <p:cNvSpPr>
            <a:spLocks noGrp="1"/>
          </p:cNvSpPr>
          <p:nvPr>
            <p:ph type="title"/>
          </p:nvPr>
        </p:nvSpPr>
        <p:spPr>
          <a:xfrm>
            <a:off x="1742173" y="575708"/>
            <a:ext cx="9991022" cy="789271"/>
          </a:xfrm>
        </p:spPr>
        <p:txBody>
          <a:bodyPr>
            <a:normAutofit fontScale="90000"/>
          </a:bodyPr>
          <a:lstStyle/>
          <a:p>
            <a:r>
              <a:rPr lang="en-US" dirty="0"/>
              <a:t>NPM</a:t>
            </a:r>
            <a:r>
              <a:rPr lang="uk-UA" dirty="0"/>
              <a:t> пакети для запуску локального сервера</a:t>
            </a:r>
          </a:p>
        </p:txBody>
      </p:sp>
      <p:sp>
        <p:nvSpPr>
          <p:cNvPr id="4" name="Місце для номера слайда 3">
            <a:extLst>
              <a:ext uri="{FF2B5EF4-FFF2-40B4-BE49-F238E27FC236}">
                <a16:creationId xmlns:a16="http://schemas.microsoft.com/office/drawing/2014/main" id="{1A2372D8-A77F-B3FB-E54E-E5B601D3AC9A}"/>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Місце для вмісту 5">
            <a:extLst>
              <a:ext uri="{FF2B5EF4-FFF2-40B4-BE49-F238E27FC236}">
                <a16:creationId xmlns:a16="http://schemas.microsoft.com/office/drawing/2014/main" id="{F0CF9CE6-F6A6-C155-50BC-B64C53272CD5}"/>
              </a:ext>
            </a:extLst>
          </p:cNvPr>
          <p:cNvSpPr>
            <a:spLocks noGrp="1"/>
          </p:cNvSpPr>
          <p:nvPr>
            <p:ph idx="1"/>
          </p:nvPr>
        </p:nvSpPr>
        <p:spPr>
          <a:xfrm>
            <a:off x="1092528" y="1364979"/>
            <a:ext cx="4730756" cy="5189825"/>
          </a:xfrm>
        </p:spPr>
        <p:txBody>
          <a:bodyPr>
            <a:normAutofit fontScale="92500" lnSpcReduction="10000"/>
          </a:bodyPr>
          <a:lstStyle/>
          <a:p>
            <a:r>
              <a:rPr lang="de-DE" b="1" dirty="0" err="1"/>
              <a:t>serve</a:t>
            </a:r>
            <a:r>
              <a:rPr lang="de-DE" dirty="0"/>
              <a:t> - </a:t>
            </a:r>
            <a:r>
              <a:rPr lang="uk-UA" dirty="0"/>
              <a:t>це </a:t>
            </a:r>
            <a:r>
              <a:rPr lang="de-DE" dirty="0" err="1"/>
              <a:t>npm</a:t>
            </a:r>
            <a:r>
              <a:rPr lang="de-DE" dirty="0"/>
              <a:t> </a:t>
            </a:r>
            <a:r>
              <a:rPr lang="uk-UA" dirty="0"/>
              <a:t>пакет для запуску легкого статичного сервера.</a:t>
            </a:r>
          </a:p>
          <a:p>
            <a:r>
              <a:rPr lang="de-DE" b="1" dirty="0" err="1"/>
              <a:t>superstatic</a:t>
            </a:r>
            <a:r>
              <a:rPr lang="de-DE" dirty="0"/>
              <a:t> - </a:t>
            </a:r>
            <a:r>
              <a:rPr lang="uk-UA" dirty="0"/>
              <a:t>інша альтернатива </a:t>
            </a:r>
            <a:r>
              <a:rPr lang="de-DE" dirty="0" err="1"/>
              <a:t>npm</a:t>
            </a:r>
            <a:r>
              <a:rPr lang="de-DE" dirty="0"/>
              <a:t> </a:t>
            </a:r>
            <a:r>
              <a:rPr lang="uk-UA" dirty="0"/>
              <a:t>пакету для створення статичних серверів.</a:t>
            </a:r>
          </a:p>
          <a:p>
            <a:r>
              <a:rPr lang="de-DE" b="1" dirty="0"/>
              <a:t>light-server</a:t>
            </a:r>
            <a:r>
              <a:rPr lang="de-DE" dirty="0"/>
              <a:t> - </a:t>
            </a:r>
            <a:r>
              <a:rPr lang="uk-UA" dirty="0"/>
              <a:t>це </a:t>
            </a:r>
            <a:r>
              <a:rPr lang="de-DE" dirty="0" err="1"/>
              <a:t>npm</a:t>
            </a:r>
            <a:r>
              <a:rPr lang="de-DE" dirty="0"/>
              <a:t> </a:t>
            </a:r>
            <a:r>
              <a:rPr lang="uk-UA" dirty="0"/>
              <a:t>пакет, призначений для локальної розробки та тестування.</a:t>
            </a:r>
          </a:p>
          <a:p>
            <a:r>
              <a:rPr lang="de-DE" b="1" dirty="0"/>
              <a:t>http-server </a:t>
            </a:r>
            <a:r>
              <a:rPr lang="de-DE" dirty="0"/>
              <a:t>- </a:t>
            </a:r>
            <a:r>
              <a:rPr lang="uk-UA" dirty="0"/>
              <a:t>цей </a:t>
            </a:r>
            <a:r>
              <a:rPr lang="de-DE" dirty="0" err="1"/>
              <a:t>npm</a:t>
            </a:r>
            <a:r>
              <a:rPr lang="de-DE" dirty="0"/>
              <a:t> </a:t>
            </a:r>
            <a:r>
              <a:rPr lang="uk-UA" dirty="0"/>
              <a:t>пакет також дозволяє запускати </a:t>
            </a:r>
            <a:r>
              <a:rPr lang="de-DE" dirty="0"/>
              <a:t>HTTP </a:t>
            </a:r>
            <a:r>
              <a:rPr lang="uk-UA" dirty="0"/>
              <a:t>сервер для обслуговування статичного вмісту.</a:t>
            </a:r>
          </a:p>
          <a:p>
            <a:r>
              <a:rPr lang="de-DE" b="1" dirty="0"/>
              <a:t>browser-</a:t>
            </a:r>
            <a:r>
              <a:rPr lang="de-DE" b="1" dirty="0" err="1"/>
              <a:t>sync</a:t>
            </a:r>
            <a:r>
              <a:rPr lang="de-DE" dirty="0"/>
              <a:t> - </a:t>
            </a:r>
            <a:r>
              <a:rPr lang="uk-UA" dirty="0"/>
              <a:t>інструмент, який дозволяє вам взаємодіяти з браузерами у реальному часі та використовується для автоматичної </a:t>
            </a:r>
            <a:r>
              <a:rPr lang="uk-UA" dirty="0" err="1"/>
              <a:t>перезагрузки</a:t>
            </a:r>
            <a:r>
              <a:rPr lang="uk-UA" dirty="0"/>
              <a:t> браузера та синхронізації дій між різними пристроями.</a:t>
            </a:r>
          </a:p>
        </p:txBody>
      </p:sp>
      <p:sp>
        <p:nvSpPr>
          <p:cNvPr id="8" name="TextBox 7">
            <a:extLst>
              <a:ext uri="{FF2B5EF4-FFF2-40B4-BE49-F238E27FC236}">
                <a16:creationId xmlns:a16="http://schemas.microsoft.com/office/drawing/2014/main" id="{9DDA9823-594E-F2EE-E379-C31E8505F62A}"/>
              </a:ext>
            </a:extLst>
          </p:cNvPr>
          <p:cNvSpPr txBox="1"/>
          <p:nvPr/>
        </p:nvSpPr>
        <p:spPr>
          <a:xfrm>
            <a:off x="5698156" y="1577051"/>
            <a:ext cx="6208295" cy="5078313"/>
          </a:xfrm>
          <a:prstGeom prst="rect">
            <a:avLst/>
          </a:prstGeom>
          <a:solidFill>
            <a:schemeClr val="tx1">
              <a:lumMod val="75000"/>
              <a:lumOff val="25000"/>
            </a:schemeClr>
          </a:solidFill>
          <a:ln>
            <a:solidFill>
              <a:schemeClr val="accent1"/>
            </a:solidFill>
          </a:ln>
          <a:effectLst/>
        </p:spPr>
        <p:txBody>
          <a:bodyPr wrap="square">
            <a:spAutoFit/>
          </a:bodyPr>
          <a:lstStyle/>
          <a:p>
            <a:r>
              <a:rPr lang="en-US" b="1" dirty="0">
                <a:solidFill>
                  <a:schemeClr val="bg1"/>
                </a:solidFill>
                <a:latin typeface="Courier New" panose="02070309020205020404" pitchFamily="49" charset="0"/>
                <a:cs typeface="Courier New" panose="02070309020205020404" pitchFamily="49" charset="0"/>
              </a:rPr>
              <a:t>Console commands:</a:t>
            </a:r>
          </a:p>
          <a:p>
            <a:endParaRPr lang="en-US" b="1" dirty="0">
              <a:solidFill>
                <a:schemeClr val="bg1"/>
              </a:solidFill>
              <a:latin typeface="Courier New" panose="02070309020205020404" pitchFamily="49" charset="0"/>
              <a:cs typeface="Courier New" panose="02070309020205020404" pitchFamily="49" charset="0"/>
            </a:endParaRPr>
          </a:p>
          <a:p>
            <a:r>
              <a:rPr lang="en-US" b="1" dirty="0">
                <a:solidFill>
                  <a:schemeClr val="bg1"/>
                </a:solidFill>
                <a:latin typeface="Courier New" panose="02070309020205020404" pitchFamily="49" charset="0"/>
                <a:cs typeface="Courier New" panose="02070309020205020404" pitchFamily="49" charset="0"/>
              </a:rPr>
              <a:t>&gt; </a:t>
            </a:r>
            <a:r>
              <a:rPr lang="uk-UA" b="1" dirty="0" err="1">
                <a:solidFill>
                  <a:schemeClr val="bg1"/>
                </a:solidFill>
                <a:latin typeface="Courier New" panose="02070309020205020404" pitchFamily="49" charset="0"/>
                <a:cs typeface="Courier New" panose="02070309020205020404" pitchFamily="49" charset="0"/>
              </a:rPr>
              <a:t>npx</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serve</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public</a:t>
            </a:r>
            <a:r>
              <a:rPr lang="uk-UA" b="1" dirty="0">
                <a:solidFill>
                  <a:schemeClr val="bg1"/>
                </a:solidFill>
                <a:latin typeface="Courier New" panose="02070309020205020404" pitchFamily="49" charset="0"/>
                <a:cs typeface="Courier New" panose="02070309020205020404" pitchFamily="49" charset="0"/>
              </a:rPr>
              <a:t> -l 80</a:t>
            </a:r>
          </a:p>
          <a:p>
            <a:endParaRPr lang="uk-UA" b="1" dirty="0">
              <a:solidFill>
                <a:schemeClr val="bg1"/>
              </a:solidFill>
              <a:latin typeface="Courier New" panose="02070309020205020404" pitchFamily="49" charset="0"/>
              <a:cs typeface="Courier New" panose="02070309020205020404" pitchFamily="49" charset="0"/>
            </a:endParaRPr>
          </a:p>
          <a:p>
            <a:endParaRPr lang="uk-UA" b="1" dirty="0">
              <a:solidFill>
                <a:schemeClr val="bg1"/>
              </a:solidFill>
              <a:latin typeface="Courier New" panose="02070309020205020404" pitchFamily="49" charset="0"/>
              <a:cs typeface="Courier New" panose="02070309020205020404" pitchFamily="49" charset="0"/>
            </a:endParaRPr>
          </a:p>
          <a:p>
            <a:r>
              <a:rPr lang="en-US" b="1" dirty="0">
                <a:solidFill>
                  <a:schemeClr val="bg1"/>
                </a:solidFill>
                <a:latin typeface="Courier New" panose="02070309020205020404" pitchFamily="49" charset="0"/>
                <a:cs typeface="Courier New" panose="02070309020205020404" pitchFamily="49" charset="0"/>
              </a:rPr>
              <a:t>&gt; </a:t>
            </a:r>
            <a:r>
              <a:rPr lang="uk-UA" b="1" dirty="0" err="1">
                <a:solidFill>
                  <a:schemeClr val="bg1"/>
                </a:solidFill>
                <a:latin typeface="Courier New" panose="02070309020205020404" pitchFamily="49" charset="0"/>
                <a:cs typeface="Courier New" panose="02070309020205020404" pitchFamily="49" charset="0"/>
              </a:rPr>
              <a:t>npx</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superstatic</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public</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port</a:t>
            </a:r>
            <a:r>
              <a:rPr lang="uk-UA" b="1" dirty="0">
                <a:solidFill>
                  <a:schemeClr val="bg1"/>
                </a:solidFill>
                <a:latin typeface="Courier New" panose="02070309020205020404" pitchFamily="49" charset="0"/>
                <a:cs typeface="Courier New" panose="02070309020205020404" pitchFamily="49" charset="0"/>
              </a:rPr>
              <a:t> 80</a:t>
            </a:r>
          </a:p>
          <a:p>
            <a:endParaRPr lang="uk-UA" b="1" dirty="0">
              <a:solidFill>
                <a:schemeClr val="bg1"/>
              </a:solidFill>
              <a:latin typeface="Courier New" panose="02070309020205020404" pitchFamily="49" charset="0"/>
              <a:cs typeface="Courier New" panose="02070309020205020404" pitchFamily="49" charset="0"/>
            </a:endParaRPr>
          </a:p>
          <a:p>
            <a:endParaRPr lang="uk-UA" b="1" dirty="0">
              <a:solidFill>
                <a:schemeClr val="bg1"/>
              </a:solidFill>
              <a:latin typeface="Courier New" panose="02070309020205020404" pitchFamily="49" charset="0"/>
              <a:cs typeface="Courier New" panose="02070309020205020404" pitchFamily="49" charset="0"/>
            </a:endParaRPr>
          </a:p>
          <a:p>
            <a:r>
              <a:rPr lang="en-US" b="1" dirty="0">
                <a:solidFill>
                  <a:schemeClr val="bg1"/>
                </a:solidFill>
                <a:latin typeface="Courier New" panose="02070309020205020404" pitchFamily="49" charset="0"/>
                <a:cs typeface="Courier New" panose="02070309020205020404" pitchFamily="49" charset="0"/>
              </a:rPr>
              <a:t>&gt; </a:t>
            </a:r>
            <a:r>
              <a:rPr lang="uk-UA" b="1" dirty="0" err="1">
                <a:solidFill>
                  <a:schemeClr val="bg1"/>
                </a:solidFill>
                <a:latin typeface="Courier New" panose="02070309020205020404" pitchFamily="49" charset="0"/>
                <a:cs typeface="Courier New" panose="02070309020205020404" pitchFamily="49" charset="0"/>
              </a:rPr>
              <a:t>npx</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light-server</a:t>
            </a:r>
            <a:r>
              <a:rPr lang="uk-UA" b="1" dirty="0">
                <a:solidFill>
                  <a:schemeClr val="bg1"/>
                </a:solidFill>
                <a:latin typeface="Courier New" panose="02070309020205020404" pitchFamily="49" charset="0"/>
                <a:cs typeface="Courier New" panose="02070309020205020404" pitchFamily="49" charset="0"/>
              </a:rPr>
              <a:t> -s ./</a:t>
            </a:r>
            <a:r>
              <a:rPr lang="uk-UA" b="1" dirty="0" err="1">
                <a:solidFill>
                  <a:schemeClr val="bg1"/>
                </a:solidFill>
                <a:latin typeface="Courier New" panose="02070309020205020404" pitchFamily="49" charset="0"/>
                <a:cs typeface="Courier New" panose="02070309020205020404" pitchFamily="49" charset="0"/>
              </a:rPr>
              <a:t>public</a:t>
            </a:r>
            <a:r>
              <a:rPr lang="uk-UA" b="1" dirty="0">
                <a:solidFill>
                  <a:schemeClr val="bg1"/>
                </a:solidFill>
                <a:latin typeface="Courier New" panose="02070309020205020404" pitchFamily="49" charset="0"/>
                <a:cs typeface="Courier New" panose="02070309020205020404" pitchFamily="49" charset="0"/>
              </a:rPr>
              <a:t> -p 80</a:t>
            </a:r>
          </a:p>
          <a:p>
            <a:endParaRPr lang="uk-UA" b="1" dirty="0">
              <a:solidFill>
                <a:schemeClr val="bg1"/>
              </a:solidFill>
              <a:latin typeface="Courier New" panose="02070309020205020404" pitchFamily="49" charset="0"/>
              <a:cs typeface="Courier New" panose="02070309020205020404" pitchFamily="49" charset="0"/>
            </a:endParaRPr>
          </a:p>
          <a:p>
            <a:endParaRPr lang="uk-UA" b="1" dirty="0">
              <a:solidFill>
                <a:schemeClr val="bg1"/>
              </a:solidFill>
              <a:latin typeface="Courier New" panose="02070309020205020404" pitchFamily="49" charset="0"/>
              <a:cs typeface="Courier New" panose="02070309020205020404" pitchFamily="49" charset="0"/>
            </a:endParaRPr>
          </a:p>
          <a:p>
            <a:r>
              <a:rPr lang="en-US" b="1" dirty="0">
                <a:solidFill>
                  <a:schemeClr val="bg1"/>
                </a:solidFill>
                <a:latin typeface="Courier New" panose="02070309020205020404" pitchFamily="49" charset="0"/>
                <a:cs typeface="Courier New" panose="02070309020205020404" pitchFamily="49" charset="0"/>
              </a:rPr>
              <a:t>&gt; </a:t>
            </a:r>
            <a:r>
              <a:rPr lang="uk-UA" b="1" dirty="0" err="1">
                <a:solidFill>
                  <a:schemeClr val="bg1"/>
                </a:solidFill>
                <a:latin typeface="Courier New" panose="02070309020205020404" pitchFamily="49" charset="0"/>
                <a:cs typeface="Courier New" panose="02070309020205020404" pitchFamily="49" charset="0"/>
              </a:rPr>
              <a:t>npx</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http-server</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public</a:t>
            </a:r>
            <a:r>
              <a:rPr lang="uk-UA" b="1" dirty="0">
                <a:solidFill>
                  <a:schemeClr val="bg1"/>
                </a:solidFill>
                <a:latin typeface="Courier New" panose="02070309020205020404" pitchFamily="49" charset="0"/>
                <a:cs typeface="Courier New" panose="02070309020205020404" pitchFamily="49" charset="0"/>
              </a:rPr>
              <a:t> -p 80</a:t>
            </a:r>
          </a:p>
          <a:p>
            <a:endParaRPr lang="uk-UA" b="1" dirty="0">
              <a:solidFill>
                <a:schemeClr val="bg1"/>
              </a:solidFill>
              <a:latin typeface="Courier New" panose="02070309020205020404" pitchFamily="49" charset="0"/>
              <a:cs typeface="Courier New" panose="02070309020205020404" pitchFamily="49" charset="0"/>
            </a:endParaRPr>
          </a:p>
          <a:p>
            <a:endParaRPr lang="uk-UA" b="1" dirty="0">
              <a:solidFill>
                <a:schemeClr val="bg1"/>
              </a:solidFill>
              <a:latin typeface="Courier New" panose="02070309020205020404" pitchFamily="49" charset="0"/>
              <a:cs typeface="Courier New" panose="02070309020205020404" pitchFamily="49" charset="0"/>
            </a:endParaRPr>
          </a:p>
          <a:p>
            <a:r>
              <a:rPr lang="en-US" b="1" dirty="0">
                <a:solidFill>
                  <a:schemeClr val="bg1"/>
                </a:solidFill>
                <a:latin typeface="Courier New" panose="02070309020205020404" pitchFamily="49" charset="0"/>
                <a:cs typeface="Courier New" panose="02070309020205020404" pitchFamily="49" charset="0"/>
              </a:rPr>
              <a:t>&gt; </a:t>
            </a:r>
            <a:r>
              <a:rPr lang="uk-UA" b="1" dirty="0" err="1">
                <a:solidFill>
                  <a:schemeClr val="bg1"/>
                </a:solidFill>
                <a:latin typeface="Courier New" panose="02070309020205020404" pitchFamily="49" charset="0"/>
                <a:cs typeface="Courier New" panose="02070309020205020404" pitchFamily="49" charset="0"/>
              </a:rPr>
              <a:t>npx</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browser-sync</a:t>
            </a:r>
            <a:r>
              <a:rPr lang="uk-UA" b="1" dirty="0">
                <a:solidFill>
                  <a:schemeClr val="bg1"/>
                </a:solidFill>
                <a:latin typeface="Courier New" panose="02070309020205020404" pitchFamily="49" charset="0"/>
                <a:cs typeface="Courier New" panose="02070309020205020404" pitchFamily="49" charset="0"/>
              </a:rPr>
              <a:t> ./</a:t>
            </a:r>
            <a:r>
              <a:rPr lang="uk-UA" b="1" dirty="0" err="1">
                <a:solidFill>
                  <a:schemeClr val="bg1"/>
                </a:solidFill>
                <a:latin typeface="Courier New" panose="02070309020205020404" pitchFamily="49" charset="0"/>
                <a:cs typeface="Courier New" panose="02070309020205020404" pitchFamily="49" charset="0"/>
              </a:rPr>
              <a:t>public</a:t>
            </a:r>
            <a:r>
              <a:rPr lang="uk-UA" b="1" dirty="0">
                <a:solidFill>
                  <a:schemeClr val="bg1"/>
                </a:solidFill>
                <a:latin typeface="Courier New" panose="02070309020205020404" pitchFamily="49" charset="0"/>
                <a:cs typeface="Courier New" panose="02070309020205020404" pitchFamily="49" charset="0"/>
              </a:rPr>
              <a:t> -w --</a:t>
            </a:r>
            <a:r>
              <a:rPr lang="uk-UA" b="1" dirty="0" err="1">
                <a:solidFill>
                  <a:schemeClr val="bg1"/>
                </a:solidFill>
                <a:latin typeface="Courier New" panose="02070309020205020404" pitchFamily="49" charset="0"/>
                <a:cs typeface="Courier New" panose="02070309020205020404" pitchFamily="49" charset="0"/>
              </a:rPr>
              <a:t>port</a:t>
            </a:r>
            <a:r>
              <a:rPr lang="uk-UA" b="1" dirty="0">
                <a:solidFill>
                  <a:schemeClr val="bg1"/>
                </a:solidFill>
                <a:latin typeface="Courier New" panose="02070309020205020404" pitchFamily="49" charset="0"/>
                <a:cs typeface="Courier New" panose="02070309020205020404" pitchFamily="49" charset="0"/>
              </a:rPr>
              <a:t> 80 --</a:t>
            </a:r>
            <a:r>
              <a:rPr lang="uk-UA" b="1" dirty="0" err="1">
                <a:solidFill>
                  <a:schemeClr val="bg1"/>
                </a:solidFill>
                <a:latin typeface="Courier New" panose="02070309020205020404" pitchFamily="49" charset="0"/>
                <a:cs typeface="Courier New" panose="02070309020205020404" pitchFamily="49" charset="0"/>
              </a:rPr>
              <a:t>no-open</a:t>
            </a:r>
            <a:endParaRPr lang="en-US" b="1" dirty="0">
              <a:solidFill>
                <a:schemeClr val="bg1"/>
              </a:solidFill>
              <a:latin typeface="Courier New" panose="02070309020205020404" pitchFamily="49" charset="0"/>
              <a:cs typeface="Courier New" panose="02070309020205020404" pitchFamily="49" charset="0"/>
            </a:endParaRPr>
          </a:p>
          <a:p>
            <a:endParaRPr lang="en-US" b="1" dirty="0">
              <a:solidFill>
                <a:schemeClr val="bg1"/>
              </a:solidFill>
              <a:latin typeface="Courier New" panose="02070309020205020404" pitchFamily="49" charset="0"/>
              <a:cs typeface="Courier New" panose="02070309020205020404" pitchFamily="49" charset="0"/>
            </a:endParaRPr>
          </a:p>
          <a:p>
            <a:endParaRPr lang="uk-UA" b="1" dirty="0">
              <a:solidFill>
                <a:schemeClr val="bg1"/>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CB4D5AE-501C-6535-169F-85C36AFFB8F9}"/>
              </a:ext>
            </a:extLst>
          </p:cNvPr>
          <p:cNvSpPr txBox="1"/>
          <p:nvPr/>
        </p:nvSpPr>
        <p:spPr>
          <a:xfrm>
            <a:off x="5999747" y="1132349"/>
            <a:ext cx="1324402" cy="369332"/>
          </a:xfrm>
          <a:prstGeom prst="rect">
            <a:avLst/>
          </a:prstGeom>
          <a:noFill/>
        </p:spPr>
        <p:txBody>
          <a:bodyPr wrap="none" rtlCol="0">
            <a:spAutoFit/>
          </a:bodyPr>
          <a:lstStyle/>
          <a:p>
            <a:r>
              <a:rPr lang="uk-UA" b="1" dirty="0"/>
              <a:t>Приклади</a:t>
            </a:r>
          </a:p>
        </p:txBody>
      </p:sp>
    </p:spTree>
    <p:extLst>
      <p:ext uri="{BB962C8B-B14F-4D97-AF65-F5344CB8AC3E}">
        <p14:creationId xmlns:p14="http://schemas.microsoft.com/office/powerpoint/2010/main" val="342080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701E1E-45F2-DC3C-81A5-F4334F80685F}"/>
              </a:ext>
            </a:extLst>
          </p:cNvPr>
          <p:cNvSpPr>
            <a:spLocks noGrp="1"/>
          </p:cNvSpPr>
          <p:nvPr>
            <p:ph type="title"/>
          </p:nvPr>
        </p:nvSpPr>
        <p:spPr>
          <a:xfrm>
            <a:off x="1731697" y="624110"/>
            <a:ext cx="9772916" cy="605879"/>
          </a:xfrm>
          <a:solidFill>
            <a:schemeClr val="bg1"/>
          </a:solidFill>
        </p:spPr>
        <p:txBody>
          <a:bodyPr>
            <a:normAutofit fontScale="90000"/>
          </a:bodyPr>
          <a:lstStyle/>
          <a:p>
            <a:pPr algn="ctr"/>
            <a:r>
              <a:rPr lang="de-DE" dirty="0" err="1"/>
              <a:t>Bundlers</a:t>
            </a:r>
            <a:br>
              <a:rPr lang="de-DE" dirty="0"/>
            </a:br>
            <a:endParaRPr lang="uk-UA" dirty="0"/>
          </a:p>
        </p:txBody>
      </p:sp>
      <p:sp>
        <p:nvSpPr>
          <p:cNvPr id="3" name="Місце для вмісту 2">
            <a:extLst>
              <a:ext uri="{FF2B5EF4-FFF2-40B4-BE49-F238E27FC236}">
                <a16:creationId xmlns:a16="http://schemas.microsoft.com/office/drawing/2014/main" id="{E8AB2D69-8DB3-8BBA-522C-589793DB2F71}"/>
              </a:ext>
            </a:extLst>
          </p:cNvPr>
          <p:cNvSpPr>
            <a:spLocks noGrp="1"/>
          </p:cNvSpPr>
          <p:nvPr>
            <p:ph idx="1"/>
          </p:nvPr>
        </p:nvSpPr>
        <p:spPr>
          <a:xfrm>
            <a:off x="1731696" y="1229989"/>
            <a:ext cx="10252608" cy="5373112"/>
          </a:xfrm>
        </p:spPr>
        <p:txBody>
          <a:bodyPr>
            <a:normAutofit fontScale="92500" lnSpcReduction="20000"/>
          </a:bodyPr>
          <a:lstStyle/>
          <a:p>
            <a:pPr marL="0" indent="0">
              <a:buNone/>
            </a:pPr>
            <a:r>
              <a:rPr lang="de-DE" b="1" dirty="0" err="1"/>
              <a:t>Bundler</a:t>
            </a:r>
            <a:r>
              <a:rPr lang="de-DE" b="1" dirty="0"/>
              <a:t> (</a:t>
            </a:r>
            <a:r>
              <a:rPr lang="uk-UA" b="1" dirty="0" err="1"/>
              <a:t>Пакетник</a:t>
            </a:r>
            <a:r>
              <a:rPr lang="uk-UA" b="1" dirty="0"/>
              <a:t>, </a:t>
            </a:r>
            <a:r>
              <a:rPr lang="uk-UA" b="1" dirty="0" err="1"/>
              <a:t>бандлер</a:t>
            </a:r>
            <a:r>
              <a:rPr lang="uk-UA" b="1" dirty="0"/>
              <a:t>)  </a:t>
            </a:r>
            <a:r>
              <a:rPr lang="uk-UA" dirty="0"/>
              <a:t>— це інструмент, який розуміє та обробляє код для створення файлів, які можна розмістити на веб-сервері та готових до використання веб-переглядачами. Він бере до уваги </a:t>
            </a:r>
            <a:r>
              <a:rPr lang="de-DE" dirty="0"/>
              <a:t>HTML, CSS, JavaScript </a:t>
            </a:r>
            <a:r>
              <a:rPr lang="uk-UA" dirty="0"/>
              <a:t>і пов’язані файли, щоб зробити їх більш ефективними та читабельними. У цьому процесі </a:t>
            </a:r>
            <a:r>
              <a:rPr lang="uk-UA" dirty="0" err="1"/>
              <a:t>бандлер</a:t>
            </a:r>
            <a:r>
              <a:rPr lang="uk-UA" dirty="0"/>
              <a:t> об’єднує, розділяє, мінімізує та навіть перекладає код з одного стандарту, наприклад </a:t>
            </a:r>
            <a:r>
              <a:rPr lang="de-DE" dirty="0"/>
              <a:t>ES2020, </a:t>
            </a:r>
            <a:r>
              <a:rPr lang="uk-UA" dirty="0"/>
              <a:t>в інший стандарт, наприклад </a:t>
            </a:r>
            <a:r>
              <a:rPr lang="de-DE" dirty="0"/>
              <a:t>ES5.</a:t>
            </a:r>
            <a:endParaRPr lang="uk-UA" dirty="0"/>
          </a:p>
          <a:p>
            <a:pPr marL="0" indent="0">
              <a:buNone/>
            </a:pPr>
            <a:endParaRPr lang="de-DE" dirty="0"/>
          </a:p>
          <a:p>
            <a:pPr marL="0" indent="0">
              <a:buNone/>
            </a:pPr>
            <a:r>
              <a:rPr lang="uk-UA" dirty="0"/>
              <a:t>Сьогодні </a:t>
            </a:r>
            <a:r>
              <a:rPr lang="uk-UA" dirty="0" err="1"/>
              <a:t>бандлери</a:t>
            </a:r>
            <a:r>
              <a:rPr lang="uk-UA" dirty="0"/>
              <a:t> обов’язково використовуються для більшості проектів прямо чи опосередковано. Практично кожен веб-фреймворк пропонує інструменти, побудовані на </a:t>
            </a:r>
            <a:r>
              <a:rPr lang="uk-UA" dirty="0" err="1"/>
              <a:t>бандлері</a:t>
            </a:r>
            <a:r>
              <a:rPr lang="uk-UA" dirty="0"/>
              <a:t>. Часто проблема полягає в тому, щоб налаштувати </a:t>
            </a:r>
            <a:r>
              <a:rPr lang="uk-UA" dirty="0" err="1"/>
              <a:t>бандлер</a:t>
            </a:r>
            <a:r>
              <a:rPr lang="uk-UA" dirty="0"/>
              <a:t> так, щоб він розумів  кодову базу і робив саме те, що від нього очікують. Оскільки бази веб-коду досить різні, </a:t>
            </a:r>
            <a:r>
              <a:rPr lang="uk-UA" dirty="0" err="1"/>
              <a:t>бандлери</a:t>
            </a:r>
            <a:r>
              <a:rPr lang="uk-UA" dirty="0"/>
              <a:t> повинні бути гнучкими в багатьох напрямках.</a:t>
            </a:r>
          </a:p>
          <a:p>
            <a:pPr marL="0" indent="0">
              <a:buNone/>
            </a:pPr>
            <a:endParaRPr lang="uk-UA" dirty="0"/>
          </a:p>
          <a:p>
            <a:pPr marL="0" indent="0">
              <a:buNone/>
            </a:pPr>
            <a:r>
              <a:rPr lang="uk-UA" b="1" dirty="0"/>
              <a:t>План:</a:t>
            </a:r>
          </a:p>
          <a:p>
            <a:r>
              <a:rPr lang="uk-UA" dirty="0"/>
              <a:t>Порівняння існуючих </a:t>
            </a:r>
            <a:r>
              <a:rPr lang="uk-UA" dirty="0" err="1"/>
              <a:t>бандлерів</a:t>
            </a:r>
            <a:endParaRPr lang="uk-UA" dirty="0"/>
          </a:p>
          <a:p>
            <a:r>
              <a:rPr lang="de-DE" dirty="0" err="1"/>
              <a:t>Webpack</a:t>
            </a:r>
            <a:endParaRPr lang="de-DE" dirty="0"/>
          </a:p>
          <a:p>
            <a:r>
              <a:rPr lang="de-DE" dirty="0" err="1"/>
              <a:t>esbuild</a:t>
            </a:r>
            <a:endParaRPr lang="de-DE" dirty="0"/>
          </a:p>
          <a:p>
            <a:r>
              <a:rPr lang="de-DE" dirty="0" err="1"/>
              <a:t>Parcel</a:t>
            </a:r>
            <a:endParaRPr lang="uk-UA" dirty="0"/>
          </a:p>
          <a:p>
            <a:r>
              <a:rPr lang="de-DE" dirty="0"/>
              <a:t>Vite</a:t>
            </a:r>
            <a:endParaRPr lang="uk-UA" dirty="0"/>
          </a:p>
        </p:txBody>
      </p:sp>
      <p:sp>
        <p:nvSpPr>
          <p:cNvPr id="4" name="Місце для номера слайда 3">
            <a:extLst>
              <a:ext uri="{FF2B5EF4-FFF2-40B4-BE49-F238E27FC236}">
                <a16:creationId xmlns:a16="http://schemas.microsoft.com/office/drawing/2014/main" id="{C5E0F228-0730-E611-53BD-82F47CE6A271}"/>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72366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B1BBB4-1CA3-E041-49B1-7B5CE69664C2}"/>
              </a:ext>
            </a:extLst>
          </p:cNvPr>
          <p:cNvSpPr>
            <a:spLocks noGrp="1"/>
          </p:cNvSpPr>
          <p:nvPr>
            <p:ph type="title"/>
          </p:nvPr>
        </p:nvSpPr>
        <p:spPr>
          <a:xfrm>
            <a:off x="2592925" y="624110"/>
            <a:ext cx="8911687" cy="654432"/>
          </a:xfrm>
        </p:spPr>
        <p:txBody>
          <a:bodyPr/>
          <a:lstStyle/>
          <a:p>
            <a:r>
              <a:rPr lang="uk-UA" dirty="0"/>
              <a:t>Мета використання </a:t>
            </a:r>
            <a:r>
              <a:rPr lang="uk-UA" dirty="0" err="1"/>
              <a:t>бандлерів</a:t>
            </a:r>
            <a:endParaRPr lang="uk-UA" dirty="0"/>
          </a:p>
        </p:txBody>
      </p:sp>
      <p:sp>
        <p:nvSpPr>
          <p:cNvPr id="3" name="Місце для вмісту 2">
            <a:extLst>
              <a:ext uri="{FF2B5EF4-FFF2-40B4-BE49-F238E27FC236}">
                <a16:creationId xmlns:a16="http://schemas.microsoft.com/office/drawing/2014/main" id="{076D76D0-0FB9-8BEA-8BE5-08F7C47762C2}"/>
              </a:ext>
            </a:extLst>
          </p:cNvPr>
          <p:cNvSpPr>
            <a:spLocks noGrp="1"/>
          </p:cNvSpPr>
          <p:nvPr>
            <p:ph idx="1"/>
          </p:nvPr>
        </p:nvSpPr>
        <p:spPr>
          <a:xfrm>
            <a:off x="1077238" y="1278543"/>
            <a:ext cx="10890882" cy="750674"/>
          </a:xfrm>
        </p:spPr>
        <p:txBody>
          <a:bodyPr>
            <a:normAutofit/>
          </a:bodyPr>
          <a:lstStyle/>
          <a:p>
            <a:pPr marL="0" indent="0" algn="just">
              <a:buNone/>
            </a:pPr>
            <a:r>
              <a:rPr lang="uk-UA" b="1" dirty="0" err="1"/>
              <a:t>Бандлер</a:t>
            </a:r>
            <a:r>
              <a:rPr lang="uk-UA" dirty="0"/>
              <a:t> — це інструмент, який використовує інші інструменти та розуміє граф модулів, тобто взаємозв’язки (імпорт та експорт) модулів коду, таких як модулі </a:t>
            </a:r>
            <a:r>
              <a:rPr lang="de-DE" dirty="0" err="1"/>
              <a:t>CommonJS</a:t>
            </a:r>
            <a:r>
              <a:rPr lang="de-DE" dirty="0"/>
              <a:t> </a:t>
            </a:r>
            <a:r>
              <a:rPr lang="uk-UA" dirty="0"/>
              <a:t>або </a:t>
            </a:r>
            <a:r>
              <a:rPr lang="de-DE" dirty="0"/>
              <a:t>ESM</a:t>
            </a:r>
            <a:endParaRPr lang="uk-UA" dirty="0"/>
          </a:p>
        </p:txBody>
      </p:sp>
      <p:sp>
        <p:nvSpPr>
          <p:cNvPr id="4" name="Місце для номера слайда 3">
            <a:extLst>
              <a:ext uri="{FF2B5EF4-FFF2-40B4-BE49-F238E27FC236}">
                <a16:creationId xmlns:a16="http://schemas.microsoft.com/office/drawing/2014/main" id="{35C54781-710C-5537-EDA9-DB4225100AC6}"/>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TextBox 5">
            <a:extLst>
              <a:ext uri="{FF2B5EF4-FFF2-40B4-BE49-F238E27FC236}">
                <a16:creationId xmlns:a16="http://schemas.microsoft.com/office/drawing/2014/main" id="{9E7DC8D8-B2A7-4BF3-6A3A-0F83DC3E1104}"/>
              </a:ext>
            </a:extLst>
          </p:cNvPr>
          <p:cNvSpPr txBox="1"/>
          <p:nvPr/>
        </p:nvSpPr>
        <p:spPr>
          <a:xfrm>
            <a:off x="1089763" y="2154853"/>
            <a:ext cx="6794872" cy="3970318"/>
          </a:xfrm>
          <a:prstGeom prst="rect">
            <a:avLst/>
          </a:prstGeom>
          <a:noFill/>
        </p:spPr>
        <p:txBody>
          <a:bodyPr wrap="square">
            <a:spAutoFit/>
          </a:bodyPr>
          <a:lstStyle/>
          <a:p>
            <a:r>
              <a:rPr lang="ru-RU" dirty="0" err="1"/>
              <a:t>Написати</a:t>
            </a:r>
            <a:r>
              <a:rPr lang="ru-RU" dirty="0"/>
              <a:t> </a:t>
            </a:r>
            <a:r>
              <a:rPr lang="ru-RU" dirty="0" err="1"/>
              <a:t>сучасний</a:t>
            </a:r>
            <a:r>
              <a:rPr lang="ru-RU" dirty="0"/>
              <a:t> веб-</a:t>
            </a:r>
            <a:r>
              <a:rPr lang="ru-RU" dirty="0" err="1"/>
              <a:t>додаток</a:t>
            </a:r>
            <a:r>
              <a:rPr lang="ru-RU" dirty="0"/>
              <a:t> </a:t>
            </a:r>
            <a:r>
              <a:rPr lang="ru-RU" dirty="0" err="1"/>
              <a:t>досить</a:t>
            </a:r>
            <a:r>
              <a:rPr lang="ru-RU" dirty="0"/>
              <a:t> складно </a:t>
            </a:r>
            <a:r>
              <a:rPr lang="ru-RU" dirty="0" err="1"/>
              <a:t>оскільки</a:t>
            </a:r>
            <a:r>
              <a:rPr lang="ru-RU" dirty="0"/>
              <a:t> </a:t>
            </a:r>
            <a:r>
              <a:rPr lang="ru-RU" dirty="0" err="1"/>
              <a:t>існує</a:t>
            </a:r>
            <a:r>
              <a:rPr lang="ru-RU" dirty="0"/>
              <a:t> велика </a:t>
            </a:r>
            <a:r>
              <a:rPr lang="ru-RU" dirty="0" err="1"/>
              <a:t>різноманітність</a:t>
            </a:r>
            <a:r>
              <a:rPr lang="ru-RU" dirty="0"/>
              <a:t> </a:t>
            </a:r>
            <a:r>
              <a:rPr lang="ru-RU" dirty="0" err="1"/>
              <a:t>різних</a:t>
            </a:r>
            <a:r>
              <a:rPr lang="ru-RU" dirty="0"/>
              <a:t> </a:t>
            </a:r>
            <a:r>
              <a:rPr lang="ru-RU" dirty="0" err="1"/>
              <a:t>технологій</a:t>
            </a:r>
            <a:r>
              <a:rPr lang="ru-RU" dirty="0"/>
              <a:t>:</a:t>
            </a:r>
            <a:endParaRPr lang="uk-UA" dirty="0"/>
          </a:p>
          <a:p>
            <a:pPr marL="285750" indent="-285750">
              <a:buFont typeface="Arial" panose="020B0604020202020204" pitchFamily="34" charset="0"/>
              <a:buChar char="•"/>
            </a:pPr>
            <a:endParaRPr lang="uk-UA" dirty="0"/>
          </a:p>
          <a:p>
            <a:pPr marL="285750" indent="-285750">
              <a:buFont typeface="Arial" panose="020B0604020202020204" pitchFamily="34" charset="0"/>
              <a:buChar char="•"/>
            </a:pPr>
            <a:r>
              <a:rPr lang="de-DE" dirty="0"/>
              <a:t>HTML </a:t>
            </a:r>
            <a:r>
              <a:rPr lang="uk-UA" dirty="0"/>
              <a:t>для написання документів</a:t>
            </a:r>
          </a:p>
          <a:p>
            <a:pPr marL="285750" indent="-285750">
              <a:buFont typeface="Arial" panose="020B0604020202020204" pitchFamily="34" charset="0"/>
              <a:buChar char="•"/>
            </a:pPr>
            <a:r>
              <a:rPr lang="de-DE" dirty="0"/>
              <a:t>CSS </a:t>
            </a:r>
            <a:r>
              <a:rPr lang="uk-UA" dirty="0"/>
              <a:t>для стилізації цих документів</a:t>
            </a:r>
          </a:p>
          <a:p>
            <a:pPr marL="285750" indent="-285750">
              <a:buFont typeface="Arial" panose="020B0604020202020204" pitchFamily="34" charset="0"/>
              <a:buChar char="•"/>
            </a:pPr>
            <a:r>
              <a:rPr lang="de-DE" dirty="0"/>
              <a:t>JavaScript </a:t>
            </a:r>
            <a:r>
              <a:rPr lang="uk-UA" dirty="0"/>
              <a:t>з </a:t>
            </a:r>
            <a:r>
              <a:rPr lang="de-DE" dirty="0"/>
              <a:t>API DOM </a:t>
            </a:r>
            <a:r>
              <a:rPr lang="uk-UA" dirty="0"/>
              <a:t>для забезпечення інтерактивності</a:t>
            </a:r>
          </a:p>
          <a:p>
            <a:pPr marL="285750" indent="-285750">
              <a:buFont typeface="Arial" panose="020B0604020202020204" pitchFamily="34" charset="0"/>
              <a:buChar char="•"/>
            </a:pPr>
            <a:r>
              <a:rPr lang="uk-UA" dirty="0"/>
              <a:t>Інтерфейс </a:t>
            </a:r>
            <a:r>
              <a:rPr lang="de-DE" dirty="0"/>
              <a:t>JavaScript </a:t>
            </a:r>
            <a:r>
              <a:rPr lang="uk-UA" dirty="0"/>
              <a:t>для створення інтерактивних компонентів</a:t>
            </a:r>
          </a:p>
          <a:p>
            <a:pPr marL="285750" indent="-285750">
              <a:buFont typeface="Arial" panose="020B0604020202020204" pitchFamily="34" charset="0"/>
              <a:buChar char="•"/>
            </a:pPr>
            <a:r>
              <a:rPr lang="uk-UA" dirty="0"/>
              <a:t>Препроцесор </a:t>
            </a:r>
            <a:r>
              <a:rPr lang="de-DE" dirty="0"/>
              <a:t>CSS </a:t>
            </a:r>
            <a:r>
              <a:rPr lang="uk-UA" dirty="0"/>
              <a:t>для використання змінних, вкладення та інших функцій для </a:t>
            </a:r>
            <a:r>
              <a:rPr lang="de-DE" dirty="0"/>
              <a:t>CSS</a:t>
            </a:r>
          </a:p>
          <a:p>
            <a:pPr marL="285750" indent="-285750">
              <a:buFont typeface="Arial" panose="020B0604020202020204" pitchFamily="34" charset="0"/>
              <a:buChar char="•"/>
            </a:pPr>
            <a:r>
              <a:rPr lang="uk-UA" dirty="0"/>
              <a:t>Потенційно </a:t>
            </a:r>
            <a:r>
              <a:rPr lang="de-DE" dirty="0" err="1"/>
              <a:t>TypeScript</a:t>
            </a:r>
            <a:r>
              <a:rPr lang="de-DE" dirty="0"/>
              <a:t> </a:t>
            </a:r>
            <a:r>
              <a:rPr lang="uk-UA" dirty="0"/>
              <a:t>або інша типізована система для підвищення надійності в певних областях коду</a:t>
            </a:r>
          </a:p>
          <a:p>
            <a:pPr marL="285750" indent="-285750">
              <a:buFont typeface="Arial" panose="020B0604020202020204" pitchFamily="34" charset="0"/>
              <a:buChar char="•"/>
            </a:pPr>
            <a:r>
              <a:rPr lang="uk-UA" dirty="0"/>
              <a:t>Необхідність </a:t>
            </a:r>
            <a:r>
              <a:rPr lang="uk-UA" dirty="0" err="1"/>
              <a:t>кешування</a:t>
            </a:r>
            <a:r>
              <a:rPr lang="uk-UA" dirty="0"/>
              <a:t> статичних файлів</a:t>
            </a:r>
          </a:p>
          <a:p>
            <a:endParaRPr lang="uk-UA" dirty="0"/>
          </a:p>
        </p:txBody>
      </p:sp>
      <p:sp>
        <p:nvSpPr>
          <p:cNvPr id="8" name="TextBox 7">
            <a:extLst>
              <a:ext uri="{FF2B5EF4-FFF2-40B4-BE49-F238E27FC236}">
                <a16:creationId xmlns:a16="http://schemas.microsoft.com/office/drawing/2014/main" id="{04E183A4-BBBD-68B0-D6FB-AE6CDE3CA67F}"/>
              </a:ext>
            </a:extLst>
          </p:cNvPr>
          <p:cNvSpPr txBox="1"/>
          <p:nvPr/>
        </p:nvSpPr>
        <p:spPr>
          <a:xfrm>
            <a:off x="7872109" y="2154853"/>
            <a:ext cx="4096011" cy="2308324"/>
          </a:xfrm>
          <a:prstGeom prst="rect">
            <a:avLst/>
          </a:prstGeom>
          <a:noFill/>
        </p:spPr>
        <p:txBody>
          <a:bodyPr wrap="square">
            <a:spAutoFit/>
          </a:bodyPr>
          <a:lstStyle/>
          <a:p>
            <a:r>
              <a:rPr lang="uk-UA" b="1" dirty="0"/>
              <a:t>Більшість </a:t>
            </a:r>
            <a:r>
              <a:rPr lang="uk-UA" b="1" dirty="0" err="1"/>
              <a:t>бандлерів</a:t>
            </a:r>
            <a:r>
              <a:rPr lang="uk-UA" b="1" dirty="0"/>
              <a:t> працюють поетапно:</a:t>
            </a:r>
          </a:p>
          <a:p>
            <a:pPr marL="285750" indent="-285750">
              <a:buFont typeface="Arial" panose="020B0604020202020204" pitchFamily="34" charset="0"/>
              <a:buChar char="•"/>
            </a:pPr>
            <a:endParaRPr lang="uk-UA" b="1" dirty="0"/>
          </a:p>
          <a:p>
            <a:pPr marL="285750" indent="-285750">
              <a:buFont typeface="Arial" panose="020B0604020202020204" pitchFamily="34" charset="0"/>
              <a:buChar char="•"/>
            </a:pPr>
            <a:r>
              <a:rPr lang="uk-UA" b="1" dirty="0" err="1"/>
              <a:t>Розв</a:t>
            </a:r>
            <a:r>
              <a:rPr lang="en-US" b="1" dirty="0"/>
              <a:t>’</a:t>
            </a:r>
            <a:r>
              <a:rPr lang="uk-UA" b="1" dirty="0" err="1"/>
              <a:t>язання</a:t>
            </a:r>
            <a:r>
              <a:rPr lang="uk-UA" b="1" dirty="0"/>
              <a:t> модулів</a:t>
            </a:r>
          </a:p>
          <a:p>
            <a:pPr marL="285750" indent="-285750">
              <a:buFont typeface="Arial" panose="020B0604020202020204" pitchFamily="34" charset="0"/>
              <a:buChar char="•"/>
            </a:pPr>
            <a:r>
              <a:rPr lang="uk-UA" b="1" dirty="0"/>
              <a:t>Трансформація модулів</a:t>
            </a:r>
          </a:p>
          <a:p>
            <a:pPr marL="285750" indent="-285750">
              <a:buFont typeface="Arial" panose="020B0604020202020204" pitchFamily="34" charset="0"/>
              <a:buChar char="•"/>
            </a:pPr>
            <a:r>
              <a:rPr lang="uk-UA" b="1" dirty="0"/>
              <a:t>Генерація фрагментів і ресурсів</a:t>
            </a:r>
          </a:p>
          <a:p>
            <a:pPr marL="285750" indent="-285750">
              <a:buFont typeface="Arial" panose="020B0604020202020204" pitchFamily="34" charset="0"/>
              <a:buChar char="•"/>
            </a:pPr>
            <a:r>
              <a:rPr lang="uk-UA" b="1" dirty="0"/>
              <a:t>Застосування </a:t>
            </a:r>
            <a:r>
              <a:rPr lang="uk-UA" b="1" dirty="0" err="1"/>
              <a:t>оптимізацій</a:t>
            </a:r>
            <a:endParaRPr lang="uk-UA" b="1" dirty="0"/>
          </a:p>
        </p:txBody>
      </p:sp>
    </p:spTree>
    <p:extLst>
      <p:ext uri="{BB962C8B-B14F-4D97-AF65-F5344CB8AC3E}">
        <p14:creationId xmlns:p14="http://schemas.microsoft.com/office/powerpoint/2010/main" val="4139396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1FFE5B-DF06-4BCC-4297-1FD25F50D19A}"/>
              </a:ext>
            </a:extLst>
          </p:cNvPr>
          <p:cNvSpPr>
            <a:spLocks noGrp="1"/>
          </p:cNvSpPr>
          <p:nvPr>
            <p:ph type="title"/>
          </p:nvPr>
        </p:nvSpPr>
        <p:spPr>
          <a:xfrm>
            <a:off x="1853852" y="674967"/>
            <a:ext cx="9970718" cy="590754"/>
          </a:xfrm>
        </p:spPr>
        <p:txBody>
          <a:bodyPr>
            <a:noAutofit/>
          </a:bodyPr>
          <a:lstStyle/>
          <a:p>
            <a:r>
              <a:rPr lang="uk-UA" sz="2400" dirty="0"/>
              <a:t>Приклад графа модуля, побудованого з двох точок входу</a:t>
            </a:r>
          </a:p>
        </p:txBody>
      </p:sp>
      <p:sp>
        <p:nvSpPr>
          <p:cNvPr id="4" name="Місце для номера слайда 3">
            <a:extLst>
              <a:ext uri="{FF2B5EF4-FFF2-40B4-BE49-F238E27FC236}">
                <a16:creationId xmlns:a16="http://schemas.microsoft.com/office/drawing/2014/main" id="{FD70F386-A3A7-00D6-8760-57FDAEF61704}"/>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6146" name="Picture 2" descr="Figure 6.1 – Example module graph constructed from two entry points&#10;">
            <a:extLst>
              <a:ext uri="{FF2B5EF4-FFF2-40B4-BE49-F238E27FC236}">
                <a16:creationId xmlns:a16="http://schemas.microsoft.com/office/drawing/2014/main" id="{AED6B7F5-C1B0-67A1-D0C6-5F611490A83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90513" y="1265721"/>
            <a:ext cx="7317783" cy="541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62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Заголовок 1">
            <a:extLst>
              <a:ext uri="{FF2B5EF4-FFF2-40B4-BE49-F238E27FC236}">
                <a16:creationId xmlns:a16="http://schemas.microsoft.com/office/drawing/2014/main" id="{460B418A-678B-459F-18BB-702D76E391E4}"/>
              </a:ext>
            </a:extLst>
          </p:cNvPr>
          <p:cNvSpPr>
            <a:spLocks noGrp="1"/>
          </p:cNvSpPr>
          <p:nvPr>
            <p:ph type="title"/>
          </p:nvPr>
        </p:nvSpPr>
        <p:spPr/>
        <p:txBody>
          <a:bodyPr/>
          <a:lstStyle/>
          <a:p>
            <a:r>
              <a:rPr lang="ru-RU" altLang="uk-UA" b="1"/>
              <a:t>ECMAScript</a:t>
            </a:r>
            <a:endParaRPr lang="ru-RU" altLang="uk-UA"/>
          </a:p>
        </p:txBody>
      </p:sp>
      <p:sp>
        <p:nvSpPr>
          <p:cNvPr id="3" name="Объект 2">
            <a:extLst>
              <a:ext uri="{FF2B5EF4-FFF2-40B4-BE49-F238E27FC236}">
                <a16:creationId xmlns:a16="http://schemas.microsoft.com/office/drawing/2014/main" id="{D911A265-86E0-2727-32CB-4F588B023BF8}"/>
              </a:ext>
            </a:extLst>
          </p:cNvPr>
          <p:cNvSpPr>
            <a:spLocks noGrp="1"/>
          </p:cNvSpPr>
          <p:nvPr>
            <p:ph idx="1"/>
          </p:nvPr>
        </p:nvSpPr>
        <p:spPr>
          <a:xfrm>
            <a:off x="1401580" y="1439056"/>
            <a:ext cx="10103032" cy="4047344"/>
          </a:xfrm>
        </p:spPr>
        <p:txBody>
          <a:bodyPr rtlCol="0" anchor="ctr">
            <a:normAutofit/>
          </a:bodyPr>
          <a:lstStyle/>
          <a:p>
            <a:pPr marL="0" indent="0" algn="just">
              <a:buNone/>
              <a:defRPr/>
            </a:pPr>
            <a:r>
              <a:rPr lang="ru-RU" b="1" dirty="0"/>
              <a:t>ECMAScript</a:t>
            </a:r>
            <a:r>
              <a:rPr lang="ru-RU" dirty="0"/>
              <a:t> — </a:t>
            </a:r>
            <a:r>
              <a:rPr lang="ru-RU" dirty="0" err="1"/>
              <a:t>вбудована</a:t>
            </a:r>
            <a:r>
              <a:rPr lang="ru-RU" dirty="0"/>
              <a:t>, </a:t>
            </a:r>
            <a:r>
              <a:rPr lang="ru-RU" dirty="0" err="1"/>
              <a:t>розширювана</a:t>
            </a:r>
            <a:r>
              <a:rPr lang="ru-RU" dirty="0"/>
              <a:t>, </a:t>
            </a:r>
            <a:r>
              <a:rPr lang="ru-RU" dirty="0" err="1"/>
              <a:t>вільна</a:t>
            </a:r>
            <a:r>
              <a:rPr lang="ru-RU" dirty="0"/>
              <a:t> </a:t>
            </a:r>
            <a:r>
              <a:rPr lang="ru-RU" dirty="0" err="1"/>
              <a:t>від</a:t>
            </a:r>
            <a:r>
              <a:rPr lang="ru-RU" dirty="0"/>
              <a:t> </a:t>
            </a:r>
            <a:r>
              <a:rPr lang="ru-RU" dirty="0" err="1"/>
              <a:t>введення-виведення</a:t>
            </a:r>
            <a:r>
              <a:rPr lang="ru-RU" dirty="0"/>
              <a:t> мова </a:t>
            </a:r>
            <a:r>
              <a:rPr lang="ru-RU" dirty="0" err="1"/>
              <a:t>програмування</a:t>
            </a:r>
            <a:r>
              <a:rPr lang="ru-RU" dirty="0"/>
              <a:t>, яка </a:t>
            </a:r>
            <a:r>
              <a:rPr lang="ru-RU" dirty="0" err="1"/>
              <a:t>використовується</a:t>
            </a:r>
            <a:r>
              <a:rPr lang="ru-RU" dirty="0"/>
              <a:t> як основа для </a:t>
            </a:r>
            <a:r>
              <a:rPr lang="ru-RU" dirty="0" err="1"/>
              <a:t>побудови</a:t>
            </a:r>
            <a:r>
              <a:rPr lang="ru-RU" dirty="0"/>
              <a:t> </a:t>
            </a:r>
            <a:r>
              <a:rPr lang="ru-RU" dirty="0" err="1"/>
              <a:t>інших</a:t>
            </a:r>
            <a:r>
              <a:rPr lang="ru-RU" dirty="0"/>
              <a:t> </a:t>
            </a:r>
            <a:r>
              <a:rPr lang="ru-RU" dirty="0" err="1"/>
              <a:t>скриптових</a:t>
            </a:r>
            <a:r>
              <a:rPr lang="ru-RU" dirty="0"/>
              <a:t> мов.</a:t>
            </a:r>
            <a:endParaRPr lang="en-US" dirty="0"/>
          </a:p>
          <a:p>
            <a:pPr marL="0" indent="0" algn="just">
              <a:buNone/>
              <a:defRPr/>
            </a:pPr>
            <a:endParaRPr lang="en-US" b="1" dirty="0"/>
          </a:p>
          <a:p>
            <a:pPr marL="0" indent="0" algn="just">
              <a:buNone/>
              <a:defRPr/>
            </a:pPr>
            <a:r>
              <a:rPr lang="en-US" b="1" dirty="0"/>
              <a:t>J</a:t>
            </a:r>
            <a:r>
              <a:rPr lang="ru-RU" b="1" dirty="0" err="1"/>
              <a:t>avaScript</a:t>
            </a:r>
            <a:r>
              <a:rPr lang="ru-RU" dirty="0"/>
              <a:t> </a:t>
            </a:r>
            <a:r>
              <a:rPr lang="en-US" dirty="0"/>
              <a:t>(</a:t>
            </a:r>
            <a:r>
              <a:rPr lang="ru-RU" b="1" dirty="0"/>
              <a:t>JS</a:t>
            </a:r>
            <a:r>
              <a:rPr lang="en-US" b="1" dirty="0"/>
              <a:t>)</a:t>
            </a:r>
            <a:r>
              <a:rPr lang="ru-RU" dirty="0"/>
              <a:t> — </a:t>
            </a:r>
            <a:r>
              <a:rPr lang="ru-RU" dirty="0" err="1"/>
              <a:t>мультипарадигм</a:t>
            </a:r>
            <a:r>
              <a:rPr lang="uk-UA" dirty="0" err="1"/>
              <a:t>ена</a:t>
            </a:r>
            <a:r>
              <a:rPr lang="uk-UA" dirty="0"/>
              <a:t> </a:t>
            </a:r>
            <a:r>
              <a:rPr lang="ru-RU" dirty="0"/>
              <a:t> мова </a:t>
            </a:r>
            <a:r>
              <a:rPr lang="ru-RU" dirty="0" err="1"/>
              <a:t>програмування</a:t>
            </a:r>
            <a:r>
              <a:rPr lang="ru-RU" dirty="0"/>
              <a:t>, яка </a:t>
            </a:r>
            <a:r>
              <a:rPr lang="ru-RU" dirty="0" err="1"/>
              <a:t>підтримує</a:t>
            </a:r>
            <a:r>
              <a:rPr lang="ru-RU" dirty="0"/>
              <a:t> </a:t>
            </a:r>
            <a:r>
              <a:rPr lang="ru-RU" dirty="0" err="1"/>
              <a:t>об'єктно-орієнтований</a:t>
            </a:r>
            <a:r>
              <a:rPr lang="ru-RU" dirty="0"/>
              <a:t>, </a:t>
            </a:r>
            <a:r>
              <a:rPr lang="ru-RU" dirty="0" err="1"/>
              <a:t>імперативний</a:t>
            </a:r>
            <a:r>
              <a:rPr lang="ru-RU" dirty="0"/>
              <a:t> та </a:t>
            </a:r>
            <a:r>
              <a:rPr lang="ru-RU" dirty="0" err="1"/>
              <a:t>функціональний</a:t>
            </a:r>
            <a:r>
              <a:rPr lang="ru-RU" dirty="0"/>
              <a:t> </a:t>
            </a:r>
            <a:r>
              <a:rPr lang="ru-RU" dirty="0" err="1"/>
              <a:t>стилі</a:t>
            </a:r>
            <a:r>
              <a:rPr lang="ru-RU" dirty="0"/>
              <a:t>. </a:t>
            </a:r>
            <a:r>
              <a:rPr lang="ru-RU" dirty="0" err="1"/>
              <a:t>Він</a:t>
            </a:r>
            <a:r>
              <a:rPr lang="ru-RU" dirty="0"/>
              <a:t> є </a:t>
            </a:r>
            <a:r>
              <a:rPr lang="ru-RU" dirty="0" err="1"/>
              <a:t>реалізацією</a:t>
            </a:r>
            <a:r>
              <a:rPr lang="ru-RU" dirty="0"/>
              <a:t> </a:t>
            </a:r>
            <a:r>
              <a:rPr lang="ru-RU" dirty="0" err="1"/>
              <a:t>мови</a:t>
            </a:r>
            <a:r>
              <a:rPr lang="ru-RU" dirty="0"/>
              <a:t> </a:t>
            </a:r>
            <a:r>
              <a:rPr lang="de-DE" dirty="0" err="1"/>
              <a:t>ECMAScript</a:t>
            </a:r>
            <a:r>
              <a:rPr lang="de-DE" dirty="0"/>
              <a:t> (</a:t>
            </a:r>
            <a:r>
              <a:rPr lang="ru-RU" dirty="0"/>
              <a:t>стандарт </a:t>
            </a:r>
            <a:r>
              <a:rPr lang="de-DE" dirty="0"/>
              <a:t>ECMA-262).  JavaScript </a:t>
            </a:r>
            <a:r>
              <a:rPr lang="ru-RU" dirty="0" err="1"/>
              <a:t>зазвичай</a:t>
            </a:r>
            <a:r>
              <a:rPr lang="ru-RU" dirty="0"/>
              <a:t> </a:t>
            </a:r>
            <a:r>
              <a:rPr lang="ru-RU" dirty="0" err="1"/>
              <a:t>використовується</a:t>
            </a:r>
            <a:r>
              <a:rPr lang="ru-RU" dirty="0"/>
              <a:t> як </a:t>
            </a:r>
            <a:r>
              <a:rPr lang="ru-RU" dirty="0" err="1"/>
              <a:t>вбудована</a:t>
            </a:r>
            <a:r>
              <a:rPr lang="ru-RU" dirty="0"/>
              <a:t> мова для </a:t>
            </a:r>
            <a:r>
              <a:rPr lang="ru-RU" dirty="0" err="1"/>
              <a:t>програмного</a:t>
            </a:r>
            <a:r>
              <a:rPr lang="ru-RU" dirty="0"/>
              <a:t> доступу до </a:t>
            </a:r>
            <a:r>
              <a:rPr lang="ru-RU" dirty="0" err="1"/>
              <a:t>об'єктів</a:t>
            </a:r>
            <a:r>
              <a:rPr lang="ru-RU" dirty="0"/>
              <a:t> </a:t>
            </a:r>
            <a:r>
              <a:rPr lang="ru-RU" dirty="0" err="1"/>
              <a:t>додатків</a:t>
            </a:r>
            <a:r>
              <a:rPr lang="ru-RU" dirty="0"/>
              <a:t> та широко </a:t>
            </a:r>
            <a:r>
              <a:rPr lang="ru-RU" dirty="0" err="1"/>
              <a:t>використовується</a:t>
            </a:r>
            <a:r>
              <a:rPr lang="ru-RU" dirty="0"/>
              <a:t> в браузерах як скриптова мова для </a:t>
            </a:r>
            <a:r>
              <a:rPr lang="ru-RU" dirty="0" err="1"/>
              <a:t>надання</a:t>
            </a:r>
            <a:r>
              <a:rPr lang="ru-RU" dirty="0"/>
              <a:t> </a:t>
            </a:r>
            <a:r>
              <a:rPr lang="ru-RU" dirty="0" err="1"/>
              <a:t>інтерактивності</a:t>
            </a:r>
            <a:r>
              <a:rPr lang="ru-RU" dirty="0"/>
              <a:t> веб-</a:t>
            </a:r>
            <a:r>
              <a:rPr lang="ru-RU" dirty="0" err="1"/>
              <a:t>сторінок</a:t>
            </a:r>
            <a:r>
              <a:rPr lang="ru-RU" dirty="0"/>
              <a:t>.</a:t>
            </a:r>
          </a:p>
          <a:p>
            <a:pPr marL="0" indent="0" algn="just">
              <a:buNone/>
              <a:defRPr/>
            </a:pPr>
            <a:endParaRPr lang="ru-RU" dirty="0"/>
          </a:p>
          <a:p>
            <a:pPr marL="0" indent="0" algn="just">
              <a:buNone/>
              <a:defRPr/>
            </a:pPr>
            <a:r>
              <a:rPr lang="en-US" dirty="0">
                <a:hlinkClick r:id="rId3"/>
              </a:rPr>
              <a:t>https://compat-table.github.io/compat-table/es6//</a:t>
            </a:r>
            <a:endParaRPr lang="ru-RU" dirty="0"/>
          </a:p>
          <a:p>
            <a:pPr marL="0" indent="0">
              <a:buNone/>
              <a:defRPr/>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8E3114-F758-8C79-C3B2-639AC18C0BF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499401-ED3F-B04F-CAC9-BB0D64266286}"/>
              </a:ext>
            </a:extLst>
          </p:cNvPr>
          <p:cNvSpPr>
            <a:spLocks noGrp="1"/>
          </p:cNvSpPr>
          <p:nvPr>
            <p:ph type="title"/>
          </p:nvPr>
        </p:nvSpPr>
        <p:spPr>
          <a:xfrm>
            <a:off x="2536014" y="0"/>
            <a:ext cx="8968598" cy="816383"/>
          </a:xfrm>
        </p:spPr>
        <p:txBody>
          <a:bodyPr>
            <a:normAutofit/>
          </a:bodyPr>
          <a:lstStyle/>
          <a:p>
            <a:r>
              <a:rPr lang="uk-UA" dirty="0"/>
              <a:t>Схема типового </a:t>
            </a:r>
            <a:r>
              <a:rPr lang="uk-UA" dirty="0" err="1"/>
              <a:t>бандлера</a:t>
            </a:r>
            <a:endParaRPr lang="uk-UA" dirty="0"/>
          </a:p>
        </p:txBody>
      </p:sp>
      <p:sp>
        <p:nvSpPr>
          <p:cNvPr id="4" name="Місце для номера слайда 3">
            <a:extLst>
              <a:ext uri="{FF2B5EF4-FFF2-40B4-BE49-F238E27FC236}">
                <a16:creationId xmlns:a16="http://schemas.microsoft.com/office/drawing/2014/main" id="{A1ED0412-30B7-2A51-1BDA-A53410CECC36}"/>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7170" name="Picture 2" descr="Figure 6.2 – High-level phases of a modern web bundler&#10;">
            <a:extLst>
              <a:ext uri="{FF2B5EF4-FFF2-40B4-BE49-F238E27FC236}">
                <a16:creationId xmlns:a16="http://schemas.microsoft.com/office/drawing/2014/main" id="{4893033E-C845-0833-ADAA-D4520AE69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409" y="853637"/>
            <a:ext cx="7334496" cy="600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29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Заголовок 1">
            <a:extLst>
              <a:ext uri="{FF2B5EF4-FFF2-40B4-BE49-F238E27FC236}">
                <a16:creationId xmlns:a16="http://schemas.microsoft.com/office/drawing/2014/main" id="{0303F906-D35E-09AB-FCB0-ABFBCAE2CED5}"/>
              </a:ext>
            </a:extLst>
          </p:cNvPr>
          <p:cNvSpPr>
            <a:spLocks noGrp="1"/>
          </p:cNvSpPr>
          <p:nvPr>
            <p:ph type="title"/>
          </p:nvPr>
        </p:nvSpPr>
        <p:spPr>
          <a:xfrm>
            <a:off x="1981200" y="274639"/>
            <a:ext cx="8229600" cy="922337"/>
          </a:xfrm>
        </p:spPr>
        <p:txBody>
          <a:bodyPr/>
          <a:lstStyle/>
          <a:p>
            <a:pPr algn="ctr"/>
            <a:r>
              <a:rPr lang="ru-RU" altLang="uk-UA" dirty="0" err="1"/>
              <a:t>ECMAScript</a:t>
            </a:r>
            <a:r>
              <a:rPr lang="ru-RU" altLang="uk-UA" dirty="0">
                <a:solidFill>
                  <a:srgbClr val="000000"/>
                </a:solidFill>
                <a:latin typeface="Segoe UI" panose="020B0502040204020203" pitchFamily="34" charset="0"/>
                <a:cs typeface="Segoe UI" panose="020B0502040204020203" pitchFamily="34" charset="0"/>
              </a:rPr>
              <a:t> </a:t>
            </a:r>
            <a:r>
              <a:rPr lang="ru-RU" altLang="uk-UA" dirty="0" err="1"/>
              <a:t>Editions</a:t>
            </a:r>
            <a:endParaRPr lang="ru-RU" altLang="uk-UA" dirty="0"/>
          </a:p>
        </p:txBody>
      </p:sp>
      <p:graphicFrame>
        <p:nvGraphicFramePr>
          <p:cNvPr id="4" name="Объект 3">
            <a:extLst>
              <a:ext uri="{FF2B5EF4-FFF2-40B4-BE49-F238E27FC236}">
                <a16:creationId xmlns:a16="http://schemas.microsoft.com/office/drawing/2014/main" id="{F9B42162-4801-3FC7-7E16-19D1B662827A}"/>
              </a:ext>
            </a:extLst>
          </p:cNvPr>
          <p:cNvGraphicFramePr>
            <a:graphicFrameLocks noGrp="1"/>
          </p:cNvGraphicFramePr>
          <p:nvPr>
            <p:ph idx="1"/>
            <p:extLst>
              <p:ext uri="{D42A27DB-BD31-4B8C-83A1-F6EECF244321}">
                <p14:modId xmlns:p14="http://schemas.microsoft.com/office/powerpoint/2010/main" val="609804300"/>
              </p:ext>
            </p:extLst>
          </p:nvPr>
        </p:nvGraphicFramePr>
        <p:xfrm>
          <a:off x="2515891" y="1096089"/>
          <a:ext cx="7854951" cy="5487272"/>
        </p:xfrm>
        <a:graphic>
          <a:graphicData uri="http://schemas.openxmlformats.org/drawingml/2006/table">
            <a:tbl>
              <a:tblPr/>
              <a:tblGrid>
                <a:gridCol w="2618317">
                  <a:extLst>
                    <a:ext uri="{9D8B030D-6E8A-4147-A177-3AD203B41FA5}">
                      <a16:colId xmlns:a16="http://schemas.microsoft.com/office/drawing/2014/main" val="20000"/>
                    </a:ext>
                  </a:extLst>
                </a:gridCol>
                <a:gridCol w="2618317">
                  <a:extLst>
                    <a:ext uri="{9D8B030D-6E8A-4147-A177-3AD203B41FA5}">
                      <a16:colId xmlns:a16="http://schemas.microsoft.com/office/drawing/2014/main" val="20001"/>
                    </a:ext>
                  </a:extLst>
                </a:gridCol>
                <a:gridCol w="2618317">
                  <a:extLst>
                    <a:ext uri="{9D8B030D-6E8A-4147-A177-3AD203B41FA5}">
                      <a16:colId xmlns:a16="http://schemas.microsoft.com/office/drawing/2014/main" val="20002"/>
                    </a:ext>
                  </a:extLst>
                </a:gridCol>
              </a:tblGrid>
              <a:tr h="417333">
                <a:tc>
                  <a:txBody>
                    <a:bodyPr/>
                    <a:lstStyle/>
                    <a:p>
                      <a:pPr algn="l" fontAlgn="t"/>
                      <a:r>
                        <a:rPr lang="en-US" sz="1600">
                          <a:effectLst/>
                        </a:rPr>
                        <a:t>Year</a:t>
                      </a:r>
                    </a:p>
                  </a:txBody>
                  <a:tcPr marL="132330"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Name</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7333">
                <a:tc>
                  <a:txBody>
                    <a:bodyPr/>
                    <a:lstStyle/>
                    <a:p>
                      <a:pPr algn="l" fontAlgn="t"/>
                      <a:r>
                        <a:rPr lang="ru-RU" sz="1600">
                          <a:effectLst/>
                        </a:rPr>
                        <a:t>1997</a:t>
                      </a:r>
                    </a:p>
                  </a:txBody>
                  <a:tcPr marL="132330"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ECMAScript 1</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First Edition.</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17333">
                <a:tc>
                  <a:txBody>
                    <a:bodyPr/>
                    <a:lstStyle/>
                    <a:p>
                      <a:pPr algn="l" fontAlgn="t"/>
                      <a:r>
                        <a:rPr lang="ru-RU" sz="1600">
                          <a:effectLst/>
                        </a:rPr>
                        <a:t>1998</a:t>
                      </a:r>
                    </a:p>
                  </a:txBody>
                  <a:tcPr marL="132330"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ECMAScript 2</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Editorial changes only.</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87849">
                <a:tc>
                  <a:txBody>
                    <a:bodyPr/>
                    <a:lstStyle/>
                    <a:p>
                      <a:pPr algn="l" fontAlgn="t"/>
                      <a:r>
                        <a:rPr lang="ru-RU" sz="1600">
                          <a:effectLst/>
                        </a:rPr>
                        <a:t>1999</a:t>
                      </a:r>
                    </a:p>
                  </a:txBody>
                  <a:tcPr marL="132330"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ECMAScript 3</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rPr>
                        <a:t>Added Regular Expressions.</a:t>
                      </a:r>
                      <a:br>
                        <a:rPr lang="en-US" sz="1600" dirty="0">
                          <a:effectLst/>
                        </a:rPr>
                      </a:br>
                      <a:r>
                        <a:rPr lang="en-US" sz="1600" dirty="0">
                          <a:effectLst/>
                        </a:rPr>
                        <a:t>Added try/catch.</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17333">
                <a:tc>
                  <a:txBody>
                    <a:bodyPr/>
                    <a:lstStyle/>
                    <a:p>
                      <a:pPr algn="l" fontAlgn="t"/>
                      <a:endParaRPr lang="ru-RU" sz="1600">
                        <a:effectLst/>
                      </a:endParaRPr>
                    </a:p>
                  </a:txBody>
                  <a:tcPr marL="132330"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ECMAScript 4</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Was never released.</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87849">
                <a:tc>
                  <a:txBody>
                    <a:bodyPr/>
                    <a:lstStyle/>
                    <a:p>
                      <a:pPr algn="l" fontAlgn="t"/>
                      <a:r>
                        <a:rPr lang="ru-RU" sz="1600">
                          <a:effectLst/>
                        </a:rPr>
                        <a:t>2009</a:t>
                      </a:r>
                    </a:p>
                  </a:txBody>
                  <a:tcPr marL="132330"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ECMAScript 5</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Added "strict mode".</a:t>
                      </a:r>
                      <a:br>
                        <a:rPr lang="en-US" sz="1600">
                          <a:effectLst/>
                        </a:rPr>
                      </a:br>
                      <a:r>
                        <a:rPr lang="en-US" sz="1600">
                          <a:effectLst/>
                        </a:rPr>
                        <a:t>Added JSON support.</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417333">
                <a:tc>
                  <a:txBody>
                    <a:bodyPr/>
                    <a:lstStyle/>
                    <a:p>
                      <a:pPr algn="l" fontAlgn="t"/>
                      <a:r>
                        <a:rPr lang="ru-RU" sz="1600">
                          <a:effectLst/>
                        </a:rPr>
                        <a:t>2011</a:t>
                      </a:r>
                    </a:p>
                  </a:txBody>
                  <a:tcPr marL="132330"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ECMAScript 5.1</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Editorial changes.</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17333">
                <a:tc>
                  <a:txBody>
                    <a:bodyPr/>
                    <a:lstStyle/>
                    <a:p>
                      <a:pPr algn="l" fontAlgn="t"/>
                      <a:r>
                        <a:rPr lang="ru-RU" sz="1600">
                          <a:effectLst/>
                        </a:rPr>
                        <a:t>2015</a:t>
                      </a:r>
                    </a:p>
                  </a:txBody>
                  <a:tcPr marL="132330"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ECMAScript 6</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Added classes and modules.</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1228882">
                <a:tc>
                  <a:txBody>
                    <a:bodyPr/>
                    <a:lstStyle/>
                    <a:p>
                      <a:pPr algn="l" fontAlgn="t"/>
                      <a:r>
                        <a:rPr lang="ru-RU" sz="1600">
                          <a:effectLst/>
                        </a:rPr>
                        <a:t>2016</a:t>
                      </a:r>
                    </a:p>
                  </a:txBody>
                  <a:tcPr marL="132330"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ECMAScript 7</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Added exponential operator (**).</a:t>
                      </a:r>
                      <a:br>
                        <a:rPr lang="en-US" sz="1600" dirty="0">
                          <a:effectLst/>
                        </a:rPr>
                      </a:br>
                      <a:r>
                        <a:rPr lang="en-US" sz="1600" dirty="0">
                          <a:effectLst/>
                        </a:rPr>
                        <a:t>Added </a:t>
                      </a:r>
                      <a:r>
                        <a:rPr lang="en-US" sz="1600" dirty="0" err="1">
                          <a:effectLst/>
                        </a:rPr>
                        <a:t>Array.prototype.includes</a:t>
                      </a:r>
                      <a:r>
                        <a:rPr lang="en-US" sz="1600" dirty="0">
                          <a:effectLst/>
                        </a:rPr>
                        <a:t>.</a:t>
                      </a:r>
                    </a:p>
                  </a:txBody>
                  <a:tcPr marL="66165" marR="66165" marT="66169" marB="661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14380" name="Rectangle 1">
            <a:extLst>
              <a:ext uri="{FF2B5EF4-FFF2-40B4-BE49-F238E27FC236}">
                <a16:creationId xmlns:a16="http://schemas.microsoft.com/office/drawing/2014/main" id="{95A47F4C-CC27-1956-8AB4-72F946234E16}"/>
              </a:ext>
            </a:extLst>
          </p:cNvPr>
          <p:cNvSpPr>
            <a:spLocks noChangeArrowheads="1"/>
          </p:cNvSpPr>
          <p:nvPr/>
        </p:nvSpPr>
        <p:spPr bwMode="auto">
          <a:xfrm>
            <a:off x="-1116013" y="1560874"/>
            <a:ext cx="65" cy="4564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88872" rIns="0" bIns="88872"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0" hangingPunct="0"/>
            <a:endParaRPr lang="uk-UA" altLang="uk-UA">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Заголовок 5">
            <a:extLst>
              <a:ext uri="{FF2B5EF4-FFF2-40B4-BE49-F238E27FC236}">
                <a16:creationId xmlns:a16="http://schemas.microsoft.com/office/drawing/2014/main" id="{BBE0D034-D12F-FC6A-3EFB-17EBE8A49E7E}"/>
              </a:ext>
            </a:extLst>
          </p:cNvPr>
          <p:cNvSpPr>
            <a:spLocks noGrp="1"/>
          </p:cNvSpPr>
          <p:nvPr>
            <p:ph type="title"/>
          </p:nvPr>
        </p:nvSpPr>
        <p:spPr>
          <a:xfrm>
            <a:off x="1890713" y="643743"/>
            <a:ext cx="8229600" cy="756431"/>
          </a:xfrm>
        </p:spPr>
        <p:txBody>
          <a:bodyPr>
            <a:normAutofit/>
          </a:bodyPr>
          <a:lstStyle/>
          <a:p>
            <a:r>
              <a:rPr lang="ru-RU" altLang="uk-UA" dirty="0" err="1"/>
              <a:t>Середовище</a:t>
            </a:r>
            <a:r>
              <a:rPr lang="ru-RU" altLang="uk-UA" dirty="0"/>
              <a:t>: DOM, BOM и JS</a:t>
            </a:r>
          </a:p>
        </p:txBody>
      </p:sp>
      <p:sp>
        <p:nvSpPr>
          <p:cNvPr id="7" name="Объект 6">
            <a:extLst>
              <a:ext uri="{FF2B5EF4-FFF2-40B4-BE49-F238E27FC236}">
                <a16:creationId xmlns:a16="http://schemas.microsoft.com/office/drawing/2014/main" id="{70BC30B5-CCC2-1190-EC96-3E5A80C09142}"/>
              </a:ext>
            </a:extLst>
          </p:cNvPr>
          <p:cNvSpPr>
            <a:spLocks noGrp="1"/>
          </p:cNvSpPr>
          <p:nvPr>
            <p:ph idx="1"/>
          </p:nvPr>
        </p:nvSpPr>
        <p:spPr>
          <a:xfrm>
            <a:off x="1451429" y="1400174"/>
            <a:ext cx="10668000" cy="1270001"/>
          </a:xfrm>
        </p:spPr>
        <p:txBody>
          <a:bodyPr rtlCol="0">
            <a:normAutofit fontScale="92500" lnSpcReduction="20000"/>
          </a:bodyPr>
          <a:lstStyle/>
          <a:p>
            <a:pPr marL="0" indent="0" algn="just">
              <a:buNone/>
              <a:defRPr/>
            </a:pPr>
            <a:r>
              <a:rPr lang="ru-RU" dirty="0"/>
              <a:t>Сама мова </a:t>
            </a:r>
            <a:r>
              <a:rPr lang="de-DE" dirty="0"/>
              <a:t>JavaScript </a:t>
            </a:r>
            <a:r>
              <a:rPr lang="ru-RU" dirty="0"/>
              <a:t>не </a:t>
            </a:r>
            <a:r>
              <a:rPr lang="ru-RU" dirty="0" err="1"/>
              <a:t>призначена</a:t>
            </a:r>
            <a:r>
              <a:rPr lang="ru-RU" dirty="0"/>
              <a:t> для </a:t>
            </a:r>
            <a:r>
              <a:rPr lang="ru-RU" dirty="0" err="1"/>
              <a:t>роботи</a:t>
            </a:r>
            <a:r>
              <a:rPr lang="ru-RU" dirty="0"/>
              <a:t> з браузером </a:t>
            </a:r>
            <a:r>
              <a:rPr lang="uk-UA" dirty="0"/>
              <a:t>а</a:t>
            </a:r>
            <a:r>
              <a:rPr lang="ru-RU" dirty="0" err="1"/>
              <a:t>ле</a:t>
            </a:r>
            <a:r>
              <a:rPr lang="ru-RU" dirty="0"/>
              <a:t> дозволят легко </a:t>
            </a:r>
            <a:r>
              <a:rPr lang="ru-RU" dirty="0" err="1"/>
              <a:t>розширювати</a:t>
            </a:r>
            <a:r>
              <a:rPr lang="ru-RU" dirty="0"/>
              <a:t> себе </a:t>
            </a:r>
            <a:r>
              <a:rPr lang="ru-RU" dirty="0" err="1"/>
              <a:t>новими</a:t>
            </a:r>
            <a:r>
              <a:rPr lang="ru-RU" dirty="0"/>
              <a:t> </a:t>
            </a:r>
            <a:r>
              <a:rPr lang="ru-RU" dirty="0" err="1"/>
              <a:t>функціями</a:t>
            </a:r>
            <a:r>
              <a:rPr lang="ru-RU" dirty="0"/>
              <a:t> та </a:t>
            </a:r>
            <a:r>
              <a:rPr lang="ru-RU" dirty="0" err="1"/>
              <a:t>об'єктами</a:t>
            </a:r>
            <a:r>
              <a:rPr lang="ru-RU" dirty="0"/>
              <a:t>.
</a:t>
            </a:r>
            <a:r>
              <a:rPr lang="de-DE" b="1" dirty="0"/>
              <a:t>BOM</a:t>
            </a:r>
            <a:r>
              <a:rPr lang="de-DE" dirty="0"/>
              <a:t> — </a:t>
            </a:r>
            <a:r>
              <a:rPr lang="ru-RU" dirty="0" err="1"/>
              <a:t>це</a:t>
            </a:r>
            <a:r>
              <a:rPr lang="ru-RU" dirty="0"/>
              <a:t> </a:t>
            </a:r>
            <a:r>
              <a:rPr lang="ru-RU" dirty="0" err="1"/>
              <a:t>об'єкти</a:t>
            </a:r>
            <a:r>
              <a:rPr lang="ru-RU" dirty="0"/>
              <a:t> для </a:t>
            </a:r>
            <a:r>
              <a:rPr lang="ru-RU" dirty="0" err="1"/>
              <a:t>роботи</a:t>
            </a:r>
            <a:r>
              <a:rPr lang="ru-RU" dirty="0"/>
              <a:t> з будь-</a:t>
            </a:r>
            <a:r>
              <a:rPr lang="ru-RU" dirty="0" err="1"/>
              <a:t>чим</a:t>
            </a:r>
            <a:r>
              <a:rPr lang="ru-RU" dirty="0"/>
              <a:t>, </a:t>
            </a:r>
            <a:r>
              <a:rPr lang="ru-RU" dirty="0" err="1"/>
              <a:t>крім</a:t>
            </a:r>
            <a:r>
              <a:rPr lang="ru-RU" dirty="0"/>
              <a:t> документа.
</a:t>
            </a:r>
            <a:r>
              <a:rPr lang="de-DE" b="1" dirty="0"/>
              <a:t>DOM</a:t>
            </a:r>
            <a:r>
              <a:rPr lang="de-DE" dirty="0"/>
              <a:t> – </a:t>
            </a:r>
            <a:r>
              <a:rPr lang="ru-RU" dirty="0" err="1"/>
              <a:t>це</a:t>
            </a:r>
            <a:r>
              <a:rPr lang="ru-RU" dirty="0"/>
              <a:t> </a:t>
            </a:r>
            <a:r>
              <a:rPr lang="ru-RU" dirty="0" err="1"/>
              <a:t>глобальний</a:t>
            </a:r>
            <a:r>
              <a:rPr lang="ru-RU" dirty="0"/>
              <a:t> </a:t>
            </a:r>
            <a:r>
              <a:rPr lang="ru-RU" dirty="0" err="1"/>
              <a:t>об'єкт</a:t>
            </a:r>
            <a:r>
              <a:rPr lang="ru-RU" dirty="0"/>
              <a:t> документа, </a:t>
            </a:r>
            <a:r>
              <a:rPr lang="ru-RU" dirty="0" err="1"/>
              <a:t>який</a:t>
            </a:r>
            <a:r>
              <a:rPr lang="ru-RU" dirty="0"/>
              <a:t> </a:t>
            </a:r>
            <a:r>
              <a:rPr lang="ru-RU" dirty="0" err="1"/>
              <a:t>дозволяє</a:t>
            </a:r>
            <a:r>
              <a:rPr lang="ru-RU" dirty="0"/>
              <a:t> </a:t>
            </a:r>
            <a:r>
              <a:rPr lang="ru-RU" dirty="0" err="1"/>
              <a:t>взаємодіяти</a:t>
            </a:r>
            <a:r>
              <a:rPr lang="ru-RU" dirty="0"/>
              <a:t> з </a:t>
            </a:r>
            <a:r>
              <a:rPr lang="ru-RU" dirty="0" err="1"/>
              <a:t>вмістом</a:t>
            </a:r>
            <a:r>
              <a:rPr lang="ru-RU" dirty="0"/>
              <a:t> </a:t>
            </a:r>
            <a:r>
              <a:rPr lang="ru-RU" dirty="0" err="1"/>
              <a:t>сторінки</a:t>
            </a:r>
            <a:r>
              <a:rPr lang="ru-RU" dirty="0"/>
              <a:t>.</a:t>
            </a:r>
          </a:p>
        </p:txBody>
      </p:sp>
      <p:sp>
        <p:nvSpPr>
          <p:cNvPr id="15363" name="AutoShape 4" descr="https://learn.javascript.ru/article/browser-environment/windowObjects.png">
            <a:extLst>
              <a:ext uri="{FF2B5EF4-FFF2-40B4-BE49-F238E27FC236}">
                <a16:creationId xmlns:a16="http://schemas.microsoft.com/office/drawing/2014/main" id="{14D3C549-F2E2-AE8C-8998-60E87305151A}"/>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uk-UA" altLang="uk-UA"/>
          </a:p>
        </p:txBody>
      </p:sp>
      <p:pic>
        <p:nvPicPr>
          <p:cNvPr id="15364" name="Рисунок 8">
            <a:extLst>
              <a:ext uri="{FF2B5EF4-FFF2-40B4-BE49-F238E27FC236}">
                <a16:creationId xmlns:a16="http://schemas.microsoft.com/office/drawing/2014/main" id="{481DA69A-585D-10E2-DC64-D5A963EDC9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2801730"/>
            <a:ext cx="4464050"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Рисунок 9">
            <a:extLst>
              <a:ext uri="{FF2B5EF4-FFF2-40B4-BE49-F238E27FC236}">
                <a16:creationId xmlns:a16="http://schemas.microsoft.com/office/drawing/2014/main" id="{EA2C625A-D373-3264-361A-A8F019C978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396" y="2670175"/>
            <a:ext cx="40005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CB4FCD-F15D-82A8-3343-2BC560761F3E}"/>
              </a:ext>
            </a:extLst>
          </p:cNvPr>
          <p:cNvSpPr>
            <a:spLocks noGrp="1"/>
          </p:cNvSpPr>
          <p:nvPr>
            <p:ph type="title"/>
          </p:nvPr>
        </p:nvSpPr>
        <p:spPr>
          <a:xfrm>
            <a:off x="1649346" y="431605"/>
            <a:ext cx="9025071" cy="721302"/>
          </a:xfrm>
        </p:spPr>
        <p:txBody>
          <a:bodyPr/>
          <a:lstStyle/>
          <a:p>
            <a:r>
              <a:rPr lang="en-US" dirty="0"/>
              <a:t>JavaScript browser Event</a:t>
            </a:r>
            <a:r>
              <a:rPr lang="uk-UA" dirty="0"/>
              <a:t> </a:t>
            </a:r>
            <a:r>
              <a:rPr lang="en-US" dirty="0"/>
              <a:t>Loop</a:t>
            </a:r>
            <a:endParaRPr lang="uk-UA" dirty="0"/>
          </a:p>
        </p:txBody>
      </p:sp>
      <p:pic>
        <p:nvPicPr>
          <p:cNvPr id="6" name="Місце для вмісту 5">
            <a:extLst>
              <a:ext uri="{FF2B5EF4-FFF2-40B4-BE49-F238E27FC236}">
                <a16:creationId xmlns:a16="http://schemas.microsoft.com/office/drawing/2014/main" id="{091C0F57-0D07-7923-03B3-9D113645BE0A}"/>
              </a:ext>
            </a:extLst>
          </p:cNvPr>
          <p:cNvPicPr>
            <a:picLocks noGrp="1" noChangeAspect="1"/>
          </p:cNvPicPr>
          <p:nvPr>
            <p:ph idx="1"/>
          </p:nvPr>
        </p:nvPicPr>
        <p:blipFill>
          <a:blip r:embed="rId3"/>
          <a:stretch>
            <a:fillRect/>
          </a:stretch>
        </p:blipFill>
        <p:spPr>
          <a:xfrm>
            <a:off x="1649346" y="1152907"/>
            <a:ext cx="6157644" cy="3463675"/>
          </a:xfrm>
          <a:noFill/>
        </p:spPr>
      </p:pic>
      <p:sp>
        <p:nvSpPr>
          <p:cNvPr id="4" name="Місце для номера слайда 3">
            <a:extLst>
              <a:ext uri="{FF2B5EF4-FFF2-40B4-BE49-F238E27FC236}">
                <a16:creationId xmlns:a16="http://schemas.microsoft.com/office/drawing/2014/main" id="{0D68C5E1-574C-2AED-57D1-3BAC979D47A6}"/>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10" name="Rectangle 3">
            <a:extLst>
              <a:ext uri="{FF2B5EF4-FFF2-40B4-BE49-F238E27FC236}">
                <a16:creationId xmlns:a16="http://schemas.microsoft.com/office/drawing/2014/main" id="{E0DBB160-E138-0518-0993-3F0F496F9D7E}"/>
              </a:ext>
            </a:extLst>
          </p:cNvPr>
          <p:cNvSpPr>
            <a:spLocks noChangeArrowheads="1"/>
          </p:cNvSpPr>
          <p:nvPr/>
        </p:nvSpPr>
        <p:spPr bwMode="auto">
          <a:xfrm>
            <a:off x="1649347" y="4797969"/>
            <a:ext cx="8716352" cy="1938992"/>
          </a:xfrm>
          <a:prstGeom prst="rect">
            <a:avLst/>
          </a:prstGeom>
          <a:solidFill>
            <a:srgbClr val="0809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uk-UA" sz="18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const</a:t>
            </a:r>
            <a:r>
              <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de-DE" altLang="uk-UA" sz="18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foo</a:t>
            </a:r>
            <a:r>
              <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 () =&gt; console.log("First");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uk-UA" sz="18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const</a:t>
            </a:r>
            <a:r>
              <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bar = () =&gt; </a:t>
            </a:r>
            <a:r>
              <a:rPr kumimoji="0" lang="de-DE" altLang="uk-UA" sz="18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setTimeout</a:t>
            </a:r>
            <a:r>
              <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=&gt; console.log("Second"), 500);</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uk-UA" sz="18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const</a:t>
            </a:r>
            <a:r>
              <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de-DE" altLang="uk-UA" sz="18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baz</a:t>
            </a:r>
            <a:r>
              <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 () =&gt; console.log("Third");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bar();</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uk-UA" sz="18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foo</a:t>
            </a:r>
            <a:r>
              <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uk-UA" sz="18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baz</a:t>
            </a:r>
            <a:r>
              <a:rPr kumimoji="0" lang="de-DE"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798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7E058F-304B-E4EA-BA7B-23B15F628950}"/>
              </a:ext>
            </a:extLst>
          </p:cNvPr>
          <p:cNvSpPr>
            <a:spLocks noGrp="1"/>
          </p:cNvSpPr>
          <p:nvPr>
            <p:ph type="title"/>
          </p:nvPr>
        </p:nvSpPr>
        <p:spPr>
          <a:xfrm>
            <a:off x="2573675" y="568286"/>
            <a:ext cx="6069812" cy="640445"/>
          </a:xfrm>
        </p:spPr>
        <p:txBody>
          <a:bodyPr/>
          <a:lstStyle/>
          <a:p>
            <a:pPr algn="ctr"/>
            <a:r>
              <a:rPr lang="en-US" dirty="0"/>
              <a:t>NodeJS </a:t>
            </a:r>
            <a:r>
              <a:rPr lang="uk-UA" dirty="0"/>
              <a:t>архітектура</a:t>
            </a:r>
          </a:p>
        </p:txBody>
      </p:sp>
      <p:pic>
        <p:nvPicPr>
          <p:cNvPr id="6" name="Місце для вмісту 5">
            <a:extLst>
              <a:ext uri="{FF2B5EF4-FFF2-40B4-BE49-F238E27FC236}">
                <a16:creationId xmlns:a16="http://schemas.microsoft.com/office/drawing/2014/main" id="{D82C256B-7666-53B9-5E4C-A3425112E3F1}"/>
              </a:ext>
            </a:extLst>
          </p:cNvPr>
          <p:cNvPicPr>
            <a:picLocks noGrp="1" noChangeAspect="1"/>
          </p:cNvPicPr>
          <p:nvPr>
            <p:ph idx="1"/>
          </p:nvPr>
        </p:nvPicPr>
        <p:blipFill>
          <a:blip r:embed="rId3"/>
          <a:stretch>
            <a:fillRect/>
          </a:stretch>
        </p:blipFill>
        <p:spPr>
          <a:xfrm>
            <a:off x="188660" y="1264555"/>
            <a:ext cx="12003340" cy="3984271"/>
          </a:xfrm>
        </p:spPr>
      </p:pic>
      <p:sp>
        <p:nvSpPr>
          <p:cNvPr id="4" name="Місце для номера слайда 3">
            <a:extLst>
              <a:ext uri="{FF2B5EF4-FFF2-40B4-BE49-F238E27FC236}">
                <a16:creationId xmlns:a16="http://schemas.microsoft.com/office/drawing/2014/main" id="{C173B1EE-4030-890F-03F2-6CAB3A8843FE}"/>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3565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254D2A-75B8-3CD2-FEEF-080944400F4A}"/>
              </a:ext>
            </a:extLst>
          </p:cNvPr>
          <p:cNvSpPr>
            <a:spLocks noGrp="1"/>
          </p:cNvSpPr>
          <p:nvPr>
            <p:ph type="title"/>
          </p:nvPr>
        </p:nvSpPr>
        <p:spPr>
          <a:xfrm>
            <a:off x="2592925" y="624110"/>
            <a:ext cx="8784609" cy="640445"/>
          </a:xfrm>
        </p:spPr>
        <p:txBody>
          <a:bodyPr/>
          <a:lstStyle/>
          <a:p>
            <a:r>
              <a:rPr lang="en-US" dirty="0"/>
              <a:t>Building blocks of </a:t>
            </a:r>
            <a:r>
              <a:rPr lang="en-US" dirty="0" err="1"/>
              <a:t>libuv</a:t>
            </a:r>
            <a:endParaRPr lang="uk-UA" dirty="0"/>
          </a:p>
        </p:txBody>
      </p:sp>
      <p:pic>
        <p:nvPicPr>
          <p:cNvPr id="6" name="Місце для вмісту 5">
            <a:extLst>
              <a:ext uri="{FF2B5EF4-FFF2-40B4-BE49-F238E27FC236}">
                <a16:creationId xmlns:a16="http://schemas.microsoft.com/office/drawing/2014/main" id="{3D16D577-4876-040A-AEDA-588DD0C59C3C}"/>
              </a:ext>
            </a:extLst>
          </p:cNvPr>
          <p:cNvPicPr>
            <a:picLocks noGrp="1" noChangeAspect="1"/>
          </p:cNvPicPr>
          <p:nvPr>
            <p:ph idx="1"/>
          </p:nvPr>
        </p:nvPicPr>
        <p:blipFill>
          <a:blip r:embed="rId3"/>
          <a:stretch>
            <a:fillRect/>
          </a:stretch>
        </p:blipFill>
        <p:spPr>
          <a:xfrm>
            <a:off x="187376" y="1459424"/>
            <a:ext cx="12020650" cy="5391079"/>
          </a:xfrm>
        </p:spPr>
      </p:pic>
      <p:sp>
        <p:nvSpPr>
          <p:cNvPr id="4" name="Місце для номера слайда 3">
            <a:extLst>
              <a:ext uri="{FF2B5EF4-FFF2-40B4-BE49-F238E27FC236}">
                <a16:creationId xmlns:a16="http://schemas.microsoft.com/office/drawing/2014/main" id="{36D58CB0-D23D-DB59-4213-F888DAFA752B}"/>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29064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046EC6-2DF5-45EC-7CC9-E8AA679B19A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6F60A-85D7-CF48-FEF8-A07A3D111705}"/>
              </a:ext>
            </a:extLst>
          </p:cNvPr>
          <p:cNvSpPr>
            <a:spLocks noGrp="1"/>
          </p:cNvSpPr>
          <p:nvPr>
            <p:ph type="title"/>
          </p:nvPr>
        </p:nvSpPr>
        <p:spPr>
          <a:xfrm>
            <a:off x="2573675" y="568286"/>
            <a:ext cx="6069812" cy="640445"/>
          </a:xfrm>
        </p:spPr>
        <p:txBody>
          <a:bodyPr/>
          <a:lstStyle/>
          <a:p>
            <a:pPr algn="ctr"/>
            <a:r>
              <a:rPr lang="en-US" dirty="0"/>
              <a:t>NodeJS </a:t>
            </a:r>
            <a:r>
              <a:rPr lang="uk-UA" dirty="0"/>
              <a:t>архітектура</a:t>
            </a:r>
          </a:p>
        </p:txBody>
      </p:sp>
      <p:sp>
        <p:nvSpPr>
          <p:cNvPr id="4" name="Місце для номера слайда 3">
            <a:extLst>
              <a:ext uri="{FF2B5EF4-FFF2-40B4-BE49-F238E27FC236}">
                <a16:creationId xmlns:a16="http://schemas.microsoft.com/office/drawing/2014/main" id="{91944386-169D-05B1-574E-E2D796264029}"/>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8" name="Місце для вмісту 7">
            <a:extLst>
              <a:ext uri="{FF2B5EF4-FFF2-40B4-BE49-F238E27FC236}">
                <a16:creationId xmlns:a16="http://schemas.microsoft.com/office/drawing/2014/main" id="{57208C98-26D7-20FA-E6C6-1D69288E39D3}"/>
              </a:ext>
            </a:extLst>
          </p:cNvPr>
          <p:cNvPicPr>
            <a:picLocks noGrp="1" noChangeAspect="1"/>
          </p:cNvPicPr>
          <p:nvPr>
            <p:ph idx="1"/>
          </p:nvPr>
        </p:nvPicPr>
        <p:blipFill>
          <a:blip r:embed="rId3"/>
          <a:stretch>
            <a:fillRect/>
          </a:stretch>
        </p:blipFill>
        <p:spPr>
          <a:xfrm>
            <a:off x="2117559" y="1309281"/>
            <a:ext cx="6827526" cy="5189710"/>
          </a:xfrm>
        </p:spPr>
      </p:pic>
    </p:spTree>
    <p:extLst>
      <p:ext uri="{BB962C8B-B14F-4D97-AF65-F5344CB8AC3E}">
        <p14:creationId xmlns:p14="http://schemas.microsoft.com/office/powerpoint/2010/main" val="126347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64A212-E868-0075-F8A7-9F268A72B8E2}"/>
              </a:ext>
            </a:extLst>
          </p:cNvPr>
          <p:cNvSpPr>
            <a:spLocks noGrp="1"/>
          </p:cNvSpPr>
          <p:nvPr>
            <p:ph type="title"/>
          </p:nvPr>
        </p:nvSpPr>
        <p:spPr>
          <a:xfrm>
            <a:off x="1732682" y="474199"/>
            <a:ext cx="4803195" cy="678708"/>
          </a:xfrm>
        </p:spPr>
        <p:txBody>
          <a:bodyPr/>
          <a:lstStyle/>
          <a:p>
            <a:r>
              <a:rPr lang="ru-RU" dirty="0" err="1"/>
              <a:t>Модулі</a:t>
            </a:r>
            <a:r>
              <a:rPr lang="ru-RU" dirty="0"/>
              <a:t> </a:t>
            </a:r>
            <a:r>
              <a:rPr lang="en-US" dirty="0"/>
              <a:t>JavaScript</a:t>
            </a:r>
            <a:endParaRPr lang="uk-UA" dirty="0"/>
          </a:p>
        </p:txBody>
      </p:sp>
      <p:sp>
        <p:nvSpPr>
          <p:cNvPr id="3" name="Місце для вмісту 2">
            <a:extLst>
              <a:ext uri="{FF2B5EF4-FFF2-40B4-BE49-F238E27FC236}">
                <a16:creationId xmlns:a16="http://schemas.microsoft.com/office/drawing/2014/main" id="{7EA3FB15-6A5E-3F03-2DC6-A4F2E22F71EF}"/>
              </a:ext>
            </a:extLst>
          </p:cNvPr>
          <p:cNvSpPr>
            <a:spLocks noGrp="1"/>
          </p:cNvSpPr>
          <p:nvPr>
            <p:ph idx="1"/>
          </p:nvPr>
        </p:nvSpPr>
        <p:spPr>
          <a:xfrm>
            <a:off x="1423143" y="1540189"/>
            <a:ext cx="5422274" cy="4357272"/>
          </a:xfrm>
        </p:spPr>
        <p:txBody>
          <a:bodyPr>
            <a:normAutofit lnSpcReduction="10000"/>
          </a:bodyPr>
          <a:lstStyle/>
          <a:p>
            <a:r>
              <a:rPr lang="de-DE" sz="2000" b="1" dirty="0" err="1"/>
              <a:t>CommonJS</a:t>
            </a:r>
            <a:r>
              <a:rPr lang="de-DE" sz="2000" dirty="0"/>
              <a:t>: </a:t>
            </a:r>
            <a:r>
              <a:rPr lang="uk-UA" sz="2000" dirty="0"/>
              <a:t>Використовується головним чином в середовищі </a:t>
            </a:r>
            <a:r>
              <a:rPr lang="de-DE" sz="2000" dirty="0"/>
              <a:t>Node.js. </a:t>
            </a:r>
            <a:r>
              <a:rPr lang="uk-UA" sz="2000" dirty="0"/>
              <a:t>Має синтаксис </a:t>
            </a:r>
            <a:r>
              <a:rPr lang="de-DE" sz="2000" b="1" dirty="0" err="1"/>
              <a:t>require</a:t>
            </a:r>
            <a:r>
              <a:rPr lang="de-DE" sz="2000" dirty="0"/>
              <a:t> </a:t>
            </a:r>
            <a:r>
              <a:rPr lang="uk-UA" sz="2000" dirty="0"/>
              <a:t>для імпорту та </a:t>
            </a:r>
            <a:r>
              <a:rPr lang="de-DE" sz="2000" b="1" dirty="0" err="1"/>
              <a:t>exports</a:t>
            </a:r>
            <a:r>
              <a:rPr lang="de-DE" sz="2000" dirty="0"/>
              <a:t> </a:t>
            </a:r>
            <a:r>
              <a:rPr lang="uk-UA" sz="2000" dirty="0"/>
              <a:t>або </a:t>
            </a:r>
            <a:r>
              <a:rPr lang="de-DE" sz="2000" b="1" dirty="0" err="1"/>
              <a:t>module.exports</a:t>
            </a:r>
            <a:r>
              <a:rPr lang="de-DE" sz="2000" b="1" dirty="0"/>
              <a:t> </a:t>
            </a:r>
            <a:r>
              <a:rPr lang="uk-UA" sz="2000" dirty="0"/>
              <a:t>для екс</a:t>
            </a:r>
          </a:p>
          <a:p>
            <a:endParaRPr lang="uk-UA" sz="2000" dirty="0"/>
          </a:p>
          <a:p>
            <a:endParaRPr lang="uk-UA" sz="2000" dirty="0"/>
          </a:p>
          <a:p>
            <a:endParaRPr lang="uk-UA" sz="2000" dirty="0"/>
          </a:p>
          <a:p>
            <a:r>
              <a:rPr lang="de-DE" sz="2000" b="1" dirty="0"/>
              <a:t>ES6 (</a:t>
            </a:r>
            <a:r>
              <a:rPr lang="de-DE" sz="2000" b="1" dirty="0" err="1"/>
              <a:t>ECMAScript</a:t>
            </a:r>
            <a:r>
              <a:rPr lang="de-DE" sz="2000" b="1" dirty="0"/>
              <a:t> Modules)</a:t>
            </a:r>
            <a:r>
              <a:rPr lang="de-DE" sz="2000" dirty="0"/>
              <a:t>: </a:t>
            </a:r>
            <a:r>
              <a:rPr lang="uk-UA" sz="2000" dirty="0"/>
              <a:t>Це стандарт модульності в сучасному </a:t>
            </a:r>
            <a:r>
              <a:rPr lang="de-DE" sz="2000" dirty="0"/>
              <a:t>JavaScript (</a:t>
            </a:r>
            <a:r>
              <a:rPr lang="de-DE" sz="2000" dirty="0" err="1"/>
              <a:t>ECMAScript</a:t>
            </a:r>
            <a:r>
              <a:rPr lang="de-DE" sz="2000" dirty="0"/>
              <a:t> 6 </a:t>
            </a:r>
            <a:r>
              <a:rPr lang="uk-UA" sz="2000" dirty="0"/>
              <a:t>і вище). Використовує ключові слова </a:t>
            </a:r>
            <a:r>
              <a:rPr lang="de-DE" sz="2000" b="1" dirty="0" err="1"/>
              <a:t>import</a:t>
            </a:r>
            <a:r>
              <a:rPr lang="de-DE" sz="2000" dirty="0"/>
              <a:t> </a:t>
            </a:r>
            <a:r>
              <a:rPr lang="uk-UA" sz="2000" dirty="0"/>
              <a:t>та </a:t>
            </a:r>
            <a:r>
              <a:rPr lang="de-DE" sz="2000" b="1" dirty="0" err="1"/>
              <a:t>export</a:t>
            </a:r>
            <a:r>
              <a:rPr lang="de-DE" sz="2000" dirty="0"/>
              <a:t>.</a:t>
            </a:r>
            <a:r>
              <a:rPr lang="uk-UA" sz="2000" dirty="0"/>
              <a:t> </a:t>
            </a:r>
          </a:p>
        </p:txBody>
      </p:sp>
      <p:sp>
        <p:nvSpPr>
          <p:cNvPr id="4" name="Місце для номера слайда 3">
            <a:extLst>
              <a:ext uri="{FF2B5EF4-FFF2-40B4-BE49-F238E27FC236}">
                <a16:creationId xmlns:a16="http://schemas.microsoft.com/office/drawing/2014/main" id="{A6981055-DBB5-AC75-3B61-BF8911C4845F}"/>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7" name="Рисунок 6">
            <a:extLst>
              <a:ext uri="{FF2B5EF4-FFF2-40B4-BE49-F238E27FC236}">
                <a16:creationId xmlns:a16="http://schemas.microsoft.com/office/drawing/2014/main" id="{F7819288-5A7B-7331-D302-53883DE476EE}"/>
              </a:ext>
            </a:extLst>
          </p:cNvPr>
          <p:cNvPicPr>
            <a:picLocks noChangeAspect="1"/>
          </p:cNvPicPr>
          <p:nvPr/>
        </p:nvPicPr>
        <p:blipFill rotWithShape="1">
          <a:blip r:embed="rId3"/>
          <a:srcRect l="39801" t="34741" r="41873" b="45320"/>
          <a:stretch/>
        </p:blipFill>
        <p:spPr>
          <a:xfrm>
            <a:off x="7068949" y="973722"/>
            <a:ext cx="3780827" cy="2455278"/>
          </a:xfrm>
          <a:prstGeom prst="rect">
            <a:avLst/>
          </a:prstGeom>
        </p:spPr>
      </p:pic>
      <p:pic>
        <p:nvPicPr>
          <p:cNvPr id="9" name="Рисунок 8">
            <a:extLst>
              <a:ext uri="{FF2B5EF4-FFF2-40B4-BE49-F238E27FC236}">
                <a16:creationId xmlns:a16="http://schemas.microsoft.com/office/drawing/2014/main" id="{ECAE970B-B65E-A03C-8472-529C23D7DE3C}"/>
              </a:ext>
            </a:extLst>
          </p:cNvPr>
          <p:cNvPicPr>
            <a:picLocks noChangeAspect="1"/>
          </p:cNvPicPr>
          <p:nvPr/>
        </p:nvPicPr>
        <p:blipFill rotWithShape="1">
          <a:blip r:embed="rId3"/>
          <a:srcRect l="40095" t="64098" r="41068" b="16208"/>
          <a:stretch/>
        </p:blipFill>
        <p:spPr>
          <a:xfrm>
            <a:off x="7068949" y="3851045"/>
            <a:ext cx="3780826" cy="2359354"/>
          </a:xfrm>
          <a:prstGeom prst="rect">
            <a:avLst/>
          </a:prstGeom>
        </p:spPr>
      </p:pic>
    </p:spTree>
    <p:extLst>
      <p:ext uri="{BB962C8B-B14F-4D97-AF65-F5344CB8AC3E}">
        <p14:creationId xmlns:p14="http://schemas.microsoft.com/office/powerpoint/2010/main" val="888986213"/>
      </p:ext>
    </p:extLst>
  </p:cSld>
  <p:clrMapOvr>
    <a:masterClrMapping/>
  </p:clrMapOvr>
</p:sld>
</file>

<file path=ppt/theme/theme1.xml><?xml version="1.0" encoding="utf-8"?>
<a:theme xmlns:a="http://schemas.openxmlformats.org/drawingml/2006/main" name="Віхоть">
  <a:themeElements>
    <a:clrScheme name="Віхоть">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Віхоть">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іхоть">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1672</TotalTime>
  <Words>5338</Words>
  <Application>Microsoft Office PowerPoint</Application>
  <PresentationFormat>Широкий екран</PresentationFormat>
  <Paragraphs>399</Paragraphs>
  <Slides>20</Slides>
  <Notes>17</Notes>
  <HiddenSlides>0</HiddenSlides>
  <MMClips>0</MMClips>
  <ScaleCrop>false</ScaleCrop>
  <HeadingPairs>
    <vt:vector size="6" baseType="variant">
      <vt:variant>
        <vt:lpstr>Використані шрифти</vt:lpstr>
      </vt:variant>
      <vt:variant>
        <vt:i4>8</vt:i4>
      </vt:variant>
      <vt:variant>
        <vt:lpstr>Тема</vt:lpstr>
      </vt:variant>
      <vt:variant>
        <vt:i4>1</vt:i4>
      </vt:variant>
      <vt:variant>
        <vt:lpstr>Заголовки слайдів</vt:lpstr>
      </vt:variant>
      <vt:variant>
        <vt:i4>20</vt:i4>
      </vt:variant>
    </vt:vector>
  </HeadingPairs>
  <TitlesOfParts>
    <vt:vector size="29" baseType="lpstr">
      <vt:lpstr>Arial</vt:lpstr>
      <vt:lpstr>Calibri</vt:lpstr>
      <vt:lpstr>Century Gothic</vt:lpstr>
      <vt:lpstr>Courier New</vt:lpstr>
      <vt:lpstr>Montserrat</vt:lpstr>
      <vt:lpstr>Segoe UI</vt:lpstr>
      <vt:lpstr>Söhne</vt:lpstr>
      <vt:lpstr>Wingdings 3</vt:lpstr>
      <vt:lpstr>Віхоть</vt:lpstr>
      <vt:lpstr>JavaScript, NodeJS</vt:lpstr>
      <vt:lpstr>ECMAScript</vt:lpstr>
      <vt:lpstr>ECMAScript Editions</vt:lpstr>
      <vt:lpstr>Середовище: DOM, BOM и JS</vt:lpstr>
      <vt:lpstr>JavaScript browser Event Loop</vt:lpstr>
      <vt:lpstr>NodeJS архітектура</vt:lpstr>
      <vt:lpstr>Building blocks of libuv</vt:lpstr>
      <vt:lpstr>NodeJS архітектура</vt:lpstr>
      <vt:lpstr>Модулі JavaScript</vt:lpstr>
      <vt:lpstr>Модулі JavaScript</vt:lpstr>
      <vt:lpstr>Основи package.json </vt:lpstr>
      <vt:lpstr>Вибір менеджера пакетів</vt:lpstr>
      <vt:lpstr>NPM – структура збереження пакетів</vt:lpstr>
      <vt:lpstr>Yarn – структура збереження пакетів</vt:lpstr>
      <vt:lpstr>pnpm – структура збереження пакетів</vt:lpstr>
      <vt:lpstr>NPM пакети для запуску локального сервера</vt:lpstr>
      <vt:lpstr>Bundlers </vt:lpstr>
      <vt:lpstr>Мета використання бандлерів</vt:lpstr>
      <vt:lpstr>Приклад графа модуля, побудованого з двох точок входу</vt:lpstr>
      <vt:lpstr>Схема типового бандлера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Servers</dc:title>
  <dc:creator>Andrey Lisnyak</dc:creator>
  <cp:lastModifiedBy>Andrey Lisnyak</cp:lastModifiedBy>
  <cp:revision>20</cp:revision>
  <dcterms:created xsi:type="dcterms:W3CDTF">2024-02-17T22:47:11Z</dcterms:created>
  <dcterms:modified xsi:type="dcterms:W3CDTF">2024-02-27T06:22:19Z</dcterms:modified>
</cp:coreProperties>
</file>