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9" r:id="rId5"/>
    <p:sldId id="270" r:id="rId6"/>
    <p:sldId id="260" r:id="rId7"/>
    <p:sldId id="266" r:id="rId8"/>
    <p:sldId id="261" r:id="rId9"/>
    <p:sldId id="264" r:id="rId10"/>
    <p:sldId id="271" r:id="rId11"/>
    <p:sldId id="267"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5" autoAdjust="0"/>
    <p:restoredTop sz="94660"/>
  </p:normalViewPr>
  <p:slideViewPr>
    <p:cSldViewPr snapToGrid="0">
      <p:cViewPr varScale="1">
        <p:scale>
          <a:sx n="50" d="100"/>
          <a:sy n="50" d="100"/>
        </p:scale>
        <p:origin x="176" y="1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FBE27033-4CEB-4B25-B9B4-416DA87DD712}"/>
              </a:ext>
            </a:extLst>
          </p:cNvPr>
          <p:cNvSpPr>
            <a:spLocks noGrp="1"/>
          </p:cNvSpPr>
          <p:nvPr>
            <p:ph type="ctrTitle"/>
          </p:nvPr>
        </p:nvSpPr>
        <p:spPr>
          <a:xfrm>
            <a:off x="2667000" y="2328334"/>
            <a:ext cx="6858000" cy="1367896"/>
          </a:xfrm>
        </p:spPr>
        <p:txBody>
          <a:bodyPr>
            <a:normAutofit/>
          </a:bodyPr>
          <a:lstStyle/>
          <a:p>
            <a:pPr algn="ctr"/>
            <a:r>
              <a:rPr lang="en-ZA">
                <a:solidFill>
                  <a:srgbClr val="FFFFFF"/>
                </a:solidFill>
              </a:rPr>
              <a:t>Hamilton go </a:t>
            </a:r>
          </a:p>
        </p:txBody>
      </p:sp>
      <p:sp>
        <p:nvSpPr>
          <p:cNvPr id="3" name="Subtitle 2">
            <a:extLst>
              <a:ext uri="{FF2B5EF4-FFF2-40B4-BE49-F238E27FC236}">
                <a16:creationId xmlns:a16="http://schemas.microsoft.com/office/drawing/2014/main" id="{3DBF2AC9-724F-4EED-B700-DBF91AFE1684}"/>
              </a:ext>
            </a:extLst>
          </p:cNvPr>
          <p:cNvSpPr>
            <a:spLocks noGrp="1"/>
          </p:cNvSpPr>
          <p:nvPr>
            <p:ph type="subTitle" idx="1"/>
          </p:nvPr>
        </p:nvSpPr>
        <p:spPr>
          <a:xfrm>
            <a:off x="2667001" y="3602038"/>
            <a:ext cx="6857999" cy="953029"/>
          </a:xfrm>
        </p:spPr>
        <p:txBody>
          <a:bodyPr>
            <a:normAutofit/>
          </a:bodyPr>
          <a:lstStyle/>
          <a:p>
            <a:pPr algn="ctr"/>
            <a:r>
              <a:rPr lang="en-ZA">
                <a:solidFill>
                  <a:schemeClr val="bg2"/>
                </a:solidFill>
              </a:rPr>
              <a:t>By the bit busters </a:t>
            </a:r>
          </a:p>
        </p:txBody>
      </p:sp>
    </p:spTree>
    <p:extLst>
      <p:ext uri="{BB962C8B-B14F-4D97-AF65-F5344CB8AC3E}">
        <p14:creationId xmlns:p14="http://schemas.microsoft.com/office/powerpoint/2010/main" val="11054465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E574-126C-FF25-1763-C64020E18345}"/>
              </a:ext>
            </a:extLst>
          </p:cNvPr>
          <p:cNvSpPr>
            <a:spLocks noGrp="1"/>
          </p:cNvSpPr>
          <p:nvPr>
            <p:ph type="title"/>
          </p:nvPr>
        </p:nvSpPr>
        <p:spPr/>
        <p:txBody>
          <a:bodyPr/>
          <a:lstStyle/>
          <a:p>
            <a:r>
              <a:rPr lang="en-US" dirty="0"/>
              <a:t>Character class</a:t>
            </a:r>
          </a:p>
        </p:txBody>
      </p:sp>
      <p:sp>
        <p:nvSpPr>
          <p:cNvPr id="3" name="Content Placeholder 2">
            <a:extLst>
              <a:ext uri="{FF2B5EF4-FFF2-40B4-BE49-F238E27FC236}">
                <a16:creationId xmlns:a16="http://schemas.microsoft.com/office/drawing/2014/main" id="{85BE2A27-2B9A-51A5-4C68-83C37E3EF2D7}"/>
              </a:ext>
            </a:extLst>
          </p:cNvPr>
          <p:cNvSpPr>
            <a:spLocks noGrp="1"/>
          </p:cNvSpPr>
          <p:nvPr>
            <p:ph idx="1"/>
          </p:nvPr>
        </p:nvSpPr>
        <p:spPr>
          <a:xfrm>
            <a:off x="1141412" y="1854633"/>
            <a:ext cx="9905999" cy="1179513"/>
          </a:xfrm>
        </p:spPr>
        <p:txBody>
          <a:bodyPr>
            <a:normAutofit/>
          </a:bodyPr>
          <a:lstStyle/>
          <a:p>
            <a:r>
              <a:rPr lang="en-US" sz="2000" dirty="0"/>
              <a:t>Declare the character traits with short description on the character </a:t>
            </a:r>
          </a:p>
          <a:p>
            <a:r>
              <a:rPr lang="en-US" sz="2000" dirty="0"/>
              <a:t>The constructor method after declaring character traits </a:t>
            </a:r>
          </a:p>
        </p:txBody>
      </p:sp>
      <p:pic>
        <p:nvPicPr>
          <p:cNvPr id="5" name="Picture 4">
            <a:extLst>
              <a:ext uri="{FF2B5EF4-FFF2-40B4-BE49-F238E27FC236}">
                <a16:creationId xmlns:a16="http://schemas.microsoft.com/office/drawing/2014/main" id="{C9089ED3-3E13-A848-DF67-B0341A717222}"/>
              </a:ext>
            </a:extLst>
          </p:cNvPr>
          <p:cNvPicPr>
            <a:picLocks noChangeAspect="1"/>
          </p:cNvPicPr>
          <p:nvPr/>
        </p:nvPicPr>
        <p:blipFill>
          <a:blip r:embed="rId2"/>
          <a:stretch>
            <a:fillRect/>
          </a:stretch>
        </p:blipFill>
        <p:spPr>
          <a:xfrm>
            <a:off x="1853783" y="3130661"/>
            <a:ext cx="8481255" cy="3108821"/>
          </a:xfrm>
          <a:prstGeom prst="rect">
            <a:avLst/>
          </a:prstGeom>
        </p:spPr>
      </p:pic>
    </p:spTree>
    <p:extLst>
      <p:ext uri="{BB962C8B-B14F-4D97-AF65-F5344CB8AC3E}">
        <p14:creationId xmlns:p14="http://schemas.microsoft.com/office/powerpoint/2010/main" val="197938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4E2EF-AE11-FC2B-88DE-26F3D3D9B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1EFB4-66B5-C4A1-91C9-B908B794BD2A}"/>
              </a:ext>
            </a:extLst>
          </p:cNvPr>
          <p:cNvSpPr>
            <a:spLocks noGrp="1"/>
          </p:cNvSpPr>
          <p:nvPr>
            <p:ph type="title"/>
          </p:nvPr>
        </p:nvSpPr>
        <p:spPr/>
        <p:txBody>
          <a:bodyPr/>
          <a:lstStyle/>
          <a:p>
            <a:r>
              <a:rPr lang="en-ZA"/>
              <a:t>New feature</a:t>
            </a:r>
            <a:endParaRPr lang="en-ZA" dirty="0"/>
          </a:p>
        </p:txBody>
      </p:sp>
      <p:sp>
        <p:nvSpPr>
          <p:cNvPr id="3" name="Content Placeholder 2">
            <a:extLst>
              <a:ext uri="{FF2B5EF4-FFF2-40B4-BE49-F238E27FC236}">
                <a16:creationId xmlns:a16="http://schemas.microsoft.com/office/drawing/2014/main" id="{590D883A-9D5C-9E19-F3BB-33080E3A9723}"/>
              </a:ext>
            </a:extLst>
          </p:cNvPr>
          <p:cNvSpPr>
            <a:spLocks noGrp="1"/>
          </p:cNvSpPr>
          <p:nvPr>
            <p:ph idx="1"/>
          </p:nvPr>
        </p:nvSpPr>
        <p:spPr/>
        <p:txBody>
          <a:bodyPr>
            <a:normAutofit/>
          </a:bodyPr>
          <a:lstStyle/>
          <a:p>
            <a:r>
              <a:rPr lang="en-ZA" sz="2000" dirty="0"/>
              <a:t>Somewhat like a </a:t>
            </a:r>
            <a:r>
              <a:rPr lang="en-ZA" sz="2000" dirty="0" err="1"/>
              <a:t>Pokèmon</a:t>
            </a:r>
            <a:r>
              <a:rPr lang="en-ZA" sz="2000" dirty="0"/>
              <a:t> package as we specialised the original game into the Computer Science faculty. With the heavily investigated pictures of our lecturers. </a:t>
            </a:r>
          </a:p>
          <a:p>
            <a:r>
              <a:rPr lang="en-ZA" sz="2000" dirty="0"/>
              <a:t>Wanted to have tournament and ladder modes, where CPU player would need to be used. To give players ability to create and save their own characters for later. </a:t>
            </a:r>
          </a:p>
          <a:p>
            <a:endParaRPr lang="en-ZA" sz="2000" dirty="0"/>
          </a:p>
        </p:txBody>
      </p:sp>
    </p:spTree>
    <p:extLst>
      <p:ext uri="{BB962C8B-B14F-4D97-AF65-F5344CB8AC3E}">
        <p14:creationId xmlns:p14="http://schemas.microsoft.com/office/powerpoint/2010/main" val="3295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A277-5561-C434-7BD1-F7582F8C36CA}"/>
              </a:ext>
            </a:extLst>
          </p:cNvPr>
          <p:cNvSpPr>
            <a:spLocks noGrp="1"/>
          </p:cNvSpPr>
          <p:nvPr>
            <p:ph type="title"/>
          </p:nvPr>
        </p:nvSpPr>
        <p:spPr/>
        <p:txBody>
          <a:bodyPr/>
          <a:lstStyle/>
          <a:p>
            <a:r>
              <a:rPr lang="en-US" dirty="0"/>
              <a:t>Challenges 				lessons</a:t>
            </a:r>
          </a:p>
        </p:txBody>
      </p:sp>
      <p:sp>
        <p:nvSpPr>
          <p:cNvPr id="3" name="Content Placeholder 2">
            <a:extLst>
              <a:ext uri="{FF2B5EF4-FFF2-40B4-BE49-F238E27FC236}">
                <a16:creationId xmlns:a16="http://schemas.microsoft.com/office/drawing/2014/main" id="{2EABB697-B64D-76F1-EB0D-EA3B20534CCF}"/>
              </a:ext>
            </a:extLst>
          </p:cNvPr>
          <p:cNvSpPr>
            <a:spLocks noGrp="1"/>
          </p:cNvSpPr>
          <p:nvPr>
            <p:ph sz="half" idx="1"/>
          </p:nvPr>
        </p:nvSpPr>
        <p:spPr/>
        <p:txBody>
          <a:bodyPr>
            <a:normAutofit lnSpcReduction="10000"/>
          </a:bodyPr>
          <a:lstStyle/>
          <a:p>
            <a:pPr marL="0" indent="0">
              <a:buNone/>
            </a:pPr>
            <a:r>
              <a:rPr lang="en-US" sz="2000" dirty="0"/>
              <a:t>Soft-skills:</a:t>
            </a:r>
          </a:p>
          <a:p>
            <a:r>
              <a:rPr lang="en-US" sz="1600" dirty="0"/>
              <a:t>Project Management (meeting deadlines) </a:t>
            </a:r>
          </a:p>
          <a:p>
            <a:r>
              <a:rPr lang="en-US" sz="1600" dirty="0"/>
              <a:t>Teamwork and Collaboration  </a:t>
            </a:r>
          </a:p>
          <a:p>
            <a:r>
              <a:rPr lang="en-US" sz="1600" dirty="0"/>
              <a:t>Project Requirement Research </a:t>
            </a:r>
          </a:p>
          <a:p>
            <a:pPr lvl="1"/>
            <a:endParaRPr lang="en-US" sz="1600" dirty="0"/>
          </a:p>
          <a:p>
            <a:pPr marL="0" indent="0">
              <a:buNone/>
            </a:pPr>
            <a:r>
              <a:rPr lang="en-US" sz="2000" dirty="0"/>
              <a:t>Technical skills: </a:t>
            </a:r>
          </a:p>
          <a:p>
            <a:r>
              <a:rPr lang="en-US" sz="1600" dirty="0"/>
              <a:t>Implementing sound library with sound effects </a:t>
            </a:r>
          </a:p>
          <a:p>
            <a:r>
              <a:rPr lang="en-US" sz="1600" dirty="0"/>
              <a:t>Cement course knowledge of objects and classes by using them here</a:t>
            </a:r>
          </a:p>
          <a:p>
            <a:endParaRPr lang="en-US" sz="1600" dirty="0"/>
          </a:p>
          <a:p>
            <a:pPr lvl="1"/>
            <a:endParaRPr lang="en-US" sz="1600" dirty="0"/>
          </a:p>
          <a:p>
            <a:pPr lvl="1"/>
            <a:endParaRPr lang="en-US" sz="1600" dirty="0"/>
          </a:p>
        </p:txBody>
      </p:sp>
      <p:sp>
        <p:nvSpPr>
          <p:cNvPr id="4" name="Content Placeholder 3">
            <a:extLst>
              <a:ext uri="{FF2B5EF4-FFF2-40B4-BE49-F238E27FC236}">
                <a16:creationId xmlns:a16="http://schemas.microsoft.com/office/drawing/2014/main" id="{75A6F4FB-9428-E37F-F072-C6DC7DA0AEAB}"/>
              </a:ext>
            </a:extLst>
          </p:cNvPr>
          <p:cNvSpPr>
            <a:spLocks noGrp="1"/>
          </p:cNvSpPr>
          <p:nvPr>
            <p:ph sz="half" idx="2"/>
          </p:nvPr>
        </p:nvSpPr>
        <p:spPr/>
        <p:txBody>
          <a:bodyPr>
            <a:normAutofit lnSpcReduction="10000"/>
          </a:bodyPr>
          <a:lstStyle/>
          <a:p>
            <a:r>
              <a:rPr lang="en-US" sz="1600" dirty="0"/>
              <a:t>Create multiple classes to handle different events of the code from main menu display to arena fight mechanics</a:t>
            </a:r>
          </a:p>
          <a:p>
            <a:r>
              <a:rPr lang="en-US" sz="1600" dirty="0"/>
              <a:t>Programming will humble you. To achieve your initial ambition, you will need consistent and intentional effort to learn and implemented the learned content</a:t>
            </a:r>
          </a:p>
          <a:p>
            <a:r>
              <a:rPr lang="en-US" sz="1600" dirty="0"/>
              <a:t>Making a successful project Is fulfilling. Enjoying your hard-work by finally playing the game without any bugs (or at a satisfactory state) makes the obstacles worth it</a:t>
            </a:r>
          </a:p>
          <a:p>
            <a:r>
              <a:rPr lang="en-US" sz="1600" dirty="0"/>
              <a:t>To manage time better and have effective communication in the group </a:t>
            </a:r>
          </a:p>
        </p:txBody>
      </p:sp>
    </p:spTree>
    <p:extLst>
      <p:ext uri="{BB962C8B-B14F-4D97-AF65-F5344CB8AC3E}">
        <p14:creationId xmlns:p14="http://schemas.microsoft.com/office/powerpoint/2010/main" val="45401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D533F09C-44DE-48E7-90B3-152838EBF368}"/>
              </a:ext>
            </a:extLst>
          </p:cNvPr>
          <p:cNvSpPr>
            <a:spLocks noGrp="1"/>
          </p:cNvSpPr>
          <p:nvPr>
            <p:ph type="title"/>
          </p:nvPr>
        </p:nvSpPr>
        <p:spPr>
          <a:xfrm>
            <a:off x="1141413" y="1082673"/>
            <a:ext cx="2869416" cy="4708528"/>
          </a:xfrm>
        </p:spPr>
        <p:txBody>
          <a:bodyPr>
            <a:normAutofit/>
          </a:bodyPr>
          <a:lstStyle/>
          <a:p>
            <a:pPr algn="r"/>
            <a:r>
              <a:rPr lang="en-ZA" sz="4000"/>
              <a:t>references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471C48-0B1F-4DED-9E85-2974D0F04C1D}"/>
              </a:ext>
            </a:extLst>
          </p:cNvPr>
          <p:cNvSpPr>
            <a:spLocks noGrp="1"/>
          </p:cNvSpPr>
          <p:nvPr>
            <p:ph idx="1"/>
          </p:nvPr>
        </p:nvSpPr>
        <p:spPr>
          <a:xfrm>
            <a:off x="5297763" y="1082673"/>
            <a:ext cx="5751237" cy="4708528"/>
          </a:xfrm>
        </p:spPr>
        <p:txBody>
          <a:bodyPr anchor="ctr">
            <a:normAutofit/>
          </a:bodyPr>
          <a:lstStyle/>
          <a:p>
            <a:r>
              <a:rPr lang="en-ZA" sz="1800" dirty="0"/>
              <a:t>Chen, R., Levy, R. and </a:t>
            </a:r>
            <a:r>
              <a:rPr lang="en-ZA" sz="1800" dirty="0" err="1"/>
              <a:t>Eisape</a:t>
            </a:r>
            <a:r>
              <a:rPr lang="en-ZA" sz="1800" dirty="0"/>
              <a:t>, T., 2021. On factors influencing typing time: Insights from a viral online typing game. In Proceedings of the Annual Meeting of the Cognitive Science Society (Vol. 43, No. 43).</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76769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A6E7-A2D3-4E38-833C-C6BAACC255DB}"/>
              </a:ext>
            </a:extLst>
          </p:cNvPr>
          <p:cNvSpPr>
            <a:spLocks noGrp="1"/>
          </p:cNvSpPr>
          <p:nvPr>
            <p:ph type="title"/>
          </p:nvPr>
        </p:nvSpPr>
        <p:spPr/>
        <p:txBody>
          <a:bodyPr/>
          <a:lstStyle/>
          <a:p>
            <a:r>
              <a:rPr lang="en-ZA" dirty="0"/>
              <a:t>Roles</a:t>
            </a:r>
          </a:p>
        </p:txBody>
      </p:sp>
      <p:sp>
        <p:nvSpPr>
          <p:cNvPr id="3" name="Content Placeholder 2">
            <a:extLst>
              <a:ext uri="{FF2B5EF4-FFF2-40B4-BE49-F238E27FC236}">
                <a16:creationId xmlns:a16="http://schemas.microsoft.com/office/drawing/2014/main" id="{58EC2FE0-1F97-4DA0-A131-2FEF39529741}"/>
              </a:ext>
            </a:extLst>
          </p:cNvPr>
          <p:cNvSpPr>
            <a:spLocks noGrp="1"/>
          </p:cNvSpPr>
          <p:nvPr>
            <p:ph sz="half" idx="1"/>
          </p:nvPr>
        </p:nvSpPr>
        <p:spPr>
          <a:xfrm>
            <a:off x="742165" y="2220993"/>
            <a:ext cx="3164305" cy="3541714"/>
          </a:xfrm>
        </p:spPr>
        <p:txBody>
          <a:bodyPr/>
          <a:lstStyle/>
          <a:p>
            <a:pPr marL="0" indent="0">
              <a:buNone/>
            </a:pPr>
            <a:r>
              <a:rPr lang="en-ZA" dirty="0"/>
              <a:t>Zolile Sibanda</a:t>
            </a:r>
          </a:p>
          <a:p>
            <a:r>
              <a:rPr lang="en-ZA" sz="1600" dirty="0"/>
              <a:t>Provided the base code for the GUI and back-end code </a:t>
            </a:r>
          </a:p>
          <a:p>
            <a:r>
              <a:rPr lang="en-ZA" sz="1600" dirty="0"/>
              <a:t>Kick started the implementation process </a:t>
            </a:r>
          </a:p>
          <a:p>
            <a:r>
              <a:rPr lang="en-ZA" sz="1600" dirty="0"/>
              <a:t>Acquired background and Pokémon player images </a:t>
            </a:r>
          </a:p>
          <a:p>
            <a:endParaRPr lang="en-ZA" dirty="0"/>
          </a:p>
        </p:txBody>
      </p:sp>
      <p:sp>
        <p:nvSpPr>
          <p:cNvPr id="4" name="Content Placeholder 3">
            <a:extLst>
              <a:ext uri="{FF2B5EF4-FFF2-40B4-BE49-F238E27FC236}">
                <a16:creationId xmlns:a16="http://schemas.microsoft.com/office/drawing/2014/main" id="{DB492D89-1F8D-41B0-8B0D-DFCFA689B3FD}"/>
              </a:ext>
            </a:extLst>
          </p:cNvPr>
          <p:cNvSpPr>
            <a:spLocks noGrp="1"/>
          </p:cNvSpPr>
          <p:nvPr>
            <p:ph sz="half" idx="2"/>
          </p:nvPr>
        </p:nvSpPr>
        <p:spPr>
          <a:xfrm>
            <a:off x="4512259" y="2213941"/>
            <a:ext cx="3164305" cy="3541714"/>
          </a:xfrm>
        </p:spPr>
        <p:txBody>
          <a:bodyPr/>
          <a:lstStyle/>
          <a:p>
            <a:pPr marL="0" indent="0">
              <a:buNone/>
            </a:pPr>
            <a:r>
              <a:rPr lang="en-ZA" dirty="0"/>
              <a:t>Nkululeko </a:t>
            </a:r>
            <a:r>
              <a:rPr lang="en-ZA" dirty="0" err="1"/>
              <a:t>Ntakana</a:t>
            </a:r>
            <a:endParaRPr lang="en-ZA" dirty="0"/>
          </a:p>
          <a:p>
            <a:r>
              <a:rPr lang="en-ZA" sz="1600" dirty="0"/>
              <a:t>Assisted in improving the back and front-end code </a:t>
            </a:r>
          </a:p>
          <a:p>
            <a:r>
              <a:rPr lang="en-ZA" sz="1600" dirty="0"/>
              <a:t>Tested and debugged the fighting mechanics and code </a:t>
            </a:r>
          </a:p>
          <a:p>
            <a:r>
              <a:rPr lang="en-ZA" sz="1600" dirty="0"/>
              <a:t>Implemented the appropriate code for music and sound effects </a:t>
            </a:r>
          </a:p>
        </p:txBody>
      </p:sp>
      <p:sp>
        <p:nvSpPr>
          <p:cNvPr id="5" name="TextBox 4">
            <a:extLst>
              <a:ext uri="{FF2B5EF4-FFF2-40B4-BE49-F238E27FC236}">
                <a16:creationId xmlns:a16="http://schemas.microsoft.com/office/drawing/2014/main" id="{9BEC97FB-F11D-44CB-8982-E7FC1F675344}"/>
              </a:ext>
            </a:extLst>
          </p:cNvPr>
          <p:cNvSpPr txBox="1"/>
          <p:nvPr/>
        </p:nvSpPr>
        <p:spPr>
          <a:xfrm>
            <a:off x="8285530" y="2228671"/>
            <a:ext cx="3164305" cy="2923877"/>
          </a:xfrm>
          <a:prstGeom prst="rect">
            <a:avLst/>
          </a:prstGeom>
          <a:noFill/>
        </p:spPr>
        <p:txBody>
          <a:bodyPr wrap="square" rtlCol="0">
            <a:spAutoFit/>
          </a:bodyPr>
          <a:lstStyle/>
          <a:p>
            <a:r>
              <a:rPr lang="en-ZA" sz="2400" dirty="0"/>
              <a:t>Pranay Patel </a:t>
            </a:r>
          </a:p>
          <a:p>
            <a:pPr marL="285750" indent="-285750">
              <a:buFont typeface="Arial" panose="020B0604020202020204" pitchFamily="34" charset="0"/>
              <a:buChar char="•"/>
            </a:pPr>
            <a:r>
              <a:rPr lang="en-ZA" sz="1600" dirty="0"/>
              <a:t>Lead the process of improving the base front and back-end code</a:t>
            </a:r>
          </a:p>
          <a:p>
            <a:pPr marL="285750" indent="-285750">
              <a:buFont typeface="Arial" panose="020B0604020202020204" pitchFamily="34" charset="0"/>
              <a:buChar char="•"/>
            </a:pPr>
            <a:r>
              <a:rPr lang="en-ZA" sz="1600" dirty="0"/>
              <a:t>Also implemented appropriate music and sound effects </a:t>
            </a:r>
          </a:p>
          <a:p>
            <a:pPr marL="285750" indent="-285750">
              <a:buFont typeface="Arial" panose="020B0604020202020204" pitchFamily="34" charset="0"/>
              <a:buChar char="•"/>
            </a:pPr>
            <a:r>
              <a:rPr lang="en-ZA" sz="1600" dirty="0"/>
              <a:t>Improved the fight mechanics (attacked inflicted and energy gained) </a:t>
            </a:r>
          </a:p>
          <a:p>
            <a:pPr marL="285750" indent="-285750">
              <a:buFont typeface="Arial" panose="020B0604020202020204" pitchFamily="34" charset="0"/>
              <a:buChar char="•"/>
            </a:pPr>
            <a:r>
              <a:rPr lang="en-ZA" sz="1600" dirty="0"/>
              <a:t>Adjusted special attacks to be unique to character </a:t>
            </a:r>
          </a:p>
        </p:txBody>
      </p:sp>
    </p:spTree>
    <p:extLst>
      <p:ext uri="{BB962C8B-B14F-4D97-AF65-F5344CB8AC3E}">
        <p14:creationId xmlns:p14="http://schemas.microsoft.com/office/powerpoint/2010/main" val="208546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DFF3C-475A-9D33-BDB4-2DB2DFBBE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DE07F-6B0D-CC84-4AC2-CCEDB39BACE7}"/>
              </a:ext>
            </a:extLst>
          </p:cNvPr>
          <p:cNvSpPr>
            <a:spLocks noGrp="1"/>
          </p:cNvSpPr>
          <p:nvPr>
            <p:ph type="title"/>
          </p:nvPr>
        </p:nvSpPr>
        <p:spPr/>
        <p:txBody>
          <a:bodyPr/>
          <a:lstStyle/>
          <a:p>
            <a:r>
              <a:rPr lang="en-ZA" dirty="0"/>
              <a:t>Roles</a:t>
            </a:r>
          </a:p>
        </p:txBody>
      </p:sp>
      <p:sp>
        <p:nvSpPr>
          <p:cNvPr id="3" name="Content Placeholder 2">
            <a:extLst>
              <a:ext uri="{FF2B5EF4-FFF2-40B4-BE49-F238E27FC236}">
                <a16:creationId xmlns:a16="http://schemas.microsoft.com/office/drawing/2014/main" id="{8C294615-DD75-4867-F838-0B2E9CB542C9}"/>
              </a:ext>
            </a:extLst>
          </p:cNvPr>
          <p:cNvSpPr>
            <a:spLocks noGrp="1"/>
          </p:cNvSpPr>
          <p:nvPr>
            <p:ph sz="half" idx="1"/>
          </p:nvPr>
        </p:nvSpPr>
        <p:spPr>
          <a:xfrm>
            <a:off x="1141410" y="2249486"/>
            <a:ext cx="4344990" cy="3541714"/>
          </a:xfrm>
        </p:spPr>
        <p:txBody>
          <a:bodyPr/>
          <a:lstStyle/>
          <a:p>
            <a:pPr marL="0" indent="0">
              <a:buNone/>
            </a:pPr>
            <a:r>
              <a:rPr lang="en-ZA" dirty="0"/>
              <a:t>Ntsika Mduba</a:t>
            </a:r>
          </a:p>
          <a:p>
            <a:r>
              <a:rPr lang="en-ZA" sz="1600" dirty="0"/>
              <a:t>Created the rough drafts for both documentation</a:t>
            </a:r>
          </a:p>
          <a:p>
            <a:r>
              <a:rPr lang="en-ZA" sz="1600" dirty="0"/>
              <a:t>Designed the character class, responsible for making new characters and other useful methods</a:t>
            </a:r>
          </a:p>
          <a:p>
            <a:endParaRPr lang="en-ZA" sz="1600" dirty="0"/>
          </a:p>
          <a:p>
            <a:pPr marL="0" indent="0">
              <a:buNone/>
            </a:pPr>
            <a:endParaRPr lang="en-ZA" dirty="0"/>
          </a:p>
        </p:txBody>
      </p:sp>
      <p:sp>
        <p:nvSpPr>
          <p:cNvPr id="4" name="Content Placeholder 3">
            <a:extLst>
              <a:ext uri="{FF2B5EF4-FFF2-40B4-BE49-F238E27FC236}">
                <a16:creationId xmlns:a16="http://schemas.microsoft.com/office/drawing/2014/main" id="{8A28D6D7-2603-3496-6F44-99AD0A45FA85}"/>
              </a:ext>
            </a:extLst>
          </p:cNvPr>
          <p:cNvSpPr>
            <a:spLocks noGrp="1"/>
          </p:cNvSpPr>
          <p:nvPr>
            <p:ph sz="half" idx="2"/>
          </p:nvPr>
        </p:nvSpPr>
        <p:spPr>
          <a:xfrm>
            <a:off x="6094412" y="2097088"/>
            <a:ext cx="4710963" cy="3541714"/>
          </a:xfrm>
        </p:spPr>
        <p:txBody>
          <a:bodyPr/>
          <a:lstStyle/>
          <a:p>
            <a:pPr marL="0" indent="0">
              <a:buNone/>
            </a:pPr>
            <a:r>
              <a:rPr lang="en-ZA" dirty="0" err="1"/>
              <a:t>Liso</a:t>
            </a:r>
            <a:r>
              <a:rPr lang="en-ZA" dirty="0"/>
              <a:t> </a:t>
            </a:r>
            <a:r>
              <a:rPr lang="en-ZA" dirty="0" err="1"/>
              <a:t>Mafu</a:t>
            </a:r>
            <a:r>
              <a:rPr lang="en-ZA" dirty="0"/>
              <a:t> (Our Team Leader) </a:t>
            </a:r>
          </a:p>
          <a:p>
            <a:r>
              <a:rPr lang="en-ZA" sz="1600" dirty="0"/>
              <a:t>Improved both documentation (created and updated our UML diagram)</a:t>
            </a:r>
          </a:p>
          <a:p>
            <a:endParaRPr lang="en-ZA" sz="1600" dirty="0"/>
          </a:p>
        </p:txBody>
      </p:sp>
    </p:spTree>
    <p:extLst>
      <p:ext uri="{BB962C8B-B14F-4D97-AF65-F5344CB8AC3E}">
        <p14:creationId xmlns:p14="http://schemas.microsoft.com/office/powerpoint/2010/main" val="280357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86A0207F-3B24-4365-82FF-FA3FCD2313B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solidFill>
                  <a:srgbClr val="FFFFFF"/>
                </a:solidFill>
              </a:rPr>
              <a:t>Hamilton go (the game) </a:t>
            </a:r>
          </a:p>
        </p:txBody>
      </p:sp>
    </p:spTree>
    <p:extLst>
      <p:ext uri="{BB962C8B-B14F-4D97-AF65-F5344CB8AC3E}">
        <p14:creationId xmlns:p14="http://schemas.microsoft.com/office/powerpoint/2010/main" val="9386781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5" name="Group 9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6" name="Group 9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97" name="Group 9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136" name="Rectangle 13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9" name="Group 13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6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40" name="Group 13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17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3AD57B-4C1E-457F-29A7-8B894119B4E4}"/>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a:solidFill>
                  <a:srgbClr val="FFFFFF"/>
                </a:solidFill>
              </a:rPr>
              <a:t>ITERATIVE SDLC</a:t>
            </a:r>
          </a:p>
        </p:txBody>
      </p:sp>
      <p:sp useBgFill="1">
        <p:nvSpPr>
          <p:cNvPr id="18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of a process diagram with icons&#10;&#10;Description automatically generated">
            <a:extLst>
              <a:ext uri="{FF2B5EF4-FFF2-40B4-BE49-F238E27FC236}">
                <a16:creationId xmlns:a16="http://schemas.microsoft.com/office/drawing/2014/main" id="{C644B153-3E0B-F5D5-DDA7-9680228DF66D}"/>
              </a:ext>
            </a:extLst>
          </p:cNvPr>
          <p:cNvPicPr>
            <a:picLocks noChangeAspect="1"/>
          </p:cNvPicPr>
          <p:nvPr/>
        </p:nvPicPr>
        <p:blipFill>
          <a:blip r:embed="rId3"/>
          <a:stretch>
            <a:fillRect/>
          </a:stretch>
        </p:blipFill>
        <p:spPr>
          <a:xfrm>
            <a:off x="1118988" y="1754651"/>
            <a:ext cx="6112382" cy="3343236"/>
          </a:xfrm>
          <a:prstGeom prst="rect">
            <a:avLst/>
          </a:prstGeom>
        </p:spPr>
      </p:pic>
      <p:sp>
        <p:nvSpPr>
          <p:cNvPr id="3" name="Text Placeholder 2">
            <a:extLst>
              <a:ext uri="{FF2B5EF4-FFF2-40B4-BE49-F238E27FC236}">
                <a16:creationId xmlns:a16="http://schemas.microsoft.com/office/drawing/2014/main" id="{FEFD8E66-8367-19E9-A8A5-487985B87CCF}"/>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a:solidFill>
                  <a:srgbClr val="FFFFFF"/>
                </a:solidFill>
              </a:rPr>
              <a:t>Due to the complexity of a game similar to Pokémon, we choose and iterative as version control was imperative. Getting a working version then being able to continuously update and evaluate made the most sense for this project.  </a:t>
            </a:r>
          </a:p>
        </p:txBody>
      </p:sp>
    </p:spTree>
    <p:extLst>
      <p:ext uri="{BB962C8B-B14F-4D97-AF65-F5344CB8AC3E}">
        <p14:creationId xmlns:p14="http://schemas.microsoft.com/office/powerpoint/2010/main" val="20364350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3F09C-44DE-48E7-90B3-152838EBF368}"/>
              </a:ext>
            </a:extLst>
          </p:cNvPr>
          <p:cNvSpPr>
            <a:spLocks noGrp="1"/>
          </p:cNvSpPr>
          <p:nvPr>
            <p:ph type="title"/>
          </p:nvPr>
        </p:nvSpPr>
        <p:spPr>
          <a:xfrm>
            <a:off x="1577445" y="1168078"/>
            <a:ext cx="9048219" cy="1092200"/>
          </a:xfrm>
        </p:spPr>
        <p:txBody>
          <a:bodyPr anchor="ctr">
            <a:normAutofit/>
          </a:bodyPr>
          <a:lstStyle/>
          <a:p>
            <a:pPr algn="ctr"/>
            <a:r>
              <a:rPr lang="en-ZA">
                <a:solidFill>
                  <a:srgbClr val="FFFFFF"/>
                </a:solidFill>
              </a:rPr>
              <a:t>Description</a:t>
            </a:r>
          </a:p>
        </p:txBody>
      </p:sp>
      <p:sp>
        <p:nvSpPr>
          <p:cNvPr id="3" name="Content Placeholder 2">
            <a:extLst>
              <a:ext uri="{FF2B5EF4-FFF2-40B4-BE49-F238E27FC236}">
                <a16:creationId xmlns:a16="http://schemas.microsoft.com/office/drawing/2014/main" id="{08471C48-0B1F-4DED-9E85-2974D0F04C1D}"/>
              </a:ext>
            </a:extLst>
          </p:cNvPr>
          <p:cNvSpPr>
            <a:spLocks noGrp="1"/>
          </p:cNvSpPr>
          <p:nvPr>
            <p:ph idx="1"/>
          </p:nvPr>
        </p:nvSpPr>
        <p:spPr>
          <a:xfrm>
            <a:off x="1577446" y="2413001"/>
            <a:ext cx="9048218" cy="3033180"/>
          </a:xfrm>
        </p:spPr>
        <p:txBody>
          <a:bodyPr anchor="ctr">
            <a:normAutofit/>
          </a:bodyPr>
          <a:lstStyle/>
          <a:p>
            <a:pPr marL="0" indent="0">
              <a:buNone/>
            </a:pPr>
            <a:r>
              <a:rPr lang="en-ZA" sz="2000" dirty="0">
                <a:solidFill>
                  <a:srgbClr val="FFFFFF"/>
                </a:solidFill>
              </a:rPr>
              <a:t>A Player vs Player turn-based game. Battle until all characters in the other team are dead (health of zero or less). Select from few attacks (punches, kicks and special attacks when you have enough energy) to inflict damage onto opponent.  </a:t>
            </a:r>
          </a:p>
        </p:txBody>
      </p:sp>
    </p:spTree>
    <p:extLst>
      <p:ext uri="{BB962C8B-B14F-4D97-AF65-F5344CB8AC3E}">
        <p14:creationId xmlns:p14="http://schemas.microsoft.com/office/powerpoint/2010/main" val="10915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258638B-D4AC-A4AD-1C0C-F1500CCC4E62}"/>
            </a:ext>
          </a:extLst>
        </p:cNvPr>
        <p:cNvGrpSpPr/>
        <p:nvPr/>
      </p:nvGrpSpPr>
      <p:grpSpPr>
        <a:xfrm>
          <a:off x="0" y="0"/>
          <a:ext cx="0" cy="0"/>
          <a:chOff x="0" y="0"/>
          <a:chExt cx="0" cy="0"/>
        </a:xfrm>
      </p:grpSpPr>
      <p:sp>
        <p:nvSpPr>
          <p:cNvPr id="53" name="Rectangle 5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123BA30-EF5A-4C79-8626-63E2261A02D5}"/>
              </a:ext>
            </a:extLst>
          </p:cNvPr>
          <p:cNvSpPr>
            <a:spLocks noGrp="1"/>
          </p:cNvSpPr>
          <p:nvPr>
            <p:ph type="title"/>
          </p:nvPr>
        </p:nvSpPr>
        <p:spPr>
          <a:xfrm>
            <a:off x="1019015" y="1093787"/>
            <a:ext cx="3059969" cy="4697413"/>
          </a:xfrm>
        </p:spPr>
        <p:txBody>
          <a:bodyPr>
            <a:normAutofit/>
          </a:bodyPr>
          <a:lstStyle/>
          <a:p>
            <a:r>
              <a:rPr lang="en-ZA"/>
              <a:t>Design</a:t>
            </a:r>
            <a:endParaRPr lang="en-ZA" dirty="0"/>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A62AE9-3D7F-70C2-9B29-99B36A08E034}"/>
              </a:ext>
            </a:extLst>
          </p:cNvPr>
          <p:cNvSpPr>
            <a:spLocks noGrp="1"/>
          </p:cNvSpPr>
          <p:nvPr>
            <p:ph idx="1"/>
          </p:nvPr>
        </p:nvSpPr>
        <p:spPr>
          <a:xfrm>
            <a:off x="5215467" y="1093788"/>
            <a:ext cx="5831944" cy="4697413"/>
          </a:xfrm>
        </p:spPr>
        <p:txBody>
          <a:bodyPr>
            <a:normAutofit/>
          </a:bodyPr>
          <a:lstStyle/>
          <a:p>
            <a:r>
              <a:rPr lang="en-ZA"/>
              <a:t>A fully Java code predominantly using the Visual Studio IDE </a:t>
            </a:r>
          </a:p>
          <a:p>
            <a:r>
              <a:rPr lang="en-ZA"/>
              <a:t>One main class that does heavy loading (</a:t>
            </a:r>
            <a:r>
              <a:rPr lang="en-ZA" err="1"/>
              <a:t>PokemonGame</a:t>
            </a:r>
            <a:r>
              <a:rPr lang="en-ZA"/>
              <a:t>), with a mini Character class, where characters (</a:t>
            </a:r>
            <a:r>
              <a:rPr lang="en-ZA" err="1"/>
              <a:t>pokémons</a:t>
            </a:r>
            <a:r>
              <a:rPr lang="en-ZA"/>
              <a:t>) are made</a:t>
            </a:r>
          </a:p>
          <a:p>
            <a:r>
              <a:rPr lang="en-ZA"/>
              <a:t>Used </a:t>
            </a:r>
            <a:r>
              <a:rPr lang="en-ZA" err="1"/>
              <a:t>javax.swing</a:t>
            </a:r>
            <a:r>
              <a:rPr lang="en-ZA"/>
              <a:t>, </a:t>
            </a:r>
            <a:r>
              <a:rPr lang="en-ZA" err="1"/>
              <a:t>java.awt</a:t>
            </a:r>
            <a:r>
              <a:rPr lang="en-ZA"/>
              <a:t> and </a:t>
            </a:r>
            <a:r>
              <a:rPr lang="en-ZA" err="1"/>
              <a:t>java.sound</a:t>
            </a:r>
            <a:r>
              <a:rPr lang="en-ZA"/>
              <a:t> libraries </a:t>
            </a:r>
          </a:p>
          <a:p>
            <a:r>
              <a:rPr lang="en-ZA"/>
              <a:t>To direct yourself and fight, you will need a mouse / mousepad / touchpad </a:t>
            </a:r>
          </a:p>
        </p:txBody>
      </p:sp>
    </p:spTree>
    <p:extLst>
      <p:ext uri="{BB962C8B-B14F-4D97-AF65-F5344CB8AC3E}">
        <p14:creationId xmlns:p14="http://schemas.microsoft.com/office/powerpoint/2010/main" val="81976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F09C-44DE-48E7-90B3-152838EBF368}"/>
              </a:ext>
            </a:extLst>
          </p:cNvPr>
          <p:cNvSpPr>
            <a:spLocks noGrp="1"/>
          </p:cNvSpPr>
          <p:nvPr>
            <p:ph type="title"/>
          </p:nvPr>
        </p:nvSpPr>
        <p:spPr/>
        <p:txBody>
          <a:bodyPr/>
          <a:lstStyle/>
          <a:p>
            <a:r>
              <a:rPr lang="en-ZA" dirty="0"/>
              <a:t>Implementation</a:t>
            </a:r>
          </a:p>
        </p:txBody>
      </p:sp>
      <p:sp>
        <p:nvSpPr>
          <p:cNvPr id="3" name="Content Placeholder 2">
            <a:extLst>
              <a:ext uri="{FF2B5EF4-FFF2-40B4-BE49-F238E27FC236}">
                <a16:creationId xmlns:a16="http://schemas.microsoft.com/office/drawing/2014/main" id="{08471C48-0B1F-4DED-9E85-2974D0F04C1D}"/>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0383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33F09C-44DE-48E7-90B3-152838EBF368}"/>
              </a:ext>
            </a:extLst>
          </p:cNvPr>
          <p:cNvSpPr>
            <a:spLocks noGrp="1"/>
          </p:cNvSpPr>
          <p:nvPr>
            <p:ph type="title"/>
          </p:nvPr>
        </p:nvSpPr>
        <p:spPr>
          <a:xfrm>
            <a:off x="855266" y="618518"/>
            <a:ext cx="2851417" cy="1478570"/>
          </a:xfrm>
        </p:spPr>
        <p:txBody>
          <a:bodyPr>
            <a:normAutofit/>
          </a:bodyPr>
          <a:lstStyle/>
          <a:p>
            <a:r>
              <a:rPr lang="en-ZA" sz="3200">
                <a:solidFill>
                  <a:srgbClr val="FFFFFF"/>
                </a:solidFill>
              </a:rPr>
              <a:t>Special attack mechanics</a:t>
            </a:r>
          </a:p>
        </p:txBody>
      </p:sp>
      <p:sp>
        <p:nvSpPr>
          <p:cNvPr id="3" name="Content Placeholder 2">
            <a:extLst>
              <a:ext uri="{FF2B5EF4-FFF2-40B4-BE49-F238E27FC236}">
                <a16:creationId xmlns:a16="http://schemas.microsoft.com/office/drawing/2014/main" id="{08471C48-0B1F-4DED-9E85-2974D0F04C1D}"/>
              </a:ext>
            </a:extLst>
          </p:cNvPr>
          <p:cNvSpPr>
            <a:spLocks noGrp="1"/>
          </p:cNvSpPr>
          <p:nvPr>
            <p:ph idx="1"/>
          </p:nvPr>
        </p:nvSpPr>
        <p:spPr>
          <a:xfrm>
            <a:off x="844620" y="2249487"/>
            <a:ext cx="2862444" cy="3957302"/>
          </a:xfrm>
        </p:spPr>
        <p:txBody>
          <a:bodyPr>
            <a:normAutofit/>
          </a:bodyPr>
          <a:lstStyle/>
          <a:p>
            <a:r>
              <a:rPr lang="en-ZA" sz="1400" dirty="0">
                <a:solidFill>
                  <a:srgbClr val="FFFFFF"/>
                </a:solidFill>
              </a:rPr>
              <a:t>Get a random amount of damage between 50 &amp; 60 (the highest amount of damage)</a:t>
            </a:r>
          </a:p>
          <a:p>
            <a:r>
              <a:rPr lang="en-ZA" sz="1400" dirty="0">
                <a:solidFill>
                  <a:srgbClr val="FFFFFF"/>
                </a:solidFill>
              </a:rPr>
              <a:t>Decrease the attacker’s energy so that you don’t repeat the Special Attack multiple times</a:t>
            </a:r>
          </a:p>
          <a:p>
            <a:r>
              <a:rPr lang="en-ZA" sz="1400" dirty="0" err="1">
                <a:solidFill>
                  <a:srgbClr val="FFFFFF"/>
                </a:solidFill>
              </a:rPr>
              <a:t>attackImage</a:t>
            </a:r>
            <a:r>
              <a:rPr lang="en-ZA" sz="1400" dirty="0">
                <a:solidFill>
                  <a:srgbClr val="FFFFFF"/>
                </a:solidFill>
              </a:rPr>
              <a:t> shows how the uniqueness of each special attack was implemented </a:t>
            </a:r>
          </a:p>
          <a:p>
            <a:r>
              <a:rPr lang="en-ZA" sz="1400" dirty="0">
                <a:solidFill>
                  <a:srgbClr val="FFFFFF"/>
                </a:solidFill>
              </a:rPr>
              <a:t>When Special Attack chosen synchronise with sound effect of special attack </a:t>
            </a:r>
          </a:p>
          <a:p>
            <a:endParaRPr lang="en-ZA" sz="1400" dirty="0">
              <a:solidFill>
                <a:srgbClr val="FFFFFF"/>
              </a:solidFill>
            </a:endParaRPr>
          </a:p>
        </p:txBody>
      </p:sp>
      <p:grpSp>
        <p:nvGrpSpPr>
          <p:cNvPr id="77" name="Group 7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71" name="Picture 70" descr="A screen shot of a computer program&#10;&#10;Description automatically generated">
            <a:extLst>
              <a:ext uri="{FF2B5EF4-FFF2-40B4-BE49-F238E27FC236}">
                <a16:creationId xmlns:a16="http://schemas.microsoft.com/office/drawing/2014/main" id="{BDD7062B-83FE-4BCD-8679-1FC2071945DA}"/>
              </a:ext>
            </a:extLst>
          </p:cNvPr>
          <p:cNvPicPr>
            <a:picLocks noChangeAspect="1"/>
          </p:cNvPicPr>
          <p:nvPr/>
        </p:nvPicPr>
        <p:blipFill>
          <a:blip r:embed="rId3"/>
          <a:stretch>
            <a:fillRect/>
          </a:stretch>
        </p:blipFill>
        <p:spPr>
          <a:xfrm>
            <a:off x="4711778" y="1424866"/>
            <a:ext cx="6844045" cy="4003764"/>
          </a:xfrm>
          <a:prstGeom prst="rect">
            <a:avLst/>
          </a:prstGeom>
        </p:spPr>
      </p:pic>
    </p:spTree>
    <p:extLst>
      <p:ext uri="{BB962C8B-B14F-4D97-AF65-F5344CB8AC3E}">
        <p14:creationId xmlns:p14="http://schemas.microsoft.com/office/powerpoint/2010/main" val="8884403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4584</TotalTime>
  <Words>606</Words>
  <Application>Microsoft Macintosh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Hamilton go </vt:lpstr>
      <vt:lpstr>Roles</vt:lpstr>
      <vt:lpstr>Roles</vt:lpstr>
      <vt:lpstr>Hamilton go (the game) </vt:lpstr>
      <vt:lpstr>ITERATIVE SDLC</vt:lpstr>
      <vt:lpstr>Description</vt:lpstr>
      <vt:lpstr>Design</vt:lpstr>
      <vt:lpstr>Implementation</vt:lpstr>
      <vt:lpstr>Special attack mechanics</vt:lpstr>
      <vt:lpstr>Character class</vt:lpstr>
      <vt:lpstr>New feature</vt:lpstr>
      <vt:lpstr>Challenges     lessons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Hamilton go</dc:title>
  <dc:creator>Ntsika Mduba</dc:creator>
  <cp:lastModifiedBy>Ntsika Mduba</cp:lastModifiedBy>
  <cp:revision>3</cp:revision>
  <dcterms:created xsi:type="dcterms:W3CDTF">2024-10-01T09:10:55Z</dcterms:created>
  <dcterms:modified xsi:type="dcterms:W3CDTF">2024-10-08T21:44:14Z</dcterms:modified>
</cp:coreProperties>
</file>