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69028" autoAdjust="0"/>
  </p:normalViewPr>
  <p:slideViewPr>
    <p:cSldViewPr snapToGrid="0">
      <p:cViewPr varScale="1">
        <p:scale>
          <a:sx n="72" d="100"/>
          <a:sy n="72" d="100"/>
        </p:scale>
        <p:origin x="6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691B7-C1AD-41C3-B946-8A8176087DAE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6B6BA-5163-439E-8AE4-480E4F1639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3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患者情况</a:t>
            </a:r>
          </a:p>
          <a:p>
            <a:r>
              <a:rPr lang="zh-CN" altLang="en-US" dirty="0"/>
              <a:t>性别：女性；</a:t>
            </a:r>
          </a:p>
          <a:p>
            <a:r>
              <a:rPr lang="zh-CN" altLang="en-US" dirty="0"/>
              <a:t>年龄： </a:t>
            </a:r>
            <a:r>
              <a:rPr lang="en-US" altLang="zh-CN" dirty="0"/>
              <a:t>64</a:t>
            </a:r>
            <a:r>
              <a:rPr lang="zh-CN" altLang="en-US" dirty="0"/>
              <a:t>岁；</a:t>
            </a:r>
          </a:p>
          <a:p>
            <a:r>
              <a:rPr lang="zh-CN" altLang="en-US" dirty="0"/>
              <a:t>入院时间：    </a:t>
            </a:r>
            <a:r>
              <a:rPr lang="en-US" altLang="zh-CN" dirty="0"/>
              <a:t>2016</a:t>
            </a:r>
            <a:r>
              <a:rPr lang="zh-CN" altLang="en-US" dirty="0"/>
              <a:t>年 </a:t>
            </a:r>
            <a:r>
              <a:rPr lang="en-US" altLang="zh-CN" dirty="0"/>
              <a:t>12   </a:t>
            </a:r>
            <a:r>
              <a:rPr lang="zh-CN" altLang="en-US" dirty="0"/>
              <a:t>月 </a:t>
            </a:r>
            <a:r>
              <a:rPr lang="en-US" altLang="zh-CN" dirty="0"/>
              <a:t>1   </a:t>
            </a:r>
            <a:r>
              <a:rPr lang="zh-CN" altLang="en-US" dirty="0"/>
              <a:t>日 </a:t>
            </a:r>
            <a:r>
              <a:rPr lang="en-US" altLang="zh-CN" dirty="0"/>
              <a:t>23 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主诉：反复胸闷</a:t>
            </a:r>
            <a:r>
              <a:rPr lang="en-US" altLang="zh-CN" dirty="0"/>
              <a:t>7</a:t>
            </a:r>
            <a:r>
              <a:rPr lang="zh-CN" altLang="en-US" dirty="0"/>
              <a:t>年余，加重</a:t>
            </a:r>
            <a:r>
              <a:rPr lang="en-US" altLang="zh-CN" dirty="0"/>
              <a:t>3</a:t>
            </a:r>
            <a:r>
              <a:rPr lang="zh-CN" altLang="en-US" dirty="0"/>
              <a:t>天。</a:t>
            </a:r>
          </a:p>
          <a:p>
            <a:r>
              <a:rPr lang="zh-CN" altLang="en-US" dirty="0"/>
              <a:t>现病史：</a:t>
            </a:r>
          </a:p>
          <a:p>
            <a:r>
              <a:rPr lang="zh-CN" altLang="en-US" dirty="0"/>
              <a:t>患者曾因”胸闷”反复就诊多家医院均不能明确。入院前</a:t>
            </a:r>
            <a:r>
              <a:rPr lang="en-US" altLang="zh-CN" dirty="0"/>
              <a:t>3</a:t>
            </a:r>
            <a:r>
              <a:rPr lang="zh-CN" altLang="en-US" dirty="0"/>
              <a:t>天发生静息胸痛，持续时间</a:t>
            </a:r>
            <a:r>
              <a:rPr lang="en-US" altLang="zh-CN" dirty="0"/>
              <a:t>20</a:t>
            </a:r>
            <a:r>
              <a:rPr lang="zh-CN" altLang="en-US" dirty="0"/>
              <a:t>余分钟，伴气促，不能平躺。</a:t>
            </a:r>
          </a:p>
          <a:p>
            <a:r>
              <a:rPr lang="zh-CN" altLang="en-US" dirty="0"/>
              <a:t>无发热及恶心呕吐，无双下肢浮肿，饮食睡眠差，大便正常。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入院后给予抗缺血治疗，抗血小板治疗，无需检测血脂即刻调脂治疗。</a:t>
            </a:r>
          </a:p>
          <a:p>
            <a:r>
              <a:rPr lang="zh-CN" altLang="en-US" dirty="0"/>
              <a:t>经治疗后，患者无胸闷、胸痛表现。</a:t>
            </a:r>
          </a:p>
          <a:p>
            <a:r>
              <a:rPr lang="zh-CN" altLang="en-US" dirty="0"/>
              <a:t>住院</a:t>
            </a:r>
            <a:r>
              <a:rPr lang="en-US" altLang="zh-CN" dirty="0"/>
              <a:t>8</a:t>
            </a:r>
            <a:r>
              <a:rPr lang="zh-CN" altLang="en-US" dirty="0"/>
              <a:t>天，未再出现其它并发症，病情稳定后准备出院。</a:t>
            </a:r>
          </a:p>
          <a:p>
            <a:endParaRPr lang="zh-CN" altLang="en-US" dirty="0"/>
          </a:p>
          <a:p>
            <a:r>
              <a:rPr lang="zh-CN" altLang="en-US" dirty="0"/>
              <a:t>上述内容为例子，请按实际情况填写。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心脏功能 </a:t>
            </a:r>
            <a:r>
              <a:rPr lang="en-US" altLang="zh-CN" dirty="0"/>
              <a:t>I</a:t>
            </a:r>
            <a:r>
              <a:rPr lang="zh-CN" altLang="en-US" dirty="0"/>
              <a:t>级</a:t>
            </a:r>
          </a:p>
          <a:p>
            <a:r>
              <a:rPr lang="zh-CN" altLang="en-US" dirty="0"/>
              <a:t>心电图检查：窦性心律，正常心电图。</a:t>
            </a:r>
          </a:p>
          <a:p>
            <a:r>
              <a:rPr lang="zh-CN" altLang="en-US" dirty="0"/>
              <a:t>实验室检查：</a:t>
            </a:r>
          </a:p>
          <a:p>
            <a:r>
              <a:rPr lang="en-US" altLang="zh-CN" dirty="0"/>
              <a:t>LDL-C</a:t>
            </a:r>
            <a:r>
              <a:rPr lang="zh-CN" altLang="en-US" dirty="0"/>
              <a:t>由于短期使用他汀，仍未达标，此类患者需要长期服用他汀类药物，降低心脑事件发生。</a:t>
            </a:r>
          </a:p>
          <a:p>
            <a:r>
              <a:rPr lang="zh-CN" altLang="en-US" dirty="0"/>
              <a:t>住院事件率：患者症状逐步减轻，住院期间未发生不良事件。</a:t>
            </a:r>
          </a:p>
          <a:p>
            <a:endParaRPr lang="zh-CN" altLang="en-US" dirty="0"/>
          </a:p>
          <a:p>
            <a:r>
              <a:rPr lang="zh-CN" altLang="en-US" dirty="0"/>
              <a:t>上述内容为举例，请按实际情况填写。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3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3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既往史：无高血压史。无糖尿病史。曾有血脂增高史，不规则服药，血脂未达标。</a:t>
            </a:r>
          </a:p>
          <a:p>
            <a:r>
              <a:rPr lang="zh-CN" altLang="en-US" dirty="0"/>
              <a:t>个人史：无吸烟史，无饮酒史； </a:t>
            </a:r>
          </a:p>
          <a:p>
            <a:r>
              <a:rPr lang="zh-CN" altLang="en-US" dirty="0"/>
              <a:t>家族史：否认高血压家族史。否认高脂血症家族史。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查体</a:t>
            </a:r>
          </a:p>
          <a:p>
            <a:r>
              <a:rPr lang="zh-CN" altLang="en-US" dirty="0"/>
              <a:t>血压：</a:t>
            </a:r>
            <a:r>
              <a:rPr lang="en-US" altLang="zh-CN" dirty="0"/>
              <a:t>110/70mmHg</a:t>
            </a:r>
          </a:p>
          <a:p>
            <a:r>
              <a:rPr lang="zh-CN" altLang="en-US" dirty="0"/>
              <a:t>心率：</a:t>
            </a:r>
            <a:r>
              <a:rPr lang="en-US" altLang="zh-CN" dirty="0"/>
              <a:t>85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肺部体征（</a:t>
            </a:r>
            <a:r>
              <a:rPr lang="en-US" altLang="zh-CN" dirty="0"/>
              <a:t>-</a:t>
            </a:r>
            <a:r>
              <a:rPr lang="zh-CN" altLang="en-US" dirty="0"/>
              <a:t>）心界叩诊不大，律齐，无杂音及心包摩擦音；神清 ，双肺呼吸音清未闻及干湿性罗音；</a:t>
            </a:r>
          </a:p>
          <a:p>
            <a:r>
              <a:rPr lang="zh-CN" altLang="en-US" dirty="0"/>
              <a:t>腹部体征（</a:t>
            </a:r>
            <a:r>
              <a:rPr lang="en-US" altLang="zh-CN" dirty="0"/>
              <a:t>-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双下肢无浮肿。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辅助检查：</a:t>
            </a:r>
          </a:p>
          <a:p>
            <a:r>
              <a:rPr lang="zh-CN" altLang="en-US" dirty="0"/>
              <a:t>心电图：窦性心律，轻微</a:t>
            </a:r>
            <a:r>
              <a:rPr lang="en-US" altLang="zh-CN" dirty="0"/>
              <a:t>ST-T</a:t>
            </a:r>
            <a:r>
              <a:rPr lang="zh-CN" altLang="en-US" dirty="0"/>
              <a:t>波异常 </a:t>
            </a:r>
            <a:r>
              <a:rPr lang="en-US" altLang="zh-CN" dirty="0"/>
              <a:t>,ST</a:t>
            </a:r>
            <a:r>
              <a:rPr lang="zh-CN" altLang="en-US" dirty="0"/>
              <a:t>段</a:t>
            </a:r>
            <a:r>
              <a:rPr lang="en-US" altLang="zh-CN" dirty="0" err="1"/>
              <a:t>avF</a:t>
            </a:r>
            <a:r>
              <a:rPr lang="en-US" altLang="zh-CN" dirty="0"/>
              <a:t> V5V6</a:t>
            </a:r>
            <a:r>
              <a:rPr lang="zh-CN" altLang="en-US" dirty="0"/>
              <a:t>压低</a:t>
            </a:r>
            <a:r>
              <a:rPr lang="en-US" altLang="zh-CN" dirty="0"/>
              <a:t>0.05mV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6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实验室检查：</a:t>
            </a:r>
          </a:p>
          <a:p>
            <a:r>
              <a:rPr lang="zh-CN" altLang="en-US" dirty="0"/>
              <a:t>心肌损伤标志物</a:t>
            </a:r>
            <a:r>
              <a:rPr lang="en-US" altLang="zh-CN" dirty="0"/>
              <a:t>: </a:t>
            </a:r>
            <a:r>
              <a:rPr lang="zh-CN" altLang="en-US" dirty="0"/>
              <a:t>入院后即刻检查，并在</a:t>
            </a:r>
            <a:r>
              <a:rPr lang="en-US" altLang="zh-CN" dirty="0"/>
              <a:t>6</a:t>
            </a:r>
            <a:r>
              <a:rPr lang="zh-CN" altLang="en-US" dirty="0"/>
              <a:t>小时后再次检查：</a:t>
            </a:r>
          </a:p>
          <a:p>
            <a:r>
              <a:rPr lang="en-US" altLang="zh-CN" dirty="0" err="1"/>
              <a:t>cTnl</a:t>
            </a:r>
            <a:r>
              <a:rPr lang="zh-CN" altLang="en-US" dirty="0"/>
              <a:t>分别为</a:t>
            </a:r>
            <a:r>
              <a:rPr lang="en-US" altLang="zh-CN" dirty="0"/>
              <a:t>0.02</a:t>
            </a:r>
            <a:r>
              <a:rPr lang="zh-CN" altLang="en-US" dirty="0"/>
              <a:t>和</a:t>
            </a:r>
            <a:r>
              <a:rPr lang="en-US" altLang="zh-CN" dirty="0"/>
              <a:t>0.04(</a:t>
            </a:r>
            <a:r>
              <a:rPr lang="zh-CN" altLang="en-US" dirty="0"/>
              <a:t>＞</a:t>
            </a:r>
            <a:r>
              <a:rPr lang="en-US" altLang="zh-CN" dirty="0"/>
              <a:t>=0.5ng/ml</a:t>
            </a:r>
            <a:r>
              <a:rPr lang="zh-CN" altLang="en-US" dirty="0"/>
              <a:t>为急性心梗</a:t>
            </a:r>
            <a:r>
              <a:rPr lang="en-US" altLang="zh-CN" dirty="0"/>
              <a:t>(AMI)</a:t>
            </a:r>
            <a:r>
              <a:rPr lang="zh-CN" altLang="en-US" dirty="0"/>
              <a:t>的阳性界限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CK-MB</a:t>
            </a:r>
            <a:r>
              <a:rPr lang="zh-CN" altLang="en-US" dirty="0"/>
              <a:t>分别为</a:t>
            </a:r>
            <a:r>
              <a:rPr lang="en-US" altLang="zh-CN" dirty="0"/>
              <a:t>7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（</a:t>
            </a:r>
            <a:r>
              <a:rPr lang="en-US" altLang="zh-CN" dirty="0"/>
              <a:t>0~25μg/L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如测定</a:t>
            </a:r>
            <a:r>
              <a:rPr lang="en-US" altLang="zh-CN" dirty="0" err="1"/>
              <a:t>cTnT</a:t>
            </a:r>
            <a:r>
              <a:rPr lang="zh-CN" altLang="en-US" dirty="0"/>
              <a:t>，肌红蛋白或其他可按实际检测情况填写。</a:t>
            </a:r>
          </a:p>
          <a:p>
            <a:endParaRPr lang="zh-CN" altLang="en-US" dirty="0"/>
          </a:p>
          <a:p>
            <a:r>
              <a:rPr lang="zh-CN" altLang="en-US" dirty="0"/>
              <a:t>入院后即刻检查：</a:t>
            </a:r>
          </a:p>
          <a:p>
            <a:r>
              <a:rPr lang="zh-CN" altLang="en-US" dirty="0"/>
              <a:t>血常规</a:t>
            </a:r>
            <a:r>
              <a:rPr lang="en-US" altLang="zh-CN" dirty="0"/>
              <a:t>/</a:t>
            </a:r>
            <a:r>
              <a:rPr lang="zh-CN" altLang="en-US" dirty="0"/>
              <a:t>尿常规</a:t>
            </a:r>
            <a:r>
              <a:rPr lang="en-US" altLang="zh-CN" dirty="0"/>
              <a:t>/</a:t>
            </a:r>
            <a:r>
              <a:rPr lang="zh-CN" altLang="en-US" dirty="0"/>
              <a:t>便常规  无异常</a:t>
            </a:r>
          </a:p>
          <a:p>
            <a:endParaRPr lang="zh-CN" altLang="en-US" dirty="0"/>
          </a:p>
          <a:p>
            <a:r>
              <a:rPr lang="zh-CN" altLang="en-US" dirty="0"/>
              <a:t>以上内容为举例，请按实际情况或有异常</a:t>
            </a:r>
            <a:r>
              <a:rPr lang="en-US" altLang="zh-CN" dirty="0"/>
              <a:t>/</a:t>
            </a:r>
            <a:r>
              <a:rPr lang="zh-CN" altLang="en-US" dirty="0"/>
              <a:t>阳性的项目填写。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冠脉造影：</a:t>
            </a:r>
          </a:p>
          <a:p>
            <a:r>
              <a:rPr lang="zh-CN" altLang="en-US" dirty="0"/>
              <a:t>右冠未见明显狭窄</a:t>
            </a:r>
          </a:p>
          <a:p>
            <a:r>
              <a:rPr lang="zh-CN" altLang="en-US" dirty="0"/>
              <a:t>左前降支近中端第一对角支开口处狭窄</a:t>
            </a:r>
            <a:r>
              <a:rPr lang="en-US" altLang="zh-CN" dirty="0"/>
              <a:t>70%</a:t>
            </a:r>
            <a:r>
              <a:rPr lang="zh-CN" altLang="en-US" dirty="0"/>
              <a:t>内附有血栓致血流明显变慢</a:t>
            </a:r>
          </a:p>
          <a:p>
            <a:r>
              <a:rPr lang="zh-CN" altLang="en-US" dirty="0"/>
              <a:t>左回旋支可见散在斑块，可见</a:t>
            </a:r>
            <a:r>
              <a:rPr lang="en-US" altLang="zh-CN" dirty="0"/>
              <a:t>40-50%</a:t>
            </a:r>
            <a:r>
              <a:rPr lang="zh-CN" altLang="en-US" dirty="0"/>
              <a:t>狭窄，未做特殊处理。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9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诊断：</a:t>
            </a:r>
          </a:p>
          <a:p>
            <a:r>
              <a:rPr lang="zh-CN" altLang="en-US" dirty="0"/>
              <a:t>急性冠脉综合症（不稳定心绞痛）</a:t>
            </a:r>
          </a:p>
          <a:p>
            <a:r>
              <a:rPr lang="zh-CN" altLang="en-US" dirty="0"/>
              <a:t>血脂异常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2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急性期危险分层有助于临床正确和规范地选择早期治疗策略 </a:t>
            </a:r>
            <a:r>
              <a:rPr lang="en-US" altLang="zh-CN" dirty="0"/>
              <a:t>(</a:t>
            </a:r>
            <a:r>
              <a:rPr lang="zh-CN" altLang="en-US" dirty="0"/>
              <a:t>药物治疗或介入治疗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STEMI</a:t>
            </a:r>
            <a:r>
              <a:rPr lang="zh-CN" altLang="en-US" dirty="0"/>
              <a:t>患者：应该积极进行再灌注治疗，</a:t>
            </a:r>
            <a:r>
              <a:rPr lang="en-US" altLang="zh-CN" dirty="0"/>
              <a:t>PCI</a:t>
            </a:r>
            <a:r>
              <a:rPr lang="zh-CN" altLang="en-US" dirty="0"/>
              <a:t>能有效降低</a:t>
            </a:r>
            <a:r>
              <a:rPr lang="en-US" altLang="zh-CN" dirty="0"/>
              <a:t>STEMI</a:t>
            </a:r>
            <a:r>
              <a:rPr lang="zh-CN" altLang="en-US" dirty="0"/>
              <a:t>总体死亡率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NSTEACS</a:t>
            </a:r>
            <a:r>
              <a:rPr lang="zh-CN" altLang="en-US" dirty="0"/>
              <a:t>患者：中高危患者，建议选择早期</a:t>
            </a:r>
            <a:r>
              <a:rPr lang="en-US" altLang="zh-CN" dirty="0"/>
              <a:t>PCI</a:t>
            </a:r>
            <a:r>
              <a:rPr lang="zh-CN" altLang="en-US" dirty="0"/>
              <a:t>治疗；低危者，建议药物保守治疗</a:t>
            </a:r>
          </a:p>
          <a:p>
            <a:endParaRPr lang="zh-CN" altLang="en-US" dirty="0"/>
          </a:p>
          <a:p>
            <a:r>
              <a:rPr lang="zh-CN" altLang="en-US" dirty="0"/>
              <a:t>无论是否进行 </a:t>
            </a:r>
            <a:r>
              <a:rPr lang="en-US" altLang="zh-CN" dirty="0"/>
              <a:t>PCI</a:t>
            </a:r>
            <a:r>
              <a:rPr lang="zh-CN" altLang="en-US" dirty="0"/>
              <a:t>，均需即刻规范药物治疗</a:t>
            </a:r>
          </a:p>
          <a:p>
            <a:endParaRPr lang="zh-CN" altLang="en-US" dirty="0"/>
          </a:p>
          <a:p>
            <a:r>
              <a:rPr lang="zh-CN" altLang="en-US" dirty="0"/>
              <a:t>由于此患者拒绝</a:t>
            </a:r>
            <a:r>
              <a:rPr lang="en-US" altLang="zh-CN" dirty="0"/>
              <a:t>PCI</a:t>
            </a:r>
            <a:r>
              <a:rPr lang="zh-CN" altLang="en-US" dirty="0"/>
              <a:t>，更应严格进行规范的药物治疗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6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请按实际情况进行填写。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3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" y="403"/>
            <a:ext cx="12181601" cy="6857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9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6292EF8-E086-004C-A766-1E269DF14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27" y="-28907"/>
            <a:ext cx="12317689" cy="69337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342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83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7786" y="2027538"/>
            <a:ext cx="9144000" cy="1655762"/>
          </a:xfrm>
        </p:spPr>
        <p:txBody>
          <a:bodyPr>
            <a:normAutofit/>
          </a:bodyPr>
          <a:lstStyle/>
          <a:p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051454" y="4341002"/>
            <a:ext cx="43656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医生：</a:t>
            </a:r>
          </a:p>
        </p:txBody>
      </p:sp>
    </p:spTree>
    <p:extLst>
      <p:ext uri="{BB962C8B-B14F-4D97-AF65-F5344CB8AC3E}">
        <p14:creationId xmlns:p14="http://schemas.microsoft.com/office/powerpoint/2010/main" val="409404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药物治疗方案</a:t>
            </a: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86714"/>
              </p:ext>
            </p:extLst>
          </p:nvPr>
        </p:nvGraphicFramePr>
        <p:xfrm>
          <a:off x="755650" y="1196975"/>
          <a:ext cx="10388600" cy="4641519"/>
        </p:xfrm>
        <a:graphic>
          <a:graphicData uri="http://schemas.openxmlformats.org/drawingml/2006/table">
            <a:tbl>
              <a:tblPr/>
              <a:tblGrid>
                <a:gridCol w="219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药物类别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药品名称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用法用量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7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他汀类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邦之（匹伐他汀）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407636"/>
                  </a:ext>
                </a:extLst>
              </a:tr>
              <a:tr h="7246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抗栓治疗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阿司匹林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1150" marR="61150" marT="31867" marB="31867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P2Y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受体拮抗剂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抗缺血治疗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硝酸酯类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受体阻滞剂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ACEI/ARB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描述经过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治疗经过</a:t>
            </a:r>
          </a:p>
        </p:txBody>
      </p:sp>
    </p:spTree>
    <p:extLst>
      <p:ext uri="{BB962C8B-B14F-4D97-AF65-F5344CB8AC3E}">
        <p14:creationId xmlns:p14="http://schemas.microsoft.com/office/powerpoint/2010/main" val="9039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心脏功能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心电图检查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实验室检查</a:t>
            </a:r>
            <a:endParaRPr lang="en-US" altLang="zh-CN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（请按照实际情况添加）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住院事件率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出院情况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292035" y="3959985"/>
            <a:ext cx="5113338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TC:                                  TG:        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LDL-C:                            HDL-C: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HbA1c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         FPG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ALT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       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AST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6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BUN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                          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CRE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623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481887" y="1230798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</a:pP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生命体征平稳，心肌缺血症状得到有效控制，心功能稳定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血流动力学稳定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心电稳定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无其它需要继续住院处理的并发症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已经达到出院标准</a:t>
            </a:r>
          </a:p>
        </p:txBody>
      </p:sp>
    </p:spTree>
    <p:extLst>
      <p:ext uri="{BB962C8B-B14F-4D97-AF65-F5344CB8AC3E}">
        <p14:creationId xmlns:p14="http://schemas.microsoft.com/office/powerpoint/2010/main" val="31440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药物治疗方案（出院）</a:t>
            </a: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16617"/>
              </p:ext>
            </p:extLst>
          </p:nvPr>
        </p:nvGraphicFramePr>
        <p:xfrm>
          <a:off x="755650" y="1196975"/>
          <a:ext cx="10617200" cy="4641520"/>
        </p:xfrm>
        <a:graphic>
          <a:graphicData uri="http://schemas.openxmlformats.org/drawingml/2006/table">
            <a:tbl>
              <a:tblPr/>
              <a:tblGrid>
                <a:gridCol w="22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药物类别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药品名称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用法用量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他汀类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邦之（匹伐他汀）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074051"/>
                  </a:ext>
                </a:extLst>
              </a:tr>
              <a:tr h="72469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抗栓治疗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阿司匹林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1150" marR="61150" marT="31867" marB="31867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P2Y12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受体拮抗剂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抗缺血治疗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硝酸酯类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受体阻滞剂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ACEI/ARB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出院教育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9733"/>
              </p:ext>
            </p:extLst>
          </p:nvPr>
        </p:nvGraphicFramePr>
        <p:xfrm>
          <a:off x="965200" y="1204296"/>
          <a:ext cx="10864849" cy="4754533"/>
        </p:xfrm>
        <a:graphic>
          <a:graphicData uri="http://schemas.openxmlformats.org/drawingml/2006/table">
            <a:tbl>
              <a:tblPr/>
              <a:tblGrid>
                <a:gridCol w="22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在住院期间，有条件者进行健康教育，重视复发风险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二级预防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阿司匹林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100mg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长期使用；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P2Y12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受体拮抗剂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无禁忌症时，使用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ß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受体阻滞剂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若有心功能不全、高血压或糖尿病，使用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ACEI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ARB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健康教育</a:t>
                      </a: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生活方式治疗：绝对戒烟；减轻体重，强调控制饮食和适量运动；指导心脏康复</a:t>
                      </a: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控制危险因素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如降脂、降压、控制血糖的相关治疗；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长期使用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他汀类药物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，冠心病患者属于极高危人群，需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LDL-C&lt;1.8mmol/L(100mg/dl)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积极治疗高血压，一般患者血压控制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&lt;140/90mmHg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               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合并慢性肾病者应将血压控制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&lt;130/80mmHg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积极治疗糖尿病，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HbA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1C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&lt;6.5%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50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5005798" y="2407779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谢     谢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940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患者情况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性别：           年龄：          血压：           心率：          身高：           体重：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入院时间：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现病史：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:p14="http://schemas.microsoft.com/office/powerpoint/2010/main" val="146620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患者情况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既往史：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个人史：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家族史：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:p14="http://schemas.microsoft.com/office/powerpoint/2010/main" val="321391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查体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血压：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心率：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肺部体征：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腹部体征：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:p14="http://schemas.microsoft.com/office/powerpoint/2010/main" val="1622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辅助检查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描述心电图（粘贴心电图图片）：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:p14="http://schemas.microsoft.com/office/powerpoint/2010/main" val="23520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413141" y="1230798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辅助检查（请按照实际检查情况添加）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07948"/>
              </p:ext>
            </p:extLst>
          </p:nvPr>
        </p:nvGraphicFramePr>
        <p:xfrm>
          <a:off x="1228103" y="2136779"/>
          <a:ext cx="9043987" cy="4570414"/>
        </p:xfrm>
        <a:graphic>
          <a:graphicData uri="http://schemas.openxmlformats.org/drawingml/2006/table">
            <a:tbl>
              <a:tblPr/>
              <a:tblGrid>
                <a:gridCol w="195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检查时间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检查结果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心肌损伤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标志物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cTnl/cTnT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CK-MB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血常规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尿常规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便常规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8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血生化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TC:                                  TG: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LDL-C:                            HDL-C: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HbA1c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FPG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AST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BUN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        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CRE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描述冠脉造影结果，（如有请粘贴图片）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:p14="http://schemas.microsoft.com/office/powerpoint/2010/main" val="38115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入院诊断</a:t>
            </a:r>
          </a:p>
        </p:txBody>
      </p:sp>
    </p:spTree>
    <p:extLst>
      <p:ext uri="{BB962C8B-B14F-4D97-AF65-F5344CB8AC3E}">
        <p14:creationId xmlns:p14="http://schemas.microsoft.com/office/powerpoint/2010/main" val="36077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根据患者病情，综合判断患者是否应选择</a:t>
            </a:r>
            <a:r>
              <a:rPr lang="en-US" altLang="zh-CN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</a:t>
            </a:r>
            <a:endParaRPr lang="en-US" altLang="zh-CN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如由于各种原因，患者无法进行</a:t>
            </a:r>
            <a:r>
              <a:rPr lang="en-US" altLang="zh-CN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治疗，只能采取药物治疗，更需要严格按照指南，进行规范的药物治疗。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治疗方案的确定</a:t>
            </a:r>
          </a:p>
        </p:txBody>
      </p:sp>
    </p:spTree>
    <p:extLst>
      <p:ext uri="{BB962C8B-B14F-4D97-AF65-F5344CB8AC3E}">
        <p14:creationId xmlns:p14="http://schemas.microsoft.com/office/powerpoint/2010/main" val="12014391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1118</Words>
  <Application>Microsoft Office PowerPoint</Application>
  <PresentationFormat>宽屏</PresentationFormat>
  <Paragraphs>200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叁 叁</cp:lastModifiedBy>
  <cp:revision>42</cp:revision>
  <dcterms:created xsi:type="dcterms:W3CDTF">2018-01-15T05:23:14Z</dcterms:created>
  <dcterms:modified xsi:type="dcterms:W3CDTF">2019-01-22T10:35:36Z</dcterms:modified>
</cp:coreProperties>
</file>