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7" roundtripDataSignature="AMtx7mgwquODhSuco9AzLF6EAHZ9nS5e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501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de-CH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" name="Google Shape;2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b27ae62303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1b27ae623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g1b27ae62303_0_0:notes"/>
          <p:cNvSpPr txBox="1"/>
          <p:nvPr>
            <p:ph idx="11" type="ftr"/>
          </p:nvPr>
        </p:nvSpPr>
        <p:spPr>
          <a:xfrm>
            <a:off x="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g1b27ae62303_0_0:notes"/>
          <p:cNvSpPr txBox="1"/>
          <p:nvPr>
            <p:ph idx="12" type="sldNum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ac0a85df66_0_4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1ac0a85df66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g1ac0a85df66_0_484:notes"/>
          <p:cNvSpPr txBox="1"/>
          <p:nvPr>
            <p:ph idx="11" type="ftr"/>
          </p:nvPr>
        </p:nvSpPr>
        <p:spPr>
          <a:xfrm>
            <a:off x="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g1ac0a85df66_0_484:notes"/>
          <p:cNvSpPr txBox="1"/>
          <p:nvPr>
            <p:ph idx="12" type="sldNum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b27ae62303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1b27ae6230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g1b27ae62303_0_14:notes"/>
          <p:cNvSpPr txBox="1"/>
          <p:nvPr>
            <p:ph idx="11" type="ftr"/>
          </p:nvPr>
        </p:nvSpPr>
        <p:spPr>
          <a:xfrm>
            <a:off x="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g1b27ae62303_0_14:notes"/>
          <p:cNvSpPr txBox="1"/>
          <p:nvPr>
            <p:ph idx="12" type="sldNum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b27ae62303_0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1b27ae6230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g1b27ae62303_0_26:notes"/>
          <p:cNvSpPr txBox="1"/>
          <p:nvPr>
            <p:ph idx="11" type="ftr"/>
          </p:nvPr>
        </p:nvSpPr>
        <p:spPr>
          <a:xfrm>
            <a:off x="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g1b27ae62303_0_26:notes"/>
          <p:cNvSpPr txBox="1"/>
          <p:nvPr>
            <p:ph idx="12" type="sldNum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ac0a85df66_0_4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1ac0a85df66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g1ac0a85df66_0_496:notes"/>
          <p:cNvSpPr txBox="1"/>
          <p:nvPr>
            <p:ph idx="11" type="ftr"/>
          </p:nvPr>
        </p:nvSpPr>
        <p:spPr>
          <a:xfrm>
            <a:off x="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g1ac0a85df66_0_496:notes"/>
          <p:cNvSpPr txBox="1"/>
          <p:nvPr>
            <p:ph idx="12" type="sldNum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b27ae62303_0_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1b27ae6230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g1b27ae62303_0_57:notes"/>
          <p:cNvSpPr txBox="1"/>
          <p:nvPr>
            <p:ph idx="11" type="ftr"/>
          </p:nvPr>
        </p:nvSpPr>
        <p:spPr>
          <a:xfrm>
            <a:off x="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g1b27ae62303_0_57:notes"/>
          <p:cNvSpPr txBox="1"/>
          <p:nvPr>
            <p:ph idx="12" type="sldNum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p12:notes"/>
          <p:cNvSpPr txBox="1"/>
          <p:nvPr>
            <p:ph idx="11" type="ftr"/>
          </p:nvPr>
        </p:nvSpPr>
        <p:spPr>
          <a:xfrm>
            <a:off x="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p12:notes"/>
          <p:cNvSpPr txBox="1"/>
          <p:nvPr>
            <p:ph idx="12" type="sldNum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p14:notes"/>
          <p:cNvSpPr txBox="1"/>
          <p:nvPr>
            <p:ph idx="11" type="ftr"/>
          </p:nvPr>
        </p:nvSpPr>
        <p:spPr>
          <a:xfrm>
            <a:off x="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p14:notes"/>
          <p:cNvSpPr txBox="1"/>
          <p:nvPr>
            <p:ph idx="12" type="sldNum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p15:notes"/>
          <p:cNvSpPr txBox="1"/>
          <p:nvPr>
            <p:ph idx="11" type="ftr"/>
          </p:nvPr>
        </p:nvSpPr>
        <p:spPr>
          <a:xfrm>
            <a:off x="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p15:notes"/>
          <p:cNvSpPr txBox="1"/>
          <p:nvPr>
            <p:ph idx="12" type="sldNum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p16:notes"/>
          <p:cNvSpPr txBox="1"/>
          <p:nvPr>
            <p:ph idx="11" type="ftr"/>
          </p:nvPr>
        </p:nvSpPr>
        <p:spPr>
          <a:xfrm>
            <a:off x="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" name="Google Shape;241;p16:notes"/>
          <p:cNvSpPr txBox="1"/>
          <p:nvPr>
            <p:ph idx="12" type="sldNum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" name="Google Shape;36;p2:notes"/>
          <p:cNvSpPr txBox="1"/>
          <p:nvPr>
            <p:ph idx="11" type="ftr"/>
          </p:nvPr>
        </p:nvSpPr>
        <p:spPr>
          <a:xfrm>
            <a:off x="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" name="Google Shape;37;p2:notes"/>
          <p:cNvSpPr txBox="1"/>
          <p:nvPr>
            <p:ph idx="12" type="sldNum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p17:notes"/>
          <p:cNvSpPr txBox="1"/>
          <p:nvPr>
            <p:ph idx="11" type="ftr"/>
          </p:nvPr>
        </p:nvSpPr>
        <p:spPr>
          <a:xfrm>
            <a:off x="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p17:notes"/>
          <p:cNvSpPr txBox="1"/>
          <p:nvPr>
            <p:ph idx="12" type="sldNum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4" name="Google Shape;264;p18:notes"/>
          <p:cNvSpPr txBox="1"/>
          <p:nvPr>
            <p:ph idx="11" type="ftr"/>
          </p:nvPr>
        </p:nvSpPr>
        <p:spPr>
          <a:xfrm>
            <a:off x="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5" name="Google Shape;265;p18:notes"/>
          <p:cNvSpPr txBox="1"/>
          <p:nvPr>
            <p:ph idx="12" type="sldNum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" name="Google Shape;49;p3:notes"/>
          <p:cNvSpPr txBox="1"/>
          <p:nvPr>
            <p:ph idx="11" type="ftr"/>
          </p:nvPr>
        </p:nvSpPr>
        <p:spPr>
          <a:xfrm>
            <a:off x="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p3:notes"/>
          <p:cNvSpPr txBox="1"/>
          <p:nvPr>
            <p:ph idx="12" type="sldNum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" name="Google Shape;60;p4:notes"/>
          <p:cNvSpPr txBox="1"/>
          <p:nvPr>
            <p:ph idx="11" type="ftr"/>
          </p:nvPr>
        </p:nvSpPr>
        <p:spPr>
          <a:xfrm>
            <a:off x="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" name="Google Shape;61;p4:notes"/>
          <p:cNvSpPr txBox="1"/>
          <p:nvPr>
            <p:ph idx="12" type="sldNum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p5:notes"/>
          <p:cNvSpPr txBox="1"/>
          <p:nvPr>
            <p:ph idx="11" type="ftr"/>
          </p:nvPr>
        </p:nvSpPr>
        <p:spPr>
          <a:xfrm>
            <a:off x="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p5:notes"/>
          <p:cNvSpPr txBox="1"/>
          <p:nvPr>
            <p:ph idx="12" type="sldNum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6:notes"/>
          <p:cNvSpPr txBox="1"/>
          <p:nvPr>
            <p:ph idx="11" type="ftr"/>
          </p:nvPr>
        </p:nvSpPr>
        <p:spPr>
          <a:xfrm>
            <a:off x="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6:notes"/>
          <p:cNvSpPr txBox="1"/>
          <p:nvPr>
            <p:ph idx="12" type="sldNum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7:notes"/>
          <p:cNvSpPr txBox="1"/>
          <p:nvPr>
            <p:ph idx="11" type="ftr"/>
          </p:nvPr>
        </p:nvSpPr>
        <p:spPr>
          <a:xfrm>
            <a:off x="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p7:notes"/>
          <p:cNvSpPr txBox="1"/>
          <p:nvPr>
            <p:ph idx="12" type="sldNum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p13:notes"/>
          <p:cNvSpPr txBox="1"/>
          <p:nvPr>
            <p:ph idx="11" type="ftr"/>
          </p:nvPr>
        </p:nvSpPr>
        <p:spPr>
          <a:xfrm>
            <a:off x="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13:notes"/>
          <p:cNvSpPr txBox="1"/>
          <p:nvPr>
            <p:ph idx="12" type="sldNum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ac0a85df66_0_4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1ac0a85df66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g1ac0a85df66_0_465:notes"/>
          <p:cNvSpPr txBox="1"/>
          <p:nvPr>
            <p:ph idx="11" type="ftr"/>
          </p:nvPr>
        </p:nvSpPr>
        <p:spPr>
          <a:xfrm>
            <a:off x="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g1ac0a85df66_0_465:notes"/>
          <p:cNvSpPr txBox="1"/>
          <p:nvPr>
            <p:ph idx="12" type="sldNum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: Titel-Folie ohne Bild">
  <p:cSld name="3: Titel-Folie ohne Bild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/>
          <p:nvPr>
            <p:ph idx="1" type="body"/>
          </p:nvPr>
        </p:nvSpPr>
        <p:spPr>
          <a:xfrm>
            <a:off x="540000" y="3562350"/>
            <a:ext cx="7020000" cy="166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9"/>
          <p:cNvSpPr txBox="1"/>
          <p:nvPr>
            <p:ph idx="2" type="body"/>
          </p:nvPr>
        </p:nvSpPr>
        <p:spPr>
          <a:xfrm>
            <a:off x="540000" y="3834000"/>
            <a:ext cx="7020000" cy="166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9"/>
          <p:cNvSpPr txBox="1"/>
          <p:nvPr>
            <p:ph idx="3" type="body"/>
          </p:nvPr>
        </p:nvSpPr>
        <p:spPr>
          <a:xfrm>
            <a:off x="540000" y="2203200"/>
            <a:ext cx="702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9"/>
          <p:cNvSpPr txBox="1"/>
          <p:nvPr>
            <p:ph type="title"/>
          </p:nvPr>
        </p:nvSpPr>
        <p:spPr>
          <a:xfrm>
            <a:off x="540000" y="1220400"/>
            <a:ext cx="702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: Inhaltverzeichnis">
  <p:cSld name="4: Inhaltverzeichni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10"/>
          <p:cNvSpPr txBox="1"/>
          <p:nvPr>
            <p:ph idx="2" type="body"/>
          </p:nvPr>
        </p:nvSpPr>
        <p:spPr>
          <a:xfrm>
            <a:off x="539999" y="2190750"/>
            <a:ext cx="7031465" cy="26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10"/>
          <p:cNvSpPr txBox="1"/>
          <p:nvPr>
            <p:ph idx="3" type="body"/>
          </p:nvPr>
        </p:nvSpPr>
        <p:spPr>
          <a:xfrm>
            <a:off x="540000" y="280800"/>
            <a:ext cx="70200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0"/>
          <p:cNvSpPr txBox="1"/>
          <p:nvPr>
            <p:ph type="title"/>
          </p:nvPr>
        </p:nvSpPr>
        <p:spPr>
          <a:xfrm>
            <a:off x="540000" y="680400"/>
            <a:ext cx="7020000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540000" y="1220400"/>
            <a:ext cx="702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E6002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1" name="Google Shape;11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884000" y="0"/>
            <a:ext cx="1256538" cy="1006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12360" y="4747543"/>
            <a:ext cx="1227138" cy="34448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284">
          <p15:clr>
            <a:srgbClr val="F26B43"/>
          </p15:clr>
        </p15:guide>
        <p15:guide id="2" pos="336">
          <p15:clr>
            <a:srgbClr val="F26B43"/>
          </p15:clr>
        </p15:guide>
        <p15:guide id="3" pos="4752">
          <p15:clr>
            <a:srgbClr val="F26B43"/>
          </p15:clr>
        </p15:guide>
        <p15:guide id="4" pos="5664">
          <p15:clr>
            <a:srgbClr val="F26B43"/>
          </p15:clr>
        </p15:guide>
        <p15:guide id="5" orient="horz" pos="1432">
          <p15:clr>
            <a:srgbClr val="F26B43"/>
          </p15:clr>
        </p15:guide>
        <p15:guide id="6" orient="horz" pos="225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s.parlament.ch/odata.svc" TargetMode="External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"/>
          <p:cNvSpPr txBox="1"/>
          <p:nvPr>
            <p:ph idx="1" type="body"/>
          </p:nvPr>
        </p:nvSpPr>
        <p:spPr>
          <a:xfrm>
            <a:off x="545255" y="3582991"/>
            <a:ext cx="7020000" cy="166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de-CH"/>
              <a:t>Lisa Asticher, Kim Lan Vu, Emilie Zucchinetti</a:t>
            </a:r>
            <a:endParaRPr/>
          </a:p>
        </p:txBody>
      </p:sp>
      <p:sp>
        <p:nvSpPr>
          <p:cNvPr id="29" name="Google Shape;29;p1"/>
          <p:cNvSpPr txBox="1"/>
          <p:nvPr>
            <p:ph idx="2" type="body"/>
          </p:nvPr>
        </p:nvSpPr>
        <p:spPr>
          <a:xfrm>
            <a:off x="540000" y="4731990"/>
            <a:ext cx="7020000" cy="166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de-CH"/>
              <a:t>Bern, December 12, 2022</a:t>
            </a:r>
            <a:endParaRPr/>
          </a:p>
        </p:txBody>
      </p:sp>
      <p:sp>
        <p:nvSpPr>
          <p:cNvPr id="30" name="Google Shape;30;p1"/>
          <p:cNvSpPr txBox="1"/>
          <p:nvPr>
            <p:ph idx="3" type="body"/>
          </p:nvPr>
        </p:nvSpPr>
        <p:spPr>
          <a:xfrm>
            <a:off x="540000" y="2211710"/>
            <a:ext cx="835248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None/>
            </a:pPr>
            <a:r>
              <a:rPr lang="de-CH">
                <a:solidFill>
                  <a:srgbClr val="E6002E"/>
                </a:solidFill>
              </a:rPr>
              <a:t>Module 3 – Data Analysis &amp; Machine Learning</a:t>
            </a:r>
            <a:endParaRPr/>
          </a:p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None/>
            </a:pPr>
            <a:r>
              <a:rPr lang="de-CH">
                <a:solidFill>
                  <a:schemeClr val="dk1"/>
                </a:solidFill>
              </a:rPr>
              <a:t>Predicting vote in the Swiss National Council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" name="Google Shape;31;p1"/>
          <p:cNvSpPr txBox="1"/>
          <p:nvPr>
            <p:ph type="title"/>
          </p:nvPr>
        </p:nvSpPr>
        <p:spPr>
          <a:xfrm>
            <a:off x="540000" y="1220400"/>
            <a:ext cx="702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de-CH">
                <a:solidFill>
                  <a:schemeClr val="dk1"/>
                </a:solidFill>
              </a:rPr>
              <a:t>CAS Applied Data Science</a:t>
            </a:r>
            <a:endParaRPr/>
          </a:p>
        </p:txBody>
      </p:sp>
      <p:sp>
        <p:nvSpPr>
          <p:cNvPr id="32" name="Google Shape;32;p1"/>
          <p:cNvSpPr/>
          <p:nvPr/>
        </p:nvSpPr>
        <p:spPr>
          <a:xfrm>
            <a:off x="7740352" y="4659982"/>
            <a:ext cx="1368152" cy="4320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b27ae62303_0_0"/>
          <p:cNvSpPr txBox="1"/>
          <p:nvPr>
            <p:ph idx="3" type="body"/>
          </p:nvPr>
        </p:nvSpPr>
        <p:spPr>
          <a:xfrm>
            <a:off x="540000" y="280800"/>
            <a:ext cx="70200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40" name="Google Shape;140;g1b27ae62303_0_0"/>
          <p:cNvSpPr txBox="1"/>
          <p:nvPr>
            <p:ph type="title"/>
          </p:nvPr>
        </p:nvSpPr>
        <p:spPr>
          <a:xfrm>
            <a:off x="540000" y="680400"/>
            <a:ext cx="702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de-CH"/>
              <a:t>Descriptive Statistics - Councilors </a:t>
            </a:r>
            <a:r>
              <a:rPr lang="de-CH" sz="1400">
                <a:solidFill>
                  <a:schemeClr val="dk1"/>
                </a:solidFill>
              </a:rPr>
              <a:t>N=203</a:t>
            </a:r>
            <a:endParaRPr/>
          </a:p>
        </p:txBody>
      </p:sp>
      <p:sp>
        <p:nvSpPr>
          <p:cNvPr id="141" name="Google Shape;141;g1b27ae62303_0_0"/>
          <p:cNvSpPr txBox="1"/>
          <p:nvPr>
            <p:ph idx="12" type="sldNum"/>
          </p:nvPr>
        </p:nvSpPr>
        <p:spPr>
          <a:xfrm>
            <a:off x="0" y="4782186"/>
            <a:ext cx="32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sp>
        <p:nvSpPr>
          <p:cNvPr id="142" name="Google Shape;142;g1b27ae62303_0_0"/>
          <p:cNvSpPr/>
          <p:nvPr/>
        </p:nvSpPr>
        <p:spPr>
          <a:xfrm>
            <a:off x="7740352" y="4659982"/>
            <a:ext cx="1368300" cy="432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g1b27ae6230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32550"/>
            <a:ext cx="3638550" cy="284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1b27ae62303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000" y="1418250"/>
            <a:ext cx="3638550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ac0a85df66_0_484"/>
          <p:cNvSpPr txBox="1"/>
          <p:nvPr>
            <p:ph idx="3" type="body"/>
          </p:nvPr>
        </p:nvSpPr>
        <p:spPr>
          <a:xfrm>
            <a:off x="540000" y="280800"/>
            <a:ext cx="70200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52" name="Google Shape;152;g1ac0a85df66_0_484"/>
          <p:cNvSpPr txBox="1"/>
          <p:nvPr>
            <p:ph type="title"/>
          </p:nvPr>
        </p:nvSpPr>
        <p:spPr>
          <a:xfrm>
            <a:off x="540000" y="680400"/>
            <a:ext cx="702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de-CH"/>
              <a:t>Descriptive Statistics - Councilors </a:t>
            </a:r>
            <a:r>
              <a:rPr lang="de-CH" sz="1400">
                <a:solidFill>
                  <a:schemeClr val="dk1"/>
                </a:solidFill>
              </a:rPr>
              <a:t>N=203</a:t>
            </a:r>
            <a:endParaRPr/>
          </a:p>
        </p:txBody>
      </p:sp>
      <p:sp>
        <p:nvSpPr>
          <p:cNvPr id="153" name="Google Shape;153;g1ac0a85df66_0_484"/>
          <p:cNvSpPr txBox="1"/>
          <p:nvPr>
            <p:ph idx="12" type="sldNum"/>
          </p:nvPr>
        </p:nvSpPr>
        <p:spPr>
          <a:xfrm>
            <a:off x="0" y="4782186"/>
            <a:ext cx="32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pic>
        <p:nvPicPr>
          <p:cNvPr id="154" name="Google Shape;154;g1ac0a85df66_0_4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3176" y="1414225"/>
            <a:ext cx="3857625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1ac0a85df66_0_484"/>
          <p:cNvSpPr/>
          <p:nvPr/>
        </p:nvSpPr>
        <p:spPr>
          <a:xfrm>
            <a:off x="7740352" y="4659982"/>
            <a:ext cx="1368300" cy="432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b27ae62303_0_14"/>
          <p:cNvSpPr txBox="1"/>
          <p:nvPr>
            <p:ph idx="3" type="body"/>
          </p:nvPr>
        </p:nvSpPr>
        <p:spPr>
          <a:xfrm>
            <a:off x="540000" y="280800"/>
            <a:ext cx="70200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63" name="Google Shape;163;g1b27ae62303_0_14"/>
          <p:cNvSpPr txBox="1"/>
          <p:nvPr>
            <p:ph type="title"/>
          </p:nvPr>
        </p:nvSpPr>
        <p:spPr>
          <a:xfrm>
            <a:off x="540000" y="680400"/>
            <a:ext cx="702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de-CH"/>
              <a:t>Descriptive Statistics - Votes </a:t>
            </a:r>
            <a:r>
              <a:rPr lang="de-CH" sz="1400">
                <a:solidFill>
                  <a:schemeClr val="dk1"/>
                </a:solidFill>
              </a:rPr>
              <a:t>N=49’871</a:t>
            </a:r>
            <a:endParaRPr/>
          </a:p>
        </p:txBody>
      </p:sp>
      <p:sp>
        <p:nvSpPr>
          <p:cNvPr id="164" name="Google Shape;164;g1b27ae62303_0_14"/>
          <p:cNvSpPr txBox="1"/>
          <p:nvPr>
            <p:ph idx="12" type="sldNum"/>
          </p:nvPr>
        </p:nvSpPr>
        <p:spPr>
          <a:xfrm>
            <a:off x="0" y="4782186"/>
            <a:ext cx="32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sp>
        <p:nvSpPr>
          <p:cNvPr id="165" name="Google Shape;165;g1b27ae62303_0_14"/>
          <p:cNvSpPr/>
          <p:nvPr/>
        </p:nvSpPr>
        <p:spPr>
          <a:xfrm>
            <a:off x="7740352" y="4659982"/>
            <a:ext cx="1368300" cy="432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g1b27ae62303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2725" y="1263900"/>
            <a:ext cx="3638550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b27ae62303_0_26"/>
          <p:cNvSpPr txBox="1"/>
          <p:nvPr>
            <p:ph idx="3" type="body"/>
          </p:nvPr>
        </p:nvSpPr>
        <p:spPr>
          <a:xfrm>
            <a:off x="540000" y="280800"/>
            <a:ext cx="70200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74" name="Google Shape;174;g1b27ae62303_0_26"/>
          <p:cNvSpPr txBox="1"/>
          <p:nvPr>
            <p:ph type="title"/>
          </p:nvPr>
        </p:nvSpPr>
        <p:spPr>
          <a:xfrm>
            <a:off x="540000" y="680400"/>
            <a:ext cx="702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de-CH"/>
              <a:t>Descriptive Statistics - Votes </a:t>
            </a:r>
            <a:r>
              <a:rPr lang="de-CH" sz="1400">
                <a:solidFill>
                  <a:schemeClr val="dk1"/>
                </a:solidFill>
              </a:rPr>
              <a:t>N=49’871</a:t>
            </a:r>
            <a:endParaRPr/>
          </a:p>
        </p:txBody>
      </p:sp>
      <p:sp>
        <p:nvSpPr>
          <p:cNvPr id="175" name="Google Shape;175;g1b27ae62303_0_26"/>
          <p:cNvSpPr txBox="1"/>
          <p:nvPr>
            <p:ph idx="12" type="sldNum"/>
          </p:nvPr>
        </p:nvSpPr>
        <p:spPr>
          <a:xfrm>
            <a:off x="0" y="4782186"/>
            <a:ext cx="32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sp>
        <p:nvSpPr>
          <p:cNvPr id="176" name="Google Shape;176;g1b27ae62303_0_26"/>
          <p:cNvSpPr/>
          <p:nvPr/>
        </p:nvSpPr>
        <p:spPr>
          <a:xfrm>
            <a:off x="7740352" y="4659982"/>
            <a:ext cx="1368300" cy="432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g1b27ae62303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447450"/>
            <a:ext cx="3638550" cy="28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1b27ae62303_0_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7200" y="1428400"/>
            <a:ext cx="3638550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ac0a85df66_0_496"/>
          <p:cNvSpPr txBox="1"/>
          <p:nvPr>
            <p:ph idx="3" type="body"/>
          </p:nvPr>
        </p:nvSpPr>
        <p:spPr>
          <a:xfrm>
            <a:off x="540000" y="280800"/>
            <a:ext cx="70200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86" name="Google Shape;186;g1ac0a85df66_0_496"/>
          <p:cNvSpPr txBox="1"/>
          <p:nvPr>
            <p:ph type="title"/>
          </p:nvPr>
        </p:nvSpPr>
        <p:spPr>
          <a:xfrm>
            <a:off x="540000" y="680400"/>
            <a:ext cx="702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de-CH"/>
              <a:t>Descriptive Statistics - Votes </a:t>
            </a:r>
            <a:r>
              <a:rPr lang="de-CH" sz="1400">
                <a:solidFill>
                  <a:schemeClr val="dk1"/>
                </a:solidFill>
              </a:rPr>
              <a:t>N=49’871</a:t>
            </a:r>
            <a:endParaRPr/>
          </a:p>
        </p:txBody>
      </p:sp>
      <p:sp>
        <p:nvSpPr>
          <p:cNvPr id="187" name="Google Shape;187;g1ac0a85df66_0_496"/>
          <p:cNvSpPr txBox="1"/>
          <p:nvPr>
            <p:ph idx="12" type="sldNum"/>
          </p:nvPr>
        </p:nvSpPr>
        <p:spPr>
          <a:xfrm>
            <a:off x="0" y="4782186"/>
            <a:ext cx="32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pic>
        <p:nvPicPr>
          <p:cNvPr id="188" name="Google Shape;188;g1ac0a85df66_0_4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863" y="1250900"/>
            <a:ext cx="8480284" cy="336588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1ac0a85df66_0_496"/>
          <p:cNvSpPr/>
          <p:nvPr/>
        </p:nvSpPr>
        <p:spPr>
          <a:xfrm>
            <a:off x="7740352" y="4659982"/>
            <a:ext cx="1368300" cy="432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b27ae62303_0_57"/>
          <p:cNvSpPr txBox="1"/>
          <p:nvPr>
            <p:ph idx="3" type="body"/>
          </p:nvPr>
        </p:nvSpPr>
        <p:spPr>
          <a:xfrm>
            <a:off x="540000" y="280800"/>
            <a:ext cx="70200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97" name="Google Shape;197;g1b27ae62303_0_57"/>
          <p:cNvSpPr txBox="1"/>
          <p:nvPr>
            <p:ph type="title"/>
          </p:nvPr>
        </p:nvSpPr>
        <p:spPr>
          <a:xfrm>
            <a:off x="540000" y="680400"/>
            <a:ext cx="702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de-CH"/>
              <a:t>Descriptive Statistics - Votes </a:t>
            </a:r>
            <a:r>
              <a:rPr lang="de-CH" sz="1400">
                <a:solidFill>
                  <a:schemeClr val="dk1"/>
                </a:solidFill>
              </a:rPr>
              <a:t>N=49’871</a:t>
            </a:r>
            <a:endParaRPr/>
          </a:p>
        </p:txBody>
      </p:sp>
      <p:sp>
        <p:nvSpPr>
          <p:cNvPr id="198" name="Google Shape;198;g1b27ae62303_0_57"/>
          <p:cNvSpPr txBox="1"/>
          <p:nvPr>
            <p:ph idx="12" type="sldNum"/>
          </p:nvPr>
        </p:nvSpPr>
        <p:spPr>
          <a:xfrm>
            <a:off x="0" y="4782186"/>
            <a:ext cx="32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sp>
        <p:nvSpPr>
          <p:cNvPr id="199" name="Google Shape;199;g1b27ae62303_0_57"/>
          <p:cNvSpPr/>
          <p:nvPr/>
        </p:nvSpPr>
        <p:spPr>
          <a:xfrm>
            <a:off x="7740352" y="4659982"/>
            <a:ext cx="1368300" cy="432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g1b27ae62303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94525"/>
            <a:ext cx="8839201" cy="2737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"/>
          <p:cNvSpPr txBox="1"/>
          <p:nvPr>
            <p:ph idx="3" type="body"/>
          </p:nvPr>
        </p:nvSpPr>
        <p:spPr>
          <a:xfrm>
            <a:off x="540000" y="280800"/>
            <a:ext cx="70200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208" name="Google Shape;208;p12"/>
          <p:cNvSpPr txBox="1"/>
          <p:nvPr>
            <p:ph type="title"/>
          </p:nvPr>
        </p:nvSpPr>
        <p:spPr>
          <a:xfrm>
            <a:off x="536613" y="680400"/>
            <a:ext cx="7020000" cy="491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de-CH"/>
              <a:t>Algorithm – Linear Regression</a:t>
            </a:r>
            <a:endParaRPr/>
          </a:p>
        </p:txBody>
      </p:sp>
      <p:sp>
        <p:nvSpPr>
          <p:cNvPr id="209" name="Google Shape;209;p12"/>
          <p:cNvSpPr txBox="1"/>
          <p:nvPr>
            <p:ph idx="12" type="sldNum"/>
          </p:nvPr>
        </p:nvSpPr>
        <p:spPr>
          <a:xfrm>
            <a:off x="-1" y="4782186"/>
            <a:ext cx="464127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sp>
        <p:nvSpPr>
          <p:cNvPr id="210" name="Google Shape;210;p12"/>
          <p:cNvSpPr/>
          <p:nvPr/>
        </p:nvSpPr>
        <p:spPr>
          <a:xfrm>
            <a:off x="7740352" y="4659982"/>
            <a:ext cx="1368300" cy="432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2"/>
          <p:cNvSpPr txBox="1"/>
          <p:nvPr/>
        </p:nvSpPr>
        <p:spPr>
          <a:xfrm>
            <a:off x="673905" y="1430040"/>
            <a:ext cx="3461215" cy="31213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-419100" lvl="2" marL="419100" marR="0" rtl="0" algn="l">
              <a:lnSpc>
                <a:spcPct val="95000"/>
              </a:lnSpc>
              <a:spcBef>
                <a:spcPts val="1040"/>
              </a:spcBef>
              <a:spcAft>
                <a:spcPts val="0"/>
              </a:spcAft>
              <a:buClr>
                <a:srgbClr val="DF2046"/>
              </a:buClr>
              <a:buSzPts val="2022"/>
              <a:buFont typeface="Helvetica Neue"/>
              <a:buChar char="&gt;"/>
            </a:pPr>
            <a:r>
              <a:rPr b="0" i="0" lang="de-CH" sz="1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We have a dataset of 49’871 observations over 24 variables.</a:t>
            </a:r>
            <a:endParaRPr b="0" i="0" sz="18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2" marL="419100" marR="0" rtl="0" algn="l">
              <a:lnSpc>
                <a:spcPct val="95000"/>
              </a:lnSpc>
              <a:spcBef>
                <a:spcPts val="1040"/>
              </a:spcBef>
              <a:spcAft>
                <a:spcPts val="0"/>
              </a:spcAft>
              <a:buClr>
                <a:srgbClr val="DF2046"/>
              </a:buClr>
              <a:buSzPts val="2022"/>
              <a:buFont typeface="Helvetica Neue"/>
              <a:buChar char="&gt;"/>
            </a:pPr>
            <a:r>
              <a:rPr b="0" i="0" lang="de-CH" sz="1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We tried to apply first a linear regression with very little success</a:t>
            </a:r>
            <a:endParaRPr/>
          </a:p>
          <a:p>
            <a:pPr indent="-419100" lvl="2" marL="419100" marR="0" rtl="0" algn="l">
              <a:lnSpc>
                <a:spcPct val="95000"/>
              </a:lnSpc>
              <a:spcBef>
                <a:spcPts val="1040"/>
              </a:spcBef>
              <a:spcAft>
                <a:spcPts val="0"/>
              </a:spcAft>
              <a:buClr>
                <a:srgbClr val="DF2046"/>
              </a:buClr>
              <a:buSzPts val="2022"/>
              <a:buFont typeface="Helvetica Neue"/>
              <a:buChar char="&gt;"/>
            </a:pPr>
            <a:r>
              <a:rPr b="0" i="0" lang="de-CH" sz="1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 classic linear regression models is not working at all. We obtain very bad results. We need to try a more complex model.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7333" y="1632653"/>
            <a:ext cx="4282869" cy="24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"/>
          <p:cNvSpPr txBox="1"/>
          <p:nvPr>
            <p:ph idx="3" type="body"/>
          </p:nvPr>
        </p:nvSpPr>
        <p:spPr>
          <a:xfrm>
            <a:off x="540000" y="280800"/>
            <a:ext cx="70200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220" name="Google Shape;220;p14"/>
          <p:cNvSpPr txBox="1"/>
          <p:nvPr>
            <p:ph type="title"/>
          </p:nvPr>
        </p:nvSpPr>
        <p:spPr>
          <a:xfrm>
            <a:off x="540000" y="680400"/>
            <a:ext cx="7020000" cy="491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de-CH"/>
              <a:t>Algorithm – Logistic Regression</a:t>
            </a:r>
            <a:endParaRPr/>
          </a:p>
        </p:txBody>
      </p:sp>
      <p:sp>
        <p:nvSpPr>
          <p:cNvPr id="221" name="Google Shape;221;p14"/>
          <p:cNvSpPr txBox="1"/>
          <p:nvPr>
            <p:ph idx="12" type="sldNum"/>
          </p:nvPr>
        </p:nvSpPr>
        <p:spPr>
          <a:xfrm>
            <a:off x="-1" y="4782186"/>
            <a:ext cx="464127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sp>
        <p:nvSpPr>
          <p:cNvPr id="222" name="Google Shape;222;p14"/>
          <p:cNvSpPr/>
          <p:nvPr/>
        </p:nvSpPr>
        <p:spPr>
          <a:xfrm>
            <a:off x="7740352" y="4659982"/>
            <a:ext cx="1368300" cy="432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673905" y="1430040"/>
            <a:ext cx="3461215" cy="31213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-419100" lvl="2" marL="419100" marR="0" rtl="0" algn="l">
              <a:lnSpc>
                <a:spcPct val="95000"/>
              </a:lnSpc>
              <a:spcBef>
                <a:spcPts val="1040"/>
              </a:spcBef>
              <a:spcAft>
                <a:spcPts val="0"/>
              </a:spcAft>
              <a:buClr>
                <a:srgbClr val="DF2046"/>
              </a:buClr>
              <a:buSzPts val="2022"/>
              <a:buFont typeface="Helvetica Neue"/>
              <a:buChar char="&gt;"/>
            </a:pPr>
            <a:r>
              <a:rPr b="0" i="0" lang="de-CH" sz="1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No matter the method (multinomial or ovr), the estimator does not converge, even by increasing the number of iterations up to 400 trials. </a:t>
            </a:r>
            <a:endParaRPr/>
          </a:p>
          <a:p>
            <a:pPr indent="-419100" lvl="2" marL="419100" marR="0" rtl="0" algn="l">
              <a:lnSpc>
                <a:spcPct val="95000"/>
              </a:lnSpc>
              <a:spcBef>
                <a:spcPts val="1040"/>
              </a:spcBef>
              <a:spcAft>
                <a:spcPts val="0"/>
              </a:spcAft>
              <a:buClr>
                <a:srgbClr val="DF2046"/>
              </a:buClr>
              <a:buSzPts val="2022"/>
              <a:buFont typeface="Helvetica Neue"/>
              <a:buChar char="&gt;"/>
            </a:pPr>
            <a:r>
              <a:rPr b="0" i="0" lang="de-CH" sz="1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Moreover, as we increased the number of iterations, the training accuracy did not increase and stayed at around 65% which is slightly better than pure luck.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0761" y="1511264"/>
            <a:ext cx="4387259" cy="2911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 txBox="1"/>
          <p:nvPr>
            <p:ph idx="3" type="body"/>
          </p:nvPr>
        </p:nvSpPr>
        <p:spPr>
          <a:xfrm>
            <a:off x="540000" y="280800"/>
            <a:ext cx="70200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232" name="Google Shape;232;p15"/>
          <p:cNvSpPr txBox="1"/>
          <p:nvPr>
            <p:ph type="title"/>
          </p:nvPr>
        </p:nvSpPr>
        <p:spPr>
          <a:xfrm>
            <a:off x="540000" y="680400"/>
            <a:ext cx="7020000" cy="491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de-CH"/>
              <a:t>Algorithm – Decision trees (random forest)</a:t>
            </a:r>
            <a:endParaRPr/>
          </a:p>
        </p:txBody>
      </p:sp>
      <p:sp>
        <p:nvSpPr>
          <p:cNvPr id="233" name="Google Shape;233;p15"/>
          <p:cNvSpPr txBox="1"/>
          <p:nvPr>
            <p:ph idx="12" type="sldNum"/>
          </p:nvPr>
        </p:nvSpPr>
        <p:spPr>
          <a:xfrm>
            <a:off x="-1" y="4782186"/>
            <a:ext cx="464127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sp>
        <p:nvSpPr>
          <p:cNvPr id="234" name="Google Shape;234;p15"/>
          <p:cNvSpPr/>
          <p:nvPr/>
        </p:nvSpPr>
        <p:spPr>
          <a:xfrm>
            <a:off x="7740352" y="4659982"/>
            <a:ext cx="1368300" cy="432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5"/>
          <p:cNvSpPr txBox="1"/>
          <p:nvPr/>
        </p:nvSpPr>
        <p:spPr>
          <a:xfrm>
            <a:off x="673905" y="1430040"/>
            <a:ext cx="3461215" cy="31213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-419100" lvl="2" marL="419100" marR="0" rtl="0" algn="l">
              <a:lnSpc>
                <a:spcPct val="95000"/>
              </a:lnSpc>
              <a:spcBef>
                <a:spcPts val="1040"/>
              </a:spcBef>
              <a:spcAft>
                <a:spcPts val="0"/>
              </a:spcAft>
              <a:buClr>
                <a:srgbClr val="DF2046"/>
              </a:buClr>
              <a:buSzPts val="2022"/>
              <a:buFont typeface="Helvetica Neue"/>
              <a:buChar char="&gt;"/>
            </a:pPr>
            <a:r>
              <a:rPr b="0" i="0" lang="de-CH" sz="1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By using a random forest, we obtain a maximum accuracy of around 68%</a:t>
            </a:r>
            <a:endParaRPr/>
          </a:p>
          <a:p>
            <a:pPr indent="-419100" lvl="2" marL="419100" marR="0" rtl="0" algn="l">
              <a:lnSpc>
                <a:spcPct val="95000"/>
              </a:lnSpc>
              <a:spcBef>
                <a:spcPts val="1040"/>
              </a:spcBef>
              <a:spcAft>
                <a:spcPts val="0"/>
              </a:spcAft>
              <a:buClr>
                <a:srgbClr val="DF2046"/>
              </a:buClr>
              <a:buSzPts val="2022"/>
              <a:buFont typeface="Helvetica Neue"/>
              <a:buChar char="&gt;"/>
            </a:pPr>
            <a:r>
              <a:rPr b="0" i="0" lang="de-CH" sz="1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As we increased the number of estimators, the training and testing accuracy decreased. =&gt; Why?</a:t>
            </a:r>
            <a:endParaRPr/>
          </a:p>
          <a:p>
            <a:pPr indent="-419100" lvl="2" marL="419100" marR="0" rtl="0" algn="l">
              <a:lnSpc>
                <a:spcPct val="95000"/>
              </a:lnSpc>
              <a:spcBef>
                <a:spcPts val="1040"/>
              </a:spcBef>
              <a:spcAft>
                <a:spcPts val="0"/>
              </a:spcAft>
              <a:buClr>
                <a:srgbClr val="DF2046"/>
              </a:buClr>
              <a:buSzPts val="2022"/>
              <a:buFont typeface="Helvetica Neue"/>
              <a:buChar char="&gt;"/>
            </a:pPr>
            <a:r>
              <a:rPr b="0" i="0" lang="de-CH" sz="1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We tried to use boosted decisions tress instead, the maximum accuracy obtained was 65%, so less good.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4815" y="1495072"/>
            <a:ext cx="4299911" cy="3164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"/>
          <p:cNvSpPr txBox="1"/>
          <p:nvPr>
            <p:ph idx="3" type="body"/>
          </p:nvPr>
        </p:nvSpPr>
        <p:spPr>
          <a:xfrm>
            <a:off x="540000" y="280800"/>
            <a:ext cx="70200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244" name="Google Shape;244;p16"/>
          <p:cNvSpPr txBox="1"/>
          <p:nvPr>
            <p:ph type="title"/>
          </p:nvPr>
        </p:nvSpPr>
        <p:spPr>
          <a:xfrm>
            <a:off x="540000" y="680400"/>
            <a:ext cx="7020000" cy="491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de-CH"/>
              <a:t>Algorithm – K-Means</a:t>
            </a:r>
            <a:endParaRPr/>
          </a:p>
        </p:txBody>
      </p:sp>
      <p:sp>
        <p:nvSpPr>
          <p:cNvPr id="245" name="Google Shape;245;p16"/>
          <p:cNvSpPr txBox="1"/>
          <p:nvPr>
            <p:ph idx="12" type="sldNum"/>
          </p:nvPr>
        </p:nvSpPr>
        <p:spPr>
          <a:xfrm>
            <a:off x="-1" y="4782186"/>
            <a:ext cx="464127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sp>
        <p:nvSpPr>
          <p:cNvPr id="246" name="Google Shape;246;p16"/>
          <p:cNvSpPr/>
          <p:nvPr/>
        </p:nvSpPr>
        <p:spPr>
          <a:xfrm>
            <a:off x="7740352" y="4659982"/>
            <a:ext cx="1368300" cy="432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6"/>
          <p:cNvSpPr txBox="1"/>
          <p:nvPr/>
        </p:nvSpPr>
        <p:spPr>
          <a:xfrm>
            <a:off x="464126" y="1538648"/>
            <a:ext cx="3461215" cy="31213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419100" lvl="2" marL="419100" marR="0" rtl="0" algn="l">
              <a:lnSpc>
                <a:spcPct val="95000"/>
              </a:lnSpc>
              <a:spcBef>
                <a:spcPts val="1040"/>
              </a:spcBef>
              <a:spcAft>
                <a:spcPts val="0"/>
              </a:spcAft>
              <a:buClr>
                <a:srgbClr val="DF2046"/>
              </a:buClr>
              <a:buSzPts val="2022"/>
              <a:buFont typeface="Helvetica Neue"/>
              <a:buChar char="&gt;"/>
            </a:pPr>
            <a:r>
              <a:rPr b="0" i="0" lang="de-CH" sz="1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By using a silhouette score, we identified 24 clusters.</a:t>
            </a:r>
            <a:endParaRPr/>
          </a:p>
          <a:p>
            <a:pPr indent="-419100" lvl="2" marL="419100" marR="0" rtl="0" algn="l">
              <a:lnSpc>
                <a:spcPct val="95000"/>
              </a:lnSpc>
              <a:spcBef>
                <a:spcPts val="1040"/>
              </a:spcBef>
              <a:spcAft>
                <a:spcPts val="0"/>
              </a:spcAft>
              <a:buClr>
                <a:srgbClr val="DF2046"/>
              </a:buClr>
              <a:buSzPts val="2022"/>
              <a:buFont typeface="Helvetica Neue"/>
              <a:buChar char="&gt;"/>
            </a:pPr>
            <a:r>
              <a:rPr b="0" i="0" lang="de-CH" sz="1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However, when classifying the observations according to this model, we again obtain an accuracy of 65%, on both the training set and the test set.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1707" y="1175941"/>
            <a:ext cx="4582916" cy="3492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"/>
          <p:cNvSpPr txBox="1"/>
          <p:nvPr>
            <p:ph idx="3" type="body"/>
          </p:nvPr>
        </p:nvSpPr>
        <p:spPr>
          <a:xfrm>
            <a:off x="540000" y="280800"/>
            <a:ext cx="70200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 txBox="1"/>
          <p:nvPr>
            <p:ph type="title"/>
          </p:nvPr>
        </p:nvSpPr>
        <p:spPr>
          <a:xfrm>
            <a:off x="540000" y="680400"/>
            <a:ext cx="7020000" cy="491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de-CH"/>
              <a:t>Introduction</a:t>
            </a:r>
            <a:endParaRPr/>
          </a:p>
        </p:txBody>
      </p:sp>
      <p:sp>
        <p:nvSpPr>
          <p:cNvPr id="41" name="Google Shape;41;p2"/>
          <p:cNvSpPr txBox="1"/>
          <p:nvPr/>
        </p:nvSpPr>
        <p:spPr>
          <a:xfrm>
            <a:off x="520698" y="1391225"/>
            <a:ext cx="7826665" cy="17745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342900" marR="0" rtl="0" algn="l">
              <a:lnSpc>
                <a:spcPct val="95000"/>
              </a:lnSpc>
              <a:spcBef>
                <a:spcPts val="440"/>
              </a:spcBef>
              <a:spcAft>
                <a:spcPts val="0"/>
              </a:spcAft>
              <a:buClr>
                <a:srgbClr val="DF2046"/>
              </a:buClr>
              <a:buSzPts val="1870"/>
              <a:buFont typeface="Arial"/>
              <a:buChar char="•"/>
            </a:pPr>
            <a:r>
              <a:rPr b="0" i="0" lang="de-CH" sz="1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 Swiss National Council is composed of 200 members and the seats are allotted to the 26 cantons on the basis of their resident population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5000"/>
              </a:lnSpc>
              <a:spcBef>
                <a:spcPts val="1040"/>
              </a:spcBef>
              <a:spcAft>
                <a:spcPts val="0"/>
              </a:spcAft>
              <a:buClr>
                <a:srgbClr val="DF2046"/>
              </a:buClr>
              <a:buSzPts val="1870"/>
              <a:buFont typeface="Arial"/>
              <a:buChar char="•"/>
            </a:pPr>
            <a:r>
              <a:rPr b="0" i="0" lang="de-CH" sz="1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Parliament holds four sessions a year – in March, June, September and December. Hundred of items are voted upon during each session.</a:t>
            </a:r>
            <a:endParaRPr b="0" i="0" sz="18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040"/>
              </a:spcBef>
              <a:spcAft>
                <a:spcPts val="0"/>
              </a:spcAft>
              <a:buClr>
                <a:srgbClr val="DF2046"/>
              </a:buClr>
              <a:buSzPts val="1870"/>
              <a:buFont typeface="Helvetica Neue"/>
              <a:buNone/>
            </a:pPr>
            <a:r>
              <a:t/>
            </a:r>
            <a:endParaRPr b="0" i="0" sz="2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"/>
          <p:cNvSpPr txBox="1"/>
          <p:nvPr>
            <p:ph idx="12" type="sldNum"/>
          </p:nvPr>
        </p:nvSpPr>
        <p:spPr>
          <a:xfrm>
            <a:off x="0" y="4782186"/>
            <a:ext cx="3235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7740352" y="4659982"/>
            <a:ext cx="1368152" cy="4320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wiss parliament votes to halt funds to groups promoting anti-Semitism |  The Times of Israel" id="44" name="Google Shape;4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2440" y="2936068"/>
            <a:ext cx="3281988" cy="1846118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"/>
          <p:cNvSpPr txBox="1"/>
          <p:nvPr/>
        </p:nvSpPr>
        <p:spPr>
          <a:xfrm>
            <a:off x="520698" y="2756761"/>
            <a:ext cx="4363029" cy="1400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DF2046"/>
              </a:buClr>
              <a:buSzPts val="1870"/>
              <a:buFont typeface="Arial"/>
              <a:buChar char="•"/>
            </a:pPr>
            <a:r>
              <a:rPr b="0" i="0" lang="de-CH" sz="1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Each Council member belongs to one of the six parliamentary groups, representing the major parties in Switzerland</a:t>
            </a:r>
            <a:endParaRPr/>
          </a:p>
          <a:p>
            <a:pPr indent="-224155" lvl="0" marL="342900" marR="0" rtl="0" algn="l">
              <a:lnSpc>
                <a:spcPct val="95000"/>
              </a:lnSpc>
              <a:spcBef>
                <a:spcPts val="440"/>
              </a:spcBef>
              <a:spcAft>
                <a:spcPts val="0"/>
              </a:spcAft>
              <a:buClr>
                <a:srgbClr val="DF2046"/>
              </a:buClr>
              <a:buSzPts val="187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7"/>
          <p:cNvSpPr txBox="1"/>
          <p:nvPr>
            <p:ph idx="3" type="body"/>
          </p:nvPr>
        </p:nvSpPr>
        <p:spPr>
          <a:xfrm>
            <a:off x="540000" y="280800"/>
            <a:ext cx="70200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256" name="Google Shape;256;p17"/>
          <p:cNvSpPr txBox="1"/>
          <p:nvPr>
            <p:ph type="title"/>
          </p:nvPr>
        </p:nvSpPr>
        <p:spPr>
          <a:xfrm>
            <a:off x="540000" y="680400"/>
            <a:ext cx="7020000" cy="491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de-CH"/>
              <a:t>Algorithm – Multi-layer perceptron regressor</a:t>
            </a:r>
            <a:endParaRPr/>
          </a:p>
        </p:txBody>
      </p:sp>
      <p:sp>
        <p:nvSpPr>
          <p:cNvPr id="257" name="Google Shape;257;p17"/>
          <p:cNvSpPr txBox="1"/>
          <p:nvPr>
            <p:ph idx="12" type="sldNum"/>
          </p:nvPr>
        </p:nvSpPr>
        <p:spPr>
          <a:xfrm>
            <a:off x="-1" y="4782186"/>
            <a:ext cx="464127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sp>
        <p:nvSpPr>
          <p:cNvPr id="258" name="Google Shape;258;p17"/>
          <p:cNvSpPr/>
          <p:nvPr/>
        </p:nvSpPr>
        <p:spPr>
          <a:xfrm>
            <a:off x="7740352" y="4659982"/>
            <a:ext cx="1368300" cy="432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7"/>
          <p:cNvSpPr txBox="1"/>
          <p:nvPr/>
        </p:nvSpPr>
        <p:spPr>
          <a:xfrm>
            <a:off x="464126" y="1538648"/>
            <a:ext cx="3555847" cy="31213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2500" lnSpcReduction="20000"/>
          </a:bodyPr>
          <a:lstStyle/>
          <a:p>
            <a:pPr indent="-419100" lvl="2" marL="419100" marR="0" rtl="0" algn="l">
              <a:lnSpc>
                <a:spcPct val="95000"/>
              </a:lnSpc>
              <a:spcBef>
                <a:spcPts val="1040"/>
              </a:spcBef>
              <a:spcAft>
                <a:spcPts val="0"/>
              </a:spcAft>
              <a:buClr>
                <a:srgbClr val="DF2046"/>
              </a:buClr>
              <a:buSzPct val="112311"/>
              <a:buFont typeface="Helvetica Neue"/>
              <a:buChar char="&gt;"/>
            </a:pPr>
            <a:r>
              <a:rPr b="0" i="0" lang="de-CH" sz="1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We now switch to neural networks.</a:t>
            </a:r>
            <a:endParaRPr/>
          </a:p>
          <a:p>
            <a:pPr indent="-419100" lvl="2" marL="419100" marR="0" rtl="0" algn="l">
              <a:lnSpc>
                <a:spcPct val="95000"/>
              </a:lnSpc>
              <a:spcBef>
                <a:spcPts val="1040"/>
              </a:spcBef>
              <a:spcAft>
                <a:spcPts val="0"/>
              </a:spcAft>
              <a:buClr>
                <a:srgbClr val="DF2046"/>
              </a:buClr>
              <a:buSzPct val="112311"/>
              <a:buFont typeface="Helvetica Neue"/>
              <a:buChar char="&gt;"/>
            </a:pPr>
            <a:r>
              <a:rPr b="0" i="0" lang="de-CH" sz="1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We added 2 hidden layers of 100 and 50 neurons each. As a result the accuracy of the training and testing sets improved significantly (as well as computing time): we reach 73% of correct predictions in the test set.</a:t>
            </a:r>
            <a:endParaRPr/>
          </a:p>
          <a:p>
            <a:pPr indent="-419100" lvl="2" marL="419100" marR="0" rtl="0" algn="l">
              <a:lnSpc>
                <a:spcPct val="95000"/>
              </a:lnSpc>
              <a:spcBef>
                <a:spcPts val="1040"/>
              </a:spcBef>
              <a:spcAft>
                <a:spcPts val="0"/>
              </a:spcAft>
              <a:buClr>
                <a:srgbClr val="DF2046"/>
              </a:buClr>
              <a:buSzPct val="112311"/>
              <a:buFont typeface="Helvetica Neue"/>
              <a:buChar char="&gt;"/>
            </a:pPr>
            <a:r>
              <a:rPr b="0" i="0" lang="de-CH" sz="1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It is a sign that more complex models could be more suited to this problem. </a:t>
            </a:r>
            <a:endParaRPr/>
          </a:p>
        </p:txBody>
      </p:sp>
      <p:pic>
        <p:nvPicPr>
          <p:cNvPr id="260" name="Google Shape;26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9646" y="1500155"/>
            <a:ext cx="3926034" cy="3014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/>
          <p:nvPr>
            <p:ph idx="3" type="body"/>
          </p:nvPr>
        </p:nvSpPr>
        <p:spPr>
          <a:xfrm>
            <a:off x="540000" y="280800"/>
            <a:ext cx="70200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268" name="Google Shape;268;p18"/>
          <p:cNvSpPr txBox="1"/>
          <p:nvPr>
            <p:ph type="title"/>
          </p:nvPr>
        </p:nvSpPr>
        <p:spPr>
          <a:xfrm>
            <a:off x="540000" y="680400"/>
            <a:ext cx="7020000" cy="491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de-CH"/>
              <a:t>Conclusion</a:t>
            </a:r>
            <a:endParaRPr/>
          </a:p>
        </p:txBody>
      </p:sp>
      <p:sp>
        <p:nvSpPr>
          <p:cNvPr id="269" name="Google Shape;269;p18"/>
          <p:cNvSpPr txBox="1"/>
          <p:nvPr/>
        </p:nvSpPr>
        <p:spPr>
          <a:xfrm>
            <a:off x="566493" y="1461655"/>
            <a:ext cx="8061325" cy="33205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2" marL="342900" marR="0" rtl="0" algn="l">
              <a:lnSpc>
                <a:spcPct val="95000"/>
              </a:lnSpc>
              <a:spcBef>
                <a:spcPts val="440"/>
              </a:spcBef>
              <a:spcAft>
                <a:spcPts val="0"/>
              </a:spcAft>
              <a:buClr>
                <a:srgbClr val="DF2046"/>
              </a:buClr>
              <a:buSzPts val="1870"/>
              <a:buFont typeface="Arial"/>
              <a:buChar char="•"/>
            </a:pPr>
            <a:r>
              <a:rPr b="0" i="0" lang="de-CH" sz="2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Transformation of categorical variables into numerical variables: is there another way to do it ?</a:t>
            </a:r>
            <a:endParaRPr/>
          </a:p>
          <a:p>
            <a:pPr indent="-342900" lvl="2" marL="342900" marR="0" rtl="0" algn="l">
              <a:lnSpc>
                <a:spcPct val="95000"/>
              </a:lnSpc>
              <a:spcBef>
                <a:spcPts val="440"/>
              </a:spcBef>
              <a:spcAft>
                <a:spcPts val="0"/>
              </a:spcAft>
              <a:buClr>
                <a:srgbClr val="DF2046"/>
              </a:buClr>
              <a:buSzPts val="1870"/>
              <a:buFont typeface="Arial"/>
              <a:buChar char="•"/>
            </a:pPr>
            <a:r>
              <a:rPr b="0" i="0" lang="de-CH" sz="2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 less complex algorithms achieve an accuracy of 65%. It’s better than random but not very high. </a:t>
            </a:r>
            <a:endParaRPr/>
          </a:p>
          <a:p>
            <a:pPr indent="-342900" lvl="2" marL="342900" marR="0" rtl="0" algn="l">
              <a:lnSpc>
                <a:spcPct val="95000"/>
              </a:lnSpc>
              <a:spcBef>
                <a:spcPts val="440"/>
              </a:spcBef>
              <a:spcAft>
                <a:spcPts val="0"/>
              </a:spcAft>
              <a:buClr>
                <a:srgbClr val="DF2046"/>
              </a:buClr>
              <a:buSzPts val="1870"/>
              <a:buFont typeface="Arial"/>
              <a:buChar char="•"/>
            </a:pPr>
            <a:r>
              <a:rPr b="0" i="0" lang="de-CH" sz="2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Neural networks show a better prediction score of 73%. 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440"/>
              </a:spcBef>
              <a:spcAft>
                <a:spcPts val="0"/>
              </a:spcAft>
              <a:buClr>
                <a:srgbClr val="DF2046"/>
              </a:buClr>
              <a:buSzPts val="1870"/>
              <a:buFont typeface="Arial"/>
              <a:buChar char="•"/>
            </a:pPr>
            <a:r>
              <a:rPr b="0" i="0" lang="de-CH" sz="2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How can we improve accuracy ?</a:t>
            </a:r>
            <a:endParaRPr/>
          </a:p>
          <a:p>
            <a:pPr indent="0" lvl="2" marL="0" marR="0" rtl="0" algn="l">
              <a:lnSpc>
                <a:spcPct val="95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rPr b="0" i="0" lang="de-CH" sz="1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	- do we need a larger dataset ? Probably not …</a:t>
            </a:r>
            <a:endParaRPr/>
          </a:p>
          <a:p>
            <a:pPr indent="0" lvl="2" marL="0" marR="0" rtl="0" algn="l">
              <a:lnSpc>
                <a:spcPct val="95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rPr b="0" i="0" lang="de-CH" sz="1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	- refine Business data, category is too general and</a:t>
            </a:r>
            <a:endParaRPr/>
          </a:p>
          <a:p>
            <a:pPr indent="0" lvl="2" marL="0" marR="0" rtl="0" algn="l">
              <a:lnSpc>
                <a:spcPct val="95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rPr b="0" i="0" lang="de-CH" sz="1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	  doesn’t say anything about the orientation of the question</a:t>
            </a:r>
            <a:endParaRPr b="0" i="0" sz="2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440"/>
              </a:spcBef>
              <a:spcAft>
                <a:spcPts val="0"/>
              </a:spcAft>
              <a:buClr>
                <a:srgbClr val="DF2046"/>
              </a:buClr>
              <a:buSzPts val="187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8"/>
          <p:cNvSpPr txBox="1"/>
          <p:nvPr>
            <p:ph idx="12" type="sldNum"/>
          </p:nvPr>
        </p:nvSpPr>
        <p:spPr>
          <a:xfrm>
            <a:off x="-1" y="4782186"/>
            <a:ext cx="6165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sp>
        <p:nvSpPr>
          <p:cNvPr id="271" name="Google Shape;271;p18"/>
          <p:cNvSpPr/>
          <p:nvPr/>
        </p:nvSpPr>
        <p:spPr>
          <a:xfrm>
            <a:off x="7740352" y="4659982"/>
            <a:ext cx="1368152" cy="4320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 txBox="1"/>
          <p:nvPr>
            <p:ph idx="1" type="body"/>
          </p:nvPr>
        </p:nvSpPr>
        <p:spPr>
          <a:xfrm>
            <a:off x="720352" y="1703870"/>
            <a:ext cx="7020000" cy="1905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de-CH" sz="2400"/>
              <a:t>Predict votes in the Swiss National Council, </a:t>
            </a:r>
            <a:endParaRPr/>
          </a:p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de-CH" sz="2400"/>
              <a:t>based on Council members attributes and vote topics</a:t>
            </a:r>
            <a:endParaRPr/>
          </a:p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400"/>
          </a:p>
        </p:txBody>
      </p:sp>
      <p:sp>
        <p:nvSpPr>
          <p:cNvPr id="53" name="Google Shape;53;p3"/>
          <p:cNvSpPr txBox="1"/>
          <p:nvPr>
            <p:ph idx="3" type="body"/>
          </p:nvPr>
        </p:nvSpPr>
        <p:spPr>
          <a:xfrm>
            <a:off x="540000" y="280800"/>
            <a:ext cx="70200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 txBox="1"/>
          <p:nvPr>
            <p:ph type="title"/>
          </p:nvPr>
        </p:nvSpPr>
        <p:spPr>
          <a:xfrm>
            <a:off x="540000" y="680400"/>
            <a:ext cx="7020000" cy="491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de-CH"/>
              <a:t>Objective </a:t>
            </a:r>
            <a:endParaRPr/>
          </a:p>
        </p:txBody>
      </p:sp>
      <p:sp>
        <p:nvSpPr>
          <p:cNvPr id="55" name="Google Shape;55;p3"/>
          <p:cNvSpPr txBox="1"/>
          <p:nvPr>
            <p:ph idx="12" type="sldNum"/>
          </p:nvPr>
        </p:nvSpPr>
        <p:spPr>
          <a:xfrm>
            <a:off x="0" y="4782186"/>
            <a:ext cx="3235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sp>
        <p:nvSpPr>
          <p:cNvPr id="56" name="Google Shape;56;p3"/>
          <p:cNvSpPr/>
          <p:nvPr/>
        </p:nvSpPr>
        <p:spPr>
          <a:xfrm>
            <a:off x="7740352" y="4659982"/>
            <a:ext cx="1368152" cy="4320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/>
          <p:cNvSpPr txBox="1"/>
          <p:nvPr>
            <p:ph idx="3" type="body"/>
          </p:nvPr>
        </p:nvSpPr>
        <p:spPr>
          <a:xfrm>
            <a:off x="540000" y="280800"/>
            <a:ext cx="70200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 txBox="1"/>
          <p:nvPr>
            <p:ph type="title"/>
          </p:nvPr>
        </p:nvSpPr>
        <p:spPr>
          <a:xfrm>
            <a:off x="540000" y="680400"/>
            <a:ext cx="7020000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de-CH"/>
              <a:t>Data </a:t>
            </a:r>
            <a:endParaRPr/>
          </a:p>
        </p:txBody>
      </p:sp>
      <p:sp>
        <p:nvSpPr>
          <p:cNvPr id="65" name="Google Shape;65;p4"/>
          <p:cNvSpPr txBox="1"/>
          <p:nvPr/>
        </p:nvSpPr>
        <p:spPr>
          <a:xfrm>
            <a:off x="541337" y="1215121"/>
            <a:ext cx="8061325" cy="618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1040"/>
              </a:spcBef>
              <a:spcAft>
                <a:spcPts val="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de-CH" sz="2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Public API: </a:t>
            </a:r>
            <a:r>
              <a:rPr b="0" i="0" lang="de-CH" sz="2000" u="sng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https://ws.parlament.ch/odata.svc</a:t>
            </a:r>
            <a:endParaRPr b="0" i="0" sz="2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4"/>
          <p:cNvSpPr txBox="1"/>
          <p:nvPr>
            <p:ph idx="12" type="sldNum"/>
          </p:nvPr>
        </p:nvSpPr>
        <p:spPr>
          <a:xfrm>
            <a:off x="0" y="4782186"/>
            <a:ext cx="3235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sp>
        <p:nvSpPr>
          <p:cNvPr id="67" name="Google Shape;67;p4"/>
          <p:cNvSpPr/>
          <p:nvPr/>
        </p:nvSpPr>
        <p:spPr>
          <a:xfrm>
            <a:off x="7740352" y="4659982"/>
            <a:ext cx="1368152" cy="4320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38617" y="1854642"/>
            <a:ext cx="5085811" cy="311010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4"/>
          <p:cNvSpPr txBox="1"/>
          <p:nvPr/>
        </p:nvSpPr>
        <p:spPr>
          <a:xfrm>
            <a:off x="592629" y="2092574"/>
            <a:ext cx="2361626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de-CH" sz="1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Voting: data about votes</a:t>
            </a:r>
            <a:endParaRPr b="0" i="0" sz="16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de-CH" sz="1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de-CH" sz="1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Business: data about vote themes</a:t>
            </a:r>
            <a:endParaRPr b="0" i="0" sz="16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de-CH" sz="1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MemberCouncil: personal data about Council member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"/>
          <p:cNvSpPr txBox="1"/>
          <p:nvPr>
            <p:ph idx="3" type="body"/>
          </p:nvPr>
        </p:nvSpPr>
        <p:spPr>
          <a:xfrm>
            <a:off x="540000" y="280800"/>
            <a:ext cx="70200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77" name="Google Shape;77;p5"/>
          <p:cNvSpPr txBox="1"/>
          <p:nvPr>
            <p:ph type="title"/>
          </p:nvPr>
        </p:nvSpPr>
        <p:spPr>
          <a:xfrm>
            <a:off x="540000" y="680400"/>
            <a:ext cx="7020000" cy="491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de-CH"/>
              <a:t>Council members variables</a:t>
            </a:r>
            <a:endParaRPr/>
          </a:p>
        </p:txBody>
      </p:sp>
      <p:sp>
        <p:nvSpPr>
          <p:cNvPr id="78" name="Google Shape;78;p5"/>
          <p:cNvSpPr txBox="1"/>
          <p:nvPr>
            <p:ph idx="12" type="sldNum"/>
          </p:nvPr>
        </p:nvSpPr>
        <p:spPr>
          <a:xfrm>
            <a:off x="0" y="4782186"/>
            <a:ext cx="3235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7740352" y="4659982"/>
            <a:ext cx="1368152" cy="4320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462395" y="1391225"/>
            <a:ext cx="6252894" cy="3024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19100" lvl="0" marL="4191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DF2046"/>
              </a:buClr>
              <a:buSzPts val="2134"/>
              <a:buFont typeface="Arial"/>
              <a:buChar char="•"/>
            </a:pPr>
            <a:r>
              <a:rPr b="0" i="0" lang="de-CH" sz="1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Age and gender</a:t>
            </a:r>
            <a:endParaRPr/>
          </a:p>
          <a:p>
            <a:pPr indent="-419100" lvl="0" marL="419100" marR="0" rtl="0" algn="l">
              <a:lnSpc>
                <a:spcPct val="95000"/>
              </a:lnSpc>
              <a:spcBef>
                <a:spcPts val="1040"/>
              </a:spcBef>
              <a:spcAft>
                <a:spcPts val="0"/>
              </a:spcAft>
              <a:buClr>
                <a:srgbClr val="DF2046"/>
              </a:buClr>
              <a:buSzPts val="2134"/>
              <a:buFont typeface="Arial"/>
              <a:buChar char="•"/>
            </a:pPr>
            <a:r>
              <a:rPr b="0" i="0" lang="de-CH" sz="1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Canton </a:t>
            </a:r>
            <a:endParaRPr/>
          </a:p>
          <a:p>
            <a:pPr indent="-419100" lvl="0" marL="419100" marR="0" rtl="0" algn="l">
              <a:lnSpc>
                <a:spcPct val="95000"/>
              </a:lnSpc>
              <a:spcBef>
                <a:spcPts val="1040"/>
              </a:spcBef>
              <a:spcAft>
                <a:spcPts val="0"/>
              </a:spcAft>
              <a:buClr>
                <a:srgbClr val="DF2046"/>
              </a:buClr>
              <a:buSzPts val="2134"/>
              <a:buFont typeface="Arial"/>
              <a:buChar char="•"/>
            </a:pPr>
            <a:r>
              <a:rPr b="0" i="0" lang="de-CH" sz="1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Language region (Swiss-german, Swiss-french, Swiss-italian), derived from the Canton</a:t>
            </a:r>
            <a:endParaRPr/>
          </a:p>
          <a:p>
            <a:pPr indent="-419100" lvl="0" marL="419100" marR="0" rtl="0" algn="l">
              <a:lnSpc>
                <a:spcPct val="95000"/>
              </a:lnSpc>
              <a:spcBef>
                <a:spcPts val="1040"/>
              </a:spcBef>
              <a:spcAft>
                <a:spcPts val="0"/>
              </a:spcAft>
              <a:buClr>
                <a:srgbClr val="DF2046"/>
              </a:buClr>
              <a:buSzPts val="2134"/>
              <a:buFont typeface="Arial"/>
              <a:buChar char="•"/>
            </a:pPr>
            <a:r>
              <a:rPr b="0" i="0" lang="de-CH" sz="1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Parliamentary groups: People's group (V), Social Democrats (S), Center group (M-E), Liberals (RL), Green (G), Green Liberals (GL)	</a:t>
            </a:r>
            <a:endParaRPr/>
          </a:p>
          <a:p>
            <a:pPr indent="0" lvl="1" marL="0" marR="0" rtl="0" algn="l">
              <a:lnSpc>
                <a:spcPct val="95000"/>
              </a:lnSpc>
              <a:spcBef>
                <a:spcPts val="1040"/>
              </a:spcBef>
              <a:spcAft>
                <a:spcPts val="0"/>
              </a:spcAft>
              <a:buNone/>
            </a:pPr>
            <a:r>
              <a:rPr b="0" i="0" lang="de-CH" sz="1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	🡪 Grouping in 3 party groups: Left, Center, Right</a:t>
            </a:r>
            <a:endParaRPr/>
          </a:p>
          <a:p>
            <a:pPr indent="-224155" lvl="0" marL="342900" marR="0" rtl="0" algn="l">
              <a:lnSpc>
                <a:spcPct val="95000"/>
              </a:lnSpc>
              <a:spcBef>
                <a:spcPts val="440"/>
              </a:spcBef>
              <a:spcAft>
                <a:spcPts val="0"/>
              </a:spcAft>
              <a:buClr>
                <a:srgbClr val="DF2046"/>
              </a:buClr>
              <a:buSzPts val="187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7405" y="2935317"/>
            <a:ext cx="2146595" cy="181967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5"/>
          <p:cNvSpPr txBox="1"/>
          <p:nvPr/>
        </p:nvSpPr>
        <p:spPr>
          <a:xfrm>
            <a:off x="4431551" y="4383471"/>
            <a:ext cx="2937328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CH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Council members in each parliamentary groups, 04.12.2019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de-CH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 www.parlament.ch</a:t>
            </a:r>
            <a:endParaRPr b="0" i="1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/>
          <p:nvPr>
            <p:ph idx="3" type="body"/>
          </p:nvPr>
        </p:nvSpPr>
        <p:spPr>
          <a:xfrm>
            <a:off x="540000" y="280800"/>
            <a:ext cx="70200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90" name="Google Shape;90;p6"/>
          <p:cNvSpPr txBox="1"/>
          <p:nvPr>
            <p:ph type="title"/>
          </p:nvPr>
        </p:nvSpPr>
        <p:spPr>
          <a:xfrm>
            <a:off x="540000" y="680400"/>
            <a:ext cx="7020000" cy="491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de-CH"/>
              <a:t>Business variables</a:t>
            </a:r>
            <a:endParaRPr/>
          </a:p>
        </p:txBody>
      </p:sp>
      <p:sp>
        <p:nvSpPr>
          <p:cNvPr id="91" name="Google Shape;91;p6"/>
          <p:cNvSpPr txBox="1"/>
          <p:nvPr>
            <p:ph idx="12" type="sldNum"/>
          </p:nvPr>
        </p:nvSpPr>
        <p:spPr>
          <a:xfrm>
            <a:off x="0" y="4782186"/>
            <a:ext cx="3235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sp>
        <p:nvSpPr>
          <p:cNvPr id="92" name="Google Shape;92;p6"/>
          <p:cNvSpPr/>
          <p:nvPr/>
        </p:nvSpPr>
        <p:spPr>
          <a:xfrm>
            <a:off x="7740352" y="4659982"/>
            <a:ext cx="1368152" cy="4320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161764" y="1451179"/>
            <a:ext cx="8072004" cy="3149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19100" lvl="0" marL="4191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DF2046"/>
              </a:buClr>
              <a:buSzPts val="2134"/>
              <a:buFont typeface="Arial"/>
              <a:buChar char="•"/>
            </a:pPr>
            <a:r>
              <a:rPr b="0" i="0" lang="de-CH" sz="2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Business tags (28): Sicherheitspolitik, Finanzwesen, Umwelt, Europapolitik,….</a:t>
            </a:r>
            <a:endParaRPr/>
          </a:p>
          <a:p>
            <a:pPr indent="0" lvl="2" marL="0" marR="0" rtl="0" algn="l">
              <a:lnSpc>
                <a:spcPct val="95000"/>
              </a:lnSpc>
              <a:spcBef>
                <a:spcPts val="1040"/>
              </a:spcBef>
              <a:spcAft>
                <a:spcPts val="0"/>
              </a:spcAft>
              <a:buNone/>
            </a:pPr>
            <a:r>
              <a:rPr b="0" i="0" lang="de-CH" sz="2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de-CH" sz="1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🡪 Grouping in 7 categories: Politik, Recht, Sozial, 	Energie/Umwelt/Land, Finanz/Wirtschaft, Kultur, 	Bildung/Wissenschaft</a:t>
            </a:r>
            <a:endParaRPr b="0" i="0" sz="18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95000"/>
              </a:lnSpc>
              <a:spcBef>
                <a:spcPts val="1040"/>
              </a:spcBef>
              <a:spcAft>
                <a:spcPts val="0"/>
              </a:spcAft>
              <a:buNone/>
            </a:pPr>
            <a:r>
              <a:rPr b="0" i="0" lang="de-CH" sz="1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	🡪 Vote can belong to one or several categories</a:t>
            </a:r>
            <a:endParaRPr b="0" i="0" sz="18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19100" marR="0" rtl="0" algn="l">
              <a:lnSpc>
                <a:spcPct val="95000"/>
              </a:lnSpc>
              <a:spcBef>
                <a:spcPts val="1040"/>
              </a:spcBef>
              <a:spcAft>
                <a:spcPts val="0"/>
              </a:spcAft>
              <a:buClr>
                <a:srgbClr val="DF2046"/>
              </a:buClr>
              <a:buSzPts val="2134"/>
              <a:buFont typeface="Arial"/>
              <a:buChar char="•"/>
            </a:pPr>
            <a:r>
              <a:rPr b="0" i="0" lang="de-CH" sz="2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Departments responsible for the business item (10):                      7 departments, Parlement, Chancellery, Federal Court</a:t>
            </a:r>
            <a:endParaRPr/>
          </a:p>
          <a:p>
            <a:pPr indent="0" lvl="1" marL="0" marR="0" rtl="0" algn="l">
              <a:lnSpc>
                <a:spcPct val="95000"/>
              </a:lnSpc>
              <a:spcBef>
                <a:spcPts val="1040"/>
              </a:spcBef>
              <a:spcAft>
                <a:spcPts val="0"/>
              </a:spcAft>
              <a:buNone/>
            </a:pPr>
            <a:r>
              <a:rPr b="0" i="0" lang="de-CH" sz="2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</p:txBody>
      </p:sp>
      <p:pic>
        <p:nvPicPr>
          <p:cNvPr id="94" name="Google Shape;9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90643" y="1940475"/>
            <a:ext cx="2390626" cy="126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"/>
          <p:cNvSpPr txBox="1"/>
          <p:nvPr>
            <p:ph idx="3" type="body"/>
          </p:nvPr>
        </p:nvSpPr>
        <p:spPr>
          <a:xfrm>
            <a:off x="540000" y="280800"/>
            <a:ext cx="70200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02" name="Google Shape;102;p7"/>
          <p:cNvSpPr txBox="1"/>
          <p:nvPr>
            <p:ph type="title"/>
          </p:nvPr>
        </p:nvSpPr>
        <p:spPr>
          <a:xfrm>
            <a:off x="540000" y="680400"/>
            <a:ext cx="7020000" cy="491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de-CH"/>
              <a:t>Voting variables</a:t>
            </a:r>
            <a:endParaRPr/>
          </a:p>
        </p:txBody>
      </p:sp>
      <p:sp>
        <p:nvSpPr>
          <p:cNvPr id="103" name="Google Shape;103;p7"/>
          <p:cNvSpPr txBox="1"/>
          <p:nvPr>
            <p:ph idx="12" type="sldNum"/>
          </p:nvPr>
        </p:nvSpPr>
        <p:spPr>
          <a:xfrm>
            <a:off x="0" y="4782186"/>
            <a:ext cx="3235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sp>
        <p:nvSpPr>
          <p:cNvPr id="104" name="Google Shape;104;p7"/>
          <p:cNvSpPr/>
          <p:nvPr/>
        </p:nvSpPr>
        <p:spPr>
          <a:xfrm>
            <a:off x="7740352" y="4659982"/>
            <a:ext cx="1368152" cy="4320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7"/>
          <p:cNvSpPr txBox="1"/>
          <p:nvPr/>
        </p:nvSpPr>
        <p:spPr>
          <a:xfrm>
            <a:off x="448541" y="1436210"/>
            <a:ext cx="6631132" cy="728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19100" lvl="0" marL="4191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DF2046"/>
              </a:buClr>
              <a:buSzPts val="2134"/>
              <a:buFont typeface="Helvetica Neue"/>
              <a:buChar char="&gt;"/>
            </a:pPr>
            <a:r>
              <a:rPr b="0" i="0" lang="de-CH" sz="2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Vote decision (yes, no, abstention)</a:t>
            </a:r>
            <a:endParaRPr/>
          </a:p>
          <a:p>
            <a:pPr indent="-224155" lvl="0" marL="342900" marR="0" rtl="0" algn="l">
              <a:lnSpc>
                <a:spcPct val="95000"/>
              </a:lnSpc>
              <a:spcBef>
                <a:spcPts val="440"/>
              </a:spcBef>
              <a:spcAft>
                <a:spcPts val="0"/>
              </a:spcAft>
              <a:buClr>
                <a:srgbClr val="DF2046"/>
              </a:buClr>
              <a:buSzPts val="187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7"/>
          <p:cNvSpPr txBox="1"/>
          <p:nvPr/>
        </p:nvSpPr>
        <p:spPr>
          <a:xfrm>
            <a:off x="928868" y="1826061"/>
            <a:ext cx="438496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CH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Absences and «not voting» dropped.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8868" y="2407145"/>
            <a:ext cx="6631132" cy="2329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3"/>
          <p:cNvSpPr txBox="1"/>
          <p:nvPr>
            <p:ph idx="3" type="body"/>
          </p:nvPr>
        </p:nvSpPr>
        <p:spPr>
          <a:xfrm>
            <a:off x="540000" y="280800"/>
            <a:ext cx="70200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15" name="Google Shape;115;p13"/>
          <p:cNvSpPr txBox="1"/>
          <p:nvPr>
            <p:ph type="title"/>
          </p:nvPr>
        </p:nvSpPr>
        <p:spPr>
          <a:xfrm>
            <a:off x="540000" y="680400"/>
            <a:ext cx="7020000" cy="491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de-CH"/>
              <a:t>Data processing </a:t>
            </a:r>
            <a:endParaRPr/>
          </a:p>
        </p:txBody>
      </p:sp>
      <p:sp>
        <p:nvSpPr>
          <p:cNvPr id="116" name="Google Shape;116;p13"/>
          <p:cNvSpPr txBox="1"/>
          <p:nvPr/>
        </p:nvSpPr>
        <p:spPr>
          <a:xfrm>
            <a:off x="673905" y="1679336"/>
            <a:ext cx="8061325" cy="25343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90728" lvl="0" marL="419100" marR="0" rtl="0" algn="l">
              <a:lnSpc>
                <a:spcPct val="95000"/>
              </a:lnSpc>
              <a:spcBef>
                <a:spcPts val="1040"/>
              </a:spcBef>
              <a:spcAft>
                <a:spcPts val="600"/>
              </a:spcAft>
              <a:buClr>
                <a:srgbClr val="DF2046"/>
              </a:buClr>
              <a:buSzPts val="2022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3"/>
          <p:cNvSpPr txBox="1"/>
          <p:nvPr>
            <p:ph idx="12" type="sldNum"/>
          </p:nvPr>
        </p:nvSpPr>
        <p:spPr>
          <a:xfrm>
            <a:off x="0" y="4782186"/>
            <a:ext cx="3235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sp>
        <p:nvSpPr>
          <p:cNvPr id="118" name="Google Shape;118;p13"/>
          <p:cNvSpPr/>
          <p:nvPr/>
        </p:nvSpPr>
        <p:spPr>
          <a:xfrm>
            <a:off x="7740352" y="4659982"/>
            <a:ext cx="1368152" cy="4320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3"/>
          <p:cNvSpPr txBox="1"/>
          <p:nvPr/>
        </p:nvSpPr>
        <p:spPr>
          <a:xfrm>
            <a:off x="673905" y="1430039"/>
            <a:ext cx="8061325" cy="32874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2" marL="419100" marR="0" rtl="0" algn="l">
              <a:lnSpc>
                <a:spcPct val="95000"/>
              </a:lnSpc>
              <a:spcBef>
                <a:spcPts val="1040"/>
              </a:spcBef>
              <a:spcAft>
                <a:spcPts val="0"/>
              </a:spcAft>
              <a:buClr>
                <a:srgbClr val="DF2046"/>
              </a:buClr>
              <a:buSzPts val="2246"/>
              <a:buFont typeface="Helvetica Neue"/>
              <a:buChar char="&gt;"/>
            </a:pPr>
            <a:r>
              <a:rPr b="0" i="0" lang="de-CH" sz="2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Filter data from last 4 sessions</a:t>
            </a:r>
            <a:endParaRPr b="0" i="0" sz="2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6465" lvl="2" marL="419100" marR="0" rtl="0" algn="l">
              <a:lnSpc>
                <a:spcPct val="95000"/>
              </a:lnSpc>
              <a:spcBef>
                <a:spcPts val="1040"/>
              </a:spcBef>
              <a:spcAft>
                <a:spcPts val="0"/>
              </a:spcAft>
              <a:buClr>
                <a:srgbClr val="DF2046"/>
              </a:buClr>
              <a:buSzPts val="2246"/>
              <a:buFont typeface="Helvetica Neue"/>
              <a:buNone/>
            </a:pPr>
            <a:r>
              <a:t/>
            </a:r>
            <a:endParaRPr b="0" i="0" sz="2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6465" lvl="2" marL="419100" marR="0" rtl="0" algn="l">
              <a:lnSpc>
                <a:spcPct val="95000"/>
              </a:lnSpc>
              <a:spcBef>
                <a:spcPts val="1040"/>
              </a:spcBef>
              <a:spcAft>
                <a:spcPts val="0"/>
              </a:spcAft>
              <a:buClr>
                <a:srgbClr val="DF2046"/>
              </a:buClr>
              <a:buSzPts val="2246"/>
              <a:buFont typeface="Helvetica Neue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2" marL="419100" marR="0" rtl="0" algn="l">
              <a:lnSpc>
                <a:spcPct val="95000"/>
              </a:lnSpc>
              <a:spcBef>
                <a:spcPts val="1640"/>
              </a:spcBef>
              <a:spcAft>
                <a:spcPts val="0"/>
              </a:spcAft>
              <a:buClr>
                <a:srgbClr val="DF2046"/>
              </a:buClr>
              <a:buSzPts val="2246"/>
              <a:buFont typeface="Helvetica Neue"/>
              <a:buChar char="&gt;"/>
            </a:pPr>
            <a:r>
              <a:rPr b="0" i="0" lang="de-CH" sz="2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Request data in batches to overcome limit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19100" marR="0" rtl="0" algn="l">
              <a:lnSpc>
                <a:spcPct val="95000"/>
              </a:lnSpc>
              <a:spcBef>
                <a:spcPts val="1640"/>
              </a:spcBef>
              <a:spcAft>
                <a:spcPts val="0"/>
              </a:spcAft>
              <a:buClr>
                <a:srgbClr val="DF2046"/>
              </a:buClr>
              <a:buSzPts val="2246"/>
              <a:buFont typeface="Helvetica Neue"/>
              <a:buChar char="&gt;"/>
            </a:pPr>
            <a:r>
              <a:rPr b="0" i="0" lang="de-CH" sz="2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Convert all variables into numerical values</a:t>
            </a:r>
            <a:endParaRPr b="0" i="0" sz="2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2" marL="419100" marR="0" rtl="0" algn="l">
              <a:lnSpc>
                <a:spcPct val="95000"/>
              </a:lnSpc>
              <a:spcBef>
                <a:spcPts val="1640"/>
              </a:spcBef>
              <a:spcAft>
                <a:spcPts val="0"/>
              </a:spcAft>
              <a:buClr>
                <a:srgbClr val="DF2046"/>
              </a:buClr>
              <a:buSzPts val="2246"/>
              <a:buFont typeface="Helvetica Neue"/>
              <a:buChar char="&gt;"/>
            </a:pPr>
            <a:r>
              <a:rPr b="0" i="0" lang="de-CH" sz="2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Final dataset: 49’871 rows × 24 columns, 24 variables</a:t>
            </a:r>
            <a:endParaRPr b="0" i="0" sz="2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2" marL="419100" marR="0" rtl="0" algn="l">
              <a:lnSpc>
                <a:spcPct val="95000"/>
              </a:lnSpc>
              <a:spcBef>
                <a:spcPts val="1640"/>
              </a:spcBef>
              <a:spcAft>
                <a:spcPts val="0"/>
              </a:spcAft>
              <a:buClr>
                <a:srgbClr val="DF2046"/>
              </a:buClr>
              <a:buSzPts val="2246"/>
              <a:buFont typeface="Helvetica Neue"/>
              <a:buChar char="&gt;"/>
            </a:pPr>
            <a:r>
              <a:rPr b="0" i="0" lang="de-CH" sz="2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Data collected on 22.11.2022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3110" y="1944042"/>
            <a:ext cx="5759662" cy="725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ac0a85df66_0_465"/>
          <p:cNvSpPr txBox="1"/>
          <p:nvPr>
            <p:ph idx="3" type="body"/>
          </p:nvPr>
        </p:nvSpPr>
        <p:spPr>
          <a:xfrm>
            <a:off x="540000" y="280800"/>
            <a:ext cx="70200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28" name="Google Shape;128;g1ac0a85df66_0_465"/>
          <p:cNvSpPr txBox="1"/>
          <p:nvPr>
            <p:ph type="title"/>
          </p:nvPr>
        </p:nvSpPr>
        <p:spPr>
          <a:xfrm>
            <a:off x="540000" y="680400"/>
            <a:ext cx="702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de-CH"/>
              <a:t>Descriptive Statistics - Businesses </a:t>
            </a:r>
            <a:r>
              <a:rPr lang="de-CH" sz="1400">
                <a:solidFill>
                  <a:schemeClr val="dk1"/>
                </a:solidFill>
              </a:rPr>
              <a:t>N=267</a:t>
            </a:r>
            <a:endParaRPr/>
          </a:p>
        </p:txBody>
      </p:sp>
      <p:sp>
        <p:nvSpPr>
          <p:cNvPr id="129" name="Google Shape;129;g1ac0a85df66_0_465"/>
          <p:cNvSpPr txBox="1"/>
          <p:nvPr>
            <p:ph idx="12" type="sldNum"/>
          </p:nvPr>
        </p:nvSpPr>
        <p:spPr>
          <a:xfrm>
            <a:off x="0" y="4782186"/>
            <a:ext cx="32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pic>
        <p:nvPicPr>
          <p:cNvPr id="130" name="Google Shape;130;g1ac0a85df66_0_4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000" y="1263900"/>
            <a:ext cx="3705225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1ac0a85df66_0_465"/>
          <p:cNvSpPr/>
          <p:nvPr/>
        </p:nvSpPr>
        <p:spPr>
          <a:xfrm>
            <a:off x="7740352" y="4659982"/>
            <a:ext cx="1368300" cy="432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g1ac0a85df66_0_4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3250" y="1263900"/>
            <a:ext cx="3638550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3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arissa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2018-10-08T11:00:01Z</dcterms:created>
  <dc:creator>Fimian Joel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2016-05-19T00:00:00Z</vt:filetime>
  </property>
  <property fmtid="{D5CDD505-2E9C-101B-9397-08002B2CF9AE}" pid="3" name="Creator">
    <vt:lpwstr>Adobe InDesign CC 2015 (Macintosh)</vt:lpwstr>
  </property>
  <property fmtid="{D5CDD505-2E9C-101B-9397-08002B2CF9AE}" pid="4" name="LastSaved">
    <vt:filetime>2016-05-19T00:00:00Z</vt:filetime>
  </property>
</Properties>
</file>