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Q5NMkthUXneevk80t87gf0IkS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11c53e56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411c53e5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411c53e562_0_17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411c53e562_0_1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102742e6a_2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4102742e6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4102742e6a_2_28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4102742e6a_2_28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102742e6a_2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4102742e6a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4102742e6a_2_44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4102742e6a_2_44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f92111e0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ff92111e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ff92111e0a_0_2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ff92111e0a_0_2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3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3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4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4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102742e6a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4102742e6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4102742e6a_2_7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4102742e6a_2_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11c53e56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411c53e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411c53e562_0_0:notes"/>
          <p:cNvSpPr txBox="1"/>
          <p:nvPr>
            <p:ph idx="11" type="ftr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411c53e562_0_0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: Titel-Folie ohne Bild">
  <p:cSld name="3: Titel-Folie ohne Bild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idx="1" type="body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2" type="body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3" type="body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: Inhaltverzeichnis">
  <p:cSld name="4: Inhaltverzeichni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539999" y="2190750"/>
            <a:ext cx="7031465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lines: Design">
  <p:cSld name="Guidlines: Desig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/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b="0" i="0" lang="de-CH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Inhaltliche Guidelines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/>
          <p:nvPr/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de-CH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Logo, Schrift, Farben und Typografie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 txBox="1"/>
          <p:nvPr/>
        </p:nvSpPr>
        <p:spPr>
          <a:xfrm>
            <a:off x="540000" y="1350000"/>
            <a:ext cx="6480000" cy="36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 Logo ist </a:t>
            </a:r>
            <a:r>
              <a:rPr b="1" i="0" lang="de-C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</a:t>
            </a:r>
            <a:r>
              <a:rPr b="0" i="0" lang="de-C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sichtbar oben rechts auf den Inhalt Folien positioniert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Schrift Familie: Arial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UniBe Rot: R:230 G:0 B:46  |  HEX: #E6002E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Hintergrund Grau: R:217 G:217 B:217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Platzhalter 1:1 = 25.4 (b) x 8.5 (h) cm, 144 dpi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Typografie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Thema der Präsentation: Arial, 12pt.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Titel: Arial, 28/32pt., R:230 G:0 B:46, 1 Zeile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Untertitel: Arial, 28/32pt., </a:t>
            </a:r>
            <a:r>
              <a:rPr b="0" i="0" lang="de-CH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max. 2 Zeilen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Moderator und Organisationseinheit: Arial Fett, 14pt.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Datum und Präsentationsort: Arial, 12pt.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Inhalt Nr. XY: Arial, 20/24pt.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Aussage XY: Arial Fett, 16/20pt.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XY: Arial, 16/20pt.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de-CH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Ebene: Arial, 20pt., 18pt., 16pt.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540000" y="2988000"/>
            <a:ext cx="6480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1"/>
          <p:cNvSpPr txBox="1"/>
          <p:nvPr/>
        </p:nvSpPr>
        <p:spPr>
          <a:xfrm>
            <a:off x="7920000" y="1350000"/>
            <a:ext cx="1219200" cy="888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de-CH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Kontakt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de-CH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 zu den UniBE PowerPoint Vorlagen: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de-CH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kommunikation@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de-CH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unibe.ch oder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de-CH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Tel. + 41 31 631 80 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8091" y="1832535"/>
            <a:ext cx="69721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666" y="1836735"/>
            <a:ext cx="656454" cy="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2360" y="4747543"/>
            <a:ext cx="1227138" cy="3444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84">
          <p15:clr>
            <a:srgbClr val="F26B43"/>
          </p15:clr>
        </p15:guide>
        <p15:guide id="2" pos="336">
          <p15:clr>
            <a:srgbClr val="F26B43"/>
          </p15:clr>
        </p15:guide>
        <p15:guide id="3" pos="4752">
          <p15:clr>
            <a:srgbClr val="F26B43"/>
          </p15:clr>
        </p15:guide>
        <p15:guide id="4" pos="5664">
          <p15:clr>
            <a:srgbClr val="F26B43"/>
          </p15:clr>
        </p15:guide>
        <p15:guide id="5" orient="horz" pos="1432">
          <p15:clr>
            <a:srgbClr val="F26B43"/>
          </p15:clr>
        </p15:guide>
        <p15:guide id="6" orient="horz" pos="22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ts.ch/info/suisse/11546799-les-femmes-font-basculer-un-vote-sur-dix-au-conseil-national.html" TargetMode="External"/><Relationship Id="rId4" Type="http://schemas.openxmlformats.org/officeDocument/2006/relationships/hyperlink" Target="https://www.parlament.ch/centers/documents/_layouts/15/DocIdRedir.aspx?ID=DOCID-53009006-893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arlament.c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>
            <p:ph idx="1" type="body"/>
          </p:nvPr>
        </p:nvSpPr>
        <p:spPr>
          <a:xfrm>
            <a:off x="545255" y="3582991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CH"/>
              <a:t>Lisa Asticher, Kim Lan Vu, Emilie Zucchinetti</a:t>
            </a:r>
            <a:endParaRPr/>
          </a:p>
        </p:txBody>
      </p:sp>
      <p:sp>
        <p:nvSpPr>
          <p:cNvPr id="37" name="Google Shape;37;p1"/>
          <p:cNvSpPr txBox="1"/>
          <p:nvPr>
            <p:ph idx="2" type="body"/>
          </p:nvPr>
        </p:nvSpPr>
        <p:spPr>
          <a:xfrm>
            <a:off x="540000" y="473199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/>
              <a:t>Bern, October 7, 2022</a:t>
            </a:r>
            <a:endParaRPr/>
          </a:p>
        </p:txBody>
      </p:sp>
      <p:sp>
        <p:nvSpPr>
          <p:cNvPr id="38" name="Google Shape;38;p1"/>
          <p:cNvSpPr txBox="1"/>
          <p:nvPr>
            <p:ph idx="3" type="body"/>
          </p:nvPr>
        </p:nvSpPr>
        <p:spPr>
          <a:xfrm>
            <a:off x="540000" y="2211710"/>
            <a:ext cx="835248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de-CH">
                <a:solidFill>
                  <a:srgbClr val="E6002E"/>
                </a:solidFill>
              </a:rPr>
              <a:t>Module 2 – Statistical Inference for Data Science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de-CH">
                <a:solidFill>
                  <a:srgbClr val="E6002E"/>
                </a:solidFill>
              </a:rPr>
              <a:t>Voting report in the Swiss National Council</a:t>
            </a:r>
            <a:endParaRPr/>
          </a:p>
        </p:txBody>
      </p:sp>
      <p:sp>
        <p:nvSpPr>
          <p:cNvPr id="39" name="Google Shape;39;p1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>
                <a:solidFill>
                  <a:schemeClr val="dk1"/>
                </a:solidFill>
              </a:rPr>
              <a:t>CAS Applied Data Science</a:t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11c53e562_0_17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9" name="Google Shape;149;g1411c53e562_0_1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50" name="Google Shape;150;g1411c53e562_0_17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51" name="Google Shape;151;g1411c53e562_0_1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411c53e562_0_17"/>
          <p:cNvSpPr txBox="1"/>
          <p:nvPr/>
        </p:nvSpPr>
        <p:spPr>
          <a:xfrm>
            <a:off x="27810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Distribution of voting deviation frequency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411c53e562_0_17"/>
          <p:cNvPicPr preferRelativeResize="0"/>
          <p:nvPr/>
        </p:nvPicPr>
        <p:blipFill rotWithShape="1">
          <a:blip r:embed="rId3">
            <a:alphaModFix/>
          </a:blip>
          <a:srcRect b="2257" l="1506" r="0" t="0"/>
          <a:stretch/>
        </p:blipFill>
        <p:spPr>
          <a:xfrm>
            <a:off x="2781000" y="1331100"/>
            <a:ext cx="3637524" cy="3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1220225"/>
            <a:ext cx="4844324" cy="3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63" name="Google Shape;163;p6"/>
          <p:cNvSpPr txBox="1"/>
          <p:nvPr>
            <p:ph idx="12" type="sldNum"/>
          </p:nvPr>
        </p:nvSpPr>
        <p:spPr>
          <a:xfrm>
            <a:off x="0" y="478218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5984752" y="2092505"/>
            <a:ext cx="17556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Apparently no correlations?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102742e6a_2_28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3" name="Google Shape;173;g14102742e6a_2_28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 </a:t>
            </a:r>
            <a:endParaRPr/>
          </a:p>
        </p:txBody>
      </p:sp>
      <p:sp>
        <p:nvSpPr>
          <p:cNvPr id="174" name="Google Shape;174;g14102742e6a_2_28"/>
          <p:cNvSpPr txBox="1"/>
          <p:nvPr>
            <p:ph idx="12" type="sldNum"/>
          </p:nvPr>
        </p:nvSpPr>
        <p:spPr>
          <a:xfrm>
            <a:off x="0" y="4782186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75" name="Google Shape;175;g14102742e6a_2_28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4102742e6a_2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199874"/>
            <a:ext cx="6854526" cy="10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4102742e6a_2_28"/>
          <p:cNvSpPr txBox="1"/>
          <p:nvPr/>
        </p:nvSpPr>
        <p:spPr>
          <a:xfrm>
            <a:off x="27945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Let’s try with a test!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4102742e6a_2_28"/>
          <p:cNvSpPr txBox="1"/>
          <p:nvPr/>
        </p:nvSpPr>
        <p:spPr>
          <a:xfrm>
            <a:off x="541350" y="2445100"/>
            <a:ext cx="80175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b="0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1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Kruskal-Wallis test</a:t>
            </a:r>
            <a:r>
              <a:rPr b="0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us to see if there is a statistically significant difference between the medians of the three groups, corresponding to the three political orientations. It works even if the data is </a:t>
            </a:r>
            <a:r>
              <a:rPr b="1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 normally distributed </a:t>
            </a:r>
            <a:r>
              <a:rPr b="0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skewed.</a:t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b="0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test statistic equals 32.87. The corresponding p-value is less than 0.05, we can therefore </a:t>
            </a:r>
            <a:r>
              <a:rPr b="1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reject the null hypothesis</a:t>
            </a:r>
            <a:r>
              <a:rPr b="0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that the median frequency of deviant voting is the same for all three groups. </a:t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b="1" i="0" lang="de-CH" sz="1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Question: How do we interpret this result? </a:t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4102742e6a_2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5" y="1111500"/>
            <a:ext cx="4613955" cy="363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4102742e6a_2_44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7" name="Google Shape;187;g14102742e6a_2_44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88" name="Google Shape;188;g14102742e6a_2_44"/>
          <p:cNvSpPr txBox="1"/>
          <p:nvPr>
            <p:ph idx="12" type="sldNum"/>
          </p:nvPr>
        </p:nvSpPr>
        <p:spPr>
          <a:xfrm>
            <a:off x="-1" y="4782186"/>
            <a:ext cx="443345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89" name="Google Shape;189;g14102742e6a_2_4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4102742e6a_2_44"/>
          <p:cNvSpPr txBox="1"/>
          <p:nvPr/>
        </p:nvSpPr>
        <p:spPr>
          <a:xfrm>
            <a:off x="27945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deeper look within the “deviant” group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4102742e6a_2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601" y="4271747"/>
            <a:ext cx="6259502" cy="5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4102742e6a_2_44"/>
          <p:cNvSpPr txBox="1"/>
          <p:nvPr/>
        </p:nvSpPr>
        <p:spPr>
          <a:xfrm>
            <a:off x="4775950" y="1217200"/>
            <a:ext cx="41580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 variable seems to explain the variance of voting deviation frequency for the Center, not even gender, as shown by the results of the .</a:t>
            </a:r>
            <a:r>
              <a:rPr b="1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Mann–Whitney U test</a:t>
            </a:r>
            <a:endParaRPr b="1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0" name="Google Shape;200;p12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Conclusion &amp; Discussion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541350" y="1247375"/>
            <a:ext cx="80613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419100" lvl="0" marL="419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Dataset, with no predestined use and little assumptions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Data Wrangling and Data Exploring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 deviation is an interesting topping - but little conclusions so far…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session of 3 days only, maybe a need for a bigger dataset with more sessions and voting objects?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a need for more individual parameters (=parameters linked to politicians, such as the list of interest of each politicians)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 of variables related to the voting object and the social and political context (e.g. type and content of policy, force of Lobby, media coverage) as a necessary condition for further investigations → Text Analysis &amp; Machine Learning?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0" y="4782186"/>
            <a:ext cx="4779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92111e0a_0_2"/>
          <p:cNvSpPr txBox="1"/>
          <p:nvPr>
            <p:ph idx="1" type="body"/>
          </p:nvPr>
        </p:nvSpPr>
        <p:spPr>
          <a:xfrm>
            <a:off x="540000" y="11700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ff92111e0a_0_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2" name="Google Shape;212;gff92111e0a_0_2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Sources</a:t>
            </a:r>
            <a:endParaRPr/>
          </a:p>
        </p:txBody>
      </p:sp>
      <p:sp>
        <p:nvSpPr>
          <p:cNvPr id="213" name="Google Shape;213;gff92111e0a_0_2"/>
          <p:cNvSpPr txBox="1"/>
          <p:nvPr/>
        </p:nvSpPr>
        <p:spPr>
          <a:xfrm>
            <a:off x="611560" y="2067694"/>
            <a:ext cx="80613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femmes font basculer un vote sur dix au Conseil national, RTS Info, 2020: </a:t>
            </a:r>
            <a:b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C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https://www.rts.ch/info/suisse/11546799-les-femmes-font-basculer-un-vote-sur-dix-au-conseil-national.html</a:t>
            </a: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0844" lvl="0" marL="4191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&gt;"/>
            </a:pP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2022, SESSION SPÉCIALE MAI (XLSX), Link to the original dataset: </a:t>
            </a:r>
            <a:b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C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https://www.parlament.ch/centers/documents/_layouts/15/DocIdRedir.aspx?ID=DOCID-53009006-8935</a:t>
            </a: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45" lvl="0" marL="4191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ff92111e0a_0_2"/>
          <p:cNvSpPr txBox="1"/>
          <p:nvPr>
            <p:ph idx="12" type="sldNum"/>
          </p:nvPr>
        </p:nvSpPr>
        <p:spPr>
          <a:xfrm>
            <a:off x="0" y="4782175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15" name="Google Shape;215;gff92111e0a_0_2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Question and Hypothesis 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566493" y="1637788"/>
            <a:ext cx="8061325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the May 2022 special session of the National Council, can we identify any correlation as regard to Council members casting their vote against the majority of their parliamentary group ?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Hypothesis: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parties in the center are less clear-cut, opportunity for higher frequencies of voting deviation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Age could be an indicator for more vote deviance, as older people are more likely to be longer in office and rely less on coalition majority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2020 article from the RTS showed that women's votes swing 1 in 10 votes in the national council, therefore we expect more deviation from women than men. 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 sz="2400"/>
              <a:t>Voting report in the National Council</a:t>
            </a:r>
            <a:endParaRPr sz="2400"/>
          </a:p>
        </p:txBody>
      </p:sp>
      <p:sp>
        <p:nvSpPr>
          <p:cNvPr id="60" name="Google Shape;60;p3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625414" y="1928717"/>
            <a:ext cx="8061325" cy="2534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Voting report inform the public about how Council members cast their votes on each item of business in the National Council and in the Council of States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Special session in May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96 items of business, 200 Council members</a:t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Councillor name, date of birth, parliamentary group, canton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Format: xlsx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1040"/>
              </a:spcBef>
              <a:spcAft>
                <a:spcPts val="60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de-CH" sz="1800" u="sng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www.parlament.ch</a:t>
            </a:r>
            <a:r>
              <a:rPr b="0" i="0" lang="de-CH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" type="body"/>
          </p:nvPr>
        </p:nvSpPr>
        <p:spPr>
          <a:xfrm>
            <a:off x="540000" y="1170000"/>
            <a:ext cx="720035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 sz="2000"/>
              <a:t>Voting report in the National Council during the Special session in May 2022</a:t>
            </a:r>
            <a:endParaRPr sz="2000"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cleaning and pre-processing 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625417" y="1956744"/>
            <a:ext cx="8040602" cy="2919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Converting the raw data into a csv table (1 row = 1 vote)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each item of business, evaluating how the majority of each parliamentary group voted, comparing it with the individual vote and adding the corresponding data in the table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Party Grouping: Left (Social Democrats, Green Group), Center (Center Group), Right (Green Liberal Group, Liberals Group, Swiss People’s Party)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Adding data about age, gender and regional affiliation of the Councillors</a:t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Deleting unnecessary and irrelevant data</a:t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19100" marR="0" rtl="0" algn="l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b="0" i="0" lang="de-CH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Numbering the items of business, renaming the parliamentary group</a:t>
            </a:r>
            <a:endParaRPr b="0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75" y="1920437"/>
            <a:ext cx="3543795" cy="231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829" y="1906137"/>
            <a:ext cx="3877216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00" y="1672488"/>
            <a:ext cx="3336633" cy="313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8734" y="1673370"/>
            <a:ext cx="3618084" cy="310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</a:t>
            </a:r>
            <a:endParaRPr/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102742e6a_2_7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1" name="Google Shape;121;g14102742e6a_2_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22" name="Google Shape;122;g14102742e6a_2_7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3" name="Google Shape;123;g14102742e6a_2_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14102742e6a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988" y="1184625"/>
            <a:ext cx="4432024" cy="30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102742e6a_2_7"/>
          <p:cNvSpPr txBox="1"/>
          <p:nvPr/>
        </p:nvSpPr>
        <p:spPr>
          <a:xfrm>
            <a:off x="2564500" y="4165900"/>
            <a:ext cx="75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4102742e6a_2_7"/>
          <p:cNvSpPr txBox="1"/>
          <p:nvPr/>
        </p:nvSpPr>
        <p:spPr>
          <a:xfrm>
            <a:off x="4219000" y="4239450"/>
            <a:ext cx="85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102742e6a_2_7"/>
          <p:cNvSpPr txBox="1"/>
          <p:nvPr/>
        </p:nvSpPr>
        <p:spPr>
          <a:xfrm>
            <a:off x="5974298" y="4166347"/>
            <a:ext cx="7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102742e6a_2_7"/>
          <p:cNvSpPr/>
          <p:nvPr/>
        </p:nvSpPr>
        <p:spPr>
          <a:xfrm>
            <a:off x="4045500" y="4043950"/>
            <a:ext cx="1053000" cy="553500"/>
          </a:xfrm>
          <a:prstGeom prst="ellipse">
            <a:avLst/>
          </a:prstGeom>
          <a:noFill/>
          <a:ln cap="flat" cmpd="sng" w="28575">
            <a:solidFill>
              <a:srgbClr val="E60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4102742e6a_2_7"/>
          <p:cNvSpPr/>
          <p:nvPr/>
        </p:nvSpPr>
        <p:spPr>
          <a:xfrm rot="2363414">
            <a:off x="4972321" y="4552645"/>
            <a:ext cx="863695" cy="2992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002F"/>
          </a:solidFill>
          <a:ln cap="flat" cmpd="sng" w="9525">
            <a:solidFill>
              <a:srgbClr val="E60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11c53e562_0_0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7" name="Google Shape;137;g1411c53e562_0_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38" name="Google Shape;138;g1411c53e562_0_0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39" name="Google Shape;139;g1411c53e562_0_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411c53e562_0_0"/>
          <p:cNvSpPr txBox="1"/>
          <p:nvPr/>
        </p:nvSpPr>
        <p:spPr>
          <a:xfrm>
            <a:off x="27810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b="0" i="0" lang="de-CH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Distribution of voting deviation frequency 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411c53e5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288" y="1307800"/>
            <a:ext cx="5187428" cy="3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2018-10-08T11:00:01Z</dcterms:created>
  <dc:creator>Fimian Joel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