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6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95B"/>
    <a:srgbClr val="26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094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6463-2B3D-452D-BC25-19584548FDB3}" type="datetimeFigureOut">
              <a:rPr lang="ru-RU" smtClean="0"/>
              <a:t>22.06   вторник-июня-2021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F028-854A-4D97-AA10-478BE6BCD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80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6463-2B3D-452D-BC25-19584548FDB3}" type="datetimeFigureOut">
              <a:rPr lang="ru-RU" smtClean="0"/>
              <a:t>22.06   вторник-июня-2021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F028-854A-4D97-AA10-478BE6BCD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29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6463-2B3D-452D-BC25-19584548FDB3}" type="datetimeFigureOut">
              <a:rPr lang="ru-RU" smtClean="0"/>
              <a:t>22.06   вторник-июня-2021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F028-854A-4D97-AA10-478BE6BCD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33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6463-2B3D-452D-BC25-19584548FDB3}" type="datetimeFigureOut">
              <a:rPr lang="ru-RU" smtClean="0"/>
              <a:t>22.06   вторник-июня-2021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F028-854A-4D97-AA10-478BE6BCD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83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6463-2B3D-452D-BC25-19584548FDB3}" type="datetimeFigureOut">
              <a:rPr lang="ru-RU" smtClean="0"/>
              <a:t>22.06   вторник-июня-2021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F028-854A-4D97-AA10-478BE6BCD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89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6463-2B3D-452D-BC25-19584548FDB3}" type="datetimeFigureOut">
              <a:rPr lang="ru-RU" smtClean="0"/>
              <a:t>22.06   вторник-июня-2021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F028-854A-4D97-AA10-478BE6BCD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28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6463-2B3D-452D-BC25-19584548FDB3}" type="datetimeFigureOut">
              <a:rPr lang="ru-RU" smtClean="0"/>
              <a:t>22.06   вторник-июня-2021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F028-854A-4D97-AA10-478BE6BCD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81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6463-2B3D-452D-BC25-19584548FDB3}" type="datetimeFigureOut">
              <a:rPr lang="ru-RU" smtClean="0"/>
              <a:t>22.06   вторник-июня-2021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F028-854A-4D97-AA10-478BE6BCD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16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6463-2B3D-452D-BC25-19584548FDB3}" type="datetimeFigureOut">
              <a:rPr lang="ru-RU" smtClean="0"/>
              <a:t>22.06   вторник-июня-2021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F028-854A-4D97-AA10-478BE6BCD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27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6463-2B3D-452D-BC25-19584548FDB3}" type="datetimeFigureOut">
              <a:rPr lang="ru-RU" smtClean="0"/>
              <a:t>22.06   вторник-июня-2021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F028-854A-4D97-AA10-478BE6BCD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8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6463-2B3D-452D-BC25-19584548FDB3}" type="datetimeFigureOut">
              <a:rPr lang="ru-RU" smtClean="0"/>
              <a:t>22.06   вторник-июня-2021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F028-854A-4D97-AA10-478BE6BCD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10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C6463-2B3D-452D-BC25-19584548FDB3}" type="datetimeFigureOut">
              <a:rPr lang="ru-RU" smtClean="0"/>
              <a:t>22.06   вторник-июня-2021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7F028-854A-4D97-AA10-478BE6BCDB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87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09344" y="15636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21308" y="-6036"/>
            <a:ext cx="921997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Учреждение образования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«Гродненский государственный университет имени Янки Купалы»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Факультет математики и информатики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Кафедра фундаментальной и прикладной математики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784682" y="6380726"/>
            <a:ext cx="1857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45085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Гродно 2021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665590" y="174829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45085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ЛИСОВСКИЙ МАРТИН ВИКТОРОВИЧ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85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-приложения для поиска и хранения авиабилетов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85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85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Дипломная работа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85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студента 4 курса специальности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85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1-31 03 03-01 «Прикладная математика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85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(научно-производственная деятельность)»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085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дневной формы получения образования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18504" y="48828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098792" y="4333613"/>
            <a:ext cx="48615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/>
              <a:t>Научный руководитель</a:t>
            </a:r>
          </a:p>
          <a:p>
            <a:pPr algn="r"/>
            <a:r>
              <a:rPr lang="ru-RU" dirty="0" err="1" smtClean="0"/>
              <a:t>Смотрицкий</a:t>
            </a:r>
            <a:r>
              <a:rPr lang="ru-RU" dirty="0" smtClean="0"/>
              <a:t> Константин Анатольевич,</a:t>
            </a:r>
          </a:p>
          <a:p>
            <a:pPr algn="r"/>
            <a:r>
              <a:rPr lang="ru-RU" dirty="0" smtClean="0"/>
              <a:t>доцент кафедры</a:t>
            </a:r>
          </a:p>
          <a:p>
            <a:pPr algn="r"/>
            <a:r>
              <a:rPr lang="ru-RU" dirty="0" smtClean="0"/>
              <a:t>фундаментальной и </a:t>
            </a:r>
          </a:p>
          <a:p>
            <a:pPr algn="r"/>
            <a:r>
              <a:rPr lang="ru-RU" dirty="0" smtClean="0"/>
              <a:t>прикладной математики,</a:t>
            </a:r>
          </a:p>
          <a:p>
            <a:pPr algn="r"/>
            <a:r>
              <a:rPr lang="ru-RU" dirty="0" smtClean="0"/>
              <a:t>кандидат физико-математических наук, </a:t>
            </a:r>
          </a:p>
          <a:p>
            <a:pPr algn="r"/>
            <a:r>
              <a:rPr lang="ru-RU" dirty="0" smtClean="0"/>
              <a:t>доцент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6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127691" y="0"/>
            <a:ext cx="829977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22225">
                  <a:solidFill>
                    <a:srgbClr val="263864"/>
                  </a:solidFill>
                  <a:prstDash val="solid"/>
                </a:ln>
                <a:solidFill>
                  <a:srgbClr val="DB595B"/>
                </a:solidFill>
                <a:cs typeface="Times New Roman" panose="02020603050405020304" pitchFamily="18" charset="0"/>
              </a:rPr>
              <a:t>Интерфейс приложения. Экран поиска авиабилетов</a:t>
            </a:r>
            <a:endParaRPr lang="ru-RU" sz="4000" b="1" cap="none" spc="0" dirty="0">
              <a:ln w="22225">
                <a:solidFill>
                  <a:srgbClr val="263864"/>
                </a:solidFill>
                <a:prstDash val="solid"/>
              </a:ln>
              <a:solidFill>
                <a:srgbClr val="DB595B"/>
              </a:solidFill>
              <a:effectLst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4" t="-158" r="344" b="9682"/>
          <a:stretch/>
        </p:blipFill>
        <p:spPr>
          <a:xfrm>
            <a:off x="2016278" y="1217525"/>
            <a:ext cx="2860521" cy="560752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48"/>
          <a:stretch/>
        </p:blipFill>
        <p:spPr>
          <a:xfrm>
            <a:off x="5347308" y="1220962"/>
            <a:ext cx="2860519" cy="563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127691" y="0"/>
            <a:ext cx="829977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22225">
                  <a:solidFill>
                    <a:srgbClr val="263864"/>
                  </a:solidFill>
                  <a:prstDash val="solid"/>
                </a:ln>
                <a:solidFill>
                  <a:srgbClr val="DB595B"/>
                </a:solidFill>
                <a:cs typeface="Times New Roman" panose="02020603050405020304" pitchFamily="18" charset="0"/>
              </a:rPr>
              <a:t>Интерфейс приложения. Экран сохраненных билетов</a:t>
            </a:r>
            <a:endParaRPr lang="ru-RU" sz="4000" b="1" cap="none" spc="0" dirty="0">
              <a:ln w="22225">
                <a:solidFill>
                  <a:srgbClr val="263864"/>
                </a:solidFill>
                <a:prstDash val="solid"/>
              </a:ln>
              <a:solidFill>
                <a:srgbClr val="DB595B"/>
              </a:solidFill>
              <a:effectLst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" t="-9841" r="-344" b="28889"/>
          <a:stretch/>
        </p:blipFill>
        <p:spPr>
          <a:xfrm>
            <a:off x="3468356" y="781461"/>
            <a:ext cx="3378758" cy="592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9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127691" y="0"/>
            <a:ext cx="786390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22225">
                  <a:solidFill>
                    <a:srgbClr val="263864"/>
                  </a:solidFill>
                  <a:prstDash val="solid"/>
                </a:ln>
                <a:solidFill>
                  <a:srgbClr val="DB595B"/>
                </a:solidFill>
                <a:cs typeface="Times New Roman" panose="02020603050405020304" pitchFamily="18" charset="0"/>
              </a:rPr>
              <a:t>Интерфейс приложения. Экран найденных</a:t>
            </a:r>
            <a:r>
              <a:rPr lang="en-US" sz="4000" b="1" dirty="0" smtClean="0">
                <a:ln w="22225">
                  <a:solidFill>
                    <a:srgbClr val="263864"/>
                  </a:solidFill>
                  <a:prstDash val="solid"/>
                </a:ln>
                <a:solidFill>
                  <a:srgbClr val="DB595B"/>
                </a:solidFill>
                <a:cs typeface="Times New Roman" panose="02020603050405020304" pitchFamily="18" charset="0"/>
              </a:rPr>
              <a:t>/</a:t>
            </a:r>
            <a:r>
              <a:rPr lang="ru-RU" sz="4000" b="1" dirty="0" smtClean="0">
                <a:ln w="22225">
                  <a:solidFill>
                    <a:srgbClr val="263864"/>
                  </a:solidFill>
                  <a:prstDash val="solid"/>
                </a:ln>
                <a:solidFill>
                  <a:srgbClr val="DB595B"/>
                </a:solidFill>
                <a:cs typeface="Times New Roman" panose="02020603050405020304" pitchFamily="18" charset="0"/>
              </a:rPr>
              <a:t>избранных экскурсий</a:t>
            </a:r>
            <a:endParaRPr lang="ru-RU" sz="4000" b="1" cap="none" spc="0" dirty="0">
              <a:ln w="22225">
                <a:solidFill>
                  <a:srgbClr val="263864"/>
                </a:solidFill>
                <a:prstDash val="solid"/>
              </a:ln>
              <a:solidFill>
                <a:srgbClr val="DB595B"/>
              </a:solidFill>
              <a:effectLst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b="7936"/>
          <a:stretch/>
        </p:blipFill>
        <p:spPr>
          <a:xfrm>
            <a:off x="3587979" y="1270344"/>
            <a:ext cx="2943331" cy="558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5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02406" y="-53095"/>
            <a:ext cx="1016079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22225">
                  <a:solidFill>
                    <a:srgbClr val="263864"/>
                  </a:solidFill>
                  <a:prstDash val="solid"/>
                </a:ln>
                <a:solidFill>
                  <a:srgbClr val="DB595B"/>
                </a:solidFill>
                <a:cs typeface="Times New Roman" panose="02020603050405020304" pitchFamily="18" charset="0"/>
              </a:rPr>
              <a:t>Интерфейс приложения. Экран с подробной информацией об </a:t>
            </a:r>
            <a:r>
              <a:rPr lang="ru-RU" sz="4000" b="1" dirty="0" err="1" smtClean="0">
                <a:ln w="22225">
                  <a:solidFill>
                    <a:srgbClr val="263864"/>
                  </a:solidFill>
                  <a:prstDash val="solid"/>
                </a:ln>
                <a:solidFill>
                  <a:srgbClr val="DB595B"/>
                </a:solidFill>
                <a:cs typeface="Times New Roman" panose="02020603050405020304" pitchFamily="18" charset="0"/>
              </a:rPr>
              <a:t>экускурсии</a:t>
            </a:r>
            <a:endParaRPr lang="ru-RU" sz="4000" b="1" cap="none" spc="0" dirty="0">
              <a:ln w="22225">
                <a:solidFill>
                  <a:srgbClr val="263864"/>
                </a:solidFill>
                <a:prstDash val="solid"/>
              </a:ln>
              <a:solidFill>
                <a:srgbClr val="DB595B"/>
              </a:solidFill>
              <a:effectLst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3"/>
          <a:stretch/>
        </p:blipFill>
        <p:spPr>
          <a:xfrm>
            <a:off x="4099727" y="1270344"/>
            <a:ext cx="2703359" cy="558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1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s://pa1.narvii.com/6921/9558d05be3eefe879a8e34d8144f397528853e07r1-359-116_hq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531" r="-8509"/>
          <a:stretch>
            <a:fillRect/>
          </a:stretch>
        </p:blipFill>
        <p:spPr bwMode="auto">
          <a:xfrm>
            <a:off x="941959" y="1609343"/>
            <a:ext cx="8366633" cy="3401568"/>
          </a:xfrm>
          <a:custGeom>
            <a:avLst/>
            <a:gdLst>
              <a:gd name="connsiteX0" fmla="*/ 0 w 8366633"/>
              <a:gd name="connsiteY0" fmla="*/ 910145 h 3401568"/>
              <a:gd name="connsiteX1" fmla="*/ 6162929 w 8366633"/>
              <a:gd name="connsiteY1" fmla="*/ 910145 h 3401568"/>
              <a:gd name="connsiteX2" fmla="*/ 6162929 w 8366633"/>
              <a:gd name="connsiteY2" fmla="*/ 1627632 h 3401568"/>
              <a:gd name="connsiteX3" fmla="*/ 7710518 w 8366633"/>
              <a:gd name="connsiteY3" fmla="*/ 1627632 h 3401568"/>
              <a:gd name="connsiteX4" fmla="*/ 7710518 w 8366633"/>
              <a:gd name="connsiteY4" fmla="*/ 3401568 h 3401568"/>
              <a:gd name="connsiteX5" fmla="*/ 0 w 8366633"/>
              <a:gd name="connsiteY5" fmla="*/ 3401568 h 3401568"/>
              <a:gd name="connsiteX6" fmla="*/ 6162929 w 8366633"/>
              <a:gd name="connsiteY6" fmla="*/ 0 h 3401568"/>
              <a:gd name="connsiteX7" fmla="*/ 8366633 w 8366633"/>
              <a:gd name="connsiteY7" fmla="*/ 0 h 3401568"/>
              <a:gd name="connsiteX8" fmla="*/ 8366633 w 8366633"/>
              <a:gd name="connsiteY8" fmla="*/ 1627632 h 3401568"/>
              <a:gd name="connsiteX9" fmla="*/ 7710518 w 8366633"/>
              <a:gd name="connsiteY9" fmla="*/ 1627632 h 3401568"/>
              <a:gd name="connsiteX10" fmla="*/ 7710518 w 8366633"/>
              <a:gd name="connsiteY10" fmla="*/ 910145 h 3401568"/>
              <a:gd name="connsiteX11" fmla="*/ 6162929 w 8366633"/>
              <a:gd name="connsiteY11" fmla="*/ 910145 h 340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366633" h="3401568">
                <a:moveTo>
                  <a:pt x="0" y="910145"/>
                </a:moveTo>
                <a:lnTo>
                  <a:pt x="6162929" y="910145"/>
                </a:lnTo>
                <a:lnTo>
                  <a:pt x="6162929" y="1627632"/>
                </a:lnTo>
                <a:lnTo>
                  <a:pt x="7710518" y="1627632"/>
                </a:lnTo>
                <a:lnTo>
                  <a:pt x="7710518" y="3401568"/>
                </a:lnTo>
                <a:lnTo>
                  <a:pt x="0" y="3401568"/>
                </a:lnTo>
                <a:close/>
                <a:moveTo>
                  <a:pt x="6162929" y="0"/>
                </a:moveTo>
                <a:lnTo>
                  <a:pt x="8366633" y="0"/>
                </a:lnTo>
                <a:lnTo>
                  <a:pt x="8366633" y="1627632"/>
                </a:lnTo>
                <a:lnTo>
                  <a:pt x="7710518" y="1627632"/>
                </a:lnTo>
                <a:lnTo>
                  <a:pt x="7710518" y="910145"/>
                </a:lnTo>
                <a:lnTo>
                  <a:pt x="6162929" y="91014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37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088" y="923330"/>
            <a:ext cx="820826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ts val="1900"/>
              </a:lnSpc>
              <a:spcAft>
                <a:spcPts val="0"/>
              </a:spcAft>
            </a:pPr>
            <a:r>
              <a:rPr lang="ru-RU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Проблематика</a:t>
            </a: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данный момент пользователи авиатранспорта для поиска самых дешевых билетов вынуждены самостоятельно сравнивать цены у перевозчиков и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агрегаторов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авиабилетов. При этом они сталкиваются с проблемами: разные цены для одного маршрута, наценки перевозчиков, устаревшая и недостоверная информация, а также спам на электронной почте. При этом, чтобы не потерять актуальность и информацию об интересующих авиабилетах необходимо устанавливать массивные, объемные приложения. Помимо этого, некоторым пользователям интересны экскурсии в стране и городе прибытия. Для сферы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туризма (экскурсий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частности)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характерны те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же трудности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неудобства.</a:t>
            </a:r>
            <a:endParaRPr lang="ru-RU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ts val="1900"/>
              </a:lnSpc>
              <a:spcAft>
                <a:spcPts val="0"/>
              </a:spcAft>
            </a:pPr>
            <a:r>
              <a:rPr lang="ru-RU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</a:t>
            </a: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работы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изучить существующие решения,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используя оптимальные средства разработать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 для поиска и хранения авиабилетов.</a:t>
            </a:r>
          </a:p>
          <a:p>
            <a:pPr indent="449580">
              <a:lnSpc>
                <a:spcPts val="1900"/>
              </a:lnSpc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исследования: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современные методы разработки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-приложений с использованием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MVVM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-паттерна.</a:t>
            </a:r>
          </a:p>
          <a:p>
            <a:pPr indent="449580">
              <a:lnSpc>
                <a:spcPts val="1900"/>
              </a:lnSpc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Исследования и разработки: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создание шаблона для будущего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-приложения с помощью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Kotlin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UI c помощью XML, базы данных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Firebase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Realtime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базы данных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Использование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Tripster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для получения информации об экскурсиях,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Aviasales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 доступа к данным для получения информации об авиабилетах и поиска аэропортов.</a:t>
            </a:r>
          </a:p>
          <a:p>
            <a:pPr indent="449580">
              <a:lnSpc>
                <a:spcPts val="1900"/>
              </a:lnSpc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Область возможного практического применения: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мониторинг цен авиабилетов.</a:t>
            </a:r>
          </a:p>
          <a:p>
            <a:pPr indent="449580">
              <a:lnSpc>
                <a:spcPts val="1900"/>
              </a:lnSpc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Апробация: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учебный проект в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ООО”Инстинктулс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41467" y="0"/>
            <a:ext cx="25526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22225">
                  <a:solidFill>
                    <a:srgbClr val="263864"/>
                  </a:solidFill>
                  <a:prstDash val="solid"/>
                </a:ln>
                <a:solidFill>
                  <a:srgbClr val="DB595B"/>
                </a:solidFill>
              </a:rPr>
              <a:t>Резюме</a:t>
            </a:r>
            <a:endParaRPr lang="ru-RU" sz="5400" b="1" cap="none" spc="0" dirty="0">
              <a:ln w="22225">
                <a:solidFill>
                  <a:srgbClr val="263864"/>
                </a:solidFill>
                <a:prstDash val="solid"/>
              </a:ln>
              <a:solidFill>
                <a:srgbClr val="DB595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889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39080" y="74644"/>
            <a:ext cx="844622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dirty="0" smtClean="0">
                <a:ln w="22225">
                  <a:solidFill>
                    <a:srgbClr val="263864"/>
                  </a:solidFill>
                  <a:prstDash val="solid"/>
                </a:ln>
                <a:solidFill>
                  <a:srgbClr val="DB595B"/>
                </a:solidFill>
              </a:rPr>
              <a:t>Анализ существующих решений.</a:t>
            </a:r>
          </a:p>
          <a:p>
            <a:pPr algn="ctr"/>
            <a:r>
              <a:rPr lang="ru-RU" sz="2800" b="1" cap="none" spc="0" dirty="0" smtClean="0">
                <a:ln w="12700">
                  <a:solidFill>
                    <a:srgbClr val="263864"/>
                  </a:solidFill>
                  <a:prstDash val="solid"/>
                </a:ln>
                <a:solidFill>
                  <a:srgbClr val="DB595B"/>
                </a:solidFill>
                <a:effectLst/>
              </a:rPr>
              <a:t>«Авиабилеты – поиск дешевых билетов на самолет»</a:t>
            </a:r>
            <a:endParaRPr lang="ru-RU" sz="2800" b="1" cap="none" spc="0" dirty="0">
              <a:ln w="12700">
                <a:solidFill>
                  <a:srgbClr val="263864"/>
                </a:solidFill>
                <a:prstDash val="solid"/>
              </a:ln>
              <a:solidFill>
                <a:srgbClr val="DB595B"/>
              </a:solidFill>
              <a:effectLst/>
            </a:endParaRPr>
          </a:p>
        </p:txBody>
      </p:sp>
      <p:pic>
        <p:nvPicPr>
          <p:cNvPr id="4" name="Рисунок 3" descr="C:\Users\Martin\Desktop\скрины\Снимок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558" y="1493985"/>
            <a:ext cx="6015213" cy="4111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-102636" y="1493985"/>
            <a:ext cx="5859625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 indent="-93663">
              <a:lnSpc>
                <a:spcPts val="2000"/>
              </a:lnSpc>
              <a:spcAft>
                <a:spcPts val="0"/>
              </a:spcAft>
            </a:pPr>
            <a:r>
              <a:rPr lang="ru-RU" sz="20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Преимущеста</a:t>
            </a:r>
            <a:r>
              <a:rPr lang="ru-RU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lvl="0" indent="-93663">
              <a:lnSpc>
                <a:spcPts val="2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Небольшой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размер в 34 мегабайта.</a:t>
            </a:r>
          </a:p>
          <a:p>
            <a:pPr marL="447675" lvl="0" indent="-93663">
              <a:lnSpc>
                <a:spcPts val="2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Приятный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лаконичный интерфейс.</a:t>
            </a:r>
          </a:p>
          <a:p>
            <a:pPr marL="447675" lvl="0" indent="-93663">
              <a:lnSpc>
                <a:spcPts val="2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Большое количество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фильтров поиска.</a:t>
            </a:r>
          </a:p>
          <a:p>
            <a:pPr marL="447675" lvl="0" indent="-93663">
              <a:lnSpc>
                <a:spcPts val="2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Действительные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цены.</a:t>
            </a:r>
          </a:p>
          <a:p>
            <a:pPr marL="447675" lvl="0" indent="-93663">
              <a:lnSpc>
                <a:spcPts val="2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Возможность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купить билет в приложении.</a:t>
            </a:r>
          </a:p>
          <a:p>
            <a:pPr marL="447675" lvl="0" indent="-93663">
              <a:lnSpc>
                <a:spcPts val="2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Функционал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доступен без регистрации.</a:t>
            </a:r>
          </a:p>
          <a:p>
            <a:pPr marL="447675" indent="-93663">
              <a:lnSpc>
                <a:spcPts val="2000"/>
              </a:lnSpc>
              <a:spcAft>
                <a:spcPts val="0"/>
              </a:spcAft>
            </a:pPr>
            <a:endParaRPr lang="ru-RU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93663">
              <a:lnSpc>
                <a:spcPts val="2000"/>
              </a:lnSpc>
              <a:spcAft>
                <a:spcPts val="0"/>
              </a:spcAft>
            </a:pPr>
            <a:r>
              <a:rPr lang="ru-RU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Недостатки:</a:t>
            </a:r>
            <a:endParaRPr lang="ru-RU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lvl="0" indent="-93663">
              <a:lnSpc>
                <a:spcPts val="2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Редко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встречающиеся ошибка загрузки данных</a:t>
            </a:r>
          </a:p>
          <a:p>
            <a:pPr marL="447675" lvl="0" indent="-93663">
              <a:lnSpc>
                <a:spcPts val="2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Нет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возможности сохранить авиабилет в избранное</a:t>
            </a:r>
          </a:p>
          <a:p>
            <a:pPr marL="447675" lvl="0" indent="-93663">
              <a:lnSpc>
                <a:spcPts val="2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Нет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возможности отслеживать цену</a:t>
            </a:r>
          </a:p>
          <a:p>
            <a:pPr marL="447675" lvl="0" indent="-93663">
              <a:lnSpc>
                <a:spcPts val="2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Нет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возможности уведомлять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316522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39080" y="74644"/>
            <a:ext cx="844622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dirty="0" smtClean="0">
                <a:ln w="22225">
                  <a:solidFill>
                    <a:srgbClr val="263864"/>
                  </a:solidFill>
                  <a:prstDash val="solid"/>
                </a:ln>
                <a:solidFill>
                  <a:srgbClr val="DB595B"/>
                </a:solidFill>
              </a:rPr>
              <a:t>Анализ существующих решений.</a:t>
            </a:r>
          </a:p>
          <a:p>
            <a:pPr algn="ctr"/>
            <a:r>
              <a:rPr lang="ru-RU" sz="2800" b="1" cap="none" spc="0" dirty="0" smtClean="0">
                <a:ln w="12700">
                  <a:solidFill>
                    <a:srgbClr val="263864"/>
                  </a:solidFill>
                  <a:prstDash val="solid"/>
                </a:ln>
                <a:solidFill>
                  <a:srgbClr val="DB595B"/>
                </a:solidFill>
                <a:effectLst/>
              </a:rPr>
              <a:t>«</a:t>
            </a:r>
            <a:r>
              <a:rPr lang="ru-RU" sz="2800" b="1" cap="none" spc="0" dirty="0" err="1" smtClean="0">
                <a:ln w="12700">
                  <a:solidFill>
                    <a:srgbClr val="263864"/>
                  </a:solidFill>
                  <a:prstDash val="solid"/>
                </a:ln>
                <a:solidFill>
                  <a:srgbClr val="DB595B"/>
                </a:solidFill>
                <a:effectLst/>
              </a:rPr>
              <a:t>Skyscanner</a:t>
            </a:r>
            <a:r>
              <a:rPr lang="ru-RU" sz="2800" b="1" cap="none" spc="0" dirty="0" smtClean="0">
                <a:ln w="12700">
                  <a:solidFill>
                    <a:srgbClr val="263864"/>
                  </a:solidFill>
                  <a:prstDash val="solid"/>
                </a:ln>
                <a:solidFill>
                  <a:srgbClr val="DB595B"/>
                </a:solidFill>
                <a:effectLst/>
              </a:rPr>
              <a:t> – дешевые авиабилеты и отели»</a:t>
            </a:r>
            <a:endParaRPr lang="ru-RU" sz="2800" b="1" cap="none" spc="0" dirty="0">
              <a:ln w="12700">
                <a:solidFill>
                  <a:srgbClr val="263864"/>
                </a:solidFill>
                <a:prstDash val="solid"/>
              </a:ln>
              <a:solidFill>
                <a:srgbClr val="DB595B"/>
              </a:solidFill>
              <a:effectLst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989" y="1565964"/>
            <a:ext cx="6360016" cy="37955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Прямоугольник 1"/>
          <p:cNvSpPr/>
          <p:nvPr/>
        </p:nvSpPr>
        <p:spPr>
          <a:xfrm>
            <a:off x="-161731" y="1565964"/>
            <a:ext cx="5760098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 indent="-93663" algn="just">
              <a:lnSpc>
                <a:spcPts val="2000"/>
              </a:lnSpc>
              <a:spcAft>
                <a:spcPts val="0"/>
              </a:spcAft>
            </a:pPr>
            <a:r>
              <a:rPr lang="ru-RU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Преимущества:</a:t>
            </a:r>
            <a:endParaRPr lang="ru-RU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lvl="0" indent="-93663" algn="just">
              <a:lnSpc>
                <a:spcPts val="2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Функциональный и удобный интерфейс.</a:t>
            </a:r>
          </a:p>
          <a:p>
            <a:pPr marL="447675" lvl="0" indent="-93663" algn="just">
              <a:lnSpc>
                <a:spcPts val="2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Большое количество фильтров поиска.</a:t>
            </a:r>
          </a:p>
          <a:p>
            <a:pPr marL="447675" lvl="0" indent="-93663" algn="just">
              <a:lnSpc>
                <a:spcPts val="2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Действительные цены.</a:t>
            </a:r>
          </a:p>
          <a:p>
            <a:pPr marL="447675" lvl="0" indent="-93663" algn="just">
              <a:lnSpc>
                <a:spcPts val="2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купить билет в приложении.</a:t>
            </a:r>
          </a:p>
          <a:p>
            <a:pPr marL="447675" lvl="0" indent="-93663" algn="just">
              <a:lnSpc>
                <a:spcPts val="2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 доступен без регистрации.</a:t>
            </a:r>
          </a:p>
          <a:p>
            <a:pPr marL="447675" indent="-93663" algn="just">
              <a:lnSpc>
                <a:spcPts val="2000"/>
              </a:lnSpc>
              <a:spcAft>
                <a:spcPts val="0"/>
              </a:spcAft>
            </a:pPr>
            <a:r>
              <a:rPr lang="ru-RU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Недостатки:</a:t>
            </a:r>
          </a:p>
          <a:p>
            <a:pPr marL="447675" indent="-93663" algn="just">
              <a:lnSpc>
                <a:spcPts val="2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большой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объем занимаемой памяти равный 150 мегабайтам и относительно низкий рейтинг в 4.5 баллов.</a:t>
            </a:r>
          </a:p>
        </p:txBody>
      </p:sp>
    </p:spTree>
    <p:extLst>
      <p:ext uri="{BB962C8B-B14F-4D97-AF65-F5344CB8AC3E}">
        <p14:creationId xmlns:p14="http://schemas.microsoft.com/office/powerpoint/2010/main" val="33992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39080" y="74644"/>
            <a:ext cx="844622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dirty="0" smtClean="0">
                <a:ln w="22225">
                  <a:solidFill>
                    <a:srgbClr val="263864"/>
                  </a:solidFill>
                  <a:prstDash val="solid"/>
                </a:ln>
                <a:solidFill>
                  <a:srgbClr val="DB595B"/>
                </a:solidFill>
              </a:rPr>
              <a:t>Анализ существующих решений.</a:t>
            </a:r>
          </a:p>
          <a:p>
            <a:pPr algn="ctr"/>
            <a:r>
              <a:rPr lang="ru-RU" sz="2800" b="1" cap="none" spc="0" dirty="0" smtClean="0">
                <a:ln w="12700">
                  <a:solidFill>
                    <a:srgbClr val="263864"/>
                  </a:solidFill>
                  <a:prstDash val="solid"/>
                </a:ln>
                <a:solidFill>
                  <a:srgbClr val="DB595B"/>
                </a:solidFill>
                <a:effectLst/>
              </a:rPr>
              <a:t>«</a:t>
            </a:r>
            <a:r>
              <a:rPr lang="en-US" sz="2800" b="1" cap="none" spc="0" dirty="0" smtClean="0">
                <a:ln w="12700">
                  <a:solidFill>
                    <a:srgbClr val="263864"/>
                  </a:solidFill>
                  <a:prstDash val="solid"/>
                </a:ln>
                <a:solidFill>
                  <a:srgbClr val="DB595B"/>
                </a:solidFill>
                <a:effectLst/>
              </a:rPr>
              <a:t>izi.TRAVEL»</a:t>
            </a:r>
            <a:endParaRPr lang="ru-RU" sz="2800" b="1" cap="none" spc="0" dirty="0">
              <a:ln w="12700">
                <a:solidFill>
                  <a:srgbClr val="263864"/>
                </a:solidFill>
                <a:prstDash val="solid"/>
              </a:ln>
              <a:solidFill>
                <a:srgbClr val="DB595B"/>
              </a:solidFill>
              <a:effectLst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02636" y="1610593"/>
            <a:ext cx="585962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 indent="-93663">
              <a:lnSpc>
                <a:spcPts val="2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 </a:t>
            </a:r>
          </a:p>
          <a:p>
            <a:pPr marL="447675" indent="-93663">
              <a:lnSpc>
                <a:spcPts val="2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Большая база гидов, экскурсий, маршрутов, которая постоянно расширяется.</a:t>
            </a:r>
          </a:p>
          <a:p>
            <a:pPr marL="447675" indent="-93663">
              <a:lnSpc>
                <a:spcPts val="2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Регистрация необязательна.</a:t>
            </a:r>
          </a:p>
          <a:p>
            <a:pPr marL="447675" indent="-93663">
              <a:lnSpc>
                <a:spcPts val="2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Приятный интерфейс.</a:t>
            </a:r>
          </a:p>
          <a:p>
            <a:pPr marL="447675" indent="-93663">
              <a:lnSpc>
                <a:spcPts val="2000"/>
              </a:lnSpc>
              <a:buAutoNum type="arabicPeriod" startAt="4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Работа без интернета при заранее загруженном аудиогиде. </a:t>
            </a:r>
          </a:p>
          <a:p>
            <a:pPr marL="447675" indent="-93663">
              <a:lnSpc>
                <a:spcPts val="2000"/>
              </a:lnSpc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indent="-93663">
              <a:lnSpc>
                <a:spcPts val="2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pPr marL="447675" indent="-93663">
              <a:lnSpc>
                <a:spcPts val="2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Реклама в приложении</a:t>
            </a:r>
          </a:p>
          <a:p>
            <a:pPr marL="447675" indent="-93663">
              <a:lnSpc>
                <a:spcPts val="2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Средний размер приложения после установки в 55 мегабайт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989" y="1610593"/>
            <a:ext cx="6294701" cy="40419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159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8965" y="0"/>
            <a:ext cx="1060116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b="1" dirty="0" smtClean="0">
                <a:ln w="22225">
                  <a:solidFill>
                    <a:srgbClr val="263864"/>
                  </a:solidFill>
                  <a:prstDash val="solid"/>
                </a:ln>
                <a:solidFill>
                  <a:srgbClr val="DB595B"/>
                </a:solidFill>
                <a:cs typeface="Times New Roman" panose="02020603050405020304" pitchFamily="18" charset="0"/>
              </a:rPr>
              <a:t>Используемые средства разработки. Платформа</a:t>
            </a:r>
            <a:r>
              <a:rPr lang="en-US" sz="4400" b="1" dirty="0" smtClean="0">
                <a:ln w="22225">
                  <a:solidFill>
                    <a:srgbClr val="263864"/>
                  </a:solidFill>
                  <a:prstDash val="solid"/>
                </a:ln>
                <a:solidFill>
                  <a:srgbClr val="DB595B"/>
                </a:solidFill>
                <a:cs typeface="Times New Roman" panose="02020603050405020304" pitchFamily="18" charset="0"/>
              </a:rPr>
              <a:t> </a:t>
            </a:r>
            <a:r>
              <a:rPr lang="ru-RU" sz="4400" b="1" dirty="0" smtClean="0">
                <a:ln w="22225">
                  <a:solidFill>
                    <a:srgbClr val="263864"/>
                  </a:solidFill>
                  <a:prstDash val="solid"/>
                </a:ln>
                <a:solidFill>
                  <a:srgbClr val="DB595B"/>
                </a:solidFill>
                <a:cs typeface="Times New Roman" panose="02020603050405020304" pitchFamily="18" charset="0"/>
              </a:rPr>
              <a:t>и язык</a:t>
            </a:r>
            <a:endParaRPr lang="ru-RU" sz="4400" b="1" cap="none" spc="0" dirty="0">
              <a:ln w="22225">
                <a:solidFill>
                  <a:srgbClr val="263864"/>
                </a:solidFill>
                <a:prstDash val="solid"/>
              </a:ln>
              <a:solidFill>
                <a:srgbClr val="DB595B"/>
              </a:solidFill>
              <a:effectLst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42" y="1962232"/>
            <a:ext cx="4838654" cy="1073576"/>
          </a:xfrm>
          <a:prstGeom prst="rect">
            <a:avLst/>
          </a:prstGeom>
          <a:ln>
            <a:noFill/>
          </a:ln>
          <a:effectLst>
            <a:glow rad="38100">
              <a:schemeClr val="bg1">
                <a:alpha val="80000"/>
              </a:schemeClr>
            </a:glow>
            <a:softEdge rad="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32" y="3754406"/>
            <a:ext cx="2435188" cy="16234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78082" y="3965970"/>
            <a:ext cx="3653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Arial Rounded MT Bold" panose="020F0704030504030204" pitchFamily="34" charset="0"/>
              </a:rPr>
              <a:t>KOTLIN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75253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232" y="1197769"/>
            <a:ext cx="3644854" cy="2256338"/>
          </a:xfrm>
          <a:prstGeom prst="rect">
            <a:avLst/>
          </a:prstGeom>
        </p:spPr>
      </p:pic>
      <p:pic>
        <p:nvPicPr>
          <p:cNvPr id="7" name="Picture 2" descr="Firebase Brand Guideli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7" y="4636911"/>
            <a:ext cx="4192117" cy="1179871"/>
          </a:xfrm>
          <a:prstGeom prst="rect">
            <a:avLst/>
          </a:prstGeom>
          <a:noFill/>
          <a:ln>
            <a:noFill/>
          </a:ln>
          <a:effectLst>
            <a:glow rad="635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387027" y="0"/>
            <a:ext cx="1003106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b="1" dirty="0" smtClean="0">
                <a:ln w="22225">
                  <a:solidFill>
                    <a:srgbClr val="263864"/>
                  </a:solidFill>
                  <a:prstDash val="solid"/>
                </a:ln>
                <a:solidFill>
                  <a:srgbClr val="DB595B"/>
                </a:solidFill>
                <a:cs typeface="Times New Roman" panose="02020603050405020304" pitchFamily="18" charset="0"/>
              </a:rPr>
              <a:t>Используемые средства разработки. </a:t>
            </a:r>
            <a:r>
              <a:rPr lang="en-US" sz="4400" b="1" dirty="0" smtClean="0">
                <a:ln w="22225">
                  <a:solidFill>
                    <a:srgbClr val="263864"/>
                  </a:solidFill>
                  <a:prstDash val="solid"/>
                </a:ln>
                <a:solidFill>
                  <a:srgbClr val="DB595B"/>
                </a:solidFill>
                <a:cs typeface="Times New Roman" panose="02020603050405020304" pitchFamily="18" charset="0"/>
              </a:rPr>
              <a:t>API, </a:t>
            </a:r>
            <a:r>
              <a:rPr lang="ru-RU" sz="4400" b="1" dirty="0" smtClean="0">
                <a:ln w="22225">
                  <a:solidFill>
                    <a:srgbClr val="263864"/>
                  </a:solidFill>
                  <a:prstDash val="solid"/>
                </a:ln>
                <a:solidFill>
                  <a:srgbClr val="DB595B"/>
                </a:solidFill>
                <a:cs typeface="Times New Roman" panose="02020603050405020304" pitchFamily="18" charset="0"/>
              </a:rPr>
              <a:t>базы данных</a:t>
            </a:r>
            <a:endParaRPr lang="ru-RU" sz="4400" b="1" cap="none" spc="0" dirty="0">
              <a:ln w="22225">
                <a:solidFill>
                  <a:srgbClr val="263864"/>
                </a:solidFill>
                <a:prstDash val="solid"/>
              </a:ln>
              <a:solidFill>
                <a:srgbClr val="DB595B"/>
              </a:solidFill>
              <a:effectLst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0" y="2230133"/>
            <a:ext cx="4408155" cy="975352"/>
          </a:xfrm>
          <a:prstGeom prst="rect">
            <a:avLst/>
          </a:prstGeom>
          <a:effectLst>
            <a:glow rad="25400">
              <a:schemeClr val="bg1"/>
            </a:glow>
          </a:effectLst>
        </p:spPr>
      </p:pic>
      <p:pic>
        <p:nvPicPr>
          <p:cNvPr id="3074" name="Picture 2" descr="SQLite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288" y="4156420"/>
            <a:ext cx="3501641" cy="16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7838121" y="5555172"/>
            <a:ext cx="15632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cap="none" spc="0" dirty="0" smtClean="0">
                <a:ln w="0"/>
                <a:solidFill>
                  <a:schemeClr val="tx1"/>
                </a:solidFill>
                <a:latin typeface="Arial Rounded MT Bold" panose="020F0704030504030204" pitchFamily="34" charset="0"/>
              </a:rPr>
              <a:t>(ROOM)</a:t>
            </a:r>
            <a:endParaRPr lang="ru-RU" sz="280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71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49867" y="29230"/>
            <a:ext cx="1003106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b="1" dirty="0" smtClean="0">
                <a:ln w="22225">
                  <a:solidFill>
                    <a:srgbClr val="263864"/>
                  </a:solidFill>
                  <a:prstDash val="solid"/>
                </a:ln>
                <a:solidFill>
                  <a:srgbClr val="DB595B"/>
                </a:solidFill>
                <a:cs typeface="Times New Roman" panose="02020603050405020304" pitchFamily="18" charset="0"/>
              </a:rPr>
              <a:t>Используемые средства разработки. Архитектура, производительность, сеть</a:t>
            </a:r>
            <a:endParaRPr lang="ru-RU" sz="4400" b="1" cap="none" spc="0" dirty="0">
              <a:ln w="22225">
                <a:solidFill>
                  <a:srgbClr val="263864"/>
                </a:solidFill>
                <a:prstDash val="solid"/>
              </a:ln>
              <a:solidFill>
                <a:srgbClr val="DB595B"/>
              </a:solidFill>
              <a:effectLst/>
              <a:cs typeface="Times New Roman" panose="02020603050405020304" pitchFamily="18" charset="0"/>
            </a:endParaRPr>
          </a:p>
        </p:txBody>
      </p:sp>
      <p:pic>
        <p:nvPicPr>
          <p:cNvPr id="4098" name="Picture 2" descr="Понимание MVVM паттерна для Android в 2021 году – GeekSt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95" y="1874520"/>
            <a:ext cx="3755344" cy="196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89" y="1711726"/>
            <a:ext cx="3949174" cy="1962168"/>
          </a:xfrm>
          <a:prstGeom prst="rect">
            <a:avLst/>
          </a:prstGeom>
        </p:spPr>
      </p:pic>
      <p:pic>
        <p:nvPicPr>
          <p:cNvPr id="4104" name="Picture 8" descr="How to send a String body with Retrofit | by Robert Konarskis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95" y="4466143"/>
            <a:ext cx="3755344" cy="13125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106" name="Picture 10" descr="개발 - velo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303" y="3944339"/>
            <a:ext cx="3567251" cy="229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1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127691" y="0"/>
            <a:ext cx="829977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22225">
                  <a:solidFill>
                    <a:srgbClr val="263864"/>
                  </a:solidFill>
                  <a:prstDash val="solid"/>
                </a:ln>
                <a:solidFill>
                  <a:srgbClr val="DB595B"/>
                </a:solidFill>
                <a:cs typeface="Times New Roman" panose="02020603050405020304" pitchFamily="18" charset="0"/>
              </a:rPr>
              <a:t>Интерфейс приложения. Экран авторизации, регистрации</a:t>
            </a:r>
            <a:endParaRPr lang="ru-RU" sz="4000" b="1" cap="none" spc="0" dirty="0">
              <a:ln w="22225">
                <a:solidFill>
                  <a:srgbClr val="263864"/>
                </a:solidFill>
                <a:prstDash val="solid"/>
              </a:ln>
              <a:solidFill>
                <a:srgbClr val="DB595B"/>
              </a:solidFill>
              <a:effectLst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6"/>
          <a:stretch/>
        </p:blipFill>
        <p:spPr>
          <a:xfrm>
            <a:off x="1269006" y="1491343"/>
            <a:ext cx="3165231" cy="53666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6"/>
          <a:stretch/>
        </p:blipFill>
        <p:spPr>
          <a:xfrm>
            <a:off x="5199185" y="1491344"/>
            <a:ext cx="3165230" cy="536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523</Words>
  <Application>Microsoft Office PowerPoint</Application>
  <PresentationFormat>Широкоэкранный</PresentationFormat>
  <Paragraphs>74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Martin</dc:creator>
  <cp:lastModifiedBy>Martin</cp:lastModifiedBy>
  <cp:revision>24</cp:revision>
  <dcterms:created xsi:type="dcterms:W3CDTF">2021-06-21T22:11:59Z</dcterms:created>
  <dcterms:modified xsi:type="dcterms:W3CDTF">2021-06-22T00:13:52Z</dcterms:modified>
</cp:coreProperties>
</file>