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6" r:id="rId4"/>
    <p:sldId id="267" r:id="rId5"/>
    <p:sldId id="268" r:id="rId6"/>
    <p:sldId id="270" r:id="rId7"/>
    <p:sldId id="277" r:id="rId8"/>
    <p:sldId id="278" r:id="rId9"/>
    <p:sldId id="279" r:id="rId10"/>
    <p:sldId id="27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4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4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5FF41-857C-488E-934B-F23220009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583F7D-ABB6-4350-9145-2D8B77115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3F115B-C171-463D-9873-DB9E6AF2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6D8A-4B97-4FCE-9BA8-2E98CC73362C}" type="datetimeFigureOut">
              <a:rPr lang="ru-RU" smtClean="0"/>
              <a:t>19.05   среда-мая-2021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8A78F9-452B-4EAA-92A0-4D445F0D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F9E6DE-A67D-4F11-8B6E-4DCCB34A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DFE2-6BFC-4AD7-A983-51A24C5B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64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5A3E37-5E44-439E-86C0-1EA329C1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624C7B-625D-4D0C-947B-589B4C79E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37D661-E758-4699-9E23-72354B60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6D8A-4B97-4FCE-9BA8-2E98CC73362C}" type="datetimeFigureOut">
              <a:rPr lang="ru-RU" smtClean="0"/>
              <a:t>19.05   среда-мая-2021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B79DAD-0233-42C3-AF83-B766CD15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E652A4-5298-4748-9E55-0766E1C7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DFE2-6BFC-4AD7-A983-51A24C5B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04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4E0FBF1-626A-4026-B46E-DDA9EC890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9CF83C-471E-4A46-BC57-F16A43FD8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EA6667-15C4-46AA-9379-979B80EC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6D8A-4B97-4FCE-9BA8-2E98CC73362C}" type="datetimeFigureOut">
              <a:rPr lang="ru-RU" smtClean="0"/>
              <a:t>19.05   среда-мая-2021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D85E85-C780-4704-B6EA-401CF7D4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25ED57-A055-42A0-BD4B-8AA0E8ED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DFE2-6BFC-4AD7-A983-51A24C5B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9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5549E9-9D8B-4F39-A30A-F53F94A8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8E681A-E4C6-46DD-8AC6-7DFF809B4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6F9FBC-8A77-4E7F-BDAC-78B12A9A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6D8A-4B97-4FCE-9BA8-2E98CC73362C}" type="datetimeFigureOut">
              <a:rPr lang="ru-RU" smtClean="0"/>
              <a:t>19.05   среда-мая-2021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E3E095-B14D-43D1-8D99-DD7AE2FC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A69172-0531-444A-AB65-6B9EE475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DFE2-6BFC-4AD7-A983-51A24C5B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1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069201-C23A-4445-ABF2-26F3A915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45FFA6-D3B2-4969-8A4C-680E94DC1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73BE45-2969-4890-A826-1566F184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6D8A-4B97-4FCE-9BA8-2E98CC73362C}" type="datetimeFigureOut">
              <a:rPr lang="ru-RU" smtClean="0"/>
              <a:t>19.05   среда-мая-2021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F6A7A4-9524-4C8D-97CD-B399811F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94A94D-D151-4AA4-8067-21D8F7AB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DFE2-6BFC-4AD7-A983-51A24C5B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24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A7DF9-D4DB-4013-AC62-D7D8E10A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557606-12FD-4C35-81E9-AB2E0B746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216CF3-6547-4D80-B1FE-72DFE02AC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6381EE-41B0-4F8E-A51C-4428BD08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6D8A-4B97-4FCE-9BA8-2E98CC73362C}" type="datetimeFigureOut">
              <a:rPr lang="ru-RU" smtClean="0"/>
              <a:t>19.05   среда-мая-2021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95F870-5EE5-464B-8F9F-76582093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721C8F-D674-43CD-BB5E-2EB38A46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DFE2-6BFC-4AD7-A983-51A24C5B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19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4E2AD-9987-4F4E-A65F-7BF9E41C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A31E5A-08F1-4AF2-A406-EB5534507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538762-3D38-404F-9CAF-A59ED1F86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59423A3-90C3-4B6D-B562-D5F0F247E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A3D218E-7770-4809-A79B-25111B5F9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554E882-0F25-41A1-8D2B-9B88455C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6D8A-4B97-4FCE-9BA8-2E98CC73362C}" type="datetimeFigureOut">
              <a:rPr lang="ru-RU" smtClean="0"/>
              <a:t>19.05   среда-мая-2021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1167C1-A7C9-4E48-867D-2769FFE9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A41E2D-4CC2-4438-B7E7-02DADB52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DFE2-6BFC-4AD7-A983-51A24C5B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14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46D1D-47C3-4D6F-839E-7BF6DB78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D52669F-50CE-4DC0-B61C-D90D7DA8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6D8A-4B97-4FCE-9BA8-2E98CC73362C}" type="datetimeFigureOut">
              <a:rPr lang="ru-RU" smtClean="0"/>
              <a:t>19.05   среда-мая-2021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5BDBBC-5623-4089-A1B2-BC7F3B1C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154F9B-7684-4620-A0BD-83DE1E4D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DFE2-6BFC-4AD7-A983-51A24C5B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88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26EFEA7-3D35-4157-9082-CF9573C6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6D8A-4B97-4FCE-9BA8-2E98CC73362C}" type="datetimeFigureOut">
              <a:rPr lang="ru-RU" smtClean="0"/>
              <a:t>19.05   среда-мая-2021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CE843E-810B-4DBC-9690-C5B8721D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A4AA29-707C-4746-8F7B-26463101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DFE2-6BFC-4AD7-A983-51A24C5B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86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41AB44-04C5-4AB5-9C55-16D6F479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CE2BAF-487F-4747-B3AF-A9A1B4D74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AB637C-1C02-4133-9357-37BFCA0BB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F8B9B7-26E2-46CB-AE22-F5AF1DD0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6D8A-4B97-4FCE-9BA8-2E98CC73362C}" type="datetimeFigureOut">
              <a:rPr lang="ru-RU" smtClean="0"/>
              <a:t>19.05   среда-мая-2021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80FA9F-B060-4082-8DC8-D4231A939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49F31E-7304-4785-8FCC-02B0A46D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DFE2-6BFC-4AD7-A983-51A24C5B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28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D9A04-57BB-4EFD-B700-EC3F57D3E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CF354A7-C919-4CD6-91C4-ADADEFDC3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2ED9C4-B522-4D1A-A768-81BB1364A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2072CC-1FE6-4CD9-AC76-F23851CF4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6D8A-4B97-4FCE-9BA8-2E98CC73362C}" type="datetimeFigureOut">
              <a:rPr lang="ru-RU" smtClean="0"/>
              <a:t>19.05   среда-мая-2021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2677CE-3B1D-409A-8C34-2EFE41777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B23A17-32ED-4D04-B5C0-7B5F6A18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DFE2-6BFC-4AD7-A983-51A24C5B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51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536EA-9B6D-495B-9FDB-50278AD25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368D0E-4B45-42C1-B91A-BD2A6178E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AA8CAD-68FE-47E3-8A1B-7B884C679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36D8A-4B97-4FCE-9BA8-2E98CC73362C}" type="datetimeFigureOut">
              <a:rPr lang="ru-RU" smtClean="0"/>
              <a:t>19.05   среда-мая-2021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7FEC40-0B38-4858-9593-D07B36791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BD67D8-E1DE-4F77-BF27-C6AA74D88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1DFE2-6BFC-4AD7-A983-51A24C5B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7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960" y="301752"/>
            <a:ext cx="1155653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e-BY" b="1" dirty="0"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Josefin Sans" pitchFamily="2" charset="0"/>
                <a:cs typeface="Times New Roman" panose="02020603050405020304" pitchFamily="18" charset="0"/>
              </a:rPr>
              <a:t>МИНИСТЕРСТВО ОБРАЗОВАНИЯ РЕСПУБЛИКИ </a:t>
            </a:r>
            <a:r>
              <a:rPr lang="be-BY" b="1" dirty="0" smtClean="0"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Josefin Sans" pitchFamily="2" charset="0"/>
                <a:cs typeface="Times New Roman" panose="02020603050405020304" pitchFamily="18" charset="0"/>
              </a:rPr>
              <a:t>БЕЛАРУСЬ</a:t>
            </a:r>
            <a:endParaRPr lang="ru-RU" b="1" dirty="0"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Josefin Sans" pitchFamily="2" charset="0"/>
              <a:cs typeface="Times New Roman" panose="02020603050405020304" pitchFamily="18" charset="0"/>
            </a:endParaRPr>
          </a:p>
          <a:p>
            <a:pPr algn="ctr"/>
            <a:r>
              <a:rPr lang="be-BY" b="1" dirty="0"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Josefin Sans" pitchFamily="2" charset="0"/>
                <a:cs typeface="Times New Roman" panose="02020603050405020304" pitchFamily="18" charset="0"/>
              </a:rPr>
              <a:t>Учреждение </a:t>
            </a:r>
            <a:r>
              <a:rPr lang="be-BY" b="1" dirty="0" smtClean="0"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Josefin Sans" pitchFamily="2" charset="0"/>
                <a:cs typeface="Times New Roman" panose="02020603050405020304" pitchFamily="18" charset="0"/>
              </a:rPr>
              <a:t>образования</a:t>
            </a:r>
            <a:r>
              <a:rPr lang="en-US" b="1" dirty="0" smtClean="0"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Josefin Sans" pitchFamily="2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Josefin Sans" pitchFamily="2" charset="0"/>
                <a:cs typeface="Times New Roman" panose="02020603050405020304" pitchFamily="18" charset="0"/>
              </a:rPr>
              <a:t>«</a:t>
            </a:r>
            <a:r>
              <a:rPr lang="be-BY" b="1" dirty="0"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Josefin Sans" pitchFamily="2" charset="0"/>
                <a:cs typeface="Times New Roman" panose="02020603050405020304" pitchFamily="18" charset="0"/>
              </a:rPr>
              <a:t>Гродненский государственный университет имени Янки Купалы</a:t>
            </a:r>
            <a:r>
              <a:rPr lang="ru-RU" b="1" dirty="0"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Josefin Sans" pitchFamily="2" charset="0"/>
                <a:cs typeface="Times New Roman" panose="02020603050405020304" pitchFamily="18" charset="0"/>
              </a:rPr>
              <a:t>»</a:t>
            </a:r>
          </a:p>
          <a:p>
            <a:pPr algn="ctr"/>
            <a:endParaRPr lang="en-US" b="1" dirty="0" smtClean="0"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Josefin Sans" pitchFamily="2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 smtClean="0"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Josefin Sans" pitchFamily="2" charset="0"/>
                <a:cs typeface="Times New Roman" panose="02020603050405020304" pitchFamily="18" charset="0"/>
              </a:rPr>
              <a:t>Ф</a:t>
            </a:r>
            <a:r>
              <a:rPr lang="be-BY" b="1" dirty="0"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Josefin Sans" pitchFamily="2" charset="0"/>
                <a:cs typeface="Times New Roman" panose="02020603050405020304" pitchFamily="18" charset="0"/>
              </a:rPr>
              <a:t>акультет математики и информатики</a:t>
            </a:r>
            <a:endParaRPr lang="ru-RU" b="1" dirty="0"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Josefin Sans" pitchFamily="2" charset="0"/>
              <a:cs typeface="Times New Roman" panose="02020603050405020304" pitchFamily="18" charset="0"/>
            </a:endParaRPr>
          </a:p>
          <a:p>
            <a:pPr algn="ctr"/>
            <a:r>
              <a:rPr lang="be-BY" b="1" dirty="0"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Josefin Sans" pitchFamily="2" charset="0"/>
                <a:cs typeface="Times New Roman" panose="02020603050405020304" pitchFamily="18" charset="0"/>
              </a:rPr>
              <a:t>Кафедра фундаментальной и прикладной математики</a:t>
            </a:r>
            <a:endParaRPr lang="ru-RU" b="1" dirty="0"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Josefin Sans" pitchFamily="2" charset="0"/>
              <a:cs typeface="Times New Roman" panose="02020603050405020304" pitchFamily="18" charset="0"/>
            </a:endParaRPr>
          </a:p>
          <a:p>
            <a:pPr algn="ctr"/>
            <a:endParaRPr lang="ru-RU" b="1" dirty="0"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Josefin Sans" pitchFamily="2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 smtClean="0"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Josefin Sans" pitchFamily="2" charset="0"/>
                <a:cs typeface="Times New Roman" panose="02020603050405020304" pitchFamily="18" charset="0"/>
              </a:rPr>
              <a:t>ЛИСОВСКИЙ </a:t>
            </a:r>
            <a:r>
              <a:rPr lang="ru-RU" b="1" dirty="0"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Josefin Sans" pitchFamily="2" charset="0"/>
                <a:cs typeface="Times New Roman" panose="02020603050405020304" pitchFamily="18" charset="0"/>
              </a:rPr>
              <a:t>МАРТИН ВИКТОРОВИЧ</a:t>
            </a:r>
          </a:p>
          <a:p>
            <a:pPr algn="ctr"/>
            <a:r>
              <a:rPr lang="ru-RU" b="1" dirty="0"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Josefin Sans" pitchFamily="2" charset="0"/>
                <a:cs typeface="Times New Roman" panose="02020603050405020304" pitchFamily="18" charset="0"/>
              </a:rPr>
              <a:t>Разработка </a:t>
            </a:r>
            <a:r>
              <a:rPr lang="en-US" b="1" dirty="0"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Josefin Sans" pitchFamily="2" charset="0"/>
                <a:cs typeface="Times New Roman" panose="02020603050405020304" pitchFamily="18" charset="0"/>
              </a:rPr>
              <a:t>android</a:t>
            </a:r>
            <a:r>
              <a:rPr lang="ru-RU" b="1" dirty="0"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Josefin Sans" pitchFamily="2" charset="0"/>
                <a:cs typeface="Times New Roman" panose="02020603050405020304" pitchFamily="18" charset="0"/>
              </a:rPr>
              <a:t>-приложения для поиска и хранения </a:t>
            </a:r>
            <a:r>
              <a:rPr lang="ru-RU" b="1" dirty="0" smtClean="0"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Josefin Sans" pitchFamily="2" charset="0"/>
                <a:cs typeface="Times New Roman" panose="02020603050405020304" pitchFamily="18" charset="0"/>
              </a:rPr>
              <a:t>авиабилетов</a:t>
            </a:r>
            <a:endParaRPr lang="en-US" b="1" dirty="0" smtClean="0"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Josefin Sans" pitchFamily="2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 smtClean="0"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Josefin Sans" pitchFamily="2" charset="0"/>
                <a:cs typeface="Times New Roman" panose="02020603050405020304" pitchFamily="18" charset="0"/>
              </a:rPr>
              <a:t>Дипломная работа</a:t>
            </a:r>
            <a:endParaRPr lang="ru-RU" b="1" dirty="0"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Josefin Sans" pitchFamily="2" charset="0"/>
              <a:cs typeface="Times New Roman" panose="02020603050405020304" pitchFamily="18" charset="0"/>
            </a:endParaRPr>
          </a:p>
          <a:p>
            <a:pPr algn="ctr"/>
            <a:r>
              <a:rPr lang="be-BY" b="1" dirty="0"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Josefin Sans" pitchFamily="2" charset="0"/>
                <a:cs typeface="Times New Roman" panose="02020603050405020304" pitchFamily="18" charset="0"/>
              </a:rPr>
              <a:t>студента </a:t>
            </a:r>
            <a:r>
              <a:rPr lang="be-BY" b="1" dirty="0" smtClean="0"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Josefin Sans" pitchFamily="2" charset="0"/>
                <a:cs typeface="Times New Roman" panose="02020603050405020304" pitchFamily="18" charset="0"/>
              </a:rPr>
              <a:t>4 </a:t>
            </a:r>
            <a:r>
              <a:rPr lang="be-BY" b="1" dirty="0"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Josefin Sans" pitchFamily="2" charset="0"/>
                <a:cs typeface="Times New Roman" panose="02020603050405020304" pitchFamily="18" charset="0"/>
              </a:rPr>
              <a:t>курса специальности</a:t>
            </a:r>
            <a:endParaRPr lang="ru-RU" b="1" dirty="0"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Josefin Sans" pitchFamily="2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Josefin Sans" pitchFamily="2" charset="0"/>
                <a:cs typeface="Times New Roman" panose="02020603050405020304" pitchFamily="18" charset="0"/>
              </a:rPr>
              <a:t>1-31 03 03-01 «Прикладная математика (</a:t>
            </a:r>
            <a:r>
              <a:rPr lang="ru-RU" b="1" dirty="0" smtClean="0"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Josefin Sans" pitchFamily="2" charset="0"/>
                <a:cs typeface="Times New Roman" panose="02020603050405020304" pitchFamily="18" charset="0"/>
              </a:rPr>
              <a:t>научно-производственная</a:t>
            </a:r>
            <a:r>
              <a:rPr lang="en-US" b="1" dirty="0"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Josefin Sans" pitchFamily="2" charset="0"/>
                <a:cs typeface="Times New Roman" panose="02020603050405020304" pitchFamily="18" charset="0"/>
              </a:rPr>
              <a:t> </a:t>
            </a:r>
            <a:endParaRPr lang="en-US" b="1" dirty="0" smtClean="0"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Josefin Sans" pitchFamily="2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 smtClean="0"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Josefin Sans" pitchFamily="2" charset="0"/>
                <a:cs typeface="Times New Roman" panose="02020603050405020304" pitchFamily="18" charset="0"/>
              </a:rPr>
              <a:t>деятельность</a:t>
            </a:r>
            <a:r>
              <a:rPr lang="ru-RU" b="1" dirty="0"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Josefin Sans" pitchFamily="2" charset="0"/>
                <a:cs typeface="Times New Roman" panose="02020603050405020304" pitchFamily="18" charset="0"/>
              </a:rPr>
              <a:t>)» дневной форма обучения</a:t>
            </a:r>
          </a:p>
          <a:p>
            <a:pPr algn="ctr"/>
            <a:r>
              <a:rPr lang="be-BY" b="1" dirty="0"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Josefin Sans" pitchFamily="2" charset="0"/>
                <a:cs typeface="Times New Roman" panose="02020603050405020304" pitchFamily="18" charset="0"/>
              </a:rPr>
              <a:t> </a:t>
            </a:r>
            <a:endParaRPr lang="ru-RU" b="1" dirty="0"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Josefin Sans" pitchFamily="2" charset="0"/>
              <a:cs typeface="Times New Roman" panose="02020603050405020304" pitchFamily="18" charset="0"/>
            </a:endParaRPr>
          </a:p>
          <a:p>
            <a:pPr algn="r"/>
            <a:endParaRPr lang="en-US" b="1" dirty="0" smtClean="0"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Josefin Sans" pitchFamily="2" charset="0"/>
              <a:cs typeface="Times New Roman" panose="02020603050405020304" pitchFamily="18" charset="0"/>
            </a:endParaRPr>
          </a:p>
          <a:p>
            <a:pPr algn="r"/>
            <a:r>
              <a:rPr lang="ru-RU" b="1" dirty="0" smtClean="0"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Josefin Sans" pitchFamily="2" charset="0"/>
                <a:cs typeface="Times New Roman" panose="02020603050405020304" pitchFamily="18" charset="0"/>
              </a:rPr>
              <a:t>Научный </a:t>
            </a:r>
            <a:r>
              <a:rPr lang="ru-RU" b="1" dirty="0"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Josefin Sans" pitchFamily="2" charset="0"/>
                <a:cs typeface="Times New Roman" panose="02020603050405020304" pitchFamily="18" charset="0"/>
              </a:rPr>
              <a:t>руководитель:</a:t>
            </a:r>
          </a:p>
          <a:p>
            <a:pPr algn="r"/>
            <a:r>
              <a:rPr lang="be-BY" b="1" dirty="0"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Josefin Sans" pitchFamily="2" charset="0"/>
                <a:cs typeface="Times New Roman" panose="02020603050405020304" pitchFamily="18" charset="0"/>
              </a:rPr>
              <a:t>Смотрицкий Константин Анатольевич,</a:t>
            </a:r>
            <a:endParaRPr lang="ru-RU" b="1" dirty="0"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Josefin Sans" pitchFamily="2" charset="0"/>
              <a:cs typeface="Times New Roman" panose="02020603050405020304" pitchFamily="18" charset="0"/>
            </a:endParaRPr>
          </a:p>
          <a:p>
            <a:pPr algn="r"/>
            <a:r>
              <a:rPr lang="be-BY" b="1" dirty="0"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Josefin Sans" pitchFamily="2" charset="0"/>
                <a:cs typeface="Times New Roman" panose="02020603050405020304" pitchFamily="18" charset="0"/>
              </a:rPr>
              <a:t>доцент кафедры фундаментальной </a:t>
            </a:r>
            <a:endParaRPr lang="ru-RU" b="1" dirty="0"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Josefin Sans" pitchFamily="2" charset="0"/>
              <a:cs typeface="Times New Roman" panose="02020603050405020304" pitchFamily="18" charset="0"/>
            </a:endParaRPr>
          </a:p>
          <a:p>
            <a:pPr algn="r"/>
            <a:r>
              <a:rPr lang="be-BY" b="1" dirty="0"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Josefin Sans" pitchFamily="2" charset="0"/>
                <a:cs typeface="Times New Roman" panose="02020603050405020304" pitchFamily="18" charset="0"/>
              </a:rPr>
              <a:t>и прикладной математики</a:t>
            </a:r>
            <a:r>
              <a:rPr lang="ru-RU" b="1" dirty="0"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Josefin Sans" pitchFamily="2" charset="0"/>
                <a:cs typeface="Times New Roman" panose="02020603050405020304" pitchFamily="18" charset="0"/>
              </a:rPr>
              <a:t>,</a:t>
            </a:r>
          </a:p>
          <a:p>
            <a:pPr algn="r"/>
            <a:r>
              <a:rPr lang="ru-RU" b="1" dirty="0"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Josefin Sans" pitchFamily="2" charset="0"/>
                <a:cs typeface="Times New Roman" panose="02020603050405020304" pitchFamily="18" charset="0"/>
              </a:rPr>
              <a:t> кандидат физ.-мат. наук, доцент</a:t>
            </a:r>
          </a:p>
          <a:p>
            <a:pPr algn="ctr"/>
            <a:r>
              <a:rPr lang="be-BY" b="1" dirty="0"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Josefin Sans" pitchFamily="2" charset="0"/>
                <a:cs typeface="Times New Roman" panose="02020603050405020304" pitchFamily="18" charset="0"/>
              </a:rPr>
              <a:t> </a:t>
            </a:r>
            <a:endParaRPr lang="ru-RU" b="1" dirty="0"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Josefin Sans" pitchFamily="2" charset="0"/>
              <a:cs typeface="Times New Roman" panose="02020603050405020304" pitchFamily="18" charset="0"/>
            </a:endParaRPr>
          </a:p>
          <a:p>
            <a:pPr algn="ctr"/>
            <a:r>
              <a:rPr lang="be-BY" b="1" dirty="0"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Josefin Sans" pitchFamily="2" charset="0"/>
                <a:cs typeface="Times New Roman" panose="02020603050405020304" pitchFamily="18" charset="0"/>
              </a:rPr>
              <a:t>  </a:t>
            </a:r>
            <a:endParaRPr lang="ru-RU" b="1" dirty="0"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Josefin Sans" pitchFamily="2" charset="0"/>
              <a:cs typeface="Times New Roman" panose="02020603050405020304" pitchFamily="18" charset="0"/>
            </a:endParaRPr>
          </a:p>
          <a:p>
            <a:pPr algn="ctr"/>
            <a:r>
              <a:rPr lang="be-BY" b="1" dirty="0"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Josefin Sans" pitchFamily="2" charset="0"/>
                <a:cs typeface="Times New Roman" panose="02020603050405020304" pitchFamily="18" charset="0"/>
              </a:rPr>
              <a:t>Гродно </a:t>
            </a:r>
            <a:r>
              <a:rPr lang="be-BY" b="1" dirty="0" smtClean="0"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Josefin Sans" pitchFamily="2" charset="0"/>
                <a:cs typeface="Times New Roman" panose="02020603050405020304" pitchFamily="18" charset="0"/>
              </a:rPr>
              <a:t>20</a:t>
            </a:r>
            <a:r>
              <a:rPr lang="ru-RU" b="1" dirty="0" smtClean="0"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Josefin Sans" pitchFamily="2" charset="0"/>
                <a:cs typeface="Times New Roman" panose="02020603050405020304" pitchFamily="18" charset="0"/>
              </a:rPr>
              <a:t>21</a:t>
            </a:r>
            <a:endParaRPr lang="ru-RU" b="1" dirty="0"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Josefin Sans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28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CEC6410-6EEC-4941-97AC-AEAC446E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157" y="284989"/>
            <a:ext cx="3203847" cy="627856"/>
          </a:xfrm>
        </p:spPr>
        <p:txBody>
          <a:bodyPr>
            <a:noAutofit/>
          </a:bodyPr>
          <a:lstStyle/>
          <a:p>
            <a:r>
              <a:rPr lang="ru-RU" sz="40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Заключение: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96FFBD-226D-4588-AB5A-2EBA04FEC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8" y="1149221"/>
            <a:ext cx="10857721" cy="5382208"/>
          </a:xfrm>
        </p:spPr>
        <p:txBody>
          <a:bodyPr>
            <a:noAutofit/>
          </a:bodyPr>
          <a:lstStyle/>
          <a:p>
            <a:pPr marL="0" indent="-180000">
              <a:lnSpc>
                <a:spcPts val="2000"/>
              </a:lnSpc>
              <a:spcBef>
                <a:spcPts val="0"/>
              </a:spcBef>
            </a:pPr>
            <a:r>
              <a:rPr lang="ru-RU" sz="2400" b="1" dirty="0">
                <a:solidFill>
                  <a:schemeClr val="bg1"/>
                </a:solidFill>
              </a:rPr>
              <a:t>Результатом выполнения дипломной работы стала успешная разработка </a:t>
            </a:r>
            <a:r>
              <a:rPr lang="en-US" sz="2400" b="1" dirty="0">
                <a:solidFill>
                  <a:schemeClr val="bg1"/>
                </a:solidFill>
              </a:rPr>
              <a:t>android </a:t>
            </a:r>
            <a:r>
              <a:rPr lang="ru-RU" sz="2400" b="1" dirty="0">
                <a:solidFill>
                  <a:schemeClr val="bg1"/>
                </a:solidFill>
              </a:rPr>
              <a:t>приложения. При выполнении мною была изучена работа </a:t>
            </a:r>
            <a:r>
              <a:rPr lang="en-US" sz="2400" b="1" dirty="0">
                <a:solidFill>
                  <a:schemeClr val="bg1"/>
                </a:solidFill>
              </a:rPr>
              <a:t>android </a:t>
            </a:r>
            <a:r>
              <a:rPr lang="ru-RU" sz="2400" b="1" dirty="0">
                <a:solidFill>
                  <a:schemeClr val="bg1"/>
                </a:solidFill>
              </a:rPr>
              <a:t>приложений, спроектированы экраны интерфейса и базы данных, изучена разработку архитектуры приложений на основе шаблона </a:t>
            </a:r>
            <a:r>
              <a:rPr lang="en-US" sz="2400" b="1" dirty="0">
                <a:solidFill>
                  <a:schemeClr val="bg1"/>
                </a:solidFill>
              </a:rPr>
              <a:t>MVVM</a:t>
            </a:r>
            <a:r>
              <a:rPr lang="ru-RU" sz="2400" b="1" dirty="0">
                <a:solidFill>
                  <a:schemeClr val="bg1"/>
                </a:solidFill>
              </a:rPr>
              <a:t>, используя язык программирования </a:t>
            </a:r>
            <a:r>
              <a:rPr lang="en-US" sz="2400" b="1" dirty="0" err="1">
                <a:solidFill>
                  <a:schemeClr val="bg1"/>
                </a:solidFill>
              </a:rPr>
              <a:t>Kotlin</a:t>
            </a:r>
            <a:r>
              <a:rPr lang="ru-RU" sz="2400" b="1" dirty="0">
                <a:solidFill>
                  <a:schemeClr val="bg1"/>
                </a:solidFill>
              </a:rPr>
              <a:t>, получен опыт работы с </a:t>
            </a:r>
            <a:r>
              <a:rPr lang="en-US" sz="2400" b="1" dirty="0" err="1">
                <a:solidFill>
                  <a:schemeClr val="bg1"/>
                </a:solidFill>
              </a:rPr>
              <a:t>Aviasales</a:t>
            </a:r>
            <a:r>
              <a:rPr lang="en-US" sz="2400" b="1" dirty="0">
                <a:solidFill>
                  <a:schemeClr val="bg1"/>
                </a:solidFill>
              </a:rPr>
              <a:t> API</a:t>
            </a:r>
            <a:r>
              <a:rPr lang="ru-RU" sz="2400" b="1" dirty="0">
                <a:solidFill>
                  <a:schemeClr val="bg1"/>
                </a:solidFill>
              </a:rPr>
              <a:t>, </a:t>
            </a:r>
            <a:r>
              <a:rPr lang="en-US" sz="2400" b="1" dirty="0" err="1">
                <a:solidFill>
                  <a:schemeClr val="bg1"/>
                </a:solidFill>
              </a:rPr>
              <a:t>Tripster</a:t>
            </a:r>
            <a:r>
              <a:rPr lang="en-US" sz="2400" b="1" dirty="0">
                <a:solidFill>
                  <a:schemeClr val="bg1"/>
                </a:solidFill>
              </a:rPr>
              <a:t> API</a:t>
            </a:r>
            <a:r>
              <a:rPr lang="ru-RU" sz="2400" b="1" dirty="0">
                <a:solidFill>
                  <a:schemeClr val="bg1"/>
                </a:solidFill>
              </a:rPr>
              <a:t>, </a:t>
            </a:r>
            <a:r>
              <a:rPr lang="en-US" sz="2400" b="1" dirty="0">
                <a:solidFill>
                  <a:schemeClr val="bg1"/>
                </a:solidFill>
              </a:rPr>
              <a:t>Firebase </a:t>
            </a:r>
            <a:r>
              <a:rPr lang="en-US" sz="2400" b="1" dirty="0" err="1">
                <a:solidFill>
                  <a:schemeClr val="bg1"/>
                </a:solidFill>
              </a:rPr>
              <a:t>Realtime</a:t>
            </a:r>
            <a:r>
              <a:rPr lang="en-US" sz="2400" b="1" dirty="0">
                <a:solidFill>
                  <a:schemeClr val="bg1"/>
                </a:solidFill>
              </a:rPr>
              <a:t> Database</a:t>
            </a:r>
            <a:r>
              <a:rPr lang="ru-RU" sz="2400" b="1" dirty="0">
                <a:solidFill>
                  <a:schemeClr val="bg1"/>
                </a:solidFill>
              </a:rPr>
              <a:t>, </a:t>
            </a:r>
            <a:r>
              <a:rPr lang="en-US" sz="2400" b="1" dirty="0">
                <a:solidFill>
                  <a:schemeClr val="bg1"/>
                </a:solidFill>
              </a:rPr>
              <a:t>Retrofit</a:t>
            </a:r>
            <a:r>
              <a:rPr lang="ru-RU" sz="2400" b="1" dirty="0">
                <a:solidFill>
                  <a:schemeClr val="bg1"/>
                </a:solidFill>
              </a:rPr>
              <a:t> 2. Также выполнены поставленные ранее цели и задачи:</a:t>
            </a:r>
          </a:p>
          <a:p>
            <a:pPr marL="0" indent="-180000">
              <a:lnSpc>
                <a:spcPts val="2000"/>
              </a:lnSpc>
              <a:spcBef>
                <a:spcPts val="0"/>
              </a:spcBef>
            </a:pPr>
            <a:r>
              <a:rPr lang="ru-RU" sz="2400" b="1" dirty="0">
                <a:solidFill>
                  <a:schemeClr val="bg1"/>
                </a:solidFill>
              </a:rPr>
              <a:t>1.	Создание нового пользователя.</a:t>
            </a:r>
          </a:p>
          <a:p>
            <a:pPr marL="0" indent="-180000">
              <a:lnSpc>
                <a:spcPts val="2000"/>
              </a:lnSpc>
              <a:spcBef>
                <a:spcPts val="0"/>
              </a:spcBef>
            </a:pPr>
            <a:r>
              <a:rPr lang="ru-RU" sz="2400" b="1" dirty="0">
                <a:solidFill>
                  <a:schemeClr val="bg1"/>
                </a:solidFill>
              </a:rPr>
              <a:t>2.	Вход для пользователя.</a:t>
            </a:r>
          </a:p>
          <a:p>
            <a:pPr marL="0" indent="-180000">
              <a:lnSpc>
                <a:spcPts val="2000"/>
              </a:lnSpc>
              <a:spcBef>
                <a:spcPts val="0"/>
              </a:spcBef>
            </a:pPr>
            <a:r>
              <a:rPr lang="ru-RU" sz="2400" b="1" dirty="0">
                <a:solidFill>
                  <a:schemeClr val="bg1"/>
                </a:solidFill>
              </a:rPr>
              <a:t>3.	Поиск авиабилета.</a:t>
            </a:r>
          </a:p>
          <a:p>
            <a:pPr marL="0" indent="-180000">
              <a:lnSpc>
                <a:spcPts val="2000"/>
              </a:lnSpc>
              <a:spcBef>
                <a:spcPts val="0"/>
              </a:spcBef>
            </a:pPr>
            <a:r>
              <a:rPr lang="ru-RU" sz="2400" b="1" dirty="0">
                <a:solidFill>
                  <a:schemeClr val="bg1"/>
                </a:solidFill>
              </a:rPr>
              <a:t>4.	Сохранение авиабилета.</a:t>
            </a:r>
          </a:p>
          <a:p>
            <a:pPr marL="0" indent="-180000">
              <a:lnSpc>
                <a:spcPts val="2000"/>
              </a:lnSpc>
              <a:spcBef>
                <a:spcPts val="0"/>
              </a:spcBef>
            </a:pPr>
            <a:r>
              <a:rPr lang="ru-RU" sz="2400" b="1" dirty="0">
                <a:solidFill>
                  <a:schemeClr val="bg1"/>
                </a:solidFill>
              </a:rPr>
              <a:t>5.	Удаление авиабилета.</a:t>
            </a:r>
          </a:p>
          <a:p>
            <a:pPr marL="0" indent="-180000">
              <a:lnSpc>
                <a:spcPts val="2000"/>
              </a:lnSpc>
              <a:spcBef>
                <a:spcPts val="0"/>
              </a:spcBef>
            </a:pPr>
            <a:r>
              <a:rPr lang="ru-RU" sz="2400" b="1" dirty="0">
                <a:solidFill>
                  <a:schemeClr val="bg1"/>
                </a:solidFill>
              </a:rPr>
              <a:t>6.	Мониторинг и обновление цен сохраненных авиабилетов.</a:t>
            </a:r>
          </a:p>
          <a:p>
            <a:pPr marL="0" indent="-180000">
              <a:lnSpc>
                <a:spcPts val="2000"/>
              </a:lnSpc>
              <a:spcBef>
                <a:spcPts val="0"/>
              </a:spcBef>
            </a:pPr>
            <a:r>
              <a:rPr lang="ru-RU" sz="2400" b="1" dirty="0">
                <a:solidFill>
                  <a:schemeClr val="bg1"/>
                </a:solidFill>
              </a:rPr>
              <a:t>7.	Уведомление при достижении желаемой цены.</a:t>
            </a:r>
          </a:p>
          <a:p>
            <a:pPr marL="0" indent="-180000">
              <a:lnSpc>
                <a:spcPts val="2000"/>
              </a:lnSpc>
              <a:spcBef>
                <a:spcPts val="0"/>
              </a:spcBef>
            </a:pPr>
            <a:r>
              <a:rPr lang="ru-RU" sz="2400" b="1" dirty="0">
                <a:solidFill>
                  <a:schemeClr val="bg1"/>
                </a:solidFill>
              </a:rPr>
              <a:t>8.	Поиск экскурсии.</a:t>
            </a:r>
          </a:p>
          <a:p>
            <a:pPr marL="0" indent="-180000">
              <a:lnSpc>
                <a:spcPts val="2000"/>
              </a:lnSpc>
              <a:spcBef>
                <a:spcPts val="0"/>
              </a:spcBef>
            </a:pPr>
            <a:r>
              <a:rPr lang="ru-RU" sz="2400" b="1" dirty="0">
                <a:solidFill>
                  <a:schemeClr val="bg1"/>
                </a:solidFill>
              </a:rPr>
              <a:t>9.	Просмотр полной информации об экскурсии.</a:t>
            </a:r>
          </a:p>
          <a:p>
            <a:pPr marL="0" indent="-180000">
              <a:lnSpc>
                <a:spcPts val="2000"/>
              </a:lnSpc>
              <a:spcBef>
                <a:spcPts val="0"/>
              </a:spcBef>
            </a:pPr>
            <a:r>
              <a:rPr lang="ru-RU" sz="2400" b="1" dirty="0">
                <a:solidFill>
                  <a:schemeClr val="bg1"/>
                </a:solidFill>
              </a:rPr>
              <a:t>10.	Переход на интернет-страницу экскурсии.</a:t>
            </a:r>
          </a:p>
          <a:p>
            <a:pPr marL="0" indent="-180000">
              <a:lnSpc>
                <a:spcPts val="2000"/>
              </a:lnSpc>
              <a:spcBef>
                <a:spcPts val="0"/>
              </a:spcBef>
            </a:pPr>
            <a:r>
              <a:rPr lang="ru-RU" sz="2400" b="1" dirty="0">
                <a:solidFill>
                  <a:schemeClr val="bg1"/>
                </a:solidFill>
              </a:rPr>
              <a:t>11.	Переход на интернет-страницу экскурсовода.</a:t>
            </a:r>
          </a:p>
          <a:p>
            <a:pPr marL="0" indent="-180000">
              <a:lnSpc>
                <a:spcPts val="2000"/>
              </a:lnSpc>
              <a:spcBef>
                <a:spcPts val="0"/>
              </a:spcBef>
            </a:pPr>
            <a:r>
              <a:rPr lang="ru-RU" sz="2400" b="1" dirty="0">
                <a:solidFill>
                  <a:schemeClr val="bg1"/>
                </a:solidFill>
              </a:rPr>
              <a:t>12.	Сохранение экскурсии в избранное.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710" y="3255075"/>
            <a:ext cx="6244854" cy="351273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2811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02F309D-52ED-4AB3-B8A2-C818A525B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743" y="109728"/>
            <a:ext cx="6915912" cy="813816"/>
          </a:xfrm>
        </p:spPr>
        <p:txBody>
          <a:bodyPr>
            <a:noAutofit/>
          </a:bodyPr>
          <a:lstStyle/>
          <a:p>
            <a:r>
              <a:rPr lang="ru-RU" sz="5400" b="1" dirty="0">
                <a:ln w="952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Bahnschrift Light Condensed" panose="020B0502040204020203" pitchFamily="34" charset="0"/>
                <a:cs typeface="Times New Roman" panose="02020603050405020304" pitchFamily="18" charset="0"/>
              </a:rPr>
              <a:t>Цель и 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76400" y="144157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3200" b="1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altLang="ru-RU" b="1" kern="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</a:t>
            </a:r>
            <a:r>
              <a:rPr lang="ru-RU" b="1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азработка </a:t>
            </a:r>
            <a:r>
              <a:rPr lang="en-US" b="1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</a:t>
            </a:r>
            <a:r>
              <a:rPr lang="ru-RU" b="1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-приложения для поиска и </a:t>
            </a:r>
            <a:r>
              <a:rPr lang="ru-RU" b="1" dirty="0" err="1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хранени</a:t>
            </a:r>
            <a:r>
              <a:rPr lang="ru-RU" b="1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наиболее дешевых авиабилетов и экскурсий.</a:t>
            </a:r>
            <a:endParaRPr lang="ru-RU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ru-RU" sz="3200" b="1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Постановка задачи: </a:t>
            </a:r>
            <a:endParaRPr lang="en-US" sz="3200" b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b="1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Проанализировать сайты и приложения </a:t>
            </a:r>
            <a:r>
              <a:rPr lang="ru-RU" b="1" dirty="0" err="1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агрегаторов</a:t>
            </a:r>
            <a:endParaRPr lang="ru-RU" b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b="1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Выбрать оптимальные программные средства.</a:t>
            </a:r>
          </a:p>
          <a:p>
            <a:r>
              <a:rPr lang="ru-RU" b="1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Применить </a:t>
            </a:r>
            <a:r>
              <a:rPr lang="ru-RU" b="1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b="1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Retrofit </a:t>
            </a:r>
            <a:r>
              <a:rPr lang="ru-RU" b="1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библиотека для </a:t>
            </a:r>
            <a:r>
              <a:rPr lang="en-US" b="1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</a:t>
            </a:r>
            <a:r>
              <a:rPr lang="ru-RU" b="1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</a:t>
            </a:r>
            <a:r>
              <a:rPr lang="en-US" b="1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</a:t>
            </a:r>
            <a:endParaRPr lang="ru-RU" b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Aviasales</a:t>
            </a:r>
            <a:r>
              <a:rPr lang="en-US" b="1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API </a:t>
            </a:r>
            <a:r>
              <a:rPr lang="ru-RU" b="1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доступа к данным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Tripster</a:t>
            </a:r>
            <a:r>
              <a:rPr lang="en-US" b="1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API</a:t>
            </a:r>
            <a:r>
              <a:rPr lang="ru-RU" b="1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b="1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База </a:t>
            </a:r>
            <a:r>
              <a:rPr lang="ru-RU" b="1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данных </a:t>
            </a:r>
            <a:r>
              <a:rPr lang="en-US" b="1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Firebase</a:t>
            </a:r>
            <a:endParaRPr lang="ru-RU" b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b="1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Используя полученные навыки разработать </a:t>
            </a:r>
            <a:r>
              <a:rPr lang="en-US" b="1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android-</a:t>
            </a:r>
            <a:r>
              <a:rPr lang="ru-RU" b="1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приложение</a:t>
            </a:r>
          </a:p>
          <a:p>
            <a:endParaRPr lang="ru-RU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87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246" y="0"/>
            <a:ext cx="5035098" cy="3116965"/>
          </a:xfrm>
          <a:prstGeom prst="rect">
            <a:avLst/>
          </a:prstGeom>
        </p:spPr>
      </p:pic>
      <p:sp>
        <p:nvSpPr>
          <p:cNvPr id="6" name="Заголовок 6">
            <a:extLst>
              <a:ext uri="{FF2B5EF4-FFF2-40B4-BE49-F238E27FC236}">
                <a16:creationId xmlns:a16="http://schemas.microsoft.com/office/drawing/2014/main" id="{402F309D-52ED-4AB3-B8A2-C818A525BFA1}"/>
              </a:ext>
            </a:extLst>
          </p:cNvPr>
          <p:cNvSpPr txBox="1">
            <a:spLocks/>
          </p:cNvSpPr>
          <p:nvPr/>
        </p:nvSpPr>
        <p:spPr>
          <a:xfrm>
            <a:off x="3416808" y="0"/>
            <a:ext cx="6915912" cy="8138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ln w="952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 Light Condensed" panose="020B0502040204020203" pitchFamily="34" charset="0"/>
                <a:cs typeface="Times New Roman" panose="02020603050405020304" pitchFamily="18" charset="0"/>
              </a:rPr>
              <a:t>Средства разработки</a:t>
            </a:r>
            <a:endParaRPr lang="ru-RU" sz="5400" b="1" dirty="0">
              <a:ln w="9525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ahnschrift Light Condensed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46" y="1219741"/>
            <a:ext cx="4063492" cy="901587"/>
          </a:xfrm>
          <a:prstGeom prst="rect">
            <a:avLst/>
          </a:prstGeom>
          <a:ln>
            <a:noFill/>
          </a:ln>
          <a:effectLst>
            <a:glow rad="38100">
              <a:schemeClr val="bg1">
                <a:alpha val="80000"/>
              </a:schemeClr>
            </a:glow>
            <a:softEdge rad="0"/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078" y="5312841"/>
            <a:ext cx="5070763" cy="1121961"/>
          </a:xfrm>
          <a:prstGeom prst="rect">
            <a:avLst/>
          </a:prstGeom>
          <a:effectLst>
            <a:glow rad="25400">
              <a:schemeClr val="bg1"/>
            </a:glo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" y="3419698"/>
            <a:ext cx="4728897" cy="3152598"/>
          </a:xfrm>
          <a:prstGeom prst="rect">
            <a:avLst/>
          </a:prstGeom>
        </p:spPr>
      </p:pic>
      <p:pic>
        <p:nvPicPr>
          <p:cNvPr id="1026" name="Picture 2" descr="Firebase Brand Guidelin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087" y="2843784"/>
            <a:ext cx="6324459" cy="1780018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66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02F309D-52ED-4AB3-B8A2-C818A525BFA1}"/>
              </a:ext>
            </a:extLst>
          </p:cNvPr>
          <p:cNvSpPr txBox="1">
            <a:spLocks/>
          </p:cNvSpPr>
          <p:nvPr/>
        </p:nvSpPr>
        <p:spPr>
          <a:xfrm>
            <a:off x="2758439" y="0"/>
            <a:ext cx="6915912" cy="8138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ln w="952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 Light Condensed" panose="020B0502040204020203" pitchFamily="34" charset="0"/>
                <a:cs typeface="Times New Roman" panose="02020603050405020304" pitchFamily="18" charset="0"/>
              </a:rPr>
              <a:t>Экран входа и регистрации</a:t>
            </a:r>
            <a:endParaRPr lang="ru-RU" sz="5400" b="1" dirty="0">
              <a:ln w="9525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ahnschrift Light Condensed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769" y="1389888"/>
            <a:ext cx="2165018" cy="469087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538" y="1389888"/>
            <a:ext cx="2165018" cy="469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2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6">
            <a:extLst>
              <a:ext uri="{FF2B5EF4-FFF2-40B4-BE49-F238E27FC236}">
                <a16:creationId xmlns:a16="http://schemas.microsoft.com/office/drawing/2014/main" id="{402F309D-52ED-4AB3-B8A2-C818A525BFA1}"/>
              </a:ext>
            </a:extLst>
          </p:cNvPr>
          <p:cNvSpPr txBox="1">
            <a:spLocks/>
          </p:cNvSpPr>
          <p:nvPr/>
        </p:nvSpPr>
        <p:spPr>
          <a:xfrm>
            <a:off x="1444752" y="0"/>
            <a:ext cx="973836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 Light Condensed" panose="020B0502040204020203" pitchFamily="34" charset="0"/>
                <a:cs typeface="Times New Roman" panose="02020603050405020304" pitchFamily="18" charset="0"/>
              </a:rPr>
              <a:t>Экран поиска и сохранения авиабилетов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85"/>
          <a:stretch/>
        </p:blipFill>
        <p:spPr>
          <a:xfrm>
            <a:off x="4467664" y="1208999"/>
            <a:ext cx="2783527" cy="53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2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02F309D-52ED-4AB3-B8A2-C818A525BFA1}"/>
              </a:ext>
            </a:extLst>
          </p:cNvPr>
          <p:cNvSpPr txBox="1">
            <a:spLocks/>
          </p:cNvSpPr>
          <p:nvPr/>
        </p:nvSpPr>
        <p:spPr>
          <a:xfrm>
            <a:off x="2234184" y="0"/>
            <a:ext cx="810768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 Light Condensed" panose="020B0502040204020203" pitchFamily="34" charset="0"/>
                <a:cs typeface="Times New Roman" panose="02020603050405020304" pitchFamily="18" charset="0"/>
              </a:rPr>
              <a:t>Экран сохраненных авиабилетов</a:t>
            </a:r>
          </a:p>
        </p:txBody>
      </p:sp>
      <p:pic>
        <p:nvPicPr>
          <p:cNvPr id="1026" name="Picture 2" descr="Screenshot_2020-12-18-12-02-38-999_com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496" y="1300176"/>
            <a:ext cx="2343912" cy="508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60" y="1289304"/>
            <a:ext cx="2353759" cy="509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6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02F309D-52ED-4AB3-B8A2-C818A525BFA1}"/>
              </a:ext>
            </a:extLst>
          </p:cNvPr>
          <p:cNvSpPr txBox="1">
            <a:spLocks/>
          </p:cNvSpPr>
          <p:nvPr/>
        </p:nvSpPr>
        <p:spPr>
          <a:xfrm>
            <a:off x="2898648" y="0"/>
            <a:ext cx="6656832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 Light Condensed" panose="020B0502040204020203" pitchFamily="34" charset="0"/>
                <a:cs typeface="Times New Roman" panose="02020603050405020304" pitchFamily="18" charset="0"/>
              </a:rPr>
              <a:t>Экран поиска экскурсий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12" y="1435608"/>
            <a:ext cx="2331719" cy="505205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9"/>
          <a:stretch/>
        </p:blipFill>
        <p:spPr>
          <a:xfrm>
            <a:off x="3034870" y="1435607"/>
            <a:ext cx="2570051" cy="504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3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02F309D-52ED-4AB3-B8A2-C818A525BFA1}"/>
              </a:ext>
            </a:extLst>
          </p:cNvPr>
          <p:cNvSpPr txBox="1">
            <a:spLocks/>
          </p:cNvSpPr>
          <p:nvPr/>
        </p:nvSpPr>
        <p:spPr>
          <a:xfrm>
            <a:off x="2587752" y="27432"/>
            <a:ext cx="6912864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 Light Condensed" panose="020B0502040204020203" pitchFamily="34" charset="0"/>
                <a:cs typeface="Times New Roman" panose="02020603050405020304" pitchFamily="18" charset="0"/>
              </a:rPr>
              <a:t>Экран найденных экскурсий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8"/>
          <a:stretch/>
        </p:blipFill>
        <p:spPr>
          <a:xfrm>
            <a:off x="4613969" y="1408176"/>
            <a:ext cx="2439338" cy="504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9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02F309D-52ED-4AB3-B8A2-C818A525BFA1}"/>
              </a:ext>
            </a:extLst>
          </p:cNvPr>
          <p:cNvSpPr txBox="1">
            <a:spLocks/>
          </p:cNvSpPr>
          <p:nvPr/>
        </p:nvSpPr>
        <p:spPr>
          <a:xfrm>
            <a:off x="201168" y="146304"/>
            <a:ext cx="12252960" cy="1078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 Light Condensed" panose="020B0502040204020203" pitchFamily="34" charset="0"/>
                <a:cs typeface="Times New Roman" panose="02020603050405020304" pitchFamily="18" charset="0"/>
              </a:rPr>
              <a:t>Экран </a:t>
            </a:r>
            <a:r>
              <a:rPr lang="ru-RU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 Light Condensed" panose="020B0502040204020203" pitchFamily="34" charset="0"/>
                <a:cs typeface="Times New Roman" panose="02020603050405020304" pitchFamily="18" charset="0"/>
              </a:rPr>
              <a:t>дополнительный информации об</a:t>
            </a:r>
            <a:r>
              <a:rPr lang="ru-RU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 Light Condensed" panose="020B0502040204020203" pitchFamily="34" charset="0"/>
                <a:cs typeface="Times New Roman" panose="02020603050405020304" pitchFamily="18" charset="0"/>
              </a:rPr>
              <a:t> экскурсии</a:t>
            </a:r>
            <a:endParaRPr lang="ru-RU" sz="54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ahnschrift Light Condensed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0" b="12667"/>
          <a:stretch/>
        </p:blipFill>
        <p:spPr>
          <a:xfrm>
            <a:off x="4357936" y="1024128"/>
            <a:ext cx="3165231" cy="56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0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209</Words>
  <Application>Microsoft Office PowerPoint</Application>
  <PresentationFormat>Широкоэкранный</PresentationFormat>
  <Paragraphs>55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Arial</vt:lpstr>
      <vt:lpstr>Bahnschrift Light Condensed</vt:lpstr>
      <vt:lpstr>Calibri</vt:lpstr>
      <vt:lpstr>Calibri Light</vt:lpstr>
      <vt:lpstr>Josefin Sans</vt:lpstr>
      <vt:lpstr>Tahoma</vt:lpstr>
      <vt:lpstr>Times New Roman</vt:lpstr>
      <vt:lpstr>Wingdings</vt:lpstr>
      <vt:lpstr>Тема Office</vt:lpstr>
      <vt:lpstr>Презентация PowerPoint</vt:lpstr>
      <vt:lpstr>Цель и постановка 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Мисюк</dc:creator>
  <cp:lastModifiedBy>Martin</cp:lastModifiedBy>
  <cp:revision>56</cp:revision>
  <dcterms:created xsi:type="dcterms:W3CDTF">2019-09-05T11:14:43Z</dcterms:created>
  <dcterms:modified xsi:type="dcterms:W3CDTF">2021-05-19T07:32:19Z</dcterms:modified>
</cp:coreProperties>
</file>