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258" r:id="rId3"/>
    <p:sldId id="311" r:id="rId4"/>
    <p:sldId id="273" r:id="rId5"/>
    <p:sldId id="257" r:id="rId6"/>
    <p:sldId id="339" r:id="rId7"/>
    <p:sldId id="284" r:id="rId8"/>
    <p:sldId id="283" r:id="rId9"/>
    <p:sldId id="326" r:id="rId10"/>
    <p:sldId id="327" r:id="rId11"/>
    <p:sldId id="329" r:id="rId12"/>
    <p:sldId id="342" r:id="rId13"/>
    <p:sldId id="328" r:id="rId14"/>
    <p:sldId id="330" r:id="rId15"/>
    <p:sldId id="275" r:id="rId16"/>
    <p:sldId id="331" r:id="rId17"/>
    <p:sldId id="337" r:id="rId18"/>
    <p:sldId id="334" r:id="rId19"/>
    <p:sldId id="335" r:id="rId20"/>
    <p:sldId id="336" r:id="rId21"/>
    <p:sldId id="263" r:id="rId22"/>
    <p:sldId id="338" r:id="rId23"/>
    <p:sldId id="298" r:id="rId24"/>
    <p:sldId id="306" r:id="rId25"/>
    <p:sldId id="308" r:id="rId26"/>
    <p:sldId id="309" r:id="rId27"/>
    <p:sldId id="289" r:id="rId28"/>
    <p:sldId id="299" r:id="rId29"/>
    <p:sldId id="290" r:id="rId30"/>
    <p:sldId id="301" r:id="rId31"/>
    <p:sldId id="288" r:id="rId32"/>
    <p:sldId id="287" r:id="rId33"/>
    <p:sldId id="271" r:id="rId34"/>
    <p:sldId id="277" r:id="rId35"/>
    <p:sldId id="297" r:id="rId36"/>
    <p:sldId id="340" r:id="rId37"/>
    <p:sldId id="325" r:id="rId38"/>
    <p:sldId id="323" r:id="rId39"/>
    <p:sldId id="341" r:id="rId40"/>
    <p:sldId id="321" r:id="rId41"/>
    <p:sldId id="313" r:id="rId42"/>
    <p:sldId id="314" r:id="rId43"/>
    <p:sldId id="315" r:id="rId44"/>
    <p:sldId id="316" r:id="rId45"/>
    <p:sldId id="31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2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092A-B71C-4BCB-A964-16469B7B005D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EC669-4DE5-4BCA-B1B4-24B00CECA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도입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매크로는 현재 </a:t>
            </a:r>
            <a:r>
              <a:rPr lang="en-US" altLang="ko-KR" dirty="0" smtClean="0"/>
              <a:t>Common Lisp</a:t>
            </a:r>
            <a:r>
              <a:rPr lang="ko-KR" altLang="en-US" dirty="0" smtClean="0"/>
              <a:t>의 외형을 구성하고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도입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Lisp</a:t>
            </a:r>
            <a:r>
              <a:rPr lang="ko-KR" altLang="en-US" dirty="0" smtClean="0"/>
              <a:t>에서는 예약어라는 표현을 쓰지 않고</a:t>
            </a:r>
            <a:r>
              <a:rPr lang="en-US" altLang="ko-KR" dirty="0" smtClean="0"/>
              <a:t>, Special Operator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Common Lisp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25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Special Operator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중심 </a:t>
            </a:r>
            <a:r>
              <a:rPr lang="en-US" altLang="ko-KR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이것 이외에는 모든 요소가 라이브러리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매크로</a:t>
            </a:r>
            <a:r>
              <a:rPr lang="ko-KR" altLang="en-US" baseline="0" dirty="0" smtClean="0"/>
              <a:t> 등으로 덧붙여진 것이다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이것은 컴파일러의 버전업 없이 이루어진다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매크로가 있기 때문에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덧붙임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</a:t>
            </a:r>
            <a:r>
              <a:rPr lang="en-US" altLang="ko-KR" baseline="0" dirty="0" smtClean="0"/>
              <a:t> Special Form 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전환 </a:t>
            </a:r>
            <a:r>
              <a:rPr lang="en-US" altLang="ko-KR" dirty="0" smtClean="0"/>
              <a:t>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이맥스에서</a:t>
            </a:r>
            <a:r>
              <a:rPr lang="ko-KR" altLang="en-US" dirty="0" smtClean="0"/>
              <a:t> 보여주기</a:t>
            </a:r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en-US" altLang="ko-KR" dirty="0" err="1" smtClean="0"/>
              <a:t>dolist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Defmacro</a:t>
            </a:r>
            <a:r>
              <a:rPr lang="ko-KR" altLang="en-US" dirty="0" smtClean="0"/>
              <a:t>를 이용해서 쉽게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Defmacro</a:t>
            </a:r>
            <a:r>
              <a:rPr lang="ko-KR" altLang="en-US" dirty="0" smtClean="0"/>
              <a:t>는 특별한 매크로라고 봐야겠다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단계에서는 매크로 호출이 보이지 않는다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EC669-4DE5-4BCA-B1B4-24B00CECAAD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377AB8-2802-4DA0-9B10-733FB05B1873}" type="datetimeFigureOut">
              <a:rPr lang="ko-KR" altLang="en-US" smtClean="0"/>
              <a:pPr/>
              <a:t>2011-07-09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DB02A8-EDB9-4F01-B759-B18FF167A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amazon.com/gp/product/images/0130305529/ref=dp_image_0?ie=UTF8&amp;n=283155&amp;s=boo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www.amazon.com/gp/product/images/1435712757/ref=dp_image_0?ie=UTF8&amp;n=283155&amp;s=book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매크로 알아보기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꿈꾸는쉴이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손수일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Lisp</a:t>
            </a:r>
            <a:r>
              <a:rPr lang="ko-KR" altLang="en-US" dirty="0" smtClean="0"/>
              <a:t>을 좋아하는 사람들의 그룹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Lisp </a:t>
            </a:r>
            <a:r>
              <a:rPr lang="ko-KR" altLang="en-US" dirty="0" smtClean="0"/>
              <a:t>매크로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매크로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호출의 단계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확장 단계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로드 시간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REPL</a:t>
            </a:r>
            <a:r>
              <a:rPr lang="ko-KR" altLang="en-US" dirty="0" smtClean="0"/>
              <a:t>에서는 </a:t>
            </a:r>
            <a:r>
              <a:rPr lang="ko-KR" altLang="en-US" dirty="0" smtClean="0"/>
              <a:t>호출 입력 직후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2) </a:t>
            </a:r>
            <a:r>
              <a:rPr lang="ko-KR" altLang="en-US" dirty="0" smtClean="0"/>
              <a:t>실행 단계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Lisp </a:t>
            </a:r>
            <a:r>
              <a:rPr lang="ko-KR" altLang="en-US" dirty="0" smtClean="0"/>
              <a:t>매크로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매크로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확장단계</a:t>
            </a:r>
            <a:r>
              <a:rPr lang="en-US" altLang="ko-KR" dirty="0" smtClean="0"/>
              <a:t>(expansion time)</a:t>
            </a:r>
          </a:p>
          <a:p>
            <a:pPr lvl="1"/>
            <a:r>
              <a:rPr lang="ko-KR" altLang="en-US" dirty="0" smtClean="0"/>
              <a:t>매크로 확장함수를 호출하여 그 결과로 돌려주는 확장된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폼을 매크로 호출 자리에 바꿔 넣는다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smtClean="0"/>
              <a:t>1 : </a:t>
            </a:r>
            <a:r>
              <a:rPr lang="ko-KR" altLang="en-US" dirty="0" smtClean="0">
                <a:solidFill>
                  <a:srgbClr val="FF0000"/>
                </a:solidFill>
              </a:rPr>
              <a:t>매크로 호출 표현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매크로 호출 시점의 환경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실행단계</a:t>
            </a:r>
            <a:r>
              <a:rPr lang="en-US" altLang="ko-KR" dirty="0" smtClean="0"/>
              <a:t> (runtime)</a:t>
            </a:r>
          </a:p>
          <a:p>
            <a:pPr lvl="1"/>
            <a:r>
              <a:rPr lang="ko-KR" altLang="en-US" dirty="0" smtClean="0"/>
              <a:t>확장된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폼을 다시 평가한다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4800" dirty="0" smtClean="0"/>
              <a:t>@_@~</a:t>
            </a:r>
          </a:p>
          <a:p>
            <a:pPr algn="ctr">
              <a:buNone/>
            </a:pPr>
            <a:endParaRPr lang="en-US" altLang="ko-KR" sz="4800" dirty="0" smtClean="0"/>
          </a:p>
          <a:p>
            <a:pPr algn="ctr">
              <a:buNone/>
            </a:pPr>
            <a:r>
              <a:rPr lang="ko-KR" altLang="en-US" sz="4800" dirty="0" smtClean="0"/>
              <a:t>너무 복잡해 </a:t>
            </a:r>
            <a:r>
              <a:rPr lang="ko-KR" altLang="en-US" sz="4800" dirty="0" err="1" smtClean="0"/>
              <a:t>ㅠ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Common Lisp </a:t>
            </a:r>
            <a:r>
              <a:rPr lang="ko-KR" altLang="en-US" dirty="0" smtClean="0"/>
              <a:t>매크로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간단히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정의 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defmacro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매크로 호출 인자를 가지고 새로운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폼을 만들어내는 함수를 작성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매크로 호출 분석하기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 시간에 </a:t>
            </a:r>
            <a:r>
              <a:rPr lang="ko-KR" altLang="en-US" dirty="0" smtClean="0">
                <a:solidFill>
                  <a:srgbClr val="FF0000"/>
                </a:solidFill>
              </a:rPr>
              <a:t>인자를 평가하지 않고 </a:t>
            </a:r>
            <a:r>
              <a:rPr lang="ko-KR" altLang="en-US" dirty="0" smtClean="0"/>
              <a:t>매크로 몸체에 전달하여 몸체를 수행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결과 </a:t>
            </a:r>
            <a:r>
              <a:rPr lang="en-US" altLang="ko-KR" dirty="0" smtClean="0"/>
              <a:t>Lisp</a:t>
            </a:r>
            <a:r>
              <a:rPr lang="ko-KR" altLang="en-US" dirty="0" smtClean="0"/>
              <a:t>폼을 얻는다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실행 시간에 확장된 </a:t>
            </a:r>
            <a:r>
              <a:rPr lang="en-US" altLang="ko-KR" dirty="0" smtClean="0"/>
              <a:t>Lisp</a:t>
            </a:r>
            <a:r>
              <a:rPr lang="ko-KR" altLang="en-US" dirty="0" smtClean="0"/>
              <a:t>폼을 수행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매크로와 일반 함수의 차이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7080" y="1812998"/>
            <a:ext cx="2734054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defun</a:t>
            </a:r>
            <a:r>
              <a:rPr lang="en-US" altLang="ko-KR" dirty="0" smtClean="0"/>
              <a:t> fun1 (x)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(+ x 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5472" y="1812998"/>
            <a:ext cx="2710904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defmacro</a:t>
            </a:r>
            <a:r>
              <a:rPr lang="en-US" altLang="ko-KR" dirty="0" smtClean="0"/>
              <a:t> mac1 (x)</a:t>
            </a:r>
          </a:p>
          <a:p>
            <a:r>
              <a:rPr lang="en-US" altLang="ko-KR" dirty="0" smtClean="0"/>
              <a:t>   `(+ ,x 1)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7080" y="2627620"/>
            <a:ext cx="2734054" cy="3693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(fun1 (* 3 2))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5472" y="3707740"/>
            <a:ext cx="2710904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(+ (* 3 2) 1)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873061" y="3227342"/>
            <a:ext cx="405045" cy="13537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1717080" y="4643844"/>
            <a:ext cx="2734054" cy="3693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컴파일된</a:t>
            </a:r>
            <a:r>
              <a:rPr lang="en-US" altLang="ko-KR" dirty="0" smtClean="0"/>
              <a:t>(fun1 (* 3 2))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45472" y="2627620"/>
            <a:ext cx="2710904" cy="3693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(mac1 (* 3 2))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6379597" y="3284984"/>
            <a:ext cx="405045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6811646" y="3234462"/>
            <a:ext cx="810090" cy="3385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확장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45472" y="4653136"/>
            <a:ext cx="2710904" cy="3693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컴파일된</a:t>
            </a:r>
            <a:r>
              <a:rPr lang="en-US" altLang="ko-KR" dirty="0" smtClean="0"/>
              <a:t>(+ (* 3 2) + 1)</a:t>
            </a:r>
          </a:p>
        </p:txBody>
      </p:sp>
      <p:sp>
        <p:nvSpPr>
          <p:cNvPr id="23" name="아래쪽 화살표 22"/>
          <p:cNvSpPr/>
          <p:nvPr/>
        </p:nvSpPr>
        <p:spPr>
          <a:xfrm>
            <a:off x="6372200" y="4221088"/>
            <a:ext cx="405045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8026" y="1318320"/>
            <a:ext cx="10801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일반함수</a:t>
            </a:r>
            <a:endParaRPr lang="ko-KR" altLang="en-US" sz="16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09568" y="1318320"/>
            <a:ext cx="10801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매크로</a:t>
            </a:r>
            <a:endParaRPr lang="ko-KR" altLang="en-US" sz="1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140968"/>
            <a:ext cx="8784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3810" y="39237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3810" y="19185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3810" y="263865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호출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51520" y="5147900"/>
            <a:ext cx="8784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560" y="55079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2" name="아래쪽 화살표 31"/>
          <p:cNvSpPr/>
          <p:nvPr/>
        </p:nvSpPr>
        <p:spPr>
          <a:xfrm>
            <a:off x="6372200" y="5291916"/>
            <a:ext cx="405045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33" name="아래쪽 화살표 32"/>
          <p:cNvSpPr/>
          <p:nvPr/>
        </p:nvSpPr>
        <p:spPr>
          <a:xfrm>
            <a:off x="2847661" y="5291916"/>
            <a:ext cx="405045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1691680" y="5714672"/>
            <a:ext cx="2734054" cy="3693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20072" y="5723964"/>
            <a:ext cx="2736304" cy="3693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매크로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변수 만들기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132856"/>
            <a:ext cx="213117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nil! (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(list ‘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nil))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5074" y="2132856"/>
            <a:ext cx="21311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defun</a:t>
            </a:r>
            <a:r>
              <a:rPr lang="en-US" altLang="ko-KR" sz="1600" dirty="0" smtClean="0"/>
              <a:t> nil! (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(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nil))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780928"/>
            <a:ext cx="2131170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</a:t>
            </a:r>
          </a:p>
          <a:p>
            <a:r>
              <a:rPr lang="en-US" altLang="ko-KR" sz="1600" dirty="0" smtClean="0">
                <a:latin typeface="바탕체"/>
                <a:ea typeface="바탕체"/>
              </a:rPr>
              <a:t>→</a:t>
            </a:r>
            <a:r>
              <a:rPr lang="en-US" altLang="ko-KR" sz="1600" dirty="0" smtClean="0"/>
              <a:t> error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(nil! a)</a:t>
            </a:r>
          </a:p>
          <a:p>
            <a:r>
              <a:rPr lang="en-US" altLang="ko-KR" sz="1600" dirty="0" smtClean="0"/>
              <a:t>→ nil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</a:t>
            </a:r>
          </a:p>
          <a:p>
            <a:r>
              <a:rPr lang="en-US" altLang="ko-KR" sz="1600" dirty="0" smtClean="0"/>
              <a:t>→ nil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5074" y="2780928"/>
            <a:ext cx="2131170" cy="3539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</a:t>
            </a:r>
          </a:p>
          <a:p>
            <a:r>
              <a:rPr lang="en-US" altLang="ko-KR" sz="1600" dirty="0" smtClean="0"/>
              <a:t>→error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(nil! c)</a:t>
            </a:r>
          </a:p>
          <a:p>
            <a:r>
              <a:rPr lang="en-US" altLang="ko-KR" sz="1600" dirty="0" smtClean="0"/>
              <a:t>→error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c 1)</a:t>
            </a:r>
          </a:p>
          <a:p>
            <a:r>
              <a:rPr lang="en-US" altLang="ko-KR" sz="1600" dirty="0" smtClean="0"/>
              <a:t>→ 1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(nil! c)</a:t>
            </a:r>
          </a:p>
          <a:p>
            <a:r>
              <a:rPr lang="en-US" altLang="ko-KR" sz="1600" dirty="0" smtClean="0"/>
              <a:t>→ nil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</a:t>
            </a:r>
          </a:p>
          <a:p>
            <a:r>
              <a:rPr lang="en-US" altLang="ko-KR" sz="1600" dirty="0" smtClean="0"/>
              <a:t>→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496" y="2132856"/>
            <a:ext cx="21311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defun</a:t>
            </a:r>
            <a:r>
              <a:rPr lang="en-US" altLang="ko-KR" sz="1600" dirty="0" smtClean="0"/>
              <a:t> nil! (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(list ‘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nil))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0496" y="2780928"/>
            <a:ext cx="213117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</a:t>
            </a:r>
          </a:p>
          <a:p>
            <a:r>
              <a:rPr lang="en-US" altLang="ko-KR" sz="1600" dirty="0" smtClean="0"/>
              <a:t>→ error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(nil! b)</a:t>
            </a:r>
          </a:p>
          <a:p>
            <a:r>
              <a:rPr lang="en-US" altLang="ko-KR" sz="1600" dirty="0" smtClean="0"/>
              <a:t>→ error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b 1)</a:t>
            </a:r>
          </a:p>
          <a:p>
            <a:r>
              <a:rPr lang="en-US" altLang="ko-KR" sz="1600" dirty="0" smtClean="0"/>
              <a:t>→ 1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(nil! b)</a:t>
            </a:r>
          </a:p>
          <a:p>
            <a:r>
              <a:rPr lang="en-US" altLang="ko-KR" sz="1600" dirty="0" smtClean="0"/>
              <a:t>→ </a:t>
            </a:r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1 nil)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0192" y="63720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From ANSI Common Lisp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매크로와 함수의 동작 비교</a:t>
            </a:r>
            <a:r>
              <a:rPr lang="en-US" altLang="ko-KR" sz="3600" dirty="0" smtClean="0"/>
              <a:t> : </a:t>
            </a:r>
            <a:r>
              <a:rPr lang="ko-KR" altLang="en-US" sz="3600" dirty="0" smtClean="0"/>
              <a:t>정의</a:t>
            </a:r>
            <a:endParaRPr lang="ko-KR" altLang="en-US" sz="3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03648" y="2519660"/>
          <a:ext cx="6408712" cy="425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604"/>
                <a:gridCol w="2495383"/>
                <a:gridCol w="3522725"/>
              </a:tblGrid>
              <a:tr h="413263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코드 단계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동작</a:t>
                      </a:r>
                      <a:endParaRPr lang="ko-KR" altLang="en-US" sz="2000" dirty="0"/>
                    </a:p>
                  </a:txBody>
                  <a:tcPr/>
                </a:tc>
              </a:tr>
              <a:tr h="1314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dirty="0" err="1" smtClean="0"/>
                        <a:t>eval</a:t>
                      </a:r>
                      <a:endParaRPr lang="en-US" altLang="ko-KR" sz="2000" dirty="0" smtClean="0"/>
                    </a:p>
                    <a:p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defun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nil! (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(list ‘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nil))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심볼 등록 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  : nil! – </a:t>
                      </a:r>
                      <a:r>
                        <a:rPr lang="ko-KR" altLang="en-US" sz="2000" dirty="0" smtClean="0"/>
                        <a:t>종류 </a:t>
                      </a:r>
                      <a:r>
                        <a:rPr lang="en-US" altLang="ko-KR" sz="2000" dirty="0" smtClean="0"/>
                        <a:t>: </a:t>
                      </a:r>
                      <a:r>
                        <a:rPr lang="ko-KR" altLang="en-US" sz="2000" dirty="0" smtClean="0"/>
                        <a:t>함수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ko-KR" altLang="en-US" sz="2000" dirty="0" smtClean="0"/>
                        <a:t>심볼 </a:t>
                      </a:r>
                      <a:r>
                        <a:rPr lang="en-US" altLang="ko-KR" sz="2000" dirty="0" smtClean="0"/>
                        <a:t>nil!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function </a:t>
                      </a:r>
                      <a:r>
                        <a:rPr lang="ko-KR" altLang="en-US" sz="2000" dirty="0" smtClean="0"/>
                        <a:t>속성 등록</a:t>
                      </a:r>
                      <a:endParaRPr lang="en-US" altLang="ko-KR" sz="2000" dirty="0" smtClean="0"/>
                    </a:p>
                  </a:txBody>
                  <a:tcPr/>
                </a:tc>
              </a:tr>
              <a:tr h="131492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(macro-function ‘nil!)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→ nil</a:t>
                      </a:r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70C0"/>
                          </a:solidFill>
                        </a:rPr>
                        <a:t>(symbol-function ‘nil!)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→ #&lt;function nil!&gt;</a:t>
                      </a:r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funcall</a:t>
                      </a:r>
                      <a:r>
                        <a:rPr lang="en-US" altLang="ko-KR" sz="2000" dirty="0" smtClean="0"/>
                        <a:t> (symbol-function ‘nil!) a)    :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환경 </a:t>
                      </a:r>
                      <a:r>
                        <a:rPr lang="en-US" altLang="ko-KR" sz="2000" baseline="0" dirty="0" smtClean="0"/>
                        <a:t>a |→ 1 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→ (</a:t>
                      </a:r>
                      <a:r>
                        <a:rPr lang="en-US" altLang="ko-KR" sz="2000" dirty="0" err="1" smtClean="0"/>
                        <a:t>setf</a:t>
                      </a:r>
                      <a:r>
                        <a:rPr lang="en-US" altLang="ko-KR" sz="2000" dirty="0" smtClean="0"/>
                        <a:t> 1 nil)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72008" y="1196752"/>
            <a:ext cx="1619672" cy="5040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일반함수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483768" y="1196752"/>
            <a:ext cx="4536504" cy="122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defun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nil! 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 (list ‘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setf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nil))</a:t>
            </a: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(nil!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매크로와 함수의 동작 비교</a:t>
            </a:r>
            <a:r>
              <a:rPr lang="en-US" altLang="ko-KR" sz="3600" dirty="0" smtClean="0"/>
              <a:t> : </a:t>
            </a:r>
            <a:r>
              <a:rPr lang="ko-KR" altLang="en-US" sz="3600" dirty="0" smtClean="0"/>
              <a:t>정의</a:t>
            </a:r>
            <a:endParaRPr lang="ko-KR" altLang="en-US" sz="3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03648" y="2519353"/>
          <a:ext cx="6552728" cy="4239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1"/>
                <a:gridCol w="2089142"/>
                <a:gridCol w="4095455"/>
              </a:tblGrid>
              <a:tr h="399067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코드 단계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동작</a:t>
                      </a:r>
                      <a:endParaRPr lang="ko-KR" altLang="en-US" sz="2000" dirty="0"/>
                    </a:p>
                  </a:txBody>
                  <a:tcPr/>
                </a:tc>
              </a:tr>
              <a:tr h="1120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dirty="0" err="1" smtClean="0"/>
                        <a:t>eval</a:t>
                      </a:r>
                      <a:endParaRPr lang="en-US" altLang="ko-KR" sz="2000" dirty="0" smtClean="0"/>
                    </a:p>
                    <a:p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defmacro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nil! (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 (list ‘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nil))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심볼 등록 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  : nil! – </a:t>
                      </a:r>
                      <a:r>
                        <a:rPr lang="ko-KR" altLang="en-US" sz="2000" dirty="0" smtClean="0"/>
                        <a:t>종류 </a:t>
                      </a:r>
                      <a:r>
                        <a:rPr lang="en-US" altLang="ko-KR" sz="2000" dirty="0" smtClean="0"/>
                        <a:t>: </a:t>
                      </a:r>
                      <a:r>
                        <a:rPr lang="ko-KR" altLang="en-US" sz="2000" dirty="0" smtClean="0"/>
                        <a:t>매크로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ko-KR" altLang="en-US" sz="2000" dirty="0" smtClean="0"/>
                        <a:t>심볼 </a:t>
                      </a:r>
                      <a:r>
                        <a:rPr lang="en-US" altLang="ko-KR" sz="2000" dirty="0" smtClean="0"/>
                        <a:t>nil!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에 매크로 확장 함수 </a:t>
                      </a:r>
                      <a:r>
                        <a:rPr lang="ko-KR" altLang="en-US" sz="2000" dirty="0" smtClean="0"/>
                        <a:t>등록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rgbClr val="00B050"/>
                          </a:solidFill>
                        </a:rPr>
                        <a:t>arg</a:t>
                      </a:r>
                      <a:r>
                        <a:rPr lang="en-US" altLang="ko-KR" sz="2000" baseline="0" dirty="0" smtClean="0">
                          <a:solidFill>
                            <a:srgbClr val="00B050"/>
                          </a:solidFill>
                        </a:rPr>
                        <a:t> 1 : </a:t>
                      </a:r>
                      <a:r>
                        <a:rPr lang="ko-KR" altLang="en-US" sz="2000" baseline="0" dirty="0" err="1" smtClean="0">
                          <a:solidFill>
                            <a:srgbClr val="00B050"/>
                          </a:solidFill>
                        </a:rPr>
                        <a:t>표현식</a:t>
                      </a:r>
                      <a:r>
                        <a:rPr lang="en-US" altLang="ko-KR" sz="2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2000" baseline="0" dirty="0" err="1" smtClean="0">
                          <a:solidFill>
                            <a:srgbClr val="00B050"/>
                          </a:solidFill>
                        </a:rPr>
                        <a:t>arg</a:t>
                      </a:r>
                      <a:r>
                        <a:rPr lang="en-US" altLang="ko-KR" sz="2000" baseline="0" dirty="0" smtClean="0">
                          <a:solidFill>
                            <a:srgbClr val="00B050"/>
                          </a:solidFill>
                        </a:rPr>
                        <a:t> 2 : </a:t>
                      </a:r>
                      <a:r>
                        <a:rPr lang="ko-KR" altLang="en-US" sz="2000" baseline="0" dirty="0" smtClean="0">
                          <a:solidFill>
                            <a:srgbClr val="00B050"/>
                          </a:solidFill>
                        </a:rPr>
                        <a:t>환경</a:t>
                      </a:r>
                      <a:endParaRPr lang="en-US" altLang="ko-KR" sz="2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285314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70C0"/>
                          </a:solidFill>
                        </a:rPr>
                        <a:t>(macro-function</a:t>
                      </a:r>
                      <a:r>
                        <a:rPr lang="en-US" altLang="ko-KR" sz="2000" baseline="0" dirty="0" smtClean="0">
                          <a:solidFill>
                            <a:srgbClr val="0070C0"/>
                          </a:solidFill>
                        </a:rPr>
                        <a:t> ‘nil!)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→ #&lt;function (macro-function nil!) …&gt;</a:t>
                      </a:r>
                    </a:p>
                    <a:p>
                      <a:pPr latinLnBrk="1"/>
                      <a:endParaRPr lang="en-US" altLang="ko-KR" sz="2000" baseline="0" dirty="0" smtClean="0"/>
                    </a:p>
                    <a:p>
                      <a:pPr latinLnBrk="1"/>
                      <a:r>
                        <a:rPr lang="en-US" altLang="ko-KR" sz="2000" baseline="0" dirty="0" smtClean="0"/>
                        <a:t>(symbol-function ‘nil!)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→ #&lt;closure (lambda …) …&gt;</a:t>
                      </a:r>
                    </a:p>
                    <a:p>
                      <a:pPr latinLnBrk="1"/>
                      <a:endParaRPr lang="en-US" altLang="ko-KR" sz="2000" baseline="0" dirty="0" smtClean="0"/>
                    </a:p>
                    <a:p>
                      <a:pPr latinLnBrk="1"/>
                      <a:r>
                        <a:rPr lang="en-US" altLang="ko-KR" sz="2000" baseline="0" dirty="0" smtClean="0"/>
                        <a:t>(</a:t>
                      </a:r>
                      <a:r>
                        <a:rPr lang="en-US" altLang="ko-KR" sz="2000" baseline="0" dirty="0" err="1" smtClean="0"/>
                        <a:t>funcall</a:t>
                      </a:r>
                      <a:r>
                        <a:rPr lang="en-US" altLang="ko-KR" sz="2000" baseline="0" dirty="0" smtClean="0"/>
                        <a:t> (macro-function ‘nil!) </a:t>
                      </a:r>
                      <a:r>
                        <a:rPr lang="en-US" altLang="ko-KR" sz="2000" baseline="0" dirty="0" smtClean="0">
                          <a:solidFill>
                            <a:srgbClr val="00B050"/>
                          </a:solidFill>
                        </a:rPr>
                        <a:t>‘(nil! a) nil</a:t>
                      </a:r>
                      <a:r>
                        <a:rPr lang="en-US" altLang="ko-KR" sz="20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→ (</a:t>
                      </a:r>
                      <a:r>
                        <a:rPr lang="en-US" altLang="ko-KR" sz="2000" baseline="0" dirty="0" err="1" smtClean="0"/>
                        <a:t>setf</a:t>
                      </a:r>
                      <a:r>
                        <a:rPr lang="en-US" altLang="ko-KR" sz="2000" baseline="0" dirty="0" smtClean="0"/>
                        <a:t> a nil)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72008" y="1196752"/>
            <a:ext cx="1619672" cy="5040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매크로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196752"/>
            <a:ext cx="453650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defmacro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nil! 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  (list ‘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setf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nil))</a:t>
            </a: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(nil!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매크로와 함수의 동작 비교</a:t>
            </a:r>
            <a:r>
              <a:rPr lang="en-US" altLang="ko-KR" sz="3600" dirty="0" smtClean="0"/>
              <a:t> : </a:t>
            </a:r>
            <a:r>
              <a:rPr lang="ko-KR" altLang="en-US" sz="3600" dirty="0" smtClean="0"/>
              <a:t>호출</a:t>
            </a:r>
            <a:endParaRPr lang="ko-KR" altLang="en-US" sz="3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008" y="1196752"/>
            <a:ext cx="1619672" cy="5040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일반함수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2555776" y="1196752"/>
            <a:ext cx="4464496" cy="122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2000" dirty="0" smtClean="0">
                <a:solidFill>
                  <a:schemeClr val="tx1"/>
                </a:solidFill>
              </a:rPr>
              <a:t> nil! 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(list ‘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nil))</a:t>
            </a: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(nil! a)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11560" y="3140968"/>
          <a:ext cx="77048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376264"/>
                <a:gridCol w="2304256"/>
                <a:gridCol w="2520279"/>
              </a:tblGrid>
              <a:tr h="207344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코드 단계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동작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환경</a:t>
                      </a:r>
                      <a:endParaRPr lang="ko-KR" altLang="en-US" sz="2000" dirty="0"/>
                    </a:p>
                  </a:txBody>
                  <a:tcPr/>
                </a:tc>
              </a:tr>
              <a:tr h="341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dirty="0" err="1" smtClean="0"/>
                        <a:t>eval</a:t>
                      </a:r>
                      <a:r>
                        <a:rPr lang="en-US" altLang="ko-KR" sz="2000" dirty="0" smtClean="0"/>
                        <a:t> (nil! a)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nil! </a:t>
                      </a:r>
                      <a:r>
                        <a:rPr lang="ko-KR" altLang="en-US" sz="2000" dirty="0" smtClean="0"/>
                        <a:t>함수 </a:t>
                      </a:r>
                      <a:r>
                        <a:rPr lang="ko-KR" altLang="en-US" sz="2000" baseline="0" dirty="0" smtClean="0"/>
                        <a:t>인식</a:t>
                      </a:r>
                      <a:endParaRPr lang="en-US" altLang="ko-KR" sz="2000" baseline="0" dirty="0" smtClean="0"/>
                    </a:p>
                    <a:p>
                      <a:pPr latinLnBrk="1"/>
                      <a:r>
                        <a:rPr lang="en-US" altLang="ko-KR" sz="2000" baseline="0" dirty="0" smtClean="0"/>
                        <a:t>(</a:t>
                      </a:r>
                      <a:r>
                        <a:rPr lang="ko-KR" altLang="en-US" sz="2000" baseline="0" dirty="0" smtClean="0"/>
                        <a:t>실행시간</a:t>
                      </a:r>
                      <a:r>
                        <a:rPr lang="en-US" altLang="ko-KR" sz="2000" baseline="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</a:tr>
              <a:tr h="475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(list ‘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nil))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인자를 </a:t>
                      </a:r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</a:rPr>
                        <a:t>평가하여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 |→ </a:t>
                      </a:r>
                      <a:r>
                        <a:rPr lang="en-US" altLang="ko-KR" sz="2000" dirty="0" err="1" smtClean="0">
                          <a:solidFill>
                            <a:srgbClr val="FF0000"/>
                          </a:solidFill>
                        </a:rPr>
                        <a:t>eval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</a:p>
                    <a:p>
                      <a:pPr latinLnBrk="1"/>
                      <a:endParaRPr lang="en-US" altLang="ko-KR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error!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매크로와 함수의 동작 비교</a:t>
            </a:r>
            <a:r>
              <a:rPr lang="en-US" altLang="ko-KR" sz="3600" dirty="0" smtClean="0"/>
              <a:t> : </a:t>
            </a:r>
            <a:r>
              <a:rPr lang="ko-KR" altLang="en-US" sz="3600" dirty="0" smtClean="0"/>
              <a:t>호출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2555776" y="1196752"/>
            <a:ext cx="4464496" cy="122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2000" dirty="0" smtClean="0">
                <a:solidFill>
                  <a:schemeClr val="tx1"/>
                </a:solidFill>
              </a:rPr>
              <a:t> nil! 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(list ‘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nil))</a:t>
            </a: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(nil! a)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11561" y="3109312"/>
          <a:ext cx="77048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/>
                <a:gridCol w="2376891"/>
                <a:gridCol w="2303629"/>
                <a:gridCol w="2520280"/>
              </a:tblGrid>
              <a:tr h="217152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코드 단계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동작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환경</a:t>
                      </a:r>
                      <a:endParaRPr lang="ko-KR" altLang="en-US" sz="2000" dirty="0"/>
                    </a:p>
                  </a:txBody>
                  <a:tcPr/>
                </a:tc>
              </a:tr>
              <a:tr h="35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dirty="0" err="1" smtClean="0"/>
                        <a:t>eval</a:t>
                      </a:r>
                      <a:r>
                        <a:rPr lang="en-US" altLang="ko-KR" sz="2000" dirty="0" smtClean="0"/>
                        <a:t> (</a:t>
                      </a:r>
                      <a:r>
                        <a:rPr lang="en-US" altLang="ko-KR" sz="2000" dirty="0" err="1" smtClean="0"/>
                        <a:t>setf</a:t>
                      </a:r>
                      <a:r>
                        <a:rPr lang="en-US" altLang="ko-KR" sz="2000" dirty="0" smtClean="0"/>
                        <a:t> a 1)</a:t>
                      </a:r>
                    </a:p>
                    <a:p>
                      <a:r>
                        <a:rPr lang="en-US" altLang="ko-KR" sz="2000" dirty="0" err="1" smtClean="0"/>
                        <a:t>eval</a:t>
                      </a:r>
                      <a:r>
                        <a:rPr lang="en-US" altLang="ko-KR" sz="2000" dirty="0" smtClean="0"/>
                        <a:t> (nil!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nil! </a:t>
                      </a:r>
                      <a:r>
                        <a:rPr lang="ko-KR" altLang="en-US" sz="2000" dirty="0" smtClean="0"/>
                        <a:t>함수 </a:t>
                      </a:r>
                      <a:r>
                        <a:rPr lang="ko-KR" altLang="en-US" sz="2000" baseline="0" dirty="0" smtClean="0"/>
                        <a:t>인식</a:t>
                      </a:r>
                      <a:endParaRPr lang="en-US" altLang="ko-KR" sz="2000" baseline="0" dirty="0" smtClean="0"/>
                    </a:p>
                    <a:p>
                      <a:pPr latinLnBrk="1"/>
                      <a:r>
                        <a:rPr lang="en-US" altLang="ko-KR" sz="2000" baseline="0" dirty="0" smtClean="0"/>
                        <a:t>(</a:t>
                      </a:r>
                      <a:r>
                        <a:rPr lang="ko-KR" altLang="en-US" sz="2000" baseline="0" dirty="0" smtClean="0"/>
                        <a:t>실행시간</a:t>
                      </a:r>
                      <a:r>
                        <a:rPr lang="en-US" altLang="ko-KR" sz="2000" baseline="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 |→ </a:t>
                      </a:r>
                      <a:r>
                        <a:rPr lang="en-US" altLang="ko-KR" sz="2000" dirty="0" err="1" smtClean="0"/>
                        <a:t>eval</a:t>
                      </a:r>
                      <a:r>
                        <a:rPr lang="en-US" altLang="ko-KR" sz="2000" dirty="0" smtClean="0"/>
                        <a:t>(1)</a:t>
                      </a:r>
                      <a:endParaRPr lang="ko-KR" altLang="en-US" sz="2000" dirty="0"/>
                    </a:p>
                  </a:txBody>
                  <a:tcPr/>
                </a:tc>
              </a:tr>
              <a:tr h="638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(list ‘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nil)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→ 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000" baseline="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1 nil)</a:t>
                      </a:r>
                      <a:endParaRPr lang="en-US" altLang="ko-KR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인자를 </a:t>
                      </a:r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</a:rPr>
                        <a:t>평가하여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ko-KR" altLang="en-US" sz="2000" dirty="0" smtClean="0"/>
                        <a:t> 몸체 수행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var</a:t>
                      </a:r>
                      <a:r>
                        <a:rPr lang="en-US" altLang="ko-KR" sz="2000" dirty="0" smtClean="0"/>
                        <a:t> |→ </a:t>
                      </a:r>
                      <a:r>
                        <a:rPr lang="en-US" altLang="ko-KR" sz="2000" dirty="0" err="1" smtClean="0"/>
                        <a:t>eval</a:t>
                      </a:r>
                      <a:r>
                        <a:rPr lang="en-US" altLang="ko-KR" sz="2000" dirty="0" smtClean="0"/>
                        <a:t>(a) =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72008" y="1196752"/>
            <a:ext cx="1619672" cy="5040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일반함수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Lisp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Lisp </a:t>
            </a:r>
            <a:r>
              <a:rPr lang="ko-KR" altLang="en-US" dirty="0" smtClean="0"/>
              <a:t>은 프로그램 가능한 프로그래밍언어이다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Lisp is a programmable programming language &lt;John </a:t>
            </a:r>
            <a:r>
              <a:rPr lang="en-US" altLang="ko-KR" dirty="0" err="1" smtClean="0"/>
              <a:t>Fedorado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매크로와 함수의 동작 비교</a:t>
            </a:r>
            <a:r>
              <a:rPr lang="en-US" altLang="ko-KR" sz="3600" dirty="0" smtClean="0"/>
              <a:t> : </a:t>
            </a:r>
            <a:r>
              <a:rPr lang="ko-KR" altLang="en-US" sz="3600" dirty="0" smtClean="0"/>
              <a:t>호출</a:t>
            </a:r>
            <a:endParaRPr lang="ko-KR" altLang="en-US" sz="3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10" y="2624481"/>
          <a:ext cx="72007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25"/>
                <a:gridCol w="2409328"/>
                <a:gridCol w="2803260"/>
                <a:gridCol w="1639786"/>
              </a:tblGrid>
              <a:tr h="373638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코드 단계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동작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환경</a:t>
                      </a:r>
                      <a:endParaRPr lang="ko-KR" altLang="en-US" sz="2000" dirty="0"/>
                    </a:p>
                  </a:txBody>
                  <a:tcPr/>
                </a:tc>
              </a:tr>
              <a:tr h="408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dirty="0" err="1" smtClean="0"/>
                        <a:t>eval</a:t>
                      </a:r>
                      <a:r>
                        <a:rPr lang="en-US" altLang="ko-KR" sz="2000" b="0" dirty="0" smtClean="0"/>
                        <a:t> (nil! a)</a:t>
                      </a:r>
                      <a:endParaRPr lang="ko-KR" altLang="en-US" sz="20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nil! </a:t>
                      </a:r>
                      <a:r>
                        <a:rPr lang="ko-KR" altLang="en-US" sz="2000" dirty="0" smtClean="0"/>
                        <a:t>매크로</a:t>
                      </a:r>
                      <a:r>
                        <a:rPr lang="ko-KR" altLang="en-US" sz="2000" baseline="0" dirty="0" smtClean="0"/>
                        <a:t> 인식</a:t>
                      </a:r>
                      <a:endParaRPr lang="en-US" altLang="ko-KR" sz="2000" baseline="0" dirty="0" smtClean="0"/>
                    </a:p>
                    <a:p>
                      <a:pPr latinLnBrk="1"/>
                      <a:endParaRPr lang="en-US" altLang="ko-KR" sz="2000" baseline="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/>
                        <a:t>eval</a:t>
                      </a:r>
                      <a:r>
                        <a:rPr lang="en-US" altLang="ko-KR" sz="2000" b="0" dirty="0" smtClean="0"/>
                        <a:t> (list</a:t>
                      </a:r>
                      <a:r>
                        <a:rPr lang="en-US" altLang="ko-KR" sz="2000" b="0" baseline="0" dirty="0" smtClean="0"/>
                        <a:t> ‘</a:t>
                      </a:r>
                      <a:r>
                        <a:rPr lang="en-US" altLang="ko-KR" sz="2000" b="0" baseline="0" dirty="0" err="1" smtClean="0"/>
                        <a:t>setf</a:t>
                      </a:r>
                      <a:r>
                        <a:rPr lang="en-US" altLang="ko-KR" sz="2000" b="0" baseline="0" dirty="0" smtClean="0"/>
                        <a:t> </a:t>
                      </a:r>
                      <a:r>
                        <a:rPr lang="en-US" altLang="ko-KR" sz="2000" b="0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2000" b="0" baseline="0" dirty="0" smtClean="0"/>
                        <a:t> nil)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인자를 </a:t>
                      </a:r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</a:rPr>
                        <a:t>평가하지 않고 </a:t>
                      </a:r>
                      <a:endParaRPr lang="en-US" altLang="ko-KR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2000" dirty="0" smtClean="0"/>
                        <a:t>매크로 몸체에 전달</a:t>
                      </a:r>
                      <a:endParaRPr lang="en-US" altLang="ko-KR" sz="2000" dirty="0" smtClean="0"/>
                    </a:p>
                    <a:p>
                      <a:pPr latinLnBrk="1"/>
                      <a:endParaRPr lang="en-US" altLang="ko-KR" sz="20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 |→ a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 smtClean="0"/>
                        <a:t>eval</a:t>
                      </a:r>
                      <a:r>
                        <a:rPr lang="en-US" altLang="ko-KR" sz="2000" b="0" dirty="0" smtClean="0"/>
                        <a:t> (list</a:t>
                      </a:r>
                      <a:r>
                        <a:rPr lang="en-US" altLang="ko-KR" sz="2000" b="0" baseline="0" dirty="0" smtClean="0"/>
                        <a:t> ‘</a:t>
                      </a:r>
                      <a:r>
                        <a:rPr lang="en-US" altLang="ko-KR" sz="2000" b="0" baseline="0" dirty="0" err="1" smtClean="0"/>
                        <a:t>setf</a:t>
                      </a:r>
                      <a:r>
                        <a:rPr lang="en-US" altLang="ko-KR" sz="2000" b="0" baseline="0" dirty="0" smtClean="0"/>
                        <a:t> </a:t>
                      </a:r>
                      <a:r>
                        <a:rPr lang="en-US" altLang="ko-KR" sz="2000" b="0" baseline="0" dirty="0" err="1" smtClean="0"/>
                        <a:t>var</a:t>
                      </a:r>
                      <a:r>
                        <a:rPr lang="en-US" altLang="ko-KR" sz="2000" b="0" baseline="0" dirty="0" smtClean="0"/>
                        <a:t> nil)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→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(</a:t>
                      </a:r>
                      <a:r>
                        <a:rPr lang="en-US" altLang="ko-KR" sz="2000" b="0" dirty="0" err="1" smtClean="0"/>
                        <a:t>setf</a:t>
                      </a:r>
                      <a:r>
                        <a:rPr lang="en-US" altLang="ko-KR" sz="2000" b="0" dirty="0" smtClean="0"/>
                        <a:t> a nil)</a:t>
                      </a:r>
                      <a:endParaRPr lang="ko-KR" altLang="en-US" sz="20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매크로 몸체 수행</a:t>
                      </a:r>
                      <a:endParaRPr lang="en-US" altLang="ko-KR" sz="20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 |→ a</a:t>
                      </a:r>
                      <a:endParaRPr lang="ko-KR" altLang="en-US" sz="2000" b="1" dirty="0" smtClean="0"/>
                    </a:p>
                    <a:p>
                      <a:pPr latinLnBrk="1"/>
                      <a:endParaRPr lang="ko-KR" alt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48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/>
                        <a:t>eval</a:t>
                      </a:r>
                      <a:r>
                        <a:rPr lang="en-US" altLang="ko-KR" sz="2000" b="0" dirty="0" smtClean="0"/>
                        <a:t> (</a:t>
                      </a:r>
                      <a:r>
                        <a:rPr lang="en-US" altLang="ko-KR" sz="2000" b="0" dirty="0" err="1" smtClean="0"/>
                        <a:t>setf</a:t>
                      </a:r>
                      <a:r>
                        <a:rPr lang="en-US" altLang="ko-KR" sz="2000" b="0" dirty="0" smtClean="0"/>
                        <a:t> a nil)</a:t>
                      </a:r>
                    </a:p>
                    <a:p>
                      <a:pPr latinLnBrk="1"/>
                      <a:r>
                        <a:rPr lang="en-US" altLang="ko-KR" sz="2000" b="0" dirty="0" smtClean="0"/>
                        <a:t>→</a:t>
                      </a:r>
                    </a:p>
                    <a:p>
                      <a:pPr latinLnBrk="1"/>
                      <a:r>
                        <a:rPr lang="en-US" altLang="ko-KR" sz="2000" b="0" dirty="0" smtClean="0"/>
                        <a:t>nil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평가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a |→ nil</a:t>
                      </a:r>
                      <a:endParaRPr lang="ko-KR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436510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확장시간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5734997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실행시간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008" y="1196752"/>
            <a:ext cx="1619672" cy="5040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매크로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555776" y="1196752"/>
            <a:ext cx="4464496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2000" dirty="0" smtClean="0">
                <a:solidFill>
                  <a:schemeClr val="tx1"/>
                </a:solidFill>
              </a:rPr>
              <a:t> nil! 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(list ‘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nil))</a:t>
            </a: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(nil!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작성 도구 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기본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4824536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DEFMACRO</a:t>
            </a:r>
          </a:p>
          <a:p>
            <a:pPr lvl="1"/>
            <a:r>
              <a:rPr lang="ko-KR" altLang="en-US" sz="1400" dirty="0" smtClean="0"/>
              <a:t>매크로를 정의하는 매크로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Defun</a:t>
            </a:r>
            <a:r>
              <a:rPr lang="ko-KR" altLang="en-US" sz="1400" dirty="0" smtClean="0"/>
              <a:t>을 이용한 함수 정의와 유사하다</a:t>
            </a:r>
            <a:endParaRPr lang="en-US" altLang="ko-KR" sz="1400" dirty="0" smtClean="0"/>
          </a:p>
          <a:p>
            <a:r>
              <a:rPr lang="en-US" altLang="ko-KR" sz="1800" dirty="0" smtClean="0"/>
              <a:t>Quote -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‘</a:t>
            </a:r>
          </a:p>
          <a:p>
            <a:pPr lvl="1"/>
            <a:r>
              <a:rPr lang="en-US" altLang="ko-KR" sz="16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smtClean="0"/>
              <a:t>가 붙은 심볼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리스트에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대해서 평가를 하지 않는다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Quote </a:t>
            </a:r>
            <a:r>
              <a:rPr lang="ko-KR" altLang="en-US" sz="1600" dirty="0" smtClean="0"/>
              <a:t>함수와 동일</a:t>
            </a:r>
            <a:endParaRPr lang="en-US" altLang="ko-KR" sz="1600" dirty="0" smtClean="0"/>
          </a:p>
          <a:p>
            <a:r>
              <a:rPr lang="en-US" altLang="ko-KR" sz="1800" dirty="0" err="1" smtClean="0"/>
              <a:t>Backquote</a:t>
            </a:r>
            <a:r>
              <a:rPr lang="en-US" altLang="ko-KR" sz="1800" dirty="0" smtClean="0"/>
              <a:t> -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`</a:t>
            </a:r>
          </a:p>
          <a:p>
            <a:pPr lvl="1"/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`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붙은 심볼에 대해서는 평가를 하지 않는다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`</a:t>
            </a:r>
            <a:r>
              <a:rPr lang="ko-KR" altLang="en-US" sz="1600" dirty="0" smtClean="0"/>
              <a:t>가 붙은 리스트에 대해서는 리스트 안에서  </a:t>
            </a:r>
            <a:r>
              <a:rPr lang="en-US" altLang="ko-KR" sz="1600" dirty="0" smtClean="0"/>
              <a:t>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</a:t>
            </a:r>
            <a:r>
              <a:rPr lang="en-US" altLang="ko-KR" sz="1600" dirty="0" smtClean="0"/>
              <a:t>”, 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,@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이 붙은 심볼과 리스트만 평가하고 나머지는 평가하지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800" dirty="0" smtClean="0"/>
              <a:t>Comma -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,</a:t>
            </a:r>
          </a:p>
          <a:p>
            <a:pPr lvl="1"/>
            <a:r>
              <a:rPr lang="en-US" altLang="ko-KR" sz="1600" b="1" dirty="0" smtClean="0">
                <a:solidFill>
                  <a:srgbClr val="FF0000"/>
                </a:solidFill>
              </a:rPr>
              <a:t>` </a:t>
            </a:r>
            <a:r>
              <a:rPr lang="ko-KR" altLang="en-US" sz="1600" dirty="0" smtClean="0"/>
              <a:t>가 붙은 리스트 안에서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/>
              <a:t>가 붙은 심볼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리스트에 대해서 평가를 수행한다</a:t>
            </a:r>
            <a:endParaRPr lang="en-US" altLang="ko-KR" sz="1600" dirty="0" smtClean="0"/>
          </a:p>
          <a:p>
            <a:r>
              <a:rPr lang="en-US" altLang="ko-KR" sz="1800" dirty="0" smtClean="0"/>
              <a:t>Comma-at -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,@</a:t>
            </a:r>
          </a:p>
          <a:p>
            <a:pPr lvl="1"/>
            <a:r>
              <a:rPr lang="en-US" altLang="ko-KR" sz="1600" b="1" dirty="0" smtClean="0">
                <a:solidFill>
                  <a:srgbClr val="FF0000"/>
                </a:solidFill>
              </a:rPr>
              <a:t>` </a:t>
            </a:r>
            <a:r>
              <a:rPr lang="ko-KR" altLang="en-US" sz="1600" dirty="0" smtClean="0"/>
              <a:t>가 붙은 리스트 안에서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,@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 붙은 심볼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리스트에 대해서 평가를 수행한 후 리스트를 </a:t>
            </a:r>
            <a:r>
              <a:rPr lang="ko-KR" altLang="en-US" sz="1600" dirty="0" err="1" smtClean="0"/>
              <a:t>한꺼풀</a:t>
            </a:r>
            <a:r>
              <a:rPr lang="ko-KR" altLang="en-US" sz="1600" dirty="0" smtClean="0"/>
              <a:t> 벗겨낸다</a:t>
            </a:r>
            <a:r>
              <a:rPr lang="en-US" altLang="ko-KR" sz="1600" dirty="0" smtClean="0"/>
              <a:t>.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작성 도구 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기본 도구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2348880"/>
          <a:ext cx="763284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3642951"/>
                <a:gridCol w="208168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표현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같은 의미의 다른 표현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결과</a:t>
                      </a:r>
                      <a:endParaRPr lang="ko-KR" alt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‘(a</a:t>
                      </a:r>
                      <a:r>
                        <a:rPr lang="en-US" altLang="ko-KR" sz="2000" baseline="0" dirty="0" smtClean="0"/>
                        <a:t> (+ 1 2) 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(list ‘a ‘(+ 1 2) ‘c)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(a (+ 1 2) c)</a:t>
                      </a:r>
                      <a:endParaRPr lang="ko-KR" alt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2000" dirty="0" smtClean="0"/>
                        <a:t>(a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2000" dirty="0" smtClean="0"/>
                        <a:t>(+ 1 2)</a:t>
                      </a:r>
                      <a:r>
                        <a:rPr lang="en-US" altLang="ko-KR" sz="2000" baseline="0" dirty="0" smtClean="0"/>
                        <a:t> 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(list ‘a (+</a:t>
                      </a:r>
                      <a:r>
                        <a:rPr lang="en-US" altLang="ko-KR" sz="2000" baseline="0" dirty="0" smtClean="0"/>
                        <a:t> 1 2) ‘c)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(a 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2000" baseline="0" dirty="0" smtClean="0"/>
                        <a:t> c)</a:t>
                      </a:r>
                      <a:endParaRPr lang="ko-KR" alt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2000" dirty="0" smtClean="0"/>
                        <a:t>(a (list 1 2) 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(list ‘a ‘(list 1 2)</a:t>
                      </a:r>
                      <a:r>
                        <a:rPr lang="en-US" altLang="ko-KR" sz="2000" baseline="0" dirty="0" smtClean="0"/>
                        <a:t> ‘c)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(a (list 1 2) c)</a:t>
                      </a:r>
                      <a:endParaRPr lang="ko-KR" alt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2000" dirty="0" smtClean="0"/>
                        <a:t>(a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2000" dirty="0" smtClean="0"/>
                        <a:t>(list 1 2) 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(list ‘a (list 1 2) ‘c)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(a 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(1 2)</a:t>
                      </a:r>
                      <a:r>
                        <a:rPr lang="en-US" altLang="ko-KR" sz="2000" dirty="0" smtClean="0"/>
                        <a:t> c)</a:t>
                      </a:r>
                      <a:endParaRPr lang="ko-KR" alt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2000" dirty="0" smtClean="0"/>
                        <a:t>(a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,@</a:t>
                      </a:r>
                      <a:r>
                        <a:rPr lang="en-US" altLang="ko-KR" sz="2000" dirty="0" smtClean="0"/>
                        <a:t>(list 1 2) c)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(append</a:t>
                      </a:r>
                      <a:r>
                        <a:rPr lang="en-US" altLang="ko-KR" sz="2000" baseline="0" dirty="0" smtClean="0"/>
                        <a:t> (list ‘a) (list 1 2) (list ‘c))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(a 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1 2</a:t>
                      </a:r>
                      <a:r>
                        <a:rPr lang="en-US" altLang="ko-KR" sz="2000" dirty="0" smtClean="0"/>
                        <a:t> c)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도구를 이용한 </a:t>
            </a:r>
            <a:r>
              <a:rPr lang="en-US" altLang="ko-KR" dirty="0" smtClean="0"/>
              <a:t>nil! </a:t>
            </a:r>
            <a:r>
              <a:rPr lang="ko-KR" altLang="en-US" dirty="0" smtClean="0"/>
              <a:t>매크로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1988840"/>
            <a:ext cx="273630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2000" dirty="0" smtClean="0">
                <a:solidFill>
                  <a:schemeClr val="tx1"/>
                </a:solidFill>
              </a:rPr>
              <a:t> nil! 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(list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nil))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1988840"/>
            <a:ext cx="273630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2000" dirty="0" smtClean="0">
                <a:solidFill>
                  <a:schemeClr val="tx1"/>
                </a:solidFill>
              </a:rPr>
              <a:t> nil! 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`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nil))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27984" y="2348880"/>
            <a:ext cx="288032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37170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Default : </a:t>
            </a:r>
            <a:r>
              <a:rPr lang="ko-KR" altLang="en-US" dirty="0" smtClean="0"/>
              <a:t>평가함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 </a:t>
            </a:r>
            <a:r>
              <a:rPr lang="ko-KR" altLang="en-US" dirty="0" smtClean="0"/>
              <a:t>붙이면 평가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37170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Default : </a:t>
            </a:r>
            <a:r>
              <a:rPr lang="ko-KR" altLang="en-US" dirty="0" smtClean="0"/>
              <a:t>평가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붙이면 평가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작성 도구 </a:t>
            </a:r>
            <a:r>
              <a:rPr lang="en-US" altLang="ko-KR" dirty="0" smtClean="0"/>
              <a:t>(2) : </a:t>
            </a:r>
            <a:r>
              <a:rPr lang="en-US" altLang="ko-KR" dirty="0" err="1" smtClean="0"/>
              <a:t>destructuring</a:t>
            </a:r>
            <a:r>
              <a:rPr lang="en-US" altLang="ko-KR" dirty="0" smtClean="0"/>
              <a:t>-bind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통한 변수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연결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매크로의 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는 리스트를 풀어헤치는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destructuring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바인딩이 가능하다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1772816"/>
            <a:ext cx="4104456" cy="32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destructuring</a:t>
            </a:r>
            <a:r>
              <a:rPr lang="en-US" altLang="ko-KR" dirty="0" smtClean="0">
                <a:solidFill>
                  <a:schemeClr val="tx1"/>
                </a:solidFill>
              </a:rPr>
              <a:t>-bind (x y z) ‘(a b c)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(list x y z))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→ (a b c)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destructuring</a:t>
            </a:r>
            <a:r>
              <a:rPr lang="en-US" altLang="ko-KR" dirty="0" smtClean="0">
                <a:solidFill>
                  <a:schemeClr val="tx1"/>
                </a:solidFill>
              </a:rPr>
              <a:t>-bind (x (y) z) ‘(a (b) c)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(list x y z))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→ (a b c)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destructuring</a:t>
            </a:r>
            <a:r>
              <a:rPr lang="en-US" altLang="ko-KR" dirty="0" smtClean="0">
                <a:solidFill>
                  <a:schemeClr val="tx1"/>
                </a:solidFill>
              </a:rPr>
              <a:t>-bind (x (y) . z) ‘(a (b) c d)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(list x y z))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→ (a b (c d))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Destructuring</a:t>
            </a:r>
            <a:r>
              <a:rPr lang="en-US" altLang="ko-KR" dirty="0" smtClean="0"/>
              <a:t>-bind</a:t>
            </a:r>
            <a:r>
              <a:rPr lang="ko-KR" altLang="en-US" dirty="0" smtClean="0"/>
              <a:t>를 이용한 매크로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628800"/>
            <a:ext cx="4536504" cy="2664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dirty="0" smtClean="0">
                <a:solidFill>
                  <a:schemeClr val="tx1"/>
                </a:solidFill>
              </a:rPr>
              <a:t> for (</a:t>
            </a:r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>
                <a:solidFill>
                  <a:srgbClr val="0070C0"/>
                </a:solidFill>
              </a:rPr>
              <a:t> start stop </a:t>
            </a:r>
            <a:r>
              <a:rPr lang="en-US" altLang="ko-KR" dirty="0" smtClean="0">
                <a:solidFill>
                  <a:schemeClr val="tx1"/>
                </a:solidFill>
              </a:rPr>
              <a:t>&amp;body </a:t>
            </a:r>
            <a:r>
              <a:rPr lang="en-US" altLang="ko-KR" dirty="0" err="1" smtClean="0">
                <a:solidFill>
                  <a:schemeClr val="tx1"/>
                </a:solidFill>
              </a:rPr>
              <a:t>body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(let ((</a:t>
            </a:r>
            <a:r>
              <a:rPr lang="en-US" altLang="ko-KR" dirty="0" err="1" smtClean="0">
                <a:solidFill>
                  <a:schemeClr val="tx1"/>
                </a:solidFill>
              </a:rPr>
              <a:t>gstop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gensym</a:t>
            </a:r>
            <a:r>
              <a:rPr lang="en-US" altLang="ko-KR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`(do ((,</a:t>
            </a:r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,start (1+ ,</a:t>
            </a:r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(,</a:t>
            </a:r>
            <a:r>
              <a:rPr lang="en-US" altLang="ko-KR" dirty="0" err="1" smtClean="0">
                <a:solidFill>
                  <a:schemeClr val="tx1"/>
                </a:solidFill>
              </a:rPr>
              <a:t>gstop</a:t>
            </a:r>
            <a:r>
              <a:rPr lang="en-US" altLang="ko-KR" dirty="0" smtClean="0">
                <a:solidFill>
                  <a:schemeClr val="tx1"/>
                </a:solidFill>
              </a:rPr>
              <a:t> ,stop))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((&gt; ,</a:t>
            </a:r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r>
              <a:rPr lang="en-US" altLang="ko-KR" dirty="0" err="1" smtClean="0">
                <a:solidFill>
                  <a:schemeClr val="tx1"/>
                </a:solidFill>
              </a:rPr>
              <a:t>gstop</a:t>
            </a:r>
            <a:r>
              <a:rPr lang="en-US" altLang="ko-KR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,@body))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(for </a:t>
            </a:r>
            <a:r>
              <a:rPr lang="en-US" altLang="ko-KR" dirty="0" smtClean="0">
                <a:solidFill>
                  <a:srgbClr val="0070C0"/>
                </a:solidFill>
              </a:rPr>
              <a:t>x 0 9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(</a:t>
            </a:r>
            <a:r>
              <a:rPr lang="en-US" altLang="ko-KR" dirty="0" err="1" smtClean="0">
                <a:solidFill>
                  <a:schemeClr val="tx1"/>
                </a:solidFill>
              </a:rPr>
              <a:t>princ</a:t>
            </a:r>
            <a:r>
              <a:rPr lang="en-US" altLang="ko-KR" dirty="0" smtClean="0">
                <a:solidFill>
                  <a:schemeClr val="tx1"/>
                </a:solidFill>
              </a:rPr>
              <a:t> x))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9952" y="3645024"/>
            <a:ext cx="4536504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dirty="0" smtClean="0">
                <a:solidFill>
                  <a:schemeClr val="tx1"/>
                </a:solidFill>
              </a:rPr>
              <a:t> for (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>
                <a:solidFill>
                  <a:srgbClr val="0070C0"/>
                </a:solidFill>
              </a:rPr>
              <a:t> start stop)</a:t>
            </a:r>
            <a:r>
              <a:rPr lang="en-US" altLang="ko-KR" dirty="0" smtClean="0">
                <a:solidFill>
                  <a:schemeClr val="tx1"/>
                </a:solidFill>
              </a:rPr>
              <a:t> &amp;body </a:t>
            </a:r>
            <a:r>
              <a:rPr lang="en-US" altLang="ko-KR" dirty="0" err="1" smtClean="0">
                <a:solidFill>
                  <a:schemeClr val="tx1"/>
                </a:solidFill>
              </a:rPr>
              <a:t>body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(let ((</a:t>
            </a:r>
            <a:r>
              <a:rPr lang="en-US" altLang="ko-KR" dirty="0" err="1" smtClean="0">
                <a:solidFill>
                  <a:schemeClr val="tx1"/>
                </a:solidFill>
              </a:rPr>
              <a:t>gstop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gensym</a:t>
            </a:r>
            <a:r>
              <a:rPr lang="en-US" altLang="ko-KR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`(do ((,</a:t>
            </a:r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,start (1+ ,</a:t>
            </a:r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(,</a:t>
            </a:r>
            <a:r>
              <a:rPr lang="en-US" altLang="ko-KR" dirty="0" err="1" smtClean="0">
                <a:solidFill>
                  <a:schemeClr val="tx1"/>
                </a:solidFill>
              </a:rPr>
              <a:t>gstop</a:t>
            </a:r>
            <a:r>
              <a:rPr lang="en-US" altLang="ko-KR" dirty="0" smtClean="0">
                <a:solidFill>
                  <a:schemeClr val="tx1"/>
                </a:solidFill>
              </a:rPr>
              <a:t> ,stop))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((&gt; ,</a:t>
            </a:r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r>
              <a:rPr lang="en-US" altLang="ko-KR" dirty="0" err="1" smtClean="0">
                <a:solidFill>
                  <a:schemeClr val="tx1"/>
                </a:solidFill>
              </a:rPr>
              <a:t>gstop</a:t>
            </a:r>
            <a:r>
              <a:rPr lang="en-US" altLang="ko-KR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,@body))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(for </a:t>
            </a:r>
            <a:r>
              <a:rPr lang="en-US" altLang="ko-KR" dirty="0" smtClean="0">
                <a:solidFill>
                  <a:srgbClr val="0070C0"/>
                </a:solidFill>
              </a:rPr>
              <a:t>(x 0 9)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(</a:t>
            </a:r>
            <a:r>
              <a:rPr lang="en-US" altLang="ko-KR" dirty="0" err="1" smtClean="0">
                <a:solidFill>
                  <a:schemeClr val="tx1"/>
                </a:solidFill>
              </a:rPr>
              <a:t>princ</a:t>
            </a:r>
            <a:r>
              <a:rPr lang="en-US" altLang="ko-KR" dirty="0" smtClean="0">
                <a:solidFill>
                  <a:schemeClr val="tx1"/>
                </a:solidFill>
              </a:rPr>
              <a:t> x))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작성 도구 </a:t>
            </a:r>
            <a:r>
              <a:rPr lang="en-US" altLang="ko-KR" dirty="0" smtClean="0"/>
              <a:t>(3) : </a:t>
            </a:r>
            <a:r>
              <a:rPr lang="en-US" altLang="ko-KR" dirty="0" err="1" smtClean="0"/>
              <a:t>gensym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매크로 내에서 새로운 변수를 만들 때 변수 낚아챔 주의</a:t>
            </a:r>
            <a:r>
              <a:rPr lang="en-US" altLang="ko-KR" sz="2400" dirty="0" smtClean="0"/>
              <a:t>!</a:t>
            </a:r>
          </a:p>
          <a:p>
            <a:r>
              <a:rPr lang="en-US" altLang="ko-KR" sz="2400" dirty="0" err="1" smtClean="0"/>
              <a:t>gensym</a:t>
            </a:r>
            <a:r>
              <a:rPr lang="ko-KR" altLang="en-US" sz="2400" dirty="0" smtClean="0"/>
              <a:t>을 이용해서 유일한 이름을 만들어낸다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18457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bench (</a:t>
            </a:r>
            <a:r>
              <a:rPr lang="en-US" altLang="ko-KR" sz="1600" dirty="0" err="1" smtClean="0"/>
              <a:t>expr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`(let* ((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start</a:t>
            </a:r>
            <a:r>
              <a:rPr lang="en-US" altLang="ko-KR" sz="1600" dirty="0" smtClean="0"/>
              <a:t> (get-universal-time))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(result </a:t>
            </a:r>
            <a:r>
              <a:rPr lang="en-US" altLang="ko-KR" sz="1600" b="1" dirty="0" smtClean="0"/>
              <a:t>,</a:t>
            </a:r>
            <a:r>
              <a:rPr lang="en-US" altLang="ko-KR" sz="1600" b="1" dirty="0" err="1" smtClean="0"/>
              <a:t>expr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 smtClean="0"/>
              <a:t>     (list ‘result </a:t>
            </a:r>
            <a:r>
              <a:rPr lang="en-US" altLang="ko-KR" sz="1600" dirty="0" err="1" smtClean="0"/>
              <a:t>result</a:t>
            </a:r>
            <a:r>
              <a:rPr lang="en-US" altLang="ko-KR" sz="1600" dirty="0" smtClean="0"/>
              <a:t> ‘elapsed (- (get-universal-time)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start</a:t>
            </a:r>
            <a:r>
              <a:rPr lang="en-US" altLang="ko-KR" sz="1600" dirty="0" smtClean="0"/>
              <a:t>))))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(bench (* 3 4))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(let ((start 10)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(end 20))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(bench </a:t>
            </a:r>
            <a:r>
              <a:rPr lang="en-US" altLang="ko-KR" sz="1600" b="1" dirty="0" smtClean="0"/>
              <a:t>(+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start</a:t>
            </a:r>
            <a:r>
              <a:rPr lang="en-US" altLang="ko-KR" sz="1600" b="1" dirty="0" smtClean="0"/>
              <a:t> end) 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 smtClean="0"/>
              <a:t>→ (result </a:t>
            </a:r>
            <a:r>
              <a:rPr lang="en-US" altLang="ko-KR" sz="1600" dirty="0" smtClean="0">
                <a:solidFill>
                  <a:srgbClr val="FF0000"/>
                </a:solidFill>
              </a:rPr>
              <a:t>3492505407</a:t>
            </a:r>
            <a:r>
              <a:rPr lang="en-US" altLang="ko-KR" sz="1600" dirty="0" smtClean="0"/>
              <a:t> elapsed 0)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:&lt;- start </a:t>
            </a:r>
            <a:r>
              <a:rPr lang="ko-KR" altLang="en-US" sz="1600" dirty="0" smtClean="0">
                <a:solidFill>
                  <a:srgbClr val="FF0000"/>
                </a:solidFill>
              </a:rPr>
              <a:t>변수 낚아챔 문제 발생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3284984"/>
            <a:ext cx="5400600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bench (</a:t>
            </a:r>
            <a:r>
              <a:rPr lang="en-US" altLang="ko-KR" sz="1600" dirty="0" err="1" smtClean="0"/>
              <a:t>expr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(let* ((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start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gensym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(</a:t>
            </a:r>
            <a:r>
              <a:rPr lang="en-US" altLang="ko-KR" sz="1600" dirty="0" smtClean="0">
                <a:solidFill>
                  <a:srgbClr val="0070C0"/>
                </a:solidFill>
              </a:rPr>
              <a:t>result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gensym</a:t>
            </a:r>
            <a:r>
              <a:rPr lang="en-US" altLang="ko-KR" sz="1600" dirty="0" smtClean="0"/>
              <a:t>)))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`(let* ((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,start </a:t>
            </a:r>
            <a:r>
              <a:rPr lang="en-US" altLang="ko-KR" sz="1600" dirty="0" smtClean="0"/>
              <a:t>(get-universal-time))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(,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result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,</a:t>
            </a:r>
            <a:r>
              <a:rPr lang="en-US" altLang="ko-KR" sz="1600" b="1" dirty="0" err="1" smtClean="0"/>
              <a:t>expr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 smtClean="0"/>
              <a:t>     (list ‘result ,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result</a:t>
            </a:r>
            <a:r>
              <a:rPr lang="en-US" altLang="ko-KR" sz="1600" dirty="0" smtClean="0"/>
              <a:t> ‘elapsed (- (get-universal-time)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,start</a:t>
            </a:r>
            <a:r>
              <a:rPr lang="en-US" altLang="ko-KR" sz="1600" dirty="0" smtClean="0"/>
              <a:t>)))))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(bench (* 3 4))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(let ((</a:t>
            </a:r>
            <a:r>
              <a:rPr lang="en-US" altLang="ko-KR" sz="1600" dirty="0" smtClean="0">
                <a:solidFill>
                  <a:srgbClr val="0070C0"/>
                </a:solidFill>
              </a:rPr>
              <a:t>start</a:t>
            </a:r>
            <a:r>
              <a:rPr lang="en-US" altLang="ko-KR" sz="1600" dirty="0" smtClean="0"/>
              <a:t> 10)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(end 20))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(bench </a:t>
            </a:r>
            <a:r>
              <a:rPr lang="en-US" altLang="ko-KR" sz="1600" b="1" dirty="0" smtClean="0"/>
              <a:t>(+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start</a:t>
            </a:r>
            <a:r>
              <a:rPr lang="en-US" altLang="ko-KR" sz="1600" b="1" dirty="0" smtClean="0"/>
              <a:t> end) 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→ (result 30 elapsed 0)   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:&lt;- start </a:t>
            </a:r>
            <a:r>
              <a:rPr lang="ko-KR" altLang="en-US" sz="1600" dirty="0" smtClean="0">
                <a:solidFill>
                  <a:srgbClr val="0070C0"/>
                </a:solidFill>
              </a:rPr>
              <a:t>변수 낚아챔 문제 해결</a:t>
            </a:r>
            <a:endParaRPr lang="en-US" altLang="ko-KR" sz="1600" dirty="0" smtClean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8888" y="270892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5668" y="4406632"/>
            <a:ext cx="1239376" cy="246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65844" y="43397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6037416"/>
            <a:ext cx="1224136" cy="231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작성 도구 </a:t>
            </a:r>
            <a:r>
              <a:rPr lang="en-US" altLang="ko-KR" dirty="0" smtClean="0"/>
              <a:t>(3) : </a:t>
            </a:r>
            <a:r>
              <a:rPr lang="ko-KR" altLang="en-US" dirty="0" smtClean="0"/>
              <a:t>확장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macroexpand-1</a:t>
            </a:r>
          </a:p>
          <a:p>
            <a:pPr lvl="1"/>
            <a:r>
              <a:rPr lang="ko-KR" altLang="en-US" sz="2000" dirty="0" smtClean="0"/>
              <a:t>매크로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한 단계 확장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결과에 매크로가 있을 수 있음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macroexpand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매크로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하나도 포함되지 않을 때까지 확장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C-c-&lt;RET&gt;</a:t>
            </a:r>
          </a:p>
          <a:p>
            <a:pPr lvl="1"/>
            <a:r>
              <a:rPr lang="en-US" altLang="ko-KR" sz="2000" dirty="0" err="1" smtClean="0"/>
              <a:t>Emacs</a:t>
            </a:r>
            <a:r>
              <a:rPr lang="en-US" altLang="ko-KR" sz="2000" dirty="0" smtClean="0"/>
              <a:t>-slime </a:t>
            </a:r>
            <a:r>
              <a:rPr lang="ko-KR" altLang="en-US" sz="2000" dirty="0" smtClean="0"/>
              <a:t>모드에서 </a:t>
            </a:r>
            <a:r>
              <a:rPr lang="en-US" altLang="ko-KR" sz="2000" dirty="0" smtClean="0"/>
              <a:t>macroexpand-1</a:t>
            </a:r>
            <a:r>
              <a:rPr lang="ko-KR" altLang="en-US" sz="2000" dirty="0" smtClean="0"/>
              <a:t>을 수행하는 단축키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정의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단계</a:t>
            </a:r>
            <a:r>
              <a:rPr lang="en-US" altLang="ko-KR" sz="2000" dirty="0" smtClean="0"/>
              <a:t> 1. </a:t>
            </a:r>
            <a:r>
              <a:rPr lang="ko-KR" altLang="en-US" sz="2000" dirty="0" smtClean="0"/>
              <a:t>호출 예를 작성하고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그것이 확장되어야 하는 코드를 작성하라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단계</a:t>
            </a:r>
            <a:r>
              <a:rPr lang="en-US" altLang="ko-KR" sz="2000" dirty="0" smtClean="0"/>
              <a:t> 2. DEFMACRO</a:t>
            </a:r>
            <a:r>
              <a:rPr lang="ko-KR" altLang="en-US" sz="2000" dirty="0" smtClean="0"/>
              <a:t>를 이용해서 손으로 확장한 코드를 만드는 매크로 코드를 작성하라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단계</a:t>
            </a:r>
            <a:r>
              <a:rPr lang="en-US" altLang="ko-KR" sz="2000" dirty="0" smtClean="0"/>
              <a:t> 3. </a:t>
            </a:r>
            <a:r>
              <a:rPr lang="ko-KR" altLang="en-US" sz="2000" dirty="0" smtClean="0"/>
              <a:t>매크로로 요약한 것이 새는 틈이 없도록 하라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사용시의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문법을 확장할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의미가 명확한 코드 작성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실행시간에 호출에 대한 비용이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손가락 움직임을 절약할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언어를 이루는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language</a:t>
            </a:r>
          </a:p>
          <a:p>
            <a:pPr lvl="1"/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Lisp (</a:t>
            </a:r>
            <a:r>
              <a:rPr lang="en-US" altLang="ko-KR" smtClean="0"/>
              <a:t>Common Lisp)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language</a:t>
            </a:r>
          </a:p>
          <a:p>
            <a:pPr lvl="1"/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기본 매크로 표현들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매크로를 이용해서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확장된 시스템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언제 매크로를 사용하는가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매크로가 유일한 요약 수단일 때</a:t>
            </a:r>
            <a:endParaRPr lang="en-US" altLang="ko-KR" dirty="0" smtClean="0"/>
          </a:p>
          <a:p>
            <a:r>
              <a:rPr lang="ko-KR" altLang="en-US" dirty="0" smtClean="0"/>
              <a:t>함수로는 불가능한 표현이 필요할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 지연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번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 감싸기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람다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인자의 문자열에 의존적인 표현을 수행해야 할 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프로그래밍 중에 계속 반복되는 코딩 패턴 발견 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7430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Lisp</a:t>
            </a:r>
            <a:r>
              <a:rPr lang="ko-KR" altLang="en-US" sz="3600" b="1" dirty="0" smtClean="0"/>
              <a:t>에 대한 말들 </a:t>
            </a:r>
            <a:r>
              <a:rPr lang="en-US" altLang="ko-KR" sz="3600" b="1" dirty="0" smtClean="0"/>
              <a:t>…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Bottom-up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Top-down</a:t>
            </a:r>
          </a:p>
          <a:p>
            <a:pPr lvl="1"/>
            <a:r>
              <a:rPr lang="ko-KR" altLang="en-US" sz="2000" dirty="0" smtClean="0"/>
              <a:t>큰 문제를 잘게 쪼개어서 작은 문제의 합으로 해결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Bottom-up</a:t>
            </a:r>
          </a:p>
          <a:p>
            <a:pPr lvl="1"/>
            <a:r>
              <a:rPr lang="en-US" altLang="ko-KR" sz="2000" dirty="0" smtClean="0"/>
              <a:t>Top-down </a:t>
            </a:r>
            <a:r>
              <a:rPr lang="ko-KR" altLang="en-US" sz="2000" dirty="0" smtClean="0"/>
              <a:t>과 반대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해결하려는 문제에 맞게 언어의 표현력을 끌어올리는</a:t>
            </a:r>
            <a:r>
              <a:rPr lang="en-US" altLang="ko-KR" sz="2000" dirty="0" smtClean="0"/>
              <a:t>(Bottom-up)</a:t>
            </a:r>
            <a:r>
              <a:rPr lang="ko-KR" altLang="en-US" sz="2000" dirty="0" smtClean="0"/>
              <a:t> 방식의 프로그래밍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매크로를 통해서 </a:t>
            </a:r>
            <a:r>
              <a:rPr lang="en-US" altLang="ko-KR" sz="2000" dirty="0" smtClean="0"/>
              <a:t>Bottom-up </a:t>
            </a:r>
            <a:r>
              <a:rPr lang="ko-KR" altLang="en-US" sz="2000" dirty="0" smtClean="0"/>
              <a:t>방식의 접근이 더욱 용이하다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23728" y="487090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1" algn="ctr"/>
            <a:r>
              <a:rPr lang="en-US" altLang="ko-KR" dirty="0" smtClean="0"/>
              <a:t>Practical Common Lisp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TDD </a:t>
            </a:r>
            <a:r>
              <a:rPr lang="ko-KR" altLang="en-US" dirty="0" smtClean="0"/>
              <a:t>구현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as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Data → Code</a:t>
            </a:r>
          </a:p>
          <a:p>
            <a:pPr lvl="1"/>
            <a:r>
              <a:rPr lang="ko-KR" altLang="en-US" dirty="0" smtClean="0"/>
              <a:t>매크로 확장 함수의 </a:t>
            </a:r>
            <a:r>
              <a:rPr lang="ko-KR" altLang="en-US" dirty="0" err="1" smtClean="0"/>
              <a:t>리턴값</a:t>
            </a:r>
            <a:r>
              <a:rPr lang="en-US" altLang="ko-KR" dirty="0" smtClean="0"/>
              <a:t>(=Data)</a:t>
            </a:r>
            <a:r>
              <a:rPr lang="ko-KR" altLang="en-US" dirty="0" smtClean="0"/>
              <a:t>은 추후 평가될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Code → Data</a:t>
            </a:r>
          </a:p>
          <a:p>
            <a:pPr lvl="1"/>
            <a:r>
              <a:rPr lang="ko-KR" altLang="en-US" dirty="0" smtClean="0"/>
              <a:t>매크로 호출</a:t>
            </a:r>
            <a:r>
              <a:rPr lang="en-US" altLang="ko-KR" dirty="0" smtClean="0"/>
              <a:t>(=Code)</a:t>
            </a:r>
            <a:r>
              <a:rPr lang="ko-KR" altLang="en-US" dirty="0" smtClean="0"/>
              <a:t>은 매크로 확장 함수에 의해 처리될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eval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quote</a:t>
            </a:r>
            <a:r>
              <a:rPr lang="ko-KR" altLang="en-US" dirty="0" smtClean="0"/>
              <a:t>의 조화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매크로는 새로운 문법을 만든다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문법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표현법 만들기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언어 </a:t>
            </a:r>
            <a:r>
              <a:rPr lang="ko-KR" altLang="en-US" dirty="0" err="1" smtClean="0"/>
              <a:t>실행기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컴파일러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실행기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컴파일러 </a:t>
            </a:r>
            <a:r>
              <a:rPr lang="ko-KR" altLang="en-US" dirty="0" err="1" smtClean="0"/>
              <a:t>수정없이</a:t>
            </a:r>
            <a:r>
              <a:rPr lang="ko-KR" altLang="en-US" dirty="0" smtClean="0"/>
              <a:t> 표현법을 만든다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→ </a:t>
            </a:r>
            <a:r>
              <a:rPr lang="ko-KR" altLang="en-US" dirty="0" smtClean="0"/>
              <a:t>매크로를 정의하면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429309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실행기</a:t>
            </a:r>
            <a:r>
              <a:rPr lang="ko-KR" altLang="en-US" dirty="0" smtClean="0"/>
              <a:t> 수정 </a:t>
            </a:r>
            <a:r>
              <a:rPr lang="ko-KR" altLang="en-US" dirty="0" smtClean="0">
                <a:latin typeface="바탕체"/>
                <a:ea typeface="바탕체"/>
              </a:rPr>
              <a:t>↔ </a:t>
            </a:r>
            <a:r>
              <a:rPr lang="ko-KR" altLang="en-US" dirty="0" smtClean="0"/>
              <a:t>매크로 정의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비밀은 괄호에 있다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매크로 사용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메타 프로그래밍</a:t>
            </a:r>
            <a:endParaRPr lang="en-US" altLang="ko-KR" sz="2400" dirty="0" smtClean="0"/>
          </a:p>
          <a:p>
            <a:r>
              <a:rPr lang="ko-KR" altLang="en-US" sz="2400" dirty="0" smtClean="0"/>
              <a:t>메타 프로그래밍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파스 </a:t>
            </a:r>
            <a:r>
              <a:rPr lang="ko-KR" altLang="en-US" sz="2400" dirty="0" err="1" smtClean="0"/>
              <a:t>트리를</a:t>
            </a:r>
            <a:r>
              <a:rPr lang="ko-KR" altLang="en-US" sz="2400" dirty="0" smtClean="0"/>
              <a:t> 수정하는 작업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컴파일러에서 </a:t>
            </a:r>
            <a:r>
              <a:rPr lang="ko-KR" altLang="en-US" sz="2400" dirty="0" err="1" smtClean="0"/>
              <a:t>파싱</a:t>
            </a:r>
            <a:r>
              <a:rPr lang="en-US" altLang="ko-KR" sz="2400" dirty="0" smtClean="0"/>
              <a:t>(Parsing)</a:t>
            </a:r>
          </a:p>
          <a:p>
            <a:pPr lvl="1"/>
            <a:r>
              <a:rPr lang="ko-KR" altLang="en-US" sz="2000" dirty="0" smtClean="0"/>
              <a:t>코드 </a:t>
            </a:r>
            <a:r>
              <a:rPr lang="en-US" altLang="ko-KR" sz="2000" dirty="0" smtClean="0"/>
              <a:t>→ </a:t>
            </a:r>
            <a:r>
              <a:rPr lang="ko-KR" altLang="en-US" sz="2000" dirty="0" smtClean="0"/>
              <a:t>파스 트리</a:t>
            </a:r>
            <a:r>
              <a:rPr lang="en-US" altLang="ko-KR" sz="2000" dirty="0" smtClean="0"/>
              <a:t>(parse tree)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괄호 표현 </a:t>
            </a:r>
            <a:r>
              <a:rPr lang="en-US" altLang="ko-KR" sz="2400" dirty="0" smtClean="0">
                <a:solidFill>
                  <a:srgbClr val="FF0000"/>
                </a:solidFill>
              </a:rPr>
              <a:t>= </a:t>
            </a:r>
            <a:r>
              <a:rPr lang="ko-KR" altLang="en-US" sz="2400" dirty="0" smtClean="0">
                <a:solidFill>
                  <a:srgbClr val="FF0000"/>
                </a:solidFill>
              </a:rPr>
              <a:t>트리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4221088"/>
            <a:ext cx="1368152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x &gt; 0 then</a:t>
            </a:r>
          </a:p>
          <a:p>
            <a:r>
              <a:rPr lang="en-US" altLang="ko-KR" sz="1600" dirty="0" smtClean="0"/>
              <a:t>  y = 1</a:t>
            </a:r>
          </a:p>
          <a:p>
            <a:r>
              <a:rPr lang="en-US" altLang="ko-KR" sz="1600" dirty="0" smtClean="0"/>
              <a:t>Else</a:t>
            </a:r>
          </a:p>
          <a:p>
            <a:r>
              <a:rPr lang="en-US" altLang="ko-KR" sz="1600" dirty="0" smtClean="0"/>
              <a:t>  z = x + y</a:t>
            </a:r>
          </a:p>
          <a:p>
            <a:r>
              <a:rPr lang="en-US" altLang="ko-KR" sz="1600" dirty="0" smtClean="0"/>
              <a:t>End </a:t>
            </a:r>
            <a:endParaRPr lang="ko-KR" altLang="en-US" sz="1600" dirty="0"/>
          </a:p>
        </p:txBody>
      </p:sp>
      <p:sp>
        <p:nvSpPr>
          <p:cNvPr id="4" name="타원 3"/>
          <p:cNvSpPr/>
          <p:nvPr/>
        </p:nvSpPr>
        <p:spPr>
          <a:xfrm>
            <a:off x="3635896" y="422108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if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2951820" y="494116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2627784" y="566124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275856" y="566124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3995936" y="566124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4572000" y="566124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5868144" y="566124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5292080" y="566124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z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5580112" y="638132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6156176" y="638132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</a:t>
            </a:r>
            <a:endParaRPr lang="ko-KR" altLang="en-US" sz="1400" dirty="0"/>
          </a:p>
        </p:txBody>
      </p:sp>
      <p:cxnSp>
        <p:nvCxnSpPr>
          <p:cNvPr id="18" name="직선 연결선 17"/>
          <p:cNvCxnSpPr>
            <a:stCxn id="4" idx="4"/>
            <a:endCxn id="5" idx="0"/>
          </p:cNvCxnSpPr>
          <p:nvPr/>
        </p:nvCxnSpPr>
        <p:spPr>
          <a:xfrm rot="5400000">
            <a:off x="3365866" y="4455114"/>
            <a:ext cx="288032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4"/>
          </p:cNvCxnSpPr>
          <p:nvPr/>
        </p:nvCxnSpPr>
        <p:spPr>
          <a:xfrm rot="16200000" flipH="1">
            <a:off x="3959932" y="4545124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4" idx="4"/>
          </p:cNvCxnSpPr>
          <p:nvPr/>
        </p:nvCxnSpPr>
        <p:spPr>
          <a:xfrm rot="16200000" flipV="1">
            <a:off x="4608004" y="3897052"/>
            <a:ext cx="432048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7" idx="0"/>
            <a:endCxn id="5" idx="4"/>
          </p:cNvCxnSpPr>
          <p:nvPr/>
        </p:nvCxnSpPr>
        <p:spPr>
          <a:xfrm rot="5400000" flipH="1" flipV="1">
            <a:off x="2861810" y="5355214"/>
            <a:ext cx="288032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0"/>
            <a:endCxn id="5" idx="4"/>
          </p:cNvCxnSpPr>
          <p:nvPr/>
        </p:nvCxnSpPr>
        <p:spPr>
          <a:xfrm rot="16200000" flipV="1">
            <a:off x="3185846" y="5355214"/>
            <a:ext cx="288032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0"/>
          </p:cNvCxnSpPr>
          <p:nvPr/>
        </p:nvCxnSpPr>
        <p:spPr>
          <a:xfrm rot="5400000" flipH="1" flipV="1">
            <a:off x="4211960" y="537321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rot="16200000" flipV="1">
            <a:off x="4499992" y="537321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0"/>
          </p:cNvCxnSpPr>
          <p:nvPr/>
        </p:nvCxnSpPr>
        <p:spPr>
          <a:xfrm rot="5400000" flipH="1" flipV="1">
            <a:off x="5499975" y="5329083"/>
            <a:ext cx="340295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0"/>
          </p:cNvCxnSpPr>
          <p:nvPr/>
        </p:nvCxnSpPr>
        <p:spPr>
          <a:xfrm rot="16200000" flipV="1">
            <a:off x="5796136" y="537321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" idx="0"/>
            <a:endCxn id="13" idx="4"/>
          </p:cNvCxnSpPr>
          <p:nvPr/>
        </p:nvCxnSpPr>
        <p:spPr>
          <a:xfrm rot="5400000" flipH="1" flipV="1">
            <a:off x="5796136" y="609329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6" idx="0"/>
            <a:endCxn id="13" idx="4"/>
          </p:cNvCxnSpPr>
          <p:nvPr/>
        </p:nvCxnSpPr>
        <p:spPr>
          <a:xfrm rot="16200000" flipV="1">
            <a:off x="6084168" y="609329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76256" y="4149080"/>
            <a:ext cx="1728192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 smtClean="0"/>
              <a:t>(if (&gt; x 0)</a:t>
            </a:r>
          </a:p>
          <a:p>
            <a:r>
              <a:rPr lang="en-US" altLang="ko-KR" sz="1600" dirty="0" smtClean="0"/>
              <a:t>    (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y 1)</a:t>
            </a:r>
          </a:p>
          <a:p>
            <a:r>
              <a:rPr lang="en-US" altLang="ko-KR" sz="1600" dirty="0" smtClean="0"/>
              <a:t>    (</a:t>
            </a:r>
            <a:r>
              <a:rPr lang="en-US" altLang="ko-KR" sz="1600" dirty="0" err="1" smtClean="0"/>
              <a:t>setf</a:t>
            </a:r>
            <a:r>
              <a:rPr lang="en-US" altLang="ko-KR" sz="1600" dirty="0" smtClean="0"/>
              <a:t> z (+ x y)))</a:t>
            </a:r>
            <a:endParaRPr lang="ko-KR" altLang="en-US" sz="1600" dirty="0"/>
          </a:p>
        </p:txBody>
      </p:sp>
      <p:sp>
        <p:nvSpPr>
          <p:cNvPr id="56" name="오른쪽 화살표 55"/>
          <p:cNvSpPr/>
          <p:nvPr/>
        </p:nvSpPr>
        <p:spPr>
          <a:xfrm>
            <a:off x="2267744" y="4725144"/>
            <a:ext cx="432048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왼쪽/오른쪽 화살표 56"/>
          <p:cNvSpPr/>
          <p:nvPr/>
        </p:nvSpPr>
        <p:spPr>
          <a:xfrm>
            <a:off x="6372200" y="4725144"/>
            <a:ext cx="504056" cy="504056"/>
          </a:xfrm>
          <a:prstGeom prst="leftRightArrow">
            <a:avLst>
              <a:gd name="adj1" fmla="val 60324"/>
              <a:gd name="adj2" fmla="val 345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283968" y="4941168"/>
            <a:ext cx="504056" cy="432048"/>
            <a:chOff x="4283968" y="3933056"/>
            <a:chExt cx="504056" cy="432048"/>
          </a:xfrm>
        </p:grpSpPr>
        <p:sp>
          <p:nvSpPr>
            <p:cNvPr id="6" name="타원 5"/>
            <p:cNvSpPr/>
            <p:nvPr/>
          </p:nvSpPr>
          <p:spPr>
            <a:xfrm>
              <a:off x="4283968" y="3933056"/>
              <a:ext cx="432048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83968" y="3985319"/>
              <a:ext cx="5040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</a:rPr>
                <a:t>set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292080" y="5065439"/>
            <a:ext cx="5040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580112" y="4941168"/>
            <a:ext cx="504056" cy="432048"/>
            <a:chOff x="5580112" y="3933056"/>
            <a:chExt cx="504056" cy="432048"/>
          </a:xfrm>
        </p:grpSpPr>
        <p:sp>
          <p:nvSpPr>
            <p:cNvPr id="12" name="타원 11"/>
            <p:cNvSpPr/>
            <p:nvPr/>
          </p:nvSpPr>
          <p:spPr>
            <a:xfrm>
              <a:off x="5580112" y="3933056"/>
              <a:ext cx="432048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80112" y="4005064"/>
              <a:ext cx="5040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</a:rPr>
                <a:t>set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95736" y="436510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parsing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매크로는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언어에도 있는데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매크로는 문자열 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Lisp</a:t>
            </a:r>
            <a:r>
              <a:rPr lang="ko-KR" altLang="en-US" dirty="0" smtClean="0"/>
              <a:t>의 매크로는 표현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정보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선택적 평가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번 평가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변환 시 </a:t>
            </a:r>
            <a:r>
              <a:rPr lang="en-US" altLang="ko-KR" dirty="0" smtClean="0"/>
              <a:t>Lisp</a:t>
            </a:r>
            <a:r>
              <a:rPr lang="ko-KR" altLang="en-US" dirty="0" smtClean="0"/>
              <a:t>의 모든 기능을 사용 가능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74304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매크로에 대해서 더 알고 싶다면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On Lisp</a:t>
            </a:r>
          </a:p>
          <a:p>
            <a:pPr lvl="1"/>
            <a:r>
              <a:rPr lang="en-US" altLang="ko-KR" sz="2800" dirty="0" smtClean="0"/>
              <a:t>Paul Graham</a:t>
            </a:r>
          </a:p>
          <a:p>
            <a:pPr lvl="1"/>
            <a:endParaRPr lang="en-US" altLang="ko-KR" sz="2800" dirty="0" smtClean="0"/>
          </a:p>
          <a:p>
            <a:pPr lvl="1"/>
            <a:endParaRPr lang="en-US" altLang="ko-KR" sz="2800" dirty="0" smtClean="0"/>
          </a:p>
          <a:p>
            <a:pPr lvl="1"/>
            <a:endParaRPr lang="en-US" altLang="ko-KR" sz="2800" dirty="0" smtClean="0"/>
          </a:p>
          <a:p>
            <a:r>
              <a:rPr lang="en-US" altLang="ko-KR" sz="3200" dirty="0" smtClean="0"/>
              <a:t>Let Over Lambda</a:t>
            </a:r>
          </a:p>
          <a:p>
            <a:pPr lvl="1"/>
            <a:r>
              <a:rPr lang="en-US" altLang="ko-KR" sz="2800" dirty="0" smtClean="0"/>
              <a:t>Doug </a:t>
            </a:r>
            <a:r>
              <a:rPr lang="en-US" altLang="ko-KR" sz="2800" dirty="0" err="1" smtClean="0"/>
              <a:t>Hoyte</a:t>
            </a:r>
            <a:endParaRPr lang="ko-KR" altLang="en-US" sz="2800" dirty="0"/>
          </a:p>
        </p:txBody>
      </p:sp>
      <p:pic>
        <p:nvPicPr>
          <p:cNvPr id="18434" name="Picture 2" descr="On LISP: Advanced Techniques for Common LIS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819" y="643508"/>
            <a:ext cx="2857501" cy="2857500"/>
          </a:xfrm>
          <a:prstGeom prst="rect">
            <a:avLst/>
          </a:prstGeom>
          <a:noFill/>
        </p:spPr>
      </p:pic>
      <p:pic>
        <p:nvPicPr>
          <p:cNvPr id="18438" name="Picture 6" descr="Let Over Lamb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4819" y="3811860"/>
            <a:ext cx="2857501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ANSI Common Lisp </a:t>
            </a:r>
          </a:p>
          <a:p>
            <a:pPr lvl="1"/>
            <a:r>
              <a:rPr lang="en-US" altLang="ko-KR" dirty="0" smtClean="0"/>
              <a:t>Paul Graham</a:t>
            </a:r>
          </a:p>
          <a:p>
            <a:r>
              <a:rPr lang="en-US" altLang="ko-KR" dirty="0" smtClean="0"/>
              <a:t>On Lisp </a:t>
            </a:r>
          </a:p>
          <a:p>
            <a:pPr lvl="1"/>
            <a:r>
              <a:rPr lang="en-US" altLang="ko-KR" dirty="0" smtClean="0"/>
              <a:t>Paul Graham</a:t>
            </a:r>
          </a:p>
          <a:p>
            <a:r>
              <a:rPr lang="en-US" altLang="ko-KR" dirty="0" smtClean="0"/>
              <a:t>Practical Common Lisp </a:t>
            </a:r>
          </a:p>
          <a:p>
            <a:pPr lvl="1"/>
            <a:r>
              <a:rPr lang="en-US" altLang="ko-KR" dirty="0" smtClean="0"/>
              <a:t>Peter Seibel</a:t>
            </a:r>
          </a:p>
          <a:p>
            <a:r>
              <a:rPr lang="en-US" altLang="ko-KR" dirty="0" smtClean="0"/>
              <a:t>Common Lisp the Language,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edition </a:t>
            </a:r>
          </a:p>
          <a:p>
            <a:pPr lvl="1"/>
            <a:r>
              <a:rPr lang="en-US" altLang="ko-KR" dirty="0" smtClean="0"/>
              <a:t>Guy L. Steele</a:t>
            </a:r>
          </a:p>
          <a:p>
            <a:r>
              <a:rPr lang="ko-KR" altLang="en-US" dirty="0" smtClean="0"/>
              <a:t>컴퓨터 프로그램의 구조와 해석</a:t>
            </a:r>
            <a:r>
              <a:rPr lang="en-US" altLang="ko-KR" dirty="0" smtClean="0"/>
              <a:t>(SICP) </a:t>
            </a:r>
          </a:p>
          <a:p>
            <a:pPr lvl="1"/>
            <a:r>
              <a:rPr lang="en-US" altLang="ko-KR" dirty="0" smtClean="0"/>
              <a:t>Harold Abelson and Gerald Jay </a:t>
            </a:r>
            <a:r>
              <a:rPr lang="en-US" altLang="ko-KR" dirty="0" err="1" smtClean="0"/>
              <a:t>Sussman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7584" y="1268760"/>
            <a:ext cx="7488832" cy="54452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The Common Lisp Language </a:t>
            </a:r>
            <a:br>
              <a:rPr lang="en-US" altLang="ko-KR" dirty="0" smtClean="0"/>
            </a:br>
            <a:r>
              <a:rPr lang="en-US" altLang="ko-KR" dirty="0" smtClean="0"/>
              <a:t>: Special Forms &amp; Macros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55776" y="2348880"/>
            <a:ext cx="4032448" cy="3168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15816" y="304921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setq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if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progn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progv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1988840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</a:t>
            </a:r>
          </a:p>
          <a:p>
            <a:r>
              <a:rPr lang="en-US" altLang="ko-KR" dirty="0" err="1" smtClean="0"/>
              <a:t>dolist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dotimes</a:t>
            </a:r>
            <a:endParaRPr lang="en-US" altLang="ko-KR" dirty="0" smtClean="0"/>
          </a:p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17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defun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62880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setf</a:t>
            </a:r>
            <a:endParaRPr lang="en-US" altLang="ko-KR" dirty="0" smtClean="0"/>
          </a:p>
          <a:p>
            <a:r>
              <a:rPr lang="en-US" altLang="ko-KR" dirty="0" err="1" smtClean="0"/>
              <a:t>defsetf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56107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defstruct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508518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defpackage</a:t>
            </a:r>
            <a:endParaRPr lang="en-US" altLang="ko-KR" dirty="0" smtClean="0"/>
          </a:p>
          <a:p>
            <a:r>
              <a:rPr lang="en-US" altLang="ko-KR" dirty="0" smtClean="0"/>
              <a:t>in-package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40" y="38517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with-open-file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3319824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define-condition</a:t>
            </a:r>
          </a:p>
          <a:p>
            <a:r>
              <a:rPr lang="en-US" altLang="ko-KR" dirty="0" smtClean="0"/>
              <a:t>handler-bind</a:t>
            </a:r>
          </a:p>
          <a:p>
            <a:r>
              <a:rPr lang="en-US" altLang="ko-KR" dirty="0" smtClean="0"/>
              <a:t>handler-case</a:t>
            </a:r>
          </a:p>
          <a:p>
            <a:r>
              <a:rPr lang="en-US" altLang="ko-KR" dirty="0" smtClean="0"/>
              <a:t>restart-bind</a:t>
            </a:r>
          </a:p>
          <a:p>
            <a:r>
              <a:rPr lang="en-US" altLang="ko-KR" dirty="0" smtClean="0"/>
              <a:t>restart-case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75856" y="333724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let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let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*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486916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tagbody</a:t>
            </a:r>
            <a:r>
              <a:rPr lang="en-US" altLang="ko-KR" sz="1400" dirty="0" smtClean="0">
                <a:solidFill>
                  <a:srgbClr val="0070C0"/>
                </a:solidFill>
              </a:rPr>
              <a:t> go block return-from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561383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throw catch locally unwind-protect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3888" y="391331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the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quote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eval</a:t>
            </a:r>
            <a:r>
              <a:rPr lang="en-US" altLang="ko-KR" sz="1400" dirty="0" smtClean="0">
                <a:solidFill>
                  <a:srgbClr val="0070C0"/>
                </a:solidFill>
              </a:rPr>
              <a:t>-when load-time-value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55776" y="3625279"/>
            <a:ext cx="24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macrolet</a:t>
            </a:r>
            <a:r>
              <a:rPr lang="en-US" altLang="ko-KR" sz="1400" dirty="0" smtClean="0">
                <a:solidFill>
                  <a:srgbClr val="0070C0"/>
                </a:solidFill>
              </a:rPr>
              <a:t> symbol-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macrolet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333724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flet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labels function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27784" y="4273351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multiple-value-call multiple-value-prog1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4208" y="451144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defclass</a:t>
            </a:r>
            <a:endParaRPr lang="en-US" altLang="ko-KR" dirty="0" smtClean="0"/>
          </a:p>
          <a:p>
            <a:r>
              <a:rPr lang="en-US" altLang="ko-KR" dirty="0" err="1" smtClean="0"/>
              <a:t>defgeneric</a:t>
            </a:r>
            <a:endParaRPr lang="en-US" altLang="ko-KR" dirty="0" smtClean="0"/>
          </a:p>
          <a:p>
            <a:r>
              <a:rPr lang="en-US" altLang="ko-KR" dirty="0" err="1" smtClean="0"/>
              <a:t>defmethod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44008" y="147607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0" y="5877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deftype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31840" y="5877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defmacro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6216" y="256490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defparameter</a:t>
            </a:r>
            <a:endParaRPr lang="en-US" altLang="ko-KR" dirty="0" smtClean="0"/>
          </a:p>
          <a:p>
            <a:r>
              <a:rPr lang="en-US" altLang="ko-KR" dirty="0" err="1" smtClean="0"/>
              <a:t>defvar</a:t>
            </a:r>
            <a:endParaRPr lang="en-US" altLang="ko-KR" dirty="0" smtClean="0"/>
          </a:p>
          <a:p>
            <a:r>
              <a:rPr lang="en-US" altLang="ko-KR" dirty="0" err="1" smtClean="0"/>
              <a:t>defconstant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80112" y="1556792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cond</a:t>
            </a:r>
            <a:endParaRPr lang="en-US" altLang="ko-KR" dirty="0" smtClean="0"/>
          </a:p>
          <a:p>
            <a:r>
              <a:rPr lang="en-US" altLang="ko-KR" dirty="0" smtClean="0"/>
              <a:t>when</a:t>
            </a:r>
          </a:p>
          <a:p>
            <a:r>
              <a:rPr lang="en-US" altLang="ko-KR" dirty="0" smtClean="0"/>
              <a:t>unless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7864" y="235062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25 </a:t>
            </a: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special operators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16200000" flipH="1">
            <a:off x="2356479" y="1861550"/>
            <a:ext cx="1118675" cy="8640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126767" y="2924944"/>
            <a:ext cx="1645033" cy="50405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6200000" flipH="1">
            <a:off x="2946245" y="1875252"/>
            <a:ext cx="1235287" cy="28803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>
            <a:off x="3851920" y="1844824"/>
            <a:ext cx="115212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4788024" y="1795118"/>
            <a:ext cx="1201834" cy="33773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" idx="7"/>
            <a:endCxn id="5" idx="7"/>
          </p:cNvCxnSpPr>
          <p:nvPr/>
        </p:nvCxnSpPr>
        <p:spPr>
          <a:xfrm rot="16200000" flipH="1" flipV="1">
            <a:off x="6235353" y="1828526"/>
            <a:ext cx="746680" cy="122201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0800000" flipV="1">
            <a:off x="6444208" y="3573016"/>
            <a:ext cx="1800202" cy="14401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0800000">
            <a:off x="6444209" y="4221089"/>
            <a:ext cx="1689637" cy="58721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V="1">
            <a:off x="5932026" y="4949294"/>
            <a:ext cx="1107524" cy="109127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 flipV="1">
            <a:off x="4920889" y="5672399"/>
            <a:ext cx="1246438" cy="50405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" idx="4"/>
          </p:cNvCxnSpPr>
          <p:nvPr/>
        </p:nvCxnSpPr>
        <p:spPr>
          <a:xfrm rot="5400000" flipH="1">
            <a:off x="3901616" y="6043600"/>
            <a:ext cx="134076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 flipH="1" flipV="1">
            <a:off x="2522323" y="5373217"/>
            <a:ext cx="1113573" cy="82554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281934" y="4509120"/>
            <a:ext cx="1561874" cy="79208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실행 단추: 앞으로 또는 다음 39">
            <a:hlinkClick r:id="rId3" action="ppaction://hlinksldjump" highlightClick="1"/>
          </p:cNvPr>
          <p:cNvSpPr/>
          <p:nvPr/>
        </p:nvSpPr>
        <p:spPr>
          <a:xfrm>
            <a:off x="5364088" y="2708920"/>
            <a:ext cx="216024" cy="216024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special forms &amp; lisp </a:t>
            </a:r>
            <a:r>
              <a:rPr lang="ko-KR" altLang="en-US" dirty="0" err="1" smtClean="0"/>
              <a:t>실행기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Lisp</a:t>
            </a:r>
            <a:r>
              <a:rPr lang="ko-KR" altLang="en-US" sz="2400" dirty="0" smtClean="0"/>
              <a:t>의 기본 문법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&gt; ::= &lt;constant&gt;                   : constant</a:t>
            </a:r>
          </a:p>
          <a:p>
            <a:pPr lvl="1"/>
            <a:r>
              <a:rPr lang="en-US" altLang="ko-KR" sz="2000" dirty="0" smtClean="0"/>
              <a:t>             |  &lt;variable&gt;                     : variable</a:t>
            </a:r>
          </a:p>
          <a:p>
            <a:pPr lvl="1"/>
            <a:r>
              <a:rPr lang="en-US" altLang="ko-KR" sz="2000" dirty="0" smtClean="0"/>
              <a:t>             |  &lt;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&gt; &lt;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&gt;             : application</a:t>
            </a:r>
          </a:p>
          <a:p>
            <a:pPr lvl="1"/>
            <a:r>
              <a:rPr lang="en-US" altLang="ko-KR" sz="2000" dirty="0" smtClean="0"/>
              <a:t>             | </a:t>
            </a:r>
            <a:r>
              <a:rPr lang="el-GR" altLang="ko-KR" sz="2000" dirty="0" smtClean="0">
                <a:latin typeface="Georgia"/>
              </a:rPr>
              <a:t>λ</a:t>
            </a:r>
            <a:r>
              <a:rPr lang="en-US" altLang="ko-KR" sz="2000" dirty="0" smtClean="0">
                <a:latin typeface="Georgia"/>
              </a:rPr>
              <a:t> &lt;variable&gt;.&lt;</a:t>
            </a:r>
            <a:r>
              <a:rPr lang="en-US" altLang="ko-KR" sz="2000" dirty="0" err="1" smtClean="0">
                <a:latin typeface="Georgia"/>
              </a:rPr>
              <a:t>expr</a:t>
            </a:r>
            <a:r>
              <a:rPr lang="en-US" altLang="ko-KR" sz="2000" dirty="0" smtClean="0">
                <a:latin typeface="Georgia"/>
              </a:rPr>
              <a:t>&gt;     : lambda abstraction</a:t>
            </a:r>
          </a:p>
          <a:p>
            <a:pPr lvl="1"/>
            <a:endParaRPr lang="en-US" altLang="ko-KR" sz="2000" dirty="0" smtClean="0">
              <a:latin typeface="Georgia"/>
            </a:endParaRPr>
          </a:p>
          <a:p>
            <a:pPr lvl="1"/>
            <a:endParaRPr lang="en-US" altLang="ko-KR" sz="2000" dirty="0" smtClean="0">
              <a:latin typeface="Georgia"/>
            </a:endParaRPr>
          </a:p>
          <a:p>
            <a:r>
              <a:rPr lang="en-US" altLang="ko-KR" sz="2400" dirty="0" smtClean="0">
                <a:latin typeface="Georgia"/>
              </a:rPr>
              <a:t>Lisp </a:t>
            </a:r>
            <a:r>
              <a:rPr lang="ko-KR" altLang="en-US" sz="2400" dirty="0" err="1" smtClean="0">
                <a:latin typeface="Georgia"/>
              </a:rPr>
              <a:t>실행기</a:t>
            </a:r>
            <a:endParaRPr lang="en-US" altLang="ko-KR" sz="2400" dirty="0" smtClean="0">
              <a:latin typeface="Georgia"/>
            </a:endParaRPr>
          </a:p>
          <a:p>
            <a:pPr lvl="1"/>
            <a:endParaRPr lang="en-US" altLang="ko-KR" sz="2000" dirty="0" smtClean="0">
              <a:latin typeface="Georgia"/>
            </a:endParaRPr>
          </a:p>
          <a:p>
            <a:pPr lvl="1"/>
            <a:r>
              <a:rPr lang="en-US" altLang="ko-KR" sz="2000" dirty="0" err="1" smtClean="0">
                <a:latin typeface="Georgia"/>
              </a:rPr>
              <a:t>eval</a:t>
            </a:r>
            <a:r>
              <a:rPr lang="en-US" altLang="ko-KR" sz="2000" dirty="0" smtClean="0">
                <a:latin typeface="Georgia"/>
              </a:rPr>
              <a:t>       apply</a:t>
            </a:r>
          </a:p>
          <a:p>
            <a:pPr lvl="1"/>
            <a:endParaRPr lang="en-US" altLang="ko-KR" sz="2000" dirty="0" smtClean="0">
              <a:latin typeface="Georgia"/>
            </a:endParaRPr>
          </a:p>
        </p:txBody>
      </p:sp>
      <p:sp>
        <p:nvSpPr>
          <p:cNvPr id="4" name="아래로 구부러진 화살표 3"/>
          <p:cNvSpPr/>
          <p:nvPr/>
        </p:nvSpPr>
        <p:spPr>
          <a:xfrm>
            <a:off x="1475657" y="4437112"/>
            <a:ext cx="648072" cy="28803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아래로 구부러진 화살표 4"/>
          <p:cNvSpPr/>
          <p:nvPr/>
        </p:nvSpPr>
        <p:spPr>
          <a:xfrm rot="10800000">
            <a:off x="1403648" y="5013176"/>
            <a:ext cx="648072" cy="28803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8626" y="2409737"/>
            <a:ext cx="41044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special forms &amp; lisp </a:t>
            </a:r>
            <a:r>
              <a:rPr lang="ko-KR" altLang="en-US" dirty="0" err="1" smtClean="0"/>
              <a:t>실행기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343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실행 단추: 뒤로 또는 이전 4">
            <a:hlinkClick r:id="rId3" action="ppaction://hlinksldjump" highlightClick="1"/>
          </p:cNvPr>
          <p:cNvSpPr/>
          <p:nvPr/>
        </p:nvSpPr>
        <p:spPr>
          <a:xfrm>
            <a:off x="8316416" y="6381328"/>
            <a:ext cx="360040" cy="360040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</a:t>
            </a:r>
            <a:r>
              <a:rPr lang="ko-KR" altLang="en-US" dirty="0" smtClean="0"/>
              <a:t>심볼</a:t>
            </a:r>
            <a:r>
              <a:rPr lang="en-US" altLang="ko-KR" dirty="0" smtClean="0"/>
              <a:t>(Symbol)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패키지에 등록</a:t>
            </a:r>
            <a:r>
              <a:rPr lang="en-US" altLang="ko-KR" dirty="0" smtClean="0"/>
              <a:t>(intern)</a:t>
            </a:r>
            <a:r>
              <a:rPr lang="ko-KR" altLang="en-US" dirty="0" smtClean="0"/>
              <a:t>된 모든 문자열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실행 단추: 뒤로 또는 이전 3">
            <a:hlinkClick r:id="rId2" action="ppaction://hlinksldjump" highlightClick="1"/>
          </p:cNvPr>
          <p:cNvSpPr/>
          <p:nvPr/>
        </p:nvSpPr>
        <p:spPr>
          <a:xfrm>
            <a:off x="8316416" y="6381328"/>
            <a:ext cx="360040" cy="360040"/>
          </a:xfrm>
          <a:prstGeom prst="actionButtonBackPrevio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3212976"/>
            <a:ext cx="72008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foo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07704" y="3212976"/>
            <a:ext cx="72008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863588" y="3537012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143508" y="3537012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583668" y="3537012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>
            <a:off x="2267744" y="3429000"/>
            <a:ext cx="1296144" cy="2880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3648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90633" y="3166801"/>
          <a:ext cx="15121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61"/>
                <a:gridCol w="42340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plist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4886777" y="3310817"/>
            <a:ext cx="57606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1934449" y="1772816"/>
            <a:ext cx="4653775" cy="1970049"/>
          </a:xfrm>
          <a:custGeom>
            <a:avLst/>
            <a:gdLst>
              <a:gd name="connsiteX0" fmla="*/ 2899317 w 4653775"/>
              <a:gd name="connsiteY0" fmla="*/ 1970049 h 1970049"/>
              <a:gd name="connsiteX1" fmla="*/ 4226312 w 4653775"/>
              <a:gd name="connsiteY1" fmla="*/ 1813932 h 1970049"/>
              <a:gd name="connsiteX2" fmla="*/ 4627756 w 4653775"/>
              <a:gd name="connsiteY2" fmla="*/ 1289825 h 1970049"/>
              <a:gd name="connsiteX3" fmla="*/ 4070195 w 4653775"/>
              <a:gd name="connsiteY3" fmla="*/ 486937 h 1970049"/>
              <a:gd name="connsiteX4" fmla="*/ 2609385 w 4653775"/>
              <a:gd name="connsiteY4" fmla="*/ 52039 h 1970049"/>
              <a:gd name="connsiteX5" fmla="*/ 1003610 w 4653775"/>
              <a:gd name="connsiteY5" fmla="*/ 174703 h 1970049"/>
              <a:gd name="connsiteX6" fmla="*/ 0 w 4653775"/>
              <a:gd name="connsiteY6" fmla="*/ 676508 h 1970049"/>
              <a:gd name="connsiteX7" fmla="*/ 0 w 4653775"/>
              <a:gd name="connsiteY7" fmla="*/ 676508 h 197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3775" h="1970049">
                <a:moveTo>
                  <a:pt x="2899317" y="1970049"/>
                </a:moveTo>
                <a:cubicBezTo>
                  <a:pt x="3418778" y="1948676"/>
                  <a:pt x="3938239" y="1927303"/>
                  <a:pt x="4226312" y="1813932"/>
                </a:cubicBezTo>
                <a:cubicBezTo>
                  <a:pt x="4514385" y="1700561"/>
                  <a:pt x="4653775" y="1510991"/>
                  <a:pt x="4627756" y="1289825"/>
                </a:cubicBezTo>
                <a:cubicBezTo>
                  <a:pt x="4601737" y="1068659"/>
                  <a:pt x="4406590" y="693235"/>
                  <a:pt x="4070195" y="486937"/>
                </a:cubicBezTo>
                <a:cubicBezTo>
                  <a:pt x="3733800" y="280639"/>
                  <a:pt x="3120482" y="104078"/>
                  <a:pt x="2609385" y="52039"/>
                </a:cubicBezTo>
                <a:cubicBezTo>
                  <a:pt x="2098288" y="0"/>
                  <a:pt x="1438507" y="70625"/>
                  <a:pt x="1003610" y="174703"/>
                </a:cubicBezTo>
                <a:cubicBezTo>
                  <a:pt x="568713" y="278781"/>
                  <a:pt x="0" y="676508"/>
                  <a:pt x="0" y="676508"/>
                </a:cubicBezTo>
                <a:lnTo>
                  <a:pt x="0" y="67650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886777" y="4101317"/>
            <a:ext cx="57606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886777" y="4462945"/>
            <a:ext cx="57606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886777" y="4822985"/>
            <a:ext cx="57606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08104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80112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0112" y="42838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#&lt;function&gt;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80112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(color red)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do-primes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7632848" cy="180020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2400" dirty="0" smtClean="0">
                <a:solidFill>
                  <a:schemeClr val="tx1"/>
                </a:solidFill>
              </a:rPr>
              <a:t> do-primes 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400" dirty="0" smtClean="0">
                <a:solidFill>
                  <a:schemeClr val="tx1"/>
                </a:solidFill>
              </a:rPr>
              <a:t> start end &amp;body body)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`(do ((,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4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400" dirty="0" smtClean="0">
                <a:solidFill>
                  <a:schemeClr val="tx1"/>
                </a:solidFill>
              </a:rPr>
              <a:t>))))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((&gt; ,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400" dirty="0" smtClean="0">
                <a:solidFill>
                  <a:schemeClr val="tx1"/>
                </a:solidFill>
              </a:rPr>
              <a:t> ,end))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,@body)))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4348" y="3789040"/>
            <a:ext cx="7572428" cy="180020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(do-primes (p 0 19)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(format t “~d “ p))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매크로가 없다면 </a:t>
            </a:r>
            <a:r>
              <a:rPr lang="en-US" altLang="ko-KR" dirty="0" smtClean="0"/>
              <a:t>do-primes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어떻게 구현할까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340768"/>
            <a:ext cx="5803008" cy="172420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2400" dirty="0" smtClean="0">
                <a:solidFill>
                  <a:schemeClr val="tx1"/>
                </a:solidFill>
              </a:rPr>
              <a:t> do-primes-fun (s e fn)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(do ((p (next-prime s) (next-prime (1+ p))))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((&gt; p e))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funcall</a:t>
            </a:r>
            <a:r>
              <a:rPr lang="en-US" altLang="ko-KR" sz="2400" dirty="0" smtClean="0">
                <a:solidFill>
                  <a:schemeClr val="tx1"/>
                </a:solidFill>
              </a:rPr>
              <a:t> fn p)))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3212976"/>
            <a:ext cx="5838349" cy="316835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2000" dirty="0" smtClean="0">
                <a:solidFill>
                  <a:schemeClr val="tx1"/>
                </a:solidFill>
              </a:rPr>
              <a:t>CL-USER&gt; (do-primes-fun 0 19 </a:t>
            </a:r>
          </a:p>
          <a:p>
            <a:r>
              <a:rPr lang="pt-BR" altLang="ko-KR" sz="2000" dirty="0" smtClean="0">
                <a:solidFill>
                  <a:schemeClr val="tx1"/>
                </a:solidFill>
              </a:rPr>
              <a:t>	#'(lambda (x) (format t "~d " x)))</a:t>
            </a:r>
          </a:p>
          <a:p>
            <a:r>
              <a:rPr lang="pt-BR" altLang="ko-KR" sz="2000" dirty="0" smtClean="0">
                <a:solidFill>
                  <a:schemeClr val="tx1"/>
                </a:solidFill>
              </a:rPr>
              <a:t>2 3 5 7 11 13 17 19 </a:t>
            </a:r>
          </a:p>
          <a:p>
            <a:r>
              <a:rPr lang="pt-BR" altLang="ko-KR" sz="2000" dirty="0" smtClean="0">
                <a:solidFill>
                  <a:schemeClr val="tx1"/>
                </a:solidFill>
              </a:rPr>
              <a:t>NIL</a:t>
            </a:r>
          </a:p>
          <a:p>
            <a:endParaRPr lang="pt-BR" altLang="ko-KR" sz="2000" dirty="0" smtClean="0">
              <a:solidFill>
                <a:schemeClr val="tx1"/>
              </a:solidFill>
            </a:endParaRPr>
          </a:p>
          <a:p>
            <a:r>
              <a:rPr lang="pt-BR" altLang="ko-KR" sz="2000" dirty="0" smtClean="0">
                <a:solidFill>
                  <a:schemeClr val="tx1"/>
                </a:solidFill>
              </a:rPr>
              <a:t>: OK!</a:t>
            </a:r>
          </a:p>
          <a:p>
            <a:r>
              <a:rPr lang="pt-BR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하지만 직관적이지 않다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- 0, 19</a:t>
            </a:r>
            <a:r>
              <a:rPr lang="ko-KR" altLang="en-US" sz="2000" dirty="0" smtClean="0">
                <a:solidFill>
                  <a:schemeClr val="tx1"/>
                </a:solidFill>
              </a:rPr>
              <a:t>하고 </a:t>
            </a:r>
            <a:r>
              <a:rPr lang="en-US" altLang="ko-KR" sz="2000" dirty="0" smtClean="0">
                <a:solidFill>
                  <a:schemeClr val="tx1"/>
                </a:solidFill>
              </a:rPr>
              <a:t>x</a:t>
            </a:r>
            <a:r>
              <a:rPr lang="ko-KR" altLang="en-US" sz="2000" dirty="0" smtClean="0">
                <a:solidFill>
                  <a:schemeClr val="tx1"/>
                </a:solidFill>
              </a:rPr>
              <a:t>는 어떤 관계에 있지</a:t>
            </a:r>
            <a:r>
              <a:rPr lang="en-US" altLang="ko-KR" sz="2000" dirty="0" smtClean="0">
                <a:solidFill>
                  <a:schemeClr val="tx1"/>
                </a:solidFill>
              </a:rPr>
              <a:t>???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함수 호출의 비용도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Lisp </a:t>
            </a:r>
            <a:r>
              <a:rPr lang="ko-KR" altLang="en-US" sz="2800" dirty="0" smtClean="0"/>
              <a:t>폼</a:t>
            </a:r>
            <a:r>
              <a:rPr lang="en-US" altLang="ko-KR" sz="2800" dirty="0" smtClean="0"/>
              <a:t>(form)</a:t>
            </a:r>
            <a:r>
              <a:rPr lang="ko-KR" altLang="en-US" sz="2800" dirty="0" smtClean="0"/>
              <a:t>을 돌려주는</a:t>
            </a:r>
            <a:r>
              <a:rPr lang="en-US" altLang="ko-KR" sz="2800" dirty="0" smtClean="0"/>
              <a:t>(return)</a:t>
            </a:r>
            <a:r>
              <a:rPr lang="ko-KR" altLang="en-US" sz="2800" dirty="0" smtClean="0"/>
              <a:t> 함수</a:t>
            </a:r>
            <a:endParaRPr lang="en-US" altLang="ko-KR" sz="2800" dirty="0" smtClean="0"/>
          </a:p>
          <a:p>
            <a:pPr lvl="1"/>
            <a:endParaRPr lang="en-US" altLang="ko-KR" dirty="0" smtClean="0"/>
          </a:p>
          <a:p>
            <a:endParaRPr lang="en-US" altLang="ko-KR" sz="2800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Lisp</a:t>
            </a:r>
            <a:r>
              <a:rPr lang="ko-KR" altLang="en-US" dirty="0" smtClean="0"/>
              <a:t>의 매크로들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85392" y="1600200"/>
            <a:ext cx="605901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defun</a:t>
            </a:r>
            <a:r>
              <a:rPr lang="en-US" altLang="ko-KR" dirty="0" smtClean="0"/>
              <a:t> square (x)</a:t>
            </a:r>
          </a:p>
          <a:p>
            <a:pPr>
              <a:buNone/>
            </a:pPr>
            <a:r>
              <a:rPr lang="en-US" altLang="ko-KR" dirty="0" smtClean="0"/>
              <a:t>   (* x 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dolist</a:t>
            </a:r>
            <a:r>
              <a:rPr lang="en-US" altLang="ko-KR" dirty="0" smtClean="0"/>
              <a:t> (x ‘(1 2 3))</a:t>
            </a:r>
          </a:p>
          <a:p>
            <a:pPr>
              <a:buNone/>
            </a:pPr>
            <a:r>
              <a:rPr lang="en-US" altLang="ko-KR" dirty="0" smtClean="0"/>
              <a:t>   (print x))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when</a:t>
            </a:r>
            <a:r>
              <a:rPr lang="en-US" altLang="ko-KR" dirty="0" smtClean="0"/>
              <a:t> (&gt; x 0)</a:t>
            </a:r>
          </a:p>
          <a:p>
            <a:pPr>
              <a:buNone/>
            </a:pPr>
            <a:r>
              <a:rPr lang="en-US" altLang="ko-KR" dirty="0" smtClean="0"/>
              <a:t>   (print “positive”))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with-open-file</a:t>
            </a:r>
            <a:r>
              <a:rPr lang="en-US" altLang="ko-KR" dirty="0" smtClean="0"/>
              <a:t> …)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일반적인 매크로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70C0"/>
                </a:solidFill>
              </a:rPr>
              <a:t>defmacro</a:t>
            </a:r>
            <a:r>
              <a:rPr lang="ko-KR" altLang="en-US" dirty="0" smtClean="0"/>
              <a:t>로 정의 </a:t>
            </a:r>
            <a:r>
              <a:rPr lang="en-US" altLang="ko-KR" dirty="0" smtClean="0"/>
              <a:t>: global macro definition</a:t>
            </a:r>
          </a:p>
          <a:p>
            <a:pPr lvl="1"/>
            <a:r>
              <a:rPr lang="en-US" altLang="ko-KR" dirty="0" err="1" smtClean="0"/>
              <a:t>macrolet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정의 </a:t>
            </a:r>
            <a:r>
              <a:rPr lang="en-US" altLang="ko-KR" dirty="0" smtClean="0"/>
              <a:t>: local macro definition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컴파일러 매크로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define-compiler-macro 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리드</a:t>
            </a:r>
            <a:r>
              <a:rPr lang="en-US" altLang="ko-KR" dirty="0" smtClean="0"/>
              <a:t>-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(read-macro)</a:t>
            </a:r>
          </a:p>
          <a:p>
            <a:pPr lvl="1"/>
            <a:r>
              <a:rPr lang="en-US" altLang="ko-KR" dirty="0" smtClean="0"/>
              <a:t>Lisp </a:t>
            </a:r>
            <a:r>
              <a:rPr lang="ko-KR" altLang="en-US" dirty="0" err="1" smtClean="0"/>
              <a:t>실행기가</a:t>
            </a:r>
            <a:r>
              <a:rPr lang="ko-KR" altLang="en-US" dirty="0" smtClean="0"/>
              <a:t> 읽는</a:t>
            </a:r>
            <a:r>
              <a:rPr lang="en-US" altLang="ko-KR" dirty="0" smtClean="0"/>
              <a:t>(read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 중에서 특별한 동작을 하도록 정의된 문자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‘ , # , #’ , … )</a:t>
            </a:r>
          </a:p>
          <a:p>
            <a:pPr lvl="1"/>
            <a:r>
              <a:rPr lang="en-US" altLang="ko-KR" dirty="0" smtClean="0"/>
              <a:t>set-macro-character </a:t>
            </a:r>
            <a:r>
              <a:rPr lang="ko-KR" altLang="en-US" dirty="0" smtClean="0"/>
              <a:t>등으로 정의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심볼 매크로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symbol-</a:t>
            </a:r>
            <a:r>
              <a:rPr lang="en-US" altLang="ko-KR" dirty="0" err="1" smtClean="0"/>
              <a:t>macrolet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정의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6444208" y="1268760"/>
            <a:ext cx="576064" cy="1944216"/>
          </a:xfrm>
          <a:prstGeom prst="rightBrace">
            <a:avLst>
              <a:gd name="adj1" fmla="val 3269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6296" y="1556792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Lisp </a:t>
            </a:r>
            <a:r>
              <a:rPr lang="ko-KR" altLang="en-US" dirty="0" smtClean="0"/>
              <a:t>매크로 시스템에서 정의하는 매크로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Lisp </a:t>
            </a:r>
            <a:r>
              <a:rPr lang="ko-KR" altLang="en-US" dirty="0" smtClean="0"/>
              <a:t>매크로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매크로 확장 함수</a:t>
            </a:r>
            <a:r>
              <a:rPr lang="ko-KR" altLang="en-US" dirty="0" smtClean="0"/>
              <a:t>를 갖고 있는 </a:t>
            </a:r>
            <a:r>
              <a:rPr lang="ko-KR" altLang="en-US" dirty="0" smtClean="0">
                <a:solidFill>
                  <a:srgbClr val="0070C0"/>
                </a:solidFill>
              </a:rPr>
              <a:t>심볼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매크로 정의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 호출 시 동작</a:t>
            </a:r>
            <a:endParaRPr lang="en-US" altLang="ko-KR" dirty="0" smtClean="0"/>
          </a:p>
        </p:txBody>
      </p:sp>
      <p:sp>
        <p:nvSpPr>
          <p:cNvPr id="4" name="실행 단추: 앞으로 또는 다음 3">
            <a:hlinkClick r:id="rId2" action="ppaction://hlinksldjump" highlightClick="1"/>
          </p:cNvPr>
          <p:cNvSpPr/>
          <p:nvPr/>
        </p:nvSpPr>
        <p:spPr>
          <a:xfrm>
            <a:off x="7164288" y="1412776"/>
            <a:ext cx="216024" cy="216024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Lisp </a:t>
            </a:r>
            <a:r>
              <a:rPr lang="ko-KR" altLang="en-US" dirty="0" smtClean="0"/>
              <a:t>매크로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매크로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매크로를 정의하는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매크로 심볼을 등록한다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2) </a:t>
            </a:r>
            <a:r>
              <a:rPr lang="ko-KR" altLang="en-US" dirty="0" smtClean="0"/>
              <a:t>해당 심볼의 </a:t>
            </a:r>
            <a:r>
              <a:rPr lang="ko-KR" altLang="en-US" dirty="0" smtClean="0">
                <a:solidFill>
                  <a:srgbClr val="0070C0"/>
                </a:solidFill>
              </a:rPr>
              <a:t>매크로 확장함수</a:t>
            </a:r>
            <a:r>
              <a:rPr lang="en-US" altLang="ko-KR" dirty="0" smtClean="0"/>
              <a:t>(expansion function)</a:t>
            </a:r>
            <a:r>
              <a:rPr lang="ko-KR" altLang="en-US" dirty="0" smtClean="0"/>
              <a:t>를 작성하고 등록한다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매크로 호출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환경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7465</TotalTime>
  <Words>2612</Words>
  <Application>Microsoft Office PowerPoint</Application>
  <PresentationFormat>화면 슬라이드 쇼(4:3)</PresentationFormat>
  <Paragraphs>640</Paragraphs>
  <Slides>45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원본</vt:lpstr>
      <vt:lpstr>매크로 알아보기</vt:lpstr>
      <vt:lpstr>Lisp 이란?</vt:lpstr>
      <vt:lpstr>언어를 이루는 것들</vt:lpstr>
      <vt:lpstr>The Common Lisp Language  : Special Forms &amp; Macros</vt:lpstr>
      <vt:lpstr>매크로란?</vt:lpstr>
      <vt:lpstr>Common Lisp의 매크로들</vt:lpstr>
      <vt:lpstr>매크로의 종류</vt:lpstr>
      <vt:lpstr>Common Lisp 매크로 시스템</vt:lpstr>
      <vt:lpstr>Common Lisp 매크로 시스템 : 매크로 정의</vt:lpstr>
      <vt:lpstr>Common Lisp 매크로 시스템 : 매크로 호출</vt:lpstr>
      <vt:lpstr>Common Lisp 매크로 시스템 : 매크로 호출</vt:lpstr>
      <vt:lpstr>슬라이드 12</vt:lpstr>
      <vt:lpstr>Common Lisp 매크로 시스템 : 간단히 …</vt:lpstr>
      <vt:lpstr>매크로와 일반 함수의 차이</vt:lpstr>
      <vt:lpstr>간단한 매크로 예제</vt:lpstr>
      <vt:lpstr>매크로와 함수의 동작 비교 : 정의</vt:lpstr>
      <vt:lpstr>매크로와 함수의 동작 비교 : 정의</vt:lpstr>
      <vt:lpstr>매크로와 함수의 동작 비교 : 호출</vt:lpstr>
      <vt:lpstr>매크로와 함수의 동작 비교 : 호출</vt:lpstr>
      <vt:lpstr>매크로와 함수의 동작 비교 : 호출</vt:lpstr>
      <vt:lpstr>매크로 작성 도구 (1) : 기본 도구</vt:lpstr>
      <vt:lpstr>매크로 작성 도구 (1) : 기본 도구</vt:lpstr>
      <vt:lpstr>기본 도구를 이용한 nil! 매크로 정의</vt:lpstr>
      <vt:lpstr>매크로 작성 도구 (2) : destructuring-bind</vt:lpstr>
      <vt:lpstr>Destructuring-bind를 이용한 매크로 정의</vt:lpstr>
      <vt:lpstr>매크로 작성 도구 (3) : gensym</vt:lpstr>
      <vt:lpstr>매크로 작성 도구 (3) : 확장 확인하기</vt:lpstr>
      <vt:lpstr>매크로 정의 단계</vt:lpstr>
      <vt:lpstr>매크로 사용시의 장점</vt:lpstr>
      <vt:lpstr>언제 매크로를 사용하는가?</vt:lpstr>
      <vt:lpstr>Lisp에 대한 말들 …</vt:lpstr>
      <vt:lpstr>Bottom-up 프로그래밍</vt:lpstr>
      <vt:lpstr>Code as Data</vt:lpstr>
      <vt:lpstr>매크로는 새로운 문법을 만든다?</vt:lpstr>
      <vt:lpstr>비밀은 괄호에 있다?</vt:lpstr>
      <vt:lpstr>오해 : 매크로는 C언어에도 있는데?</vt:lpstr>
      <vt:lpstr>매크로에 대해서 더 알고 싶다면?</vt:lpstr>
      <vt:lpstr>슬라이드 38</vt:lpstr>
      <vt:lpstr>참고 자료 </vt:lpstr>
      <vt:lpstr>슬라이드 40</vt:lpstr>
      <vt:lpstr>Appendix : special forms &amp; lisp 실행기 (1)</vt:lpstr>
      <vt:lpstr>Appendix : special forms &amp; lisp 실행기 (2)</vt:lpstr>
      <vt:lpstr>Appendix : 심볼(Symbol)</vt:lpstr>
      <vt:lpstr>do-primes 매크로</vt:lpstr>
      <vt:lpstr>매크로가 없다면 do-primes를  어떻게 구현할까?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suil</dc:creator>
  <cp:lastModifiedBy>suil</cp:lastModifiedBy>
  <cp:revision>782</cp:revision>
  <dcterms:created xsi:type="dcterms:W3CDTF">2011-06-21T10:16:13Z</dcterms:created>
  <dcterms:modified xsi:type="dcterms:W3CDTF">2011-07-09T04:41:30Z</dcterms:modified>
</cp:coreProperties>
</file>