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4" r:id="rId3"/>
    <p:sldId id="265" r:id="rId4"/>
    <p:sldId id="267" r:id="rId5"/>
    <p:sldId id="283" r:id="rId6"/>
    <p:sldId id="257" r:id="rId7"/>
    <p:sldId id="285" r:id="rId8"/>
    <p:sldId id="297" r:id="rId9"/>
    <p:sldId id="286" r:id="rId10"/>
    <p:sldId id="298" r:id="rId11"/>
    <p:sldId id="293" r:id="rId12"/>
    <p:sldId id="281" r:id="rId13"/>
    <p:sldId id="282" r:id="rId14"/>
    <p:sldId id="291" r:id="rId15"/>
    <p:sldId id="288" r:id="rId16"/>
    <p:sldId id="262" r:id="rId17"/>
    <p:sldId id="269" r:id="rId18"/>
    <p:sldId id="268" r:id="rId19"/>
    <p:sldId id="270" r:id="rId20"/>
    <p:sldId id="290" r:id="rId21"/>
    <p:sldId id="271" r:id="rId22"/>
    <p:sldId id="272" r:id="rId23"/>
    <p:sldId id="263" r:id="rId24"/>
    <p:sldId id="273" r:id="rId25"/>
    <p:sldId id="274" r:id="rId26"/>
    <p:sldId id="292" r:id="rId27"/>
    <p:sldId id="289" r:id="rId28"/>
    <p:sldId id="301" r:id="rId29"/>
    <p:sldId id="302" r:id="rId30"/>
    <p:sldId id="303" r:id="rId31"/>
    <p:sldId id="300" r:id="rId32"/>
    <p:sldId id="277" r:id="rId33"/>
    <p:sldId id="278" r:id="rId34"/>
    <p:sldId id="305" r:id="rId35"/>
    <p:sldId id="304" r:id="rId36"/>
    <p:sldId id="306" r:id="rId37"/>
    <p:sldId id="279" r:id="rId38"/>
    <p:sldId id="280" r:id="rId39"/>
    <p:sldId id="308" r:id="rId40"/>
    <p:sldId id="309" r:id="rId41"/>
    <p:sldId id="311" r:id="rId42"/>
    <p:sldId id="31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0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E147-5A99-4EDE-B3E0-7708C8E54CD3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A40C-F422-48F9-A36A-7E16DB47E3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BA40C-F422-48F9-A36A-7E16DB47E3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주어진 </a:t>
            </a:r>
            <a:r>
              <a:rPr lang="en-US" altLang="ko-KR" dirty="0" smtClean="0"/>
              <a:t>S-expression</a:t>
            </a:r>
            <a:r>
              <a:rPr lang="ko-KR" altLang="en-US" dirty="0" smtClean="0"/>
              <a:t>이 어떻게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폼으로 바뀌는지를 정의함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Lisp </a:t>
            </a:r>
            <a:r>
              <a:rPr lang="ko-KR" altLang="en-US" dirty="0" smtClean="0"/>
              <a:t>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심볼</a:t>
            </a:r>
            <a:r>
              <a:rPr lang="en-US" altLang="ko-KR" dirty="0" smtClean="0"/>
              <a:t>, function call form, macro form, special form(PCL p42)</a:t>
            </a:r>
          </a:p>
          <a:p>
            <a:pPr lvl="4"/>
            <a:r>
              <a:rPr lang="ko-KR" altLang="en-US" dirty="0" smtClean="0"/>
              <a:t>평가</a:t>
            </a:r>
            <a:r>
              <a:rPr lang="en-US" altLang="ko-KR" dirty="0" smtClean="0"/>
              <a:t>(evaluate) </a:t>
            </a:r>
            <a:r>
              <a:rPr lang="ko-KR" altLang="en-US" dirty="0" smtClean="0"/>
              <a:t>가능한 형태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BA40C-F422-48F9-A36A-7E16DB47E3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매크로로 문법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–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알아차리고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문법 추가하고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컴파일러 바꾸고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 검사하고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업그레이드하고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</a:t>
            </a:r>
            <a:r>
              <a:rPr lang="ko-KR" altLang="en-US" baseline="0" dirty="0" smtClean="0"/>
              <a:t>그제서야</a:t>
            </a:r>
            <a:r>
              <a:rPr lang="en-US" altLang="ko-KR" baseline="0" dirty="0" smtClean="0"/>
              <a:t>,,,</a:t>
            </a:r>
            <a:endParaRPr lang="en-US" altLang="ko-KR" dirty="0" smtClean="0"/>
          </a:p>
          <a:p>
            <a:r>
              <a:rPr lang="ko-KR" altLang="en-US" dirty="0" smtClean="0"/>
              <a:t>자바 프로그래머가 </a:t>
            </a:r>
            <a:r>
              <a:rPr lang="en-US" altLang="ko-KR" dirty="0" smtClean="0"/>
              <a:t>DOLIST</a:t>
            </a:r>
            <a:r>
              <a:rPr lang="ko-KR" altLang="en-US" dirty="0" smtClean="0"/>
              <a:t>를 추가해서 쓰는데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년이 걸릴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BA40C-F422-48F9-A36A-7E16DB47E3D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88A3-0CE5-4803-AB00-164CD27F0DCC}" type="datetimeFigureOut">
              <a:rPr lang="ko-KR" altLang="en-US" smtClean="0"/>
              <a:pPr/>
              <a:t>2009-11-26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F172-AA97-4E52-82BA-D45A3349B1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Practical Common Lisp</a:t>
            </a:r>
            <a:br>
              <a:rPr lang="en-US" altLang="ko-KR" dirty="0" smtClean="0"/>
            </a:br>
            <a:r>
              <a:rPr lang="en-US" altLang="ko-KR" dirty="0" smtClean="0"/>
              <a:t>Ch 7, 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2009/11/28</a:t>
            </a:r>
          </a:p>
          <a:p>
            <a:r>
              <a:rPr lang="en-US" altLang="ko-KR" dirty="0" smtClean="0"/>
              <a:t>Lisp</a:t>
            </a:r>
            <a:r>
              <a:rPr lang="ko-KR" altLang="en-US" dirty="0" smtClean="0"/>
              <a:t>을 좋아하는 사람들의 그룹</a:t>
            </a:r>
            <a:endParaRPr lang="en-US" altLang="ko-KR" dirty="0" smtClean="0"/>
          </a:p>
          <a:p>
            <a:r>
              <a:rPr lang="ko-KR" altLang="en-US" dirty="0" smtClean="0"/>
              <a:t>손수일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꿈꾸는쉴이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수행의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단계</a:t>
            </a:r>
            <a:r>
              <a:rPr lang="en-US" altLang="ko-KR" dirty="0" smtClean="0"/>
              <a:t>(macro expansion)</a:t>
            </a:r>
          </a:p>
          <a:p>
            <a:pPr lvl="1"/>
            <a:r>
              <a:rPr lang="ko-KR" altLang="en-US" dirty="0" smtClean="0"/>
              <a:t>코드를 만들어내는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할 때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평가 단계</a:t>
            </a:r>
            <a:r>
              <a:rPr lang="en-US" altLang="ko-KR" dirty="0" smtClean="0"/>
              <a:t>(evaluation)</a:t>
            </a:r>
          </a:p>
          <a:p>
            <a:pPr lvl="1"/>
            <a:r>
              <a:rPr lang="ko-KR" altLang="en-US" dirty="0" smtClean="0"/>
              <a:t>만들어진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코드를 평가하는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실행시간에 수행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매크로와 함수의 동작 비교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72" y="2000240"/>
          <a:ext cx="3786214" cy="375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5"/>
                <a:gridCol w="1352236"/>
                <a:gridCol w="1345551"/>
                <a:gridCol w="857662"/>
              </a:tblGrid>
              <a:tr h="39906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코드 단계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(nil! a)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nil! </a:t>
                      </a:r>
                      <a:r>
                        <a:rPr lang="ko-KR" altLang="en-US" sz="1100" dirty="0" smtClean="0"/>
                        <a:t>매크로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인식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8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(list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baseline="0" dirty="0" err="1" smtClean="0"/>
                        <a:t>setf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baseline="0" dirty="0" smtClean="0"/>
                        <a:t> nil)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인자를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평가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(evaluate)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하지 않고 그대로 </a:t>
                      </a:r>
                      <a:r>
                        <a:rPr lang="ko-KR" altLang="en-US" sz="1100" dirty="0" smtClean="0"/>
                        <a:t>매크로 몸체에 </a:t>
                      </a:r>
                      <a:r>
                        <a:rPr lang="ko-KR" altLang="en-US" sz="1100" dirty="0" smtClean="0"/>
                        <a:t>전달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|-&gt; a</a:t>
                      </a:r>
                      <a:endParaRPr lang="ko-KR" altLang="en-US" sz="1100" dirty="0"/>
                    </a:p>
                  </a:txBody>
                  <a:tcPr/>
                </a:tc>
              </a:tr>
              <a:tr h="1279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(list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baseline="0" dirty="0" err="1" smtClean="0"/>
                        <a:t>setf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var</a:t>
                      </a:r>
                      <a:r>
                        <a:rPr lang="en-US" altLang="ko-KR" sz="1100" baseline="0" dirty="0" smtClean="0"/>
                        <a:t> nil)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setf</a:t>
                      </a:r>
                      <a:r>
                        <a:rPr lang="en-US" altLang="ko-KR" sz="1100" dirty="0" smtClean="0"/>
                        <a:t> a nil)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매크로 몸체 </a:t>
                      </a:r>
                      <a:r>
                        <a:rPr lang="ko-KR" altLang="en-US" sz="1100" dirty="0" smtClean="0"/>
                        <a:t>수행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|-&gt; a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68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setf</a:t>
                      </a:r>
                      <a:r>
                        <a:rPr lang="en-US" altLang="ko-KR" sz="1100" dirty="0" smtClean="0"/>
                        <a:t> a nil)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nil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평가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실행시간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 |-&gt; nil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71472" y="1285860"/>
            <a:ext cx="3786214" cy="57150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400" dirty="0" smtClean="0">
                <a:solidFill>
                  <a:schemeClr val="tx1"/>
                </a:solidFill>
              </a:rPr>
              <a:t> nil!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(list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 nil))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0" y="1285860"/>
            <a:ext cx="4000528" cy="57150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1400" dirty="0" smtClean="0">
                <a:solidFill>
                  <a:schemeClr val="tx1"/>
                </a:solidFill>
              </a:rPr>
              <a:t> nil!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(list ‘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 nil))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572000" y="2000241"/>
          <a:ext cx="4000528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7"/>
                <a:gridCol w="1684999"/>
                <a:gridCol w="1285884"/>
                <a:gridCol w="785818"/>
              </a:tblGrid>
              <a:tr h="2073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코드 단계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</a:tr>
              <a:tr h="341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(nil! a)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nil! </a:t>
                      </a:r>
                      <a:r>
                        <a:rPr lang="ko-KR" altLang="en-US" sz="1100" dirty="0" smtClean="0"/>
                        <a:t>함수 </a:t>
                      </a:r>
                      <a:r>
                        <a:rPr lang="ko-KR" altLang="en-US" sz="1100" baseline="0" dirty="0" smtClean="0"/>
                        <a:t>인식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실행시간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475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(list ‘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nil))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(list ‘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 nil)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인자를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평가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(evaluate)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하여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몸체에 </a:t>
                      </a:r>
                      <a:r>
                        <a:rPr lang="ko-KR" altLang="en-US" sz="1100" dirty="0" smtClean="0"/>
                        <a:t>전달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|-&gt; a</a:t>
                      </a:r>
                    </a:p>
                  </a:txBody>
                  <a:tcPr/>
                </a:tc>
              </a:tr>
              <a:tr h="475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(list ‘</a:t>
                      </a:r>
                      <a:r>
                        <a:rPr lang="en-US" altLang="ko-KR" sz="1100" baseline="0" dirty="0" err="1" smtClean="0"/>
                        <a:t>setf</a:t>
                      </a:r>
                      <a:r>
                        <a:rPr lang="en-US" altLang="ko-KR" sz="1100" baseline="0" dirty="0" smtClean="0"/>
                        <a:t> a nil)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error!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함수 몸체 수행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( a ???)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00" y="4071942"/>
          <a:ext cx="40005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7"/>
                <a:gridCol w="1428778"/>
                <a:gridCol w="1421714"/>
                <a:gridCol w="906209"/>
              </a:tblGrid>
              <a:tr h="21715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코드 단계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</a:tr>
              <a:tr h="35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setf</a:t>
                      </a:r>
                      <a:r>
                        <a:rPr lang="en-US" altLang="ko-KR" sz="1100" dirty="0" smtClean="0"/>
                        <a:t> a 1)</a:t>
                      </a:r>
                    </a:p>
                    <a:p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smtClean="0"/>
                        <a:t>nil!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nil! </a:t>
                      </a:r>
                      <a:r>
                        <a:rPr lang="ko-KR" altLang="en-US" sz="1100" dirty="0" smtClean="0"/>
                        <a:t>함수 </a:t>
                      </a:r>
                      <a:r>
                        <a:rPr lang="ko-KR" altLang="en-US" sz="1100" baseline="0" dirty="0" smtClean="0"/>
                        <a:t>인식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실행시간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 |-&gt; 1</a:t>
                      </a:r>
                      <a:endParaRPr lang="ko-KR" altLang="en-US" sz="1100" dirty="0"/>
                    </a:p>
                  </a:txBody>
                  <a:tcPr/>
                </a:tc>
              </a:tr>
              <a:tr h="6386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list ‘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nil))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(list ‘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setf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 nil)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인자를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평가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(evaluate)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하여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ko-KR" altLang="en-US" sz="1100" dirty="0" smtClean="0"/>
                        <a:t> 몸체에 전달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var</a:t>
                      </a:r>
                      <a:r>
                        <a:rPr lang="en-US" altLang="ko-KR" sz="1100" dirty="0" smtClean="0"/>
                        <a:t> |-&gt; a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a |-&gt; </a:t>
                      </a:r>
                      <a:r>
                        <a:rPr lang="en-US" altLang="ko-KR" sz="1100" dirty="0" smtClean="0"/>
                        <a:t>1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498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(list ‘</a:t>
                      </a:r>
                      <a:r>
                        <a:rPr lang="en-US" altLang="ko-KR" sz="1100" baseline="0" dirty="0" err="1" smtClean="0"/>
                        <a:t>setf</a:t>
                      </a:r>
                      <a:r>
                        <a:rPr lang="en-US" altLang="ko-KR" sz="1100" baseline="0" dirty="0" smtClean="0"/>
                        <a:t> a nil)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setf</a:t>
                      </a:r>
                      <a:r>
                        <a:rPr lang="en-US" altLang="ko-KR" sz="1100" baseline="0" dirty="0" smtClean="0"/>
                        <a:t> 1 nil)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함수 몸체 수행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 |-&gt;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1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매크로의 </a:t>
            </a:r>
            <a:r>
              <a:rPr lang="ko-KR" altLang="en-US" sz="3600" dirty="0" smtClean="0"/>
              <a:t>동작 단계 </a:t>
            </a:r>
            <a:r>
              <a:rPr lang="en-US" altLang="ko-KR" sz="3600" dirty="0" smtClean="0"/>
              <a:t>in REPL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28596" y="1571612"/>
            <a:ext cx="8143932" cy="71438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defmacro</a:t>
            </a:r>
            <a:r>
              <a:rPr lang="en-US" altLang="ko-KR" sz="2000" dirty="0" smtClean="0"/>
              <a:t> backwards (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) (reverse 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))</a:t>
            </a:r>
            <a:endParaRPr lang="en-US" altLang="ko-KR" sz="20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34" y="2357430"/>
          <a:ext cx="8072496" cy="365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000396"/>
                <a:gridCol w="2357455"/>
                <a:gridCol w="2357455"/>
              </a:tblGrid>
              <a:tr h="39906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 단계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환경</a:t>
                      </a:r>
                      <a:endParaRPr lang="ko-KR" altLang="en-US" sz="1400" dirty="0"/>
                    </a:p>
                  </a:txBody>
                  <a:tcPr/>
                </a:tc>
              </a:tr>
              <a:tr h="45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backwards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(“hello, world” t format)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backwards </a:t>
                      </a:r>
                      <a:r>
                        <a:rPr lang="ko-KR" altLang="en-US" sz="1400" dirty="0" smtClean="0"/>
                        <a:t>매크로</a:t>
                      </a:r>
                      <a:r>
                        <a:rPr lang="ko-KR" altLang="en-US" sz="1400" baseline="0" dirty="0" smtClean="0"/>
                        <a:t> 인식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68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(reverse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</a:rPr>
                        <a:t>expr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인자를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평가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(evaluate)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하지 않고 그대로 </a:t>
                      </a:r>
                      <a:r>
                        <a:rPr lang="ko-KR" altLang="en-US" sz="1400" dirty="0" smtClean="0"/>
                        <a:t>매크로 몸체에 전달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</a:rPr>
                        <a:t>expr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|-&gt; “hello, world” t format)</a:t>
                      </a:r>
                      <a:endParaRPr lang="ko-KR" altLang="en-US" sz="1400" dirty="0"/>
                    </a:p>
                  </a:txBody>
                  <a:tcPr/>
                </a:tc>
              </a:tr>
              <a:tr h="1279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reverse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</a:rPr>
                        <a:t>expr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(format</a:t>
                      </a:r>
                      <a:r>
                        <a:rPr lang="en-US" altLang="ko-KR" sz="1400" baseline="0" dirty="0" smtClean="0"/>
                        <a:t> t “hello, world”)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매크로 몸체 수행 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값을 </a:t>
                      </a:r>
                      <a:r>
                        <a:rPr lang="en-US" altLang="ko-KR" sz="1400" baseline="0" dirty="0" smtClean="0"/>
                        <a:t>REPL</a:t>
                      </a:r>
                      <a:r>
                        <a:rPr lang="ko-KR" altLang="en-US" sz="1400" baseline="0" dirty="0" smtClean="0"/>
                        <a:t>에 보냄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|-&gt; “hello, world” t format)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688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(format t “hello, world”)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hello</a:t>
                      </a:r>
                      <a:r>
                        <a:rPr lang="en-US" altLang="ko-KR" sz="1400" dirty="0" smtClean="0"/>
                        <a:t>, world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REPL</a:t>
                      </a:r>
                      <a:r>
                        <a:rPr lang="ko-KR" altLang="en-US" sz="1400" dirty="0" smtClean="0"/>
                        <a:t>이 매크로로부터 전달 받은 값을 평가함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매크로는 </a:t>
            </a:r>
            <a:r>
              <a:rPr lang="ko-KR" altLang="en-US" sz="3200" dirty="0" smtClean="0"/>
              <a:t>문법을 바꿀 수 있다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5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defmacro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in-fix </a:t>
            </a:r>
            <a:r>
              <a:rPr lang="en-US" altLang="ko-KR" sz="1800" dirty="0" smtClean="0"/>
              <a:t>(a op b)</a:t>
            </a:r>
          </a:p>
          <a:p>
            <a:pPr>
              <a:buNone/>
            </a:pPr>
            <a:r>
              <a:rPr lang="en-US" altLang="ko-KR" sz="1800" dirty="0" smtClean="0"/>
              <a:t>  `(</a:t>
            </a:r>
            <a:r>
              <a:rPr lang="en-US" altLang="ko-KR" sz="1800" dirty="0" err="1" smtClean="0"/>
              <a:t>funcall</a:t>
            </a:r>
            <a:r>
              <a:rPr lang="en-US" altLang="ko-KR" sz="1800" dirty="0" smtClean="0"/>
              <a:t> #',op ,a ,b))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643182"/>
          <a:ext cx="8072496" cy="360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2286016"/>
                <a:gridCol w="2714645"/>
                <a:gridCol w="2714645"/>
              </a:tblGrid>
              <a:tr h="3389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 단계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환경</a:t>
                      </a:r>
                      <a:endParaRPr lang="ko-KR" altLang="en-US" sz="1400" dirty="0"/>
                    </a:p>
                  </a:txBody>
                  <a:tcPr/>
                </a:tc>
              </a:tr>
              <a:tr h="782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in-fix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smtClean="0"/>
                        <a:t>1 +</a:t>
                      </a:r>
                      <a:r>
                        <a:rPr lang="en-US" altLang="ko-KR" sz="1400" baseline="0" dirty="0" smtClean="0"/>
                        <a:t> 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in-fix </a:t>
                      </a:r>
                      <a:r>
                        <a:rPr lang="ko-KR" altLang="en-US" sz="1400" dirty="0" smtClean="0"/>
                        <a:t>매크로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인식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확장 시간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in-fix |-&gt; </a:t>
                      </a:r>
                      <a:r>
                        <a:rPr lang="ko-KR" altLang="en-US" sz="1400" dirty="0" smtClean="0"/>
                        <a:t>매크로 </a:t>
                      </a:r>
                      <a:r>
                        <a:rPr lang="en-US" altLang="ko-KR" sz="1400" dirty="0" smtClean="0"/>
                        <a:t>…..</a:t>
                      </a:r>
                      <a:endParaRPr lang="ko-KR" altLang="en-US" sz="1400" dirty="0"/>
                    </a:p>
                  </a:txBody>
                  <a:tcPr/>
                </a:tc>
              </a:tr>
              <a:tr h="593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</a:t>
                      </a:r>
                      <a:r>
                        <a:rPr lang="en-US" altLang="ko-KR" sz="1400" dirty="0" err="1" smtClean="0"/>
                        <a:t>funcall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#’,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인자를 평가 없이 매크로 몸체에 </a:t>
                      </a:r>
                      <a:r>
                        <a:rPr lang="ko-KR" altLang="en-US" sz="1400" dirty="0" smtClean="0"/>
                        <a:t>전달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확장 시간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op |-&gt; +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a |-&gt; 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b |-&gt; 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17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funcall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#’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,op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,a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,b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funcall</a:t>
                      </a:r>
                      <a:r>
                        <a:rPr lang="en-US" altLang="ko-KR" sz="1400" dirty="0" smtClean="0"/>
                        <a:t> #’+ 1 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매크로 몸체 </a:t>
                      </a:r>
                      <a:r>
                        <a:rPr lang="ko-KR" altLang="en-US" sz="1400" dirty="0" smtClean="0"/>
                        <a:t>수행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-&gt;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매크로 확장 완료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확장 시간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op |-&gt; +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a |-&gt; 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b |-&gt; 2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93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funcall</a:t>
                      </a:r>
                      <a:r>
                        <a:rPr lang="en-US" altLang="ko-KR" sz="1400" dirty="0" smtClean="0"/>
                        <a:t> #’+ 1 2)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실행 시간에 </a:t>
                      </a:r>
                      <a:r>
                        <a:rPr lang="ko-KR" altLang="en-US" sz="1400" dirty="0" smtClean="0"/>
                        <a:t>코드 평가 수행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실행 시간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7</a:t>
            </a:r>
            <a:r>
              <a:rPr lang="ko-KR" altLang="en-US" sz="3600" dirty="0" smtClean="0"/>
              <a:t>장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매크로 표준 제어 구성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(Macro : Standard Control Constructs)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Lisp</a:t>
            </a:r>
            <a:r>
              <a:rPr lang="ko-KR" altLang="en-US" dirty="0" smtClean="0"/>
              <a:t>의 표준 제어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조건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when</a:t>
            </a:r>
          </a:p>
          <a:p>
            <a:pPr lvl="1"/>
            <a:r>
              <a:rPr lang="en-US" altLang="ko-KR" dirty="0" smtClean="0"/>
              <a:t>unless</a:t>
            </a:r>
          </a:p>
          <a:p>
            <a:pPr lvl="1"/>
            <a:r>
              <a:rPr lang="en-US" altLang="ko-KR" dirty="0" err="1" smtClean="0"/>
              <a:t>cond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논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 smtClean="0"/>
              <a:t>or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dolist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dotimes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</a:t>
            </a:r>
          </a:p>
          <a:p>
            <a:pPr lvl="1"/>
            <a:r>
              <a:rPr lang="en-US" altLang="ko-KR" dirty="0" smtClean="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</a:t>
            </a:r>
            <a:r>
              <a:rPr lang="en-US" altLang="ko-KR" dirty="0" smtClean="0"/>
              <a:t>– WHEN, UNLESS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+ </a:t>
            </a:r>
            <a:r>
              <a:rPr lang="en-US" altLang="ko-KR" dirty="0" err="1" smtClean="0"/>
              <a:t>progn</a:t>
            </a:r>
            <a:r>
              <a:rPr lang="en-US" altLang="ko-KR" dirty="0" smtClean="0"/>
              <a:t> == when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if + not + </a:t>
            </a:r>
            <a:r>
              <a:rPr lang="en-US" altLang="ko-KR" dirty="0" err="1" smtClean="0"/>
              <a:t>progn</a:t>
            </a:r>
            <a:r>
              <a:rPr lang="en-US" altLang="ko-KR" dirty="0" smtClean="0"/>
              <a:t> == unless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매크로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996" y="2285992"/>
            <a:ext cx="37617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366" y="2357430"/>
            <a:ext cx="331841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614882" y="2643182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910" y="5214950"/>
            <a:ext cx="3857652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my-when (condition &amp;rest body)</a:t>
            </a:r>
          </a:p>
          <a:p>
            <a:r>
              <a:rPr lang="en-US" altLang="ko-KR" sz="1400" dirty="0" smtClean="0"/>
              <a:t>  `(if ,condition (</a:t>
            </a:r>
            <a:r>
              <a:rPr lang="en-US" altLang="ko-KR" sz="1400" dirty="0" err="1" smtClean="0"/>
              <a:t>progn</a:t>
            </a:r>
            <a:r>
              <a:rPr lang="en-US" altLang="ko-KR" sz="1400" dirty="0" smtClean="0"/>
              <a:t> ,@body)))</a:t>
            </a:r>
          </a:p>
          <a:p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3438" y="5214950"/>
            <a:ext cx="3786214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my-unless (condition &amp;rest body)</a:t>
            </a:r>
          </a:p>
          <a:p>
            <a:r>
              <a:rPr lang="en-US" altLang="ko-KR" sz="1400" dirty="0" smtClean="0"/>
              <a:t>  `(if (not ,condition)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progn</a:t>
            </a:r>
            <a:r>
              <a:rPr lang="en-US" altLang="ko-KR" sz="1400" dirty="0" smtClean="0"/>
              <a:t> ,@body)))</a:t>
            </a:r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</a:t>
            </a:r>
            <a:r>
              <a:rPr lang="en-US" altLang="ko-KR" dirty="0" smtClean="0"/>
              <a:t>- COND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문과 비슷하다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사용예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14554"/>
            <a:ext cx="146483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5" y="2357430"/>
            <a:ext cx="1785950" cy="87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3643306" y="2500306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0166" y="4657563"/>
            <a:ext cx="6357982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 ((&gt; *n* 0) (format t "greater than 0~%"))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((= *n* 0) (format t "equal to 0~%"))</a:t>
            </a:r>
          </a:p>
          <a:p>
            <a:r>
              <a:rPr lang="en-US" altLang="ko-KR" dirty="0" smtClean="0"/>
              <a:t>  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(t (format t "less than 0~%")))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루프를 위한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2285992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4167174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매크로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</a:t>
                      </a:r>
                      <a:r>
                        <a:rPr lang="ko-KR" altLang="en-US" dirty="0" smtClean="0"/>
                        <a:t>유연하다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</a:t>
                      </a:r>
                      <a:r>
                        <a:rPr lang="ko-KR" altLang="en-US" dirty="0" smtClean="0"/>
                        <a:t>원소에 대해 루프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DOTIMES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정해진 횟수만큼 루프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</a:t>
                      </a:r>
                      <a:r>
                        <a:rPr lang="ko-KR" altLang="en-US" dirty="0" smtClean="0"/>
                        <a:t>언어와도 같다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Lisp </a:t>
                      </a:r>
                      <a:r>
                        <a:rPr lang="ko-KR" altLang="en-US" dirty="0" smtClean="0"/>
                        <a:t>스타일이 아니다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DOLIST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리스트의 원소를 순환할 때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357430"/>
            <a:ext cx="272404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71604" y="3500438"/>
            <a:ext cx="535785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CL-USER&gt; (</a:t>
            </a:r>
            <a:r>
              <a:rPr lang="en-US" altLang="ko-KR" dirty="0" err="1" smtClean="0"/>
              <a:t>dolist</a:t>
            </a:r>
            <a:r>
              <a:rPr lang="en-US" altLang="ko-KR" dirty="0" smtClean="0"/>
              <a:t> (x '(1 2 3))  (print x))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 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</a:p>
          <a:p>
            <a:r>
              <a:rPr lang="en-US" altLang="ko-KR" dirty="0" smtClean="0"/>
              <a:t>3 </a:t>
            </a:r>
          </a:p>
          <a:p>
            <a:r>
              <a:rPr lang="en-US" altLang="ko-KR" dirty="0" smtClean="0"/>
              <a:t>NIL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 요</a:t>
            </a:r>
            <a:r>
              <a:rPr lang="en-US" altLang="ko-KR" dirty="0" smtClean="0"/>
              <a:t>(Introduction)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DOTIMES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정해진 숫자만큼 반복할 때 사용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357430"/>
            <a:ext cx="275994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85918" y="3357562"/>
            <a:ext cx="5286412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CL-USER&gt; (</a:t>
            </a:r>
            <a:r>
              <a:rPr lang="en-US" altLang="ko-KR" dirty="0" err="1" smtClean="0"/>
              <a:t>dotimes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4) (print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 </a:t>
            </a:r>
          </a:p>
          <a:p>
            <a:r>
              <a:rPr lang="en-US" altLang="ko-KR" dirty="0" smtClean="0"/>
              <a:t>1 </a:t>
            </a:r>
          </a:p>
          <a:p>
            <a:r>
              <a:rPr lang="en-US" altLang="ko-KR" dirty="0" smtClean="0"/>
              <a:t>2 </a:t>
            </a:r>
          </a:p>
          <a:p>
            <a:r>
              <a:rPr lang="en-US" altLang="ko-KR" dirty="0" smtClean="0"/>
              <a:t>3 </a:t>
            </a:r>
          </a:p>
          <a:p>
            <a:r>
              <a:rPr lang="en-US" altLang="ko-KR" dirty="0" smtClean="0"/>
              <a:t>NIL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757758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가장 일반적인 구조의 루프</a:t>
            </a:r>
            <a:endParaRPr lang="en-US" altLang="ko-KR" sz="1800" dirty="0" smtClean="0"/>
          </a:p>
          <a:p>
            <a:r>
              <a:rPr lang="en-US" altLang="ko-KR" sz="1800" dirty="0" smtClean="0"/>
              <a:t>variable-definition </a:t>
            </a:r>
            <a:r>
              <a:rPr lang="ko-KR" altLang="en-US" sz="1800" dirty="0" smtClean="0"/>
              <a:t>폼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원하는 </a:t>
            </a:r>
            <a:r>
              <a:rPr lang="ko-KR" altLang="en-US" sz="1400" dirty="0" smtClean="0"/>
              <a:t>개수만큼 </a:t>
            </a:r>
            <a:r>
              <a:rPr lang="ko-KR" altLang="en-US" sz="1400" dirty="0" smtClean="0"/>
              <a:t>루프변수</a:t>
            </a:r>
            <a:r>
              <a:rPr lang="en-US" altLang="ko-KR" sz="1400" dirty="0" smtClean="0"/>
              <a:t>(variable) </a:t>
            </a:r>
            <a:r>
              <a:rPr lang="ko-KR" altLang="en-US" sz="1400" dirty="0" smtClean="0"/>
              <a:t>사용 </a:t>
            </a:r>
            <a:r>
              <a:rPr lang="ko-KR" altLang="en-US" sz="1400" dirty="0" smtClean="0"/>
              <a:t>가능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init-form</a:t>
            </a:r>
          </a:p>
          <a:p>
            <a:pPr lvl="2"/>
            <a:r>
              <a:rPr lang="ko-KR" altLang="en-US" sz="1200" dirty="0" smtClean="0"/>
              <a:t>최초에 </a:t>
            </a:r>
            <a:r>
              <a:rPr lang="ko-KR" altLang="en-US" sz="1200" dirty="0" smtClean="0"/>
              <a:t>한 </a:t>
            </a:r>
            <a:r>
              <a:rPr lang="ko-KR" altLang="en-US" sz="1200" dirty="0" smtClean="0"/>
              <a:t>번 변수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에 값을 바인딩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400" dirty="0" smtClean="0"/>
              <a:t>step-form </a:t>
            </a:r>
            <a:r>
              <a:rPr lang="en-US" altLang="ko-KR" sz="1400" dirty="0" smtClean="0"/>
              <a:t>: </a:t>
            </a:r>
            <a:endParaRPr lang="en-US" altLang="ko-KR" sz="1400" dirty="0" smtClean="0"/>
          </a:p>
          <a:p>
            <a:pPr lvl="2"/>
            <a:r>
              <a:rPr lang="ko-KR" altLang="en-US" sz="1200" dirty="0" smtClean="0"/>
              <a:t>루프의 다음 단계에서 수행</a:t>
            </a:r>
            <a:endParaRPr lang="en-US" altLang="ko-KR" sz="1200" dirty="0" smtClean="0"/>
          </a:p>
          <a:p>
            <a:pPr lvl="2"/>
            <a:r>
              <a:rPr lang="ko-KR" altLang="en-US" sz="1200" dirty="0" smtClean="0"/>
              <a:t>선택적</a:t>
            </a:r>
            <a:r>
              <a:rPr lang="en-US" altLang="ko-KR" sz="1200" dirty="0" smtClean="0"/>
              <a:t>(optional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</a:t>
            </a:r>
            <a:endParaRPr lang="en-US" altLang="ko-KR" sz="1200" dirty="0" smtClean="0"/>
          </a:p>
          <a:p>
            <a:pPr lvl="2"/>
            <a:r>
              <a:rPr lang="ko-KR" altLang="en-US" sz="1200" dirty="0" smtClean="0"/>
              <a:t>없으면 루프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동안 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의</a:t>
            </a:r>
            <a:r>
              <a:rPr lang="ko-KR" altLang="en-US" sz="1200" dirty="0" smtClean="0"/>
              <a:t> 값이 유지됨</a:t>
            </a:r>
            <a:endParaRPr lang="en-US" altLang="ko-KR" sz="1200" dirty="0" smtClean="0"/>
          </a:p>
          <a:p>
            <a:r>
              <a:rPr lang="en-US" altLang="ko-KR" sz="1800" dirty="0" smtClean="0"/>
              <a:t>end-test-form</a:t>
            </a:r>
          </a:p>
          <a:p>
            <a:pPr lvl="1"/>
            <a:r>
              <a:rPr lang="ko-KR" altLang="en-US" sz="1400" dirty="0" smtClean="0"/>
              <a:t>매 </a:t>
            </a:r>
            <a:r>
              <a:rPr lang="ko-KR" altLang="en-US" sz="1400" dirty="0" smtClean="0"/>
              <a:t>반복 초기에 </a:t>
            </a:r>
            <a:r>
              <a:rPr lang="ko-KR" altLang="en-US" sz="1400" dirty="0" smtClean="0"/>
              <a:t>평가됨</a:t>
            </a:r>
            <a:endParaRPr lang="en-US" altLang="ko-KR" sz="1400" dirty="0" smtClean="0"/>
          </a:p>
          <a:p>
            <a:pPr lvl="1"/>
            <a:r>
              <a:rPr lang="en-US" altLang="ko-KR" sz="1300" dirty="0" smtClean="0"/>
              <a:t>true </a:t>
            </a:r>
            <a:r>
              <a:rPr lang="ko-KR" altLang="en-US" sz="1300" dirty="0" smtClean="0"/>
              <a:t>이면 </a:t>
            </a:r>
            <a:r>
              <a:rPr lang="en-US" altLang="ko-KR" sz="1300" dirty="0" smtClean="0"/>
              <a:t>result-form </a:t>
            </a:r>
            <a:r>
              <a:rPr lang="ko-KR" altLang="en-US" sz="1300" dirty="0" smtClean="0"/>
              <a:t>이 평가되고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제일 마지막 </a:t>
            </a:r>
            <a:r>
              <a:rPr lang="en-US" altLang="ko-KR" sz="1300" dirty="0" smtClean="0"/>
              <a:t>result-form</a:t>
            </a:r>
            <a:r>
              <a:rPr lang="ko-KR" altLang="en-US" sz="1300" dirty="0" smtClean="0"/>
              <a:t>이 값으로 리턴된다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800" dirty="0" smtClean="0"/>
              <a:t>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반복마다 루프 변수들이 모두 평가되고 </a:t>
            </a:r>
            <a:r>
              <a:rPr lang="ko-KR" altLang="en-US" sz="1800" dirty="0" smtClean="0"/>
              <a:t>난 후에 </a:t>
            </a:r>
            <a:r>
              <a:rPr lang="ko-KR" altLang="en-US" sz="1800" dirty="0" smtClean="0"/>
              <a:t>그 값이 변수에 할당된다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571612"/>
            <a:ext cx="30348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786058"/>
            <a:ext cx="2214578" cy="26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rot="5400000">
            <a:off x="5751521" y="217883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6314" y="3714752"/>
            <a:ext cx="328614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;;;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do ((n 0 (1+ n))</a:t>
            </a:r>
          </a:p>
          <a:p>
            <a:r>
              <a:rPr lang="en-US" altLang="ko-KR" dirty="0" smtClean="0"/>
              <a:t>  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(cur 0 next)</a:t>
            </a:r>
          </a:p>
          <a:p>
            <a:r>
              <a:rPr lang="en-US" altLang="ko-KR" dirty="0" smtClean="0"/>
              <a:t>     (next 1 (+ cur next)))</a:t>
            </a:r>
          </a:p>
          <a:p>
            <a:r>
              <a:rPr lang="en-US" altLang="ko-KR" dirty="0" smtClean="0"/>
              <a:t>    ((= 10 n) cur))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많은 기능을 가지고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r>
              <a:rPr lang="en-US" altLang="ko-KR" sz="2000" dirty="0" smtClean="0"/>
              <a:t>Lisp </a:t>
            </a:r>
            <a:r>
              <a:rPr lang="ko-KR" altLang="en-US" sz="2000" dirty="0" err="1" smtClean="0"/>
              <a:t>스럽지</a:t>
            </a:r>
            <a:r>
              <a:rPr lang="ko-KR" altLang="en-US" sz="2000" dirty="0" smtClean="0"/>
              <a:t> 않다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하지만 루프에 </a:t>
            </a:r>
            <a:r>
              <a:rPr lang="ko-KR" altLang="en-US" sz="1800" dirty="0" smtClean="0"/>
              <a:t>대한 힌트를 줄 수 </a:t>
            </a:r>
            <a:r>
              <a:rPr lang="ko-KR" altLang="en-US" sz="1800" dirty="0" smtClean="0"/>
              <a:t>있다</a:t>
            </a:r>
            <a:endParaRPr lang="en-US" altLang="ko-KR" sz="1800" dirty="0" smtClean="0"/>
          </a:p>
          <a:p>
            <a:r>
              <a:rPr lang="ko-KR" altLang="en-US" sz="2000" dirty="0" err="1" smtClean="0"/>
              <a:t>사용예</a:t>
            </a:r>
            <a:r>
              <a:rPr lang="en-US" altLang="ko-KR" sz="2000" dirty="0" smtClean="0"/>
              <a:t>) – 1~10</a:t>
            </a:r>
            <a:r>
              <a:rPr lang="ko-KR" altLang="en-US" sz="2000" dirty="0" smtClean="0"/>
              <a:t>까지 숫자 더하기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4357694"/>
            <a:ext cx="6786610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smtClean="0"/>
              <a:t>loop for x from 1 to 10 summing (</a:t>
            </a:r>
            <a:r>
              <a:rPr lang="en-US" altLang="ko-KR" sz="1400" dirty="0" err="1" smtClean="0"/>
              <a:t>expt</a:t>
            </a:r>
            <a:r>
              <a:rPr lang="en-US" altLang="ko-KR" sz="1400" dirty="0" smtClean="0"/>
              <a:t> x 2))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(loop for x across "the quick brown fox jumps over the lazy dog"</a:t>
            </a:r>
          </a:p>
          <a:p>
            <a:r>
              <a:rPr lang="en-US" altLang="ko-KR" sz="1400" dirty="0" smtClean="0"/>
              <a:t>     counting (find x "</a:t>
            </a:r>
            <a:r>
              <a:rPr lang="en-US" altLang="ko-KR" sz="1400" dirty="0" err="1" smtClean="0"/>
              <a:t>aeiou</a:t>
            </a:r>
            <a:r>
              <a:rPr lang="en-US" altLang="ko-KR" sz="1400" dirty="0" smtClean="0"/>
              <a:t>"))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;;; </a:t>
            </a:r>
            <a:r>
              <a:rPr lang="en-US" altLang="ko-KR" sz="1400" dirty="0" err="1" smtClean="0"/>
              <a:t>fibonacci</a:t>
            </a:r>
            <a:r>
              <a:rPr lang="en-US" altLang="ko-KR" sz="1400" dirty="0" smtClean="0"/>
              <a:t> number</a:t>
            </a:r>
            <a:endParaRPr lang="en-US" altLang="ko-KR" sz="1400" dirty="0" smtClean="0"/>
          </a:p>
          <a:p>
            <a:r>
              <a:rPr lang="en-US" altLang="ko-KR" sz="1400" dirty="0" smtClean="0"/>
              <a:t>(loop for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below 10</a:t>
            </a:r>
          </a:p>
          <a:p>
            <a:r>
              <a:rPr lang="en-US" altLang="ko-KR" sz="1400" dirty="0" smtClean="0"/>
              <a:t>     and a = 0 then b</a:t>
            </a:r>
          </a:p>
          <a:p>
            <a:r>
              <a:rPr lang="en-US" altLang="ko-KR" sz="1400" dirty="0" smtClean="0"/>
              <a:t>     and b = 1 then (+ b a)</a:t>
            </a:r>
          </a:p>
          <a:p>
            <a:r>
              <a:rPr lang="en-US" altLang="ko-KR" sz="1400" dirty="0" smtClean="0"/>
              <a:t>     finally (return a</a:t>
            </a:r>
            <a:r>
              <a:rPr lang="en-US" altLang="ko-KR" sz="1400" dirty="0" smtClean="0"/>
              <a:t>))</a:t>
            </a:r>
            <a:endParaRPr lang="ko-KR" altLang="en-US" sz="1400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4357686" y="3429000"/>
            <a:ext cx="500066" cy="28575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38" y="3071810"/>
            <a:ext cx="3143272" cy="114300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(loop 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from 1 to 10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collecting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9190" y="3071810"/>
            <a:ext cx="2928958" cy="114300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(do ((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nums</a:t>
            </a:r>
            <a:r>
              <a:rPr lang="en-US" altLang="ko-KR" sz="1400" dirty="0" smtClean="0">
                <a:solidFill>
                  <a:schemeClr val="tx1"/>
                </a:solidFill>
              </a:rPr>
              <a:t> nil)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1 (1+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((&gt;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10)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nreverse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nums</a:t>
            </a:r>
            <a:r>
              <a:rPr lang="en-US" altLang="ko-KR" sz="14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(push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nums</a:t>
            </a:r>
            <a:r>
              <a:rPr lang="en-US" altLang="ko-KR" sz="1400" dirty="0" smtClean="0">
                <a:solidFill>
                  <a:schemeClr val="tx1"/>
                </a:solidFill>
              </a:rPr>
              <a:t>))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자기만의 매크로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(Macros : Defining your own)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매크로를 </a:t>
            </a:r>
            <a:r>
              <a:rPr lang="ko-KR" altLang="en-US" dirty="0" smtClean="0"/>
              <a:t>사용한다는 것은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컴파일러가 나중에 </a:t>
            </a:r>
            <a:r>
              <a:rPr lang="ko-KR" altLang="en-US" dirty="0" smtClean="0"/>
              <a:t>사용할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 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코드를 만들도록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매크로의 수행은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넓은 의미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매크로가 수행되어 코드를 만들어내는 </a:t>
            </a:r>
            <a:r>
              <a:rPr lang="ko-KR" altLang="en-US" dirty="0" smtClean="0">
                <a:solidFill>
                  <a:srgbClr val="FF0000"/>
                </a:solidFill>
              </a:rPr>
              <a:t>매크로 확장 시간</a:t>
            </a:r>
            <a:r>
              <a:rPr lang="en-US" altLang="ko-KR" dirty="0" smtClean="0">
                <a:solidFill>
                  <a:srgbClr val="FF0000"/>
                </a:solidFill>
              </a:rPr>
              <a:t>(macro expansion time)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실행시간에 매크로가 만들어낸 코드를 평가하는 </a:t>
            </a:r>
            <a:r>
              <a:rPr lang="ko-KR" altLang="en-US" dirty="0" smtClean="0">
                <a:solidFill>
                  <a:srgbClr val="FF0000"/>
                </a:solidFill>
              </a:rPr>
              <a:t>런타임</a:t>
            </a:r>
            <a:r>
              <a:rPr lang="en-US" altLang="ko-KR" dirty="0" smtClean="0">
                <a:solidFill>
                  <a:srgbClr val="FF0000"/>
                </a:solidFill>
              </a:rPr>
              <a:t>(runtime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단계를 가진다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 </a:t>
            </a:r>
            <a:r>
              <a:rPr lang="ko-KR" altLang="en-US" dirty="0" smtClean="0"/>
              <a:t>확장 </a:t>
            </a:r>
            <a:r>
              <a:rPr lang="ko-KR" altLang="en-US" dirty="0" smtClean="0"/>
              <a:t>시의 환경과 만들어진 코드가 수행되는 런타임의 환경은 서로 전혀 다르다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 확장 </a:t>
            </a:r>
            <a:r>
              <a:rPr lang="ko-KR" altLang="en-US" dirty="0" smtClean="0"/>
              <a:t>시간에는 런타임에 존재할 데이터에 접근할 방법이 없다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매크로에 </a:t>
            </a:r>
            <a:r>
              <a:rPr lang="ko-KR" altLang="en-US" dirty="0" smtClean="0"/>
              <a:t>있어서 </a:t>
            </a:r>
            <a:r>
              <a:rPr lang="ko-KR" altLang="en-US" dirty="0" err="1" smtClean="0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환경의 결과와 컴파일 결과는 다를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매크로의 </a:t>
            </a:r>
            <a:r>
              <a:rPr lang="ko-KR" altLang="en-US" dirty="0" smtClean="0"/>
              <a:t>기능은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좁은 의미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코드를 </a:t>
            </a:r>
            <a:r>
              <a:rPr lang="ko-KR" altLang="en-US" dirty="0" smtClean="0"/>
              <a:t>실행하는 것이 아니라 나중에 실행할 코드를 만들어 내는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 정의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Step 1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호출 예를 작성하고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그것이 확장되어야 하는 코드를 작성하라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Step 2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DEFMACRO</a:t>
            </a:r>
            <a:r>
              <a:rPr lang="ko-KR" altLang="en-US" sz="2000" dirty="0" smtClean="0"/>
              <a:t>를 이용해서 손으로 </a:t>
            </a:r>
            <a:r>
              <a:rPr lang="ko-KR" altLang="en-US" sz="2000" dirty="0" smtClean="0"/>
              <a:t>확장한 코드를 만드는 </a:t>
            </a:r>
            <a:r>
              <a:rPr lang="ko-KR" altLang="en-US" sz="2000" dirty="0" smtClean="0"/>
              <a:t>매크로 코드를 </a:t>
            </a:r>
            <a:r>
              <a:rPr lang="ko-KR" altLang="en-US" sz="2000" dirty="0" smtClean="0"/>
              <a:t>작성하라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Step 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매크로로 요약한 것이 새는 틈이 없도록 하라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소수</a:t>
            </a:r>
            <a:r>
              <a:rPr lang="en-US" altLang="ko-KR" dirty="0" smtClean="0"/>
              <a:t>(prime number)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루프 매크로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571612"/>
            <a:ext cx="5429288" cy="171451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소수 체크 함수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primep</a:t>
            </a:r>
            <a:r>
              <a:rPr lang="en-US" altLang="ko-KR" sz="1200" dirty="0" smtClean="0">
                <a:solidFill>
                  <a:schemeClr val="tx1"/>
                </a:solidFill>
              </a:rPr>
              <a:t> (number)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(when (&gt; number 1)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(loop for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fac</a:t>
            </a:r>
            <a:r>
              <a:rPr lang="en-US" altLang="ko-KR" sz="1200" dirty="0" smtClean="0">
                <a:solidFill>
                  <a:schemeClr val="tx1"/>
                </a:solidFill>
              </a:rPr>
              <a:t> from 2 to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isqrt</a:t>
            </a:r>
            <a:r>
              <a:rPr lang="en-US" altLang="ko-KR" sz="1200" dirty="0" smtClean="0">
                <a:solidFill>
                  <a:schemeClr val="tx1"/>
                </a:solidFill>
              </a:rPr>
              <a:t> number) never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zerop</a:t>
            </a:r>
            <a:r>
              <a:rPr lang="en-US" altLang="ko-KR" sz="1200" dirty="0" smtClean="0">
                <a:solidFill>
                  <a:schemeClr val="tx1"/>
                </a:solidFill>
              </a:rPr>
              <a:t> (mod number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fac</a:t>
            </a:r>
            <a:r>
              <a:rPr lang="en-US" altLang="ko-KR" sz="1200" dirty="0" smtClean="0">
                <a:solidFill>
                  <a:schemeClr val="tx1"/>
                </a:solidFill>
              </a:rPr>
              <a:t>)))))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 –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다음 소수 얻기 함수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1200" dirty="0" smtClean="0">
                <a:solidFill>
                  <a:schemeClr val="tx1"/>
                </a:solidFill>
              </a:rPr>
              <a:t> next-prime (number)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(loop for n from number when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primep</a:t>
            </a:r>
            <a:r>
              <a:rPr lang="en-US" altLang="ko-KR" sz="1200" dirty="0" smtClean="0">
                <a:solidFill>
                  <a:schemeClr val="tx1"/>
                </a:solidFill>
              </a:rPr>
              <a:t> n) return n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3429000"/>
            <a:ext cx="5429288" cy="32861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1-1.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호출 예 작성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(do-primes (p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“~d ” p))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1-2.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확장된 형태를 손으로 만들기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((p (next-prime 0) (next-prime (1+ p))))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((&gt; p 19))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2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defmacro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매크로를 정의한다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 &amp;rest body)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(let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(first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start (second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end (third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388" y="3429000"/>
            <a:ext cx="2357454" cy="32861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매크로 호출 및 수행 결과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(do-primes (p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(format t “~d “ p))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2 3 5 7 11 13 19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리스트를 풀어헤치는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Destructuring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리스트를 풀어헤치는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Destructuring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바인딩이란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두 개의 리스트에서 패턴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통해서 변수의 값을 할당하는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매크로의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는 리스트를 풀어헤치는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destructuring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바인딩이 가능하다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14480" y="2714620"/>
            <a:ext cx="6143668" cy="207170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sz="1200" dirty="0" smtClean="0">
                <a:solidFill>
                  <a:schemeClr val="tx1"/>
                </a:solidFill>
              </a:rPr>
              <a:t>-bind (x y z) ‘(a b c)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(list x y z))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 (a b c)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sz="1200" dirty="0" smtClean="0">
                <a:solidFill>
                  <a:schemeClr val="tx1"/>
                </a:solidFill>
              </a:rPr>
              <a:t>-bind (x (y) z) ‘(a (b) c)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(list x y z))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 (a b c)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sz="1200" dirty="0" smtClean="0">
                <a:solidFill>
                  <a:schemeClr val="tx1"/>
                </a:solidFill>
              </a:rPr>
              <a:t>-bind (x (y) . z) ‘(a (b) c d)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(list x y z))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 (a b (c 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리스트를 풀어헤치는 바인딩을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매크로 정의 개선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1785926"/>
            <a:ext cx="5500726" cy="164307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2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defmacro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매크로를 정의한다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 &amp;rest body)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(let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(first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start (second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end (third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-and-range)))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((&gt; 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42976" y="3929066"/>
            <a:ext cx="5500726" cy="157163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2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defmacro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매크로를 정의한다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</a:t>
            </a:r>
            <a:r>
              <a:rPr lang="en-US" altLang="ko-KR" sz="1200" dirty="0" smtClean="0">
                <a:solidFill>
                  <a:schemeClr val="tx1"/>
                </a:solidFill>
              </a:rPr>
              <a:t>((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>
                <a:solidFill>
                  <a:srgbClr val="FF0000"/>
                </a:solidFill>
              </a:rPr>
              <a:t> start end)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&amp;body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body)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</a:t>
            </a:r>
            <a:r>
              <a:rPr lang="en-US" altLang="ko-KR" sz="1200" dirty="0" smtClean="0">
                <a:solidFill>
                  <a:schemeClr val="tx1"/>
                </a:solidFill>
              </a:rPr>
              <a:t>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714744" y="3571876"/>
            <a:ext cx="357190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8016" y="4929198"/>
            <a:ext cx="2000264" cy="157163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&amp;rest 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&amp;body</a:t>
            </a:r>
            <a:r>
              <a:rPr lang="ko-KR" altLang="en-US" sz="1200" dirty="0" smtClean="0">
                <a:solidFill>
                  <a:schemeClr val="tx1"/>
                </a:solidFill>
              </a:rPr>
              <a:t>는 같은 </a:t>
            </a:r>
            <a:r>
              <a:rPr lang="ko-KR" altLang="en-US" sz="1200" dirty="0" smtClean="0">
                <a:solidFill>
                  <a:schemeClr val="tx1"/>
                </a:solidFill>
              </a:rPr>
              <a:t>효</a:t>
            </a:r>
            <a:r>
              <a:rPr lang="ko-KR" altLang="en-US" sz="1200" dirty="0" smtClean="0">
                <a:solidFill>
                  <a:schemeClr val="tx1"/>
                </a:solidFill>
              </a:rPr>
              <a:t>과를 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* &amp;optional, &amp;key </a:t>
            </a:r>
            <a:r>
              <a:rPr lang="ko-KR" altLang="en-US" sz="1200" dirty="0" smtClean="0">
                <a:solidFill>
                  <a:schemeClr val="tx1"/>
                </a:solidFill>
              </a:rPr>
              <a:t>도 매크로 인자에 사용할 수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en-US" altLang="ko-KR" dirty="0" smtClean="0"/>
              <a:t>o-primes </a:t>
            </a:r>
            <a:r>
              <a:rPr lang="ko-KR" altLang="en-US" dirty="0" smtClean="0"/>
              <a:t>매크로 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245869"/>
          <a:ext cx="7929617" cy="417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80"/>
                <a:gridCol w="3555572"/>
                <a:gridCol w="2000264"/>
                <a:gridCol w="2071701"/>
              </a:tblGrid>
              <a:tr h="421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코드 단계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</a:tr>
              <a:tr h="484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(do-primes</a:t>
                      </a:r>
                      <a:r>
                        <a:rPr lang="en-US" altLang="ko-KR" sz="1100" baseline="0" dirty="0" smtClean="0"/>
                        <a:t> (p 0 19) (format t “~d “ p))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Do-primes </a:t>
                      </a:r>
                      <a:r>
                        <a:rPr lang="ko-KR" altLang="en-US" sz="1100" dirty="0" smtClean="0"/>
                        <a:t>매크로</a:t>
                      </a:r>
                      <a:r>
                        <a:rPr lang="ko-KR" altLang="en-US" sz="1100" baseline="0" dirty="0" smtClean="0"/>
                        <a:t> 인식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982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`(do ((,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(next-prime 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(next-prime (1+ 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((&gt; 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end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,@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body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인자를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평가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(evaluate)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하지 않고 그대로 </a:t>
                      </a:r>
                      <a:r>
                        <a:rPr lang="ko-KR" altLang="en-US" sz="1100" dirty="0" smtClean="0"/>
                        <a:t>매크로 몸체에 </a:t>
                      </a:r>
                      <a:r>
                        <a:rPr lang="ko-KR" altLang="en-US" sz="1100" dirty="0" smtClean="0"/>
                        <a:t>전달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|-&gt; p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start |-&gt; 1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end |-&gt; 19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body |-&gt; ((format t “~d “ p))</a:t>
                      </a:r>
                      <a:endParaRPr lang="ko-KR" altLang="en-US" sz="1100" dirty="0"/>
                    </a:p>
                  </a:txBody>
                  <a:tcPr/>
                </a:tc>
              </a:tr>
              <a:tr h="1352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(do ((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(next-prime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,start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(next-prime (1+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((&gt;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,end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,@body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-&gt;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(do ((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(next-prime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(next-prime (1+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((&gt;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(format t “~d “ p)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매크로 몸체 </a:t>
                      </a:r>
                      <a:r>
                        <a:rPr lang="ko-KR" altLang="en-US" sz="1100" dirty="0" smtClean="0"/>
                        <a:t>수행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확장시간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|-&gt; p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start |-&gt; 1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end |-&gt; 19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body |-&gt; ((format t “~d “ p))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8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(do ((p (next-prime 1) (next-prime (1+ p))))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((&gt; p 19))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(format t “~d “ p))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2 3 5 7 11 13 19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평가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실행시간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42910" y="1285860"/>
            <a:ext cx="7929618" cy="78581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 &amp;body </a:t>
            </a:r>
            <a:r>
              <a:rPr lang="en-US" altLang="ko-KR" sz="1200" dirty="0" smtClean="0">
                <a:solidFill>
                  <a:schemeClr val="tx1"/>
                </a:solidFill>
              </a:rPr>
              <a:t>body)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</a:t>
            </a:r>
            <a:r>
              <a:rPr lang="en-US" altLang="ko-KR" sz="1200" dirty="0" smtClean="0">
                <a:solidFill>
                  <a:schemeClr val="tx1"/>
                </a:solidFill>
              </a:rPr>
              <a:t>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Lisp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Lisp</a:t>
            </a:r>
            <a:r>
              <a:rPr lang="ko-KR" altLang="en-US" dirty="0" smtClean="0"/>
              <a:t>에 대한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Lisp</a:t>
            </a:r>
            <a:r>
              <a:rPr lang="ko-KR" altLang="en-US" dirty="0" smtClean="0"/>
              <a:t>이란 프로그래밍 언어 자체를 프로그래밍할 수 있는 프로그래밍언어이다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(Lisp is a programmable programming language &lt;John </a:t>
            </a:r>
            <a:r>
              <a:rPr lang="en-US" altLang="ko-KR" dirty="0" err="1" smtClean="0"/>
              <a:t>Foderaro</a:t>
            </a:r>
            <a:r>
              <a:rPr lang="en-US" altLang="ko-KR" dirty="0" smtClean="0"/>
              <a:t>&gt;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매크로가 있어 가능하다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Lisp </a:t>
            </a:r>
            <a:r>
              <a:rPr lang="ko-KR" altLang="en-US" dirty="0" smtClean="0"/>
              <a:t>만의 고유한 기능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다른 언어에도 매크로가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언어의 매크로와 다르다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매크로가 없다면 </a:t>
            </a:r>
            <a:r>
              <a:rPr lang="en-US" altLang="ko-KR" dirty="0" smtClean="0"/>
              <a:t>do-primes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어떻게 구현할까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2928934"/>
            <a:ext cx="3643338" cy="10001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print-primes (s </a:t>
            </a:r>
            <a:r>
              <a:rPr lang="en-US" altLang="ko-KR" sz="1200" dirty="0" smtClean="0">
                <a:solidFill>
                  <a:schemeClr val="tx1"/>
                </a:solidFill>
              </a:rPr>
              <a:t>e)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(do ((p (next-prime s) (next-prime (1+ p))))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p 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(format t "~d " p)))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2928934"/>
            <a:ext cx="3714776" cy="10001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defun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do-primes-fun (s e fn)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(do ((p (next-prime s) (next-prime (1+ p))))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p 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funcall</a:t>
            </a:r>
            <a:r>
              <a:rPr lang="en-US" altLang="ko-KR" sz="1200" dirty="0" smtClean="0">
                <a:solidFill>
                  <a:schemeClr val="tx1"/>
                </a:solidFill>
              </a:rPr>
              <a:t> fn p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4348" y="1785926"/>
            <a:ext cx="7572428" cy="10001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(do-primes (p 0 19)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(format t “~d “ p))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와 같은 기능을 하는 함수를 작성해보자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48" y="4143380"/>
            <a:ext cx="3643338" cy="228601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>
                <a:solidFill>
                  <a:schemeClr val="tx1"/>
                </a:solidFill>
              </a:rPr>
              <a:t>CL-USER</a:t>
            </a:r>
            <a:r>
              <a:rPr lang="pt-BR" altLang="ko-KR" sz="1200" dirty="0" smtClean="0">
                <a:solidFill>
                  <a:schemeClr val="tx1"/>
                </a:solidFill>
              </a:rPr>
              <a:t>&gt; (do-primes-fun1 0 19)</a:t>
            </a: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2 3 5 7 11 13 17 19 </a:t>
            </a: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NIL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 OK!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하지만 소수를 출력 말고 다른 것을 하고 싶다면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그 기능을 하는 함수를 또 작성하거나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오른쪽처럼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4143380"/>
            <a:ext cx="3714776" cy="228601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>
                <a:solidFill>
                  <a:schemeClr val="tx1"/>
                </a:solidFill>
              </a:rPr>
              <a:t>CL-USER</a:t>
            </a:r>
            <a:r>
              <a:rPr lang="pt-BR" altLang="ko-KR" sz="1200" dirty="0" smtClean="0">
                <a:solidFill>
                  <a:schemeClr val="tx1"/>
                </a:solidFill>
              </a:rPr>
              <a:t>&gt; (do-primes-fun 0 19 </a:t>
            </a:r>
            <a:endParaRPr lang="pt-BR" altLang="ko-KR" sz="1200" dirty="0" smtClean="0">
              <a:solidFill>
                <a:schemeClr val="tx1"/>
              </a:solidFill>
            </a:endParaRP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	</a:t>
            </a:r>
            <a:r>
              <a:rPr lang="pt-BR" altLang="ko-KR" sz="1200" dirty="0" smtClean="0">
                <a:solidFill>
                  <a:schemeClr val="tx1"/>
                </a:solidFill>
              </a:rPr>
              <a:t>#'(</a:t>
            </a:r>
            <a:r>
              <a:rPr lang="pt-BR" altLang="ko-KR" sz="1200" dirty="0" smtClean="0">
                <a:solidFill>
                  <a:schemeClr val="tx1"/>
                </a:solidFill>
              </a:rPr>
              <a:t>lambda (x) (format t "~d " x)))</a:t>
            </a: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2 </a:t>
            </a:r>
            <a:r>
              <a:rPr lang="pt-BR" altLang="ko-KR" sz="1200" dirty="0" smtClean="0">
                <a:solidFill>
                  <a:schemeClr val="tx1"/>
                </a:solidFill>
              </a:rPr>
              <a:t>3 5 7 11 13 17 19 </a:t>
            </a: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NIL</a:t>
            </a:r>
          </a:p>
          <a:p>
            <a:endParaRPr lang="pt-BR" altLang="ko-KR" sz="1200" dirty="0" smtClean="0">
              <a:solidFill>
                <a:schemeClr val="tx1"/>
              </a:solidFill>
            </a:endParaRP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: OK!</a:t>
            </a:r>
          </a:p>
          <a:p>
            <a:r>
              <a:rPr lang="pt-BR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하지만 직관적이지 않다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- 0, 19</a:t>
            </a:r>
            <a:r>
              <a:rPr lang="ko-KR" altLang="en-US" sz="1200" dirty="0" smtClean="0">
                <a:solidFill>
                  <a:schemeClr val="tx1"/>
                </a:solidFill>
              </a:rPr>
              <a:t>하고 </a:t>
            </a:r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는 어떤 관계에 있지</a:t>
            </a:r>
            <a:r>
              <a:rPr lang="en-US" altLang="ko-KR" sz="1200" dirty="0" smtClean="0">
                <a:solidFill>
                  <a:schemeClr val="tx1"/>
                </a:solidFill>
              </a:rPr>
              <a:t>???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함수 호출의 비용도 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pt-BR" altLang="ko-KR" sz="1200" dirty="0" smtClean="0">
              <a:solidFill>
                <a:schemeClr val="tx1"/>
              </a:solidFill>
            </a:endParaRPr>
          </a:p>
          <a:p>
            <a:endParaRPr lang="pt-BR" altLang="ko-KR" sz="1200" dirty="0" smtClean="0">
              <a:solidFill>
                <a:schemeClr val="tx1"/>
              </a:solidFill>
            </a:endParaRPr>
          </a:p>
          <a:p>
            <a:endParaRPr lang="pt-BR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확장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내가 만든 매크로가 내가 의도한대로 확장될까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macroexpand-1</a:t>
            </a:r>
          </a:p>
          <a:p>
            <a:pPr lvl="1"/>
            <a:r>
              <a:rPr lang="ko-KR" altLang="en-US" sz="1200" dirty="0" smtClean="0"/>
              <a:t>매크로 호출에 대해서 한 단계 확장한 형태를 출력해 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400" dirty="0" err="1" smtClean="0"/>
              <a:t>macroexpand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매크로 호출에 대해서 매크로를 하나도 포함하지 않을 때까지 확장한 형태를 출력해 준다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200" dirty="0" smtClean="0"/>
          </a:p>
          <a:p>
            <a:r>
              <a:rPr lang="ko-KR" altLang="en-US" sz="1400" dirty="0" smtClean="0"/>
              <a:t>함수는 확장하지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pPr lvl="1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14348" y="4071942"/>
            <a:ext cx="1857388" cy="78581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'(nil! a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1200" dirty="0" smtClean="0">
                <a:solidFill>
                  <a:schemeClr val="tx1"/>
                </a:solidFill>
              </a:rPr>
              <a:t> a nil)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4348" y="5143512"/>
            <a:ext cx="1857388" cy="78581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macroexpand</a:t>
            </a:r>
            <a:r>
              <a:rPr lang="en-US" altLang="ko-KR" sz="1200" dirty="0" smtClean="0">
                <a:solidFill>
                  <a:schemeClr val="tx1"/>
                </a:solidFill>
              </a:rPr>
              <a:t> '(nil! a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setq</a:t>
            </a:r>
            <a:r>
              <a:rPr lang="en-US" altLang="ko-KR" sz="1200" dirty="0" smtClean="0">
                <a:solidFill>
                  <a:schemeClr val="tx1"/>
                </a:solidFill>
              </a:rPr>
              <a:t> a nil)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29322" y="4071942"/>
            <a:ext cx="3000396" cy="250033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macroexpand</a:t>
            </a:r>
            <a:r>
              <a:rPr lang="en-US" altLang="ko-KR" sz="1200" dirty="0" smtClean="0">
                <a:solidFill>
                  <a:schemeClr val="tx1"/>
                </a:solidFill>
              </a:rPr>
              <a:t> '(do-primes (p 1 19) (format t "~d " p)))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(BLOCK NIL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(LET ((P (NEXT-PRIME 1)))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(TAGBODY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(GO #:G2183)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#:G2182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(TAGBODY (FORMAT T "~d " P))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(PSETQ P (NEXT-PRIME (1+ P)))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#:G2183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(UNLESS (&gt; P 19) (GO #:G2182))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(RETURN-FROM NIL (PROGN)))))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4612" y="4071942"/>
            <a:ext cx="3071834" cy="250033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'(do-primes (p 1 19) (format t "~d " p)))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((P (NEXT-PRIME 1)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NEXT-PRIME (1+ P))))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((&gt; </a:t>
            </a:r>
            <a:r>
              <a:rPr lang="en-US" altLang="ko-KR" sz="1200" dirty="0" smtClean="0">
                <a:solidFill>
                  <a:schemeClr val="tx1"/>
                </a:solidFill>
              </a:rPr>
              <a:t>P 19))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(</a:t>
            </a:r>
            <a:r>
              <a:rPr lang="en-US" altLang="ko-KR" sz="1200" dirty="0" smtClean="0">
                <a:solidFill>
                  <a:schemeClr val="tx1"/>
                </a:solidFill>
              </a:rPr>
              <a:t>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매크로의 새는 틈 막기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(Plugging the Leaks)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새는 틈</a:t>
            </a:r>
            <a:r>
              <a:rPr lang="en-US" altLang="ko-KR" dirty="0" smtClean="0"/>
              <a:t>(the leaks)</a:t>
            </a:r>
            <a:r>
              <a:rPr lang="ko-KR" altLang="en-US" dirty="0" smtClean="0"/>
              <a:t>이 있는 매크로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상황에서는 잘 동작하지만 어떤 상황에서는 의도한 것과 다르게 동작하는 매크로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 만든 매크로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새는 틈들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번 평가하는 문제 </a:t>
            </a:r>
            <a:r>
              <a:rPr lang="en-US" altLang="ko-KR" dirty="0" smtClean="0"/>
              <a:t>(multiple evaluation)</a:t>
            </a:r>
          </a:p>
          <a:p>
            <a:pPr lvl="2"/>
            <a:r>
              <a:rPr lang="ko-KR" altLang="en-US" dirty="0" smtClean="0"/>
              <a:t>인자로 전달된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폼이 매크로 안에서 여러 번 평가됨으로써 의도하지 않게 다른 값으로 위치하는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낚아채기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(variable capturing)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인자로 전달된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폼의 이름이 매크로 안에서 같은 이름에 의해서 가려지는 문제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새는 틈의 구체적인 예 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/>
              <a:t>여러 번 평가 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785926"/>
            <a:ext cx="7572428" cy="107157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2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defmacro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매크로를 정의한다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 &amp;body </a:t>
            </a:r>
            <a:r>
              <a:rPr lang="en-US" altLang="ko-KR" sz="1200" dirty="0" smtClean="0">
                <a:solidFill>
                  <a:schemeClr val="tx1"/>
                </a:solidFill>
              </a:rPr>
              <a:t>body)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</a:t>
            </a:r>
            <a:r>
              <a:rPr lang="en-US" altLang="ko-KR" sz="1200" dirty="0" smtClean="0">
                <a:solidFill>
                  <a:schemeClr val="tx1"/>
                </a:solidFill>
              </a:rPr>
              <a:t>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3000372"/>
            <a:ext cx="3643338" cy="321471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(do-primes (p 0 (random 100))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(format t “~d “ p))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-------------------------------------------------------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‘(do-primes </a:t>
            </a:r>
            <a:r>
              <a:rPr lang="en-US" altLang="ko-KR" sz="1200" dirty="0" smtClean="0">
                <a:solidFill>
                  <a:schemeClr val="tx1"/>
                </a:solidFill>
              </a:rPr>
              <a:t>(p 0 (random 100))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(</a:t>
            </a:r>
            <a:r>
              <a:rPr lang="en-US" altLang="ko-KR" sz="1200" dirty="0" smtClean="0">
                <a:solidFill>
                  <a:schemeClr val="tx1"/>
                </a:solidFill>
              </a:rPr>
              <a:t>format t “~d “ p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((P (NEXT-PRIME 0) (NEXT-PRIME (1+ P))))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</a:t>
            </a:r>
            <a:r>
              <a:rPr lang="en-US" altLang="ko-KR" sz="1200" dirty="0" smtClean="0">
                <a:solidFill>
                  <a:srgbClr val="FF0000"/>
                </a:solidFill>
              </a:rPr>
              <a:t>(&gt; P (RANDOM 100))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ko-KR" altLang="en-US" sz="1200" dirty="0" smtClean="0">
                <a:solidFill>
                  <a:schemeClr val="tx1"/>
                </a:solidFill>
              </a:rPr>
              <a:t>루프의 종료 조건을 검사할 때 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(RANDOM 100)</a:t>
            </a:r>
            <a:r>
              <a:rPr lang="ko-KR" altLang="en-US" sz="1200" dirty="0" smtClean="0">
                <a:solidFill>
                  <a:schemeClr val="tx1"/>
                </a:solidFill>
              </a:rPr>
              <a:t>을 평가하면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ko-KR" altLang="en-US" sz="1200" dirty="0" smtClean="0">
                <a:solidFill>
                  <a:schemeClr val="tx1"/>
                </a:solidFill>
              </a:rPr>
              <a:t>도대체 언제 끝나는 것일까</a:t>
            </a:r>
            <a:r>
              <a:rPr lang="en-US" altLang="ko-KR" sz="1200" dirty="0" smtClean="0">
                <a:solidFill>
                  <a:schemeClr val="tx1"/>
                </a:solidFill>
              </a:rPr>
              <a:t>??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3000372"/>
            <a:ext cx="3786214" cy="321471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setf</a:t>
            </a:r>
            <a:r>
              <a:rPr lang="en-US" altLang="ko-KR" sz="1200" dirty="0" smtClean="0">
                <a:solidFill>
                  <a:schemeClr val="tx1"/>
                </a:solidFill>
              </a:rPr>
              <a:t> n 16)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(do-primes (p 0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incf</a:t>
            </a:r>
            <a:r>
              <a:rPr lang="en-US" altLang="ko-KR" sz="1200" dirty="0" smtClean="0">
                <a:solidFill>
                  <a:schemeClr val="tx1"/>
                </a:solidFill>
              </a:rPr>
              <a:t> n))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(format t “~d “ p))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----------------------------------------------------------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‘((</a:t>
            </a:r>
            <a:r>
              <a:rPr lang="en-US" altLang="ko-KR" sz="1200" dirty="0" smtClean="0">
                <a:solidFill>
                  <a:schemeClr val="tx1"/>
                </a:solidFill>
              </a:rPr>
              <a:t>do-primes (p 0 (random 100))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(</a:t>
            </a:r>
            <a:r>
              <a:rPr lang="en-US" altLang="ko-KR" sz="1200" dirty="0" smtClean="0">
                <a:solidFill>
                  <a:schemeClr val="tx1"/>
                </a:solidFill>
              </a:rPr>
              <a:t>format t “~d “ p</a:t>
            </a:r>
            <a:r>
              <a:rPr lang="en-US" altLang="ko-KR" sz="1200" dirty="0" smtClean="0">
                <a:solidFill>
                  <a:schemeClr val="tx1"/>
                </a:solidFill>
              </a:rPr>
              <a:t>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((P (NEXT-PRIME 0) (NEXT-PRIME (1+ P))))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</a:t>
            </a:r>
            <a:r>
              <a:rPr lang="en-US" altLang="ko-KR" sz="1200" dirty="0" smtClean="0">
                <a:solidFill>
                  <a:srgbClr val="FF0000"/>
                </a:solidFill>
              </a:rPr>
              <a:t>(&gt; P (INCF N))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ko-KR" altLang="en-US" sz="1200" dirty="0" smtClean="0">
                <a:solidFill>
                  <a:schemeClr val="tx1"/>
                </a:solidFill>
              </a:rPr>
              <a:t>루프의 종료 조건을 검사할 때 마다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씩 증가시킨다면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ko-KR" altLang="en-US" sz="1200" dirty="0" smtClean="0">
                <a:solidFill>
                  <a:schemeClr val="tx1"/>
                </a:solidFill>
              </a:rPr>
              <a:t>도대체 언제 끝나는 것일까</a:t>
            </a:r>
            <a:r>
              <a:rPr lang="en-US" altLang="ko-KR" sz="1200" dirty="0" smtClean="0">
                <a:solidFill>
                  <a:schemeClr val="tx1"/>
                </a:solidFill>
              </a:rPr>
              <a:t>??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번 평가 문제 해결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785926"/>
            <a:ext cx="7572428" cy="1285884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여러 번 평가 수행 해결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ending-value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ending-value))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786" y="3214686"/>
            <a:ext cx="7572428" cy="300039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(do-primes (p 0 (random 100))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(format t “~d “ p))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macroexpand-1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'(</a:t>
            </a:r>
            <a:r>
              <a:rPr lang="en-US" altLang="ko-KR" sz="1200" dirty="0" smtClean="0">
                <a:solidFill>
                  <a:schemeClr val="tx1"/>
                </a:solidFill>
              </a:rPr>
              <a:t>do-primes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p 0 (random 100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(format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((P (NEXT-PRIME 0) (NEXT-PRIME (1+ P)))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(</a:t>
            </a:r>
            <a:r>
              <a:rPr lang="en-US" altLang="ko-KR" sz="1200" dirty="0" smtClean="0">
                <a:solidFill>
                  <a:schemeClr val="tx1"/>
                </a:solidFill>
              </a:rPr>
              <a:t>ENDING-VALUE (RANDOM 100)))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((&gt; </a:t>
            </a:r>
            <a:r>
              <a:rPr lang="en-US" altLang="ko-KR" sz="1200" dirty="0" smtClean="0">
                <a:solidFill>
                  <a:schemeClr val="tx1"/>
                </a:solidFill>
              </a:rPr>
              <a:t>P ENDING-VALUE))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P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</a:t>
            </a:r>
            <a:r>
              <a:rPr lang="ko-KR" altLang="en-US" sz="1200" dirty="0" smtClean="0">
                <a:solidFill>
                  <a:schemeClr val="tx1"/>
                </a:solidFill>
              </a:rPr>
              <a:t>이제는 </a:t>
            </a:r>
            <a:r>
              <a:rPr lang="en-US" altLang="ko-KR" sz="1200" dirty="0" smtClean="0">
                <a:solidFill>
                  <a:schemeClr val="tx1"/>
                </a:solidFill>
              </a:rPr>
              <a:t>(random 100)</a:t>
            </a:r>
            <a:r>
              <a:rPr lang="ko-KR" altLang="en-US" sz="1200" dirty="0" smtClean="0">
                <a:solidFill>
                  <a:schemeClr val="tx1"/>
                </a:solidFill>
              </a:rPr>
              <a:t>을 한 번만 수행한다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새는 틈의 구체적인 예 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/>
              <a:t>변수 낚아채기 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643050"/>
            <a:ext cx="7572428" cy="121444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여러 번 평가 수행 해결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(</a:t>
            </a:r>
            <a:r>
              <a:rPr lang="en-US" altLang="ko-KR" sz="1200" dirty="0" smtClean="0">
                <a:solidFill>
                  <a:schemeClr val="tx1"/>
                </a:solidFill>
              </a:rPr>
              <a:t>ending-value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ending-value))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,@body))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786" y="2928934"/>
            <a:ext cx="7572428" cy="364333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(do-primes (ending-value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에러 발생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caught ERROR: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;   The variable ENDING-VALUE occurs more than once in the lambda list.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'(</a:t>
            </a:r>
            <a:r>
              <a:rPr lang="en-US" altLang="ko-KR" sz="1200" dirty="0" smtClean="0">
                <a:solidFill>
                  <a:schemeClr val="tx1"/>
                </a:solidFill>
              </a:rPr>
              <a:t>do-primes (ending-value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 (</a:t>
            </a:r>
            <a:r>
              <a:rPr lang="en-US" altLang="ko-KR" sz="1200" dirty="0" smtClean="0">
                <a:solidFill>
                  <a:schemeClr val="tx1"/>
                </a:solidFill>
              </a:rPr>
              <a:t>format t "~d " ending-value)))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0) (NEXT-PRIME (1+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 19))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((&gt;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ENDING-VALUE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ENDING-VALUE 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매크로에서 만든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변수명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ENDING-VALUE 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인자로 들어온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변수명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gensym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현재까지 만들어지지 않은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uninterned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새로운 심볼을 만들어내는 함수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gensym</a:t>
            </a:r>
            <a:r>
              <a:rPr lang="ko-KR" altLang="en-US" sz="1600" dirty="0" smtClean="0"/>
              <a:t>을 이용해서 인자로 들어온 변수명이 매크로에서 만들어서 사용하는 변수명과 겹치지 않도록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낚아채기 문제 해결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2571744"/>
            <a:ext cx="7572428" cy="135732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변수 낚아채기 문제 해결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(let ((ending-value-name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gensym</a:t>
            </a:r>
            <a:r>
              <a:rPr lang="en-US" altLang="ko-KR" sz="1200" dirty="0" smtClean="0">
                <a:solidFill>
                  <a:srgbClr val="FF0000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  (</a:t>
            </a:r>
            <a:r>
              <a:rPr lang="en-US" altLang="ko-KR" sz="1200" dirty="0" smtClean="0">
                <a:solidFill>
                  <a:srgbClr val="FF0000"/>
                </a:solidFill>
              </a:rPr>
              <a:t>,ending-value-name</a:t>
            </a:r>
            <a:r>
              <a:rPr lang="en-US" altLang="ko-KR" sz="1200" dirty="0" smtClean="0">
                <a:solidFill>
                  <a:schemeClr val="tx1"/>
                </a:solidFill>
              </a:rPr>
              <a:t>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 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,ending-value-name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,@body)))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5786" y="4000504"/>
            <a:ext cx="7572428" cy="257176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do-primes (ending-value-name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ending-value-name))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2 3 5 7 11 13 17 19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----------------------------------------------------------------------------------------------------------------------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(macroexpand-1 '(do-primes (ending-value-name 0 19)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ending-value-name)))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(DO ((ENDING-VALUE-NAME (NEXT-PRIME 0) (NEXT-PRIME (1+ ENDING-VALUE-NAME)))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#:G2081</a:t>
            </a:r>
            <a:r>
              <a:rPr lang="en-US" altLang="ko-KR" sz="1200" dirty="0" smtClean="0">
                <a:solidFill>
                  <a:schemeClr val="tx1"/>
                </a:solidFill>
              </a:rPr>
              <a:t> 19))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((&gt; ENDING-VALUE-NAME </a:t>
            </a:r>
            <a:r>
              <a:rPr lang="en-US" altLang="ko-KR" sz="1200" dirty="0" smtClean="0">
                <a:solidFill>
                  <a:srgbClr val="FF0000"/>
                </a:solidFill>
              </a:rPr>
              <a:t>#:G2081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(FORMAT T "~d " ENDING-VALUE-NAME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작성을 위한 조언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특별한 이유가 없다면 매크로 몸체에서 </a:t>
            </a:r>
            <a:r>
              <a:rPr lang="ko-KR" altLang="en-US" dirty="0" smtClean="0">
                <a:solidFill>
                  <a:srgbClr val="FF0000"/>
                </a:solidFill>
              </a:rPr>
              <a:t>매크로 인자로 들어온 변수를 평가하는 순서</a:t>
            </a:r>
            <a:r>
              <a:rPr lang="ko-KR" altLang="en-US" dirty="0" smtClean="0"/>
              <a:t>는 매크로 </a:t>
            </a: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r>
              <a:rPr lang="ko-KR" altLang="en-US" dirty="0" smtClean="0"/>
              <a:t>에서 변수가 나타나는 </a:t>
            </a:r>
            <a:r>
              <a:rPr lang="ko-KR" altLang="en-US" dirty="0" smtClean="0">
                <a:solidFill>
                  <a:srgbClr val="FF0000"/>
                </a:solidFill>
              </a:rPr>
              <a:t>순서와 같은 순서</a:t>
            </a:r>
            <a:r>
              <a:rPr lang="ko-KR" altLang="en-US" dirty="0" smtClean="0"/>
              <a:t>로 평가하라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특별한 이유가 없다면 매크로 </a:t>
            </a:r>
            <a:r>
              <a:rPr lang="ko-KR" altLang="en-US" dirty="0" smtClean="0">
                <a:solidFill>
                  <a:srgbClr val="FF0000"/>
                </a:solidFill>
              </a:rPr>
              <a:t>인자로 들어온 변수를 평가</a:t>
            </a:r>
            <a:r>
              <a:rPr lang="ko-KR" altLang="en-US" dirty="0" smtClean="0"/>
              <a:t>할 때에는 매크로에서 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변수명를</a:t>
            </a:r>
            <a:r>
              <a:rPr lang="ko-KR" altLang="en-US" dirty="0" smtClean="0">
                <a:solidFill>
                  <a:srgbClr val="FF0000"/>
                </a:solidFill>
              </a:rPr>
              <a:t> 만들어서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변수에 인자로 들어온 변수를 평가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할당하여 사용함으로써 인자로 들어온 변수가 </a:t>
            </a:r>
            <a:r>
              <a:rPr lang="ko-KR" altLang="en-US" dirty="0" smtClean="0">
                <a:solidFill>
                  <a:srgbClr val="FF0000"/>
                </a:solidFill>
              </a:rPr>
              <a:t>한 번만 평가</a:t>
            </a:r>
            <a:r>
              <a:rPr lang="ko-KR" altLang="en-US" dirty="0" smtClean="0"/>
              <a:t>되는 것을 보장하도록 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매크로 내에서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변수명을</a:t>
            </a:r>
            <a:r>
              <a:rPr lang="ko-KR" altLang="en-US" dirty="0" smtClean="0">
                <a:solidFill>
                  <a:srgbClr val="FF0000"/>
                </a:solidFill>
              </a:rPr>
              <a:t> 만들 때</a:t>
            </a:r>
            <a:r>
              <a:rPr lang="ko-KR" altLang="en-US" dirty="0" smtClean="0"/>
              <a:t>에는 </a:t>
            </a:r>
            <a:r>
              <a:rPr lang="en-US" altLang="ko-KR" dirty="0" smtClean="0">
                <a:solidFill>
                  <a:srgbClr val="FF0000"/>
                </a:solidFill>
              </a:rPr>
              <a:t>GENSYM</a:t>
            </a:r>
            <a:r>
              <a:rPr lang="ko-KR" altLang="en-US" dirty="0" smtClean="0">
                <a:solidFill>
                  <a:srgbClr val="FF0000"/>
                </a:solidFill>
              </a:rPr>
              <a:t>을 이용</a:t>
            </a:r>
            <a:r>
              <a:rPr lang="ko-KR" altLang="en-US" dirty="0" smtClean="0"/>
              <a:t>하여 만듦으로써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매크로 </a:t>
            </a:r>
            <a:r>
              <a:rPr lang="ko-KR" altLang="en-US" dirty="0" smtClean="0">
                <a:solidFill>
                  <a:srgbClr val="FF0000"/>
                </a:solidFill>
              </a:rPr>
              <a:t>인자로 어떤 </a:t>
            </a:r>
            <a:r>
              <a:rPr lang="ko-KR" altLang="en-US" dirty="0" err="1" smtClean="0">
                <a:solidFill>
                  <a:srgbClr val="FF0000"/>
                </a:solidFill>
              </a:rPr>
              <a:t>변수명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들어오더라도 매크로 에서 만들어서 사용하는 변수명과 이름이 </a:t>
            </a:r>
            <a:r>
              <a:rPr lang="ko-KR" altLang="en-US" dirty="0" smtClean="0">
                <a:solidFill>
                  <a:srgbClr val="FF0000"/>
                </a:solidFill>
              </a:rPr>
              <a:t>겹치지 않도록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매크로를 작성하는</a:t>
            </a:r>
            <a:r>
              <a:rPr lang="en-US" altLang="ko-KR" dirty="0" smtClean="0"/>
              <a:t>(write) </a:t>
            </a:r>
            <a:r>
              <a:rPr lang="ko-KR" altLang="en-US" dirty="0" smtClean="0"/>
              <a:t>매크로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매크로를 작성하는 것</a:t>
            </a:r>
            <a:r>
              <a:rPr lang="en-US" altLang="ko-KR" dirty="0" smtClean="0"/>
              <a:t>(</a:t>
            </a:r>
            <a:r>
              <a:rPr lang="en-US" altLang="ko-KR" dirty="0" smtClean="0"/>
              <a:t>macro-writing)</a:t>
            </a:r>
            <a:r>
              <a:rPr lang="ko-KR" altLang="en-US" dirty="0" smtClean="0"/>
              <a:t> 자체도 매크로의 도움을 얻어서 더 쉽고 간결하게 작성할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gensym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만드는 매크로 몸체를 </a:t>
            </a:r>
            <a:r>
              <a:rPr lang="ko-KR" altLang="en-US" dirty="0" smtClean="0"/>
              <a:t>좀 더 쉽게 작성할 수 있는</a:t>
            </a:r>
            <a:r>
              <a:rPr lang="en-US" altLang="ko-KR" dirty="0" smtClean="0"/>
              <a:t>(macro-writing) </a:t>
            </a:r>
            <a:r>
              <a:rPr lang="ko-KR" altLang="en-US" dirty="0" smtClean="0"/>
              <a:t>매크로를 만들어 보자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심볼을 만들어내는 매크로를 작성해 보자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643050"/>
            <a:ext cx="4071966" cy="500066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1-1.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호출 예 작성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(with-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gensyms</a:t>
            </a:r>
            <a:r>
              <a:rPr lang="en-US" altLang="ko-KR" sz="1200" dirty="0" smtClean="0">
                <a:solidFill>
                  <a:srgbClr val="FF0000"/>
                </a:solidFill>
              </a:rPr>
              <a:t> (ending-value-name)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(,ending-value-name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,ending-value-name))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1-2.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확장된 형태를 손으로 만들기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do-primes ((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start end)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(let ((ending-value-name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gensym</a:t>
            </a:r>
            <a:r>
              <a:rPr lang="en-US" altLang="ko-KR" sz="1200" dirty="0" smtClean="0">
                <a:solidFill>
                  <a:srgbClr val="FF0000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`(do ((,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(next-prime ,start) (next-prime (1+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(,ending-value-name ,end))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((&gt; ,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200" dirty="0" smtClean="0">
                <a:solidFill>
                  <a:schemeClr val="tx1"/>
                </a:solidFill>
              </a:rPr>
              <a:t> ,ending-value-name))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0562" y="1643050"/>
            <a:ext cx="4143404" cy="500066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;;;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너무 복잡하다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좀 더 단순하게 해보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1-1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호출 예 작성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(with-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gensyms</a:t>
            </a:r>
            <a:r>
              <a:rPr lang="en-US" altLang="ko-KR" sz="1200" dirty="0" smtClean="0">
                <a:solidFill>
                  <a:schemeClr val="tx1"/>
                </a:solidFill>
              </a:rPr>
              <a:t> (a b c) ‘body)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1-2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확장된 형태를 손으로 만들기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(let ((a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(b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(c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‘body)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--------------------------------------------------------------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;;; 2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defmacro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이용해서 매크로를 정의한다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200" dirty="0" smtClean="0">
                <a:solidFill>
                  <a:schemeClr val="tx1"/>
                </a:solidFill>
              </a:rPr>
              <a:t> with-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gensyms</a:t>
            </a:r>
            <a:r>
              <a:rPr lang="en-US" altLang="ko-KR" sz="1200" dirty="0" smtClean="0">
                <a:solidFill>
                  <a:schemeClr val="tx1"/>
                </a:solidFill>
              </a:rPr>
              <a:t> ((&amp;rest names) &amp;body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`(let ,(loop for n in names collect `(,n 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sz="12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,@body</a:t>
            </a:r>
            <a:r>
              <a:rPr lang="en-US" altLang="ko-KR" sz="1200" dirty="0" smtClean="0">
                <a:solidFill>
                  <a:schemeClr val="tx1"/>
                </a:solidFill>
              </a:rPr>
              <a:t>))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매크로란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코드를 만들어 내는 함수</a:t>
            </a:r>
            <a:r>
              <a:rPr lang="en-US" altLang="ko-KR" dirty="0" smtClean="0"/>
              <a:t>(</a:t>
            </a:r>
            <a:r>
              <a:rPr lang="en-US" altLang="ko-KR" dirty="0" smtClean="0"/>
              <a:t>function)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(On Lisp p82)</a:t>
            </a:r>
          </a:p>
          <a:p>
            <a:r>
              <a:rPr lang="ko-KR" altLang="en-US" dirty="0" smtClean="0"/>
              <a:t>매크로란 </a:t>
            </a:r>
            <a:r>
              <a:rPr lang="en-US" altLang="ko-KR" dirty="0" smtClean="0"/>
              <a:t>s-expression</a:t>
            </a:r>
            <a:r>
              <a:rPr lang="ko-KR" altLang="en-US" dirty="0" smtClean="0"/>
              <a:t>을 인자로 받아서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매크로 폼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의 위치에 나중에 평가될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폼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을 리턴하는 함수이다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(PCL p44)</a:t>
            </a:r>
            <a:endParaRPr lang="en-US" altLang="ko-KR" dirty="0" smtClean="0"/>
          </a:p>
          <a:p>
            <a:r>
              <a:rPr lang="en-US" altLang="ko-KR" dirty="0" smtClean="0"/>
              <a:t>Lisp</a:t>
            </a:r>
            <a:r>
              <a:rPr lang="ko-KR" altLang="en-US" dirty="0" smtClean="0"/>
              <a:t>을 가장 </a:t>
            </a:r>
            <a:r>
              <a:rPr lang="en-US" altLang="ko-KR" dirty="0" smtClean="0"/>
              <a:t>Lisp </a:t>
            </a:r>
            <a:r>
              <a:rPr lang="ko-KR" altLang="en-US" dirty="0" err="1" smtClean="0"/>
              <a:t>답게</a:t>
            </a:r>
            <a:r>
              <a:rPr lang="ko-KR" altLang="en-US" dirty="0" smtClean="0"/>
              <a:t> 만들어주는 기능이다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‘DEFMACRO’</a:t>
            </a:r>
            <a:r>
              <a:rPr lang="ko-KR" altLang="en-US" dirty="0" smtClean="0"/>
              <a:t>라는 매크로를 통해서 정의한다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매크로는 함수처럼 호출될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with-</a:t>
            </a:r>
            <a:r>
              <a:rPr lang="en-US" altLang="ko-KR" sz="3200" dirty="0" err="1" smtClean="0"/>
              <a:t>gensyms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매크로 분석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071678"/>
          <a:ext cx="80724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"/>
                <a:gridCol w="3857652"/>
                <a:gridCol w="2143140"/>
                <a:gridCol w="1857390"/>
              </a:tblGrid>
              <a:tr h="20119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코드 단계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환경</a:t>
                      </a:r>
                      <a:endParaRPr lang="ko-KR" altLang="en-US" sz="1200" dirty="0"/>
                    </a:p>
                  </a:txBody>
                  <a:tcPr/>
                </a:tc>
              </a:tr>
              <a:tr h="335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(with-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gensyms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(a b c) ‘body)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with-</a:t>
                      </a:r>
                      <a:r>
                        <a:rPr lang="en-US" altLang="ko-KR" sz="1200" dirty="0" err="1" smtClean="0"/>
                        <a:t>gensyms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매크로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인식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확장 시간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with-</a:t>
                      </a:r>
                      <a:r>
                        <a:rPr lang="en-US" altLang="ko-KR" sz="1200" dirty="0" err="1" smtClean="0"/>
                        <a:t>gensyms</a:t>
                      </a:r>
                      <a:r>
                        <a:rPr lang="en-US" altLang="ko-KR" sz="1200" dirty="0" smtClean="0"/>
                        <a:t> |-&gt; </a:t>
                      </a:r>
                      <a:r>
                        <a:rPr lang="ko-KR" altLang="en-US" sz="1200" dirty="0" smtClean="0"/>
                        <a:t>매크로 </a:t>
                      </a:r>
                      <a:r>
                        <a:rPr lang="en-US" altLang="ko-KR" sz="1200" dirty="0" smtClean="0"/>
                        <a:t>…..</a:t>
                      </a:r>
                      <a:endParaRPr lang="ko-KR" altLang="en-US" sz="1200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`(let ,(loop for n in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names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collect `(,n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)))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,@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body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인자를 평가 없이 매크로 몸체에 </a:t>
                      </a:r>
                      <a:r>
                        <a:rPr lang="ko-KR" altLang="en-US" sz="1200" dirty="0" smtClean="0"/>
                        <a:t>전달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확장 시간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names |-&gt; (a b c)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body |-&gt; (‘body)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10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(let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(loop for n in names collect `(,n (</a:t>
                      </a:r>
                      <a:r>
                        <a:rPr lang="en-US" altLang="ko-KR" sz="1200" dirty="0" err="1" smtClean="0">
                          <a:solidFill>
                            <a:srgbClr val="0070C0"/>
                          </a:solidFill>
                        </a:rPr>
                        <a:t>gensym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)))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,@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body)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loop</a:t>
                      </a:r>
                      <a:r>
                        <a:rPr lang="en-US" altLang="ko-KR" sz="12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70C0"/>
                          </a:solidFill>
                        </a:rPr>
                        <a:t>평가</a:t>
                      </a:r>
                      <a:endParaRPr lang="en-US" altLang="ko-KR" sz="1200" b="1" baseline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---------------------------------------------------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(loop for n in names collect `(,n (</a:t>
                      </a:r>
                      <a:r>
                        <a:rPr lang="en-US" altLang="ko-KR" sz="1200" dirty="0" err="1" smtClean="0">
                          <a:solidFill>
                            <a:srgbClr val="0070C0"/>
                          </a:solidFill>
                        </a:rPr>
                        <a:t>gensym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)))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1)  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: a -&gt;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n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-&gt; (a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2)  n : b -&gt;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n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-&gt; (b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3)  n : c -&gt;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`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n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-&gt; (c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4)  collect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((a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(b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(c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----------------------------------------------------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-&gt; (let 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((a (</a:t>
                      </a:r>
                      <a:r>
                        <a:rPr lang="en-US" altLang="ko-KR" sz="1200" baseline="0" dirty="0" err="1" smtClean="0">
                          <a:solidFill>
                            <a:srgbClr val="0070C0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)) (b (</a:t>
                      </a:r>
                      <a:r>
                        <a:rPr lang="en-US" altLang="ko-KR" sz="1200" baseline="0" dirty="0" err="1" smtClean="0">
                          <a:solidFill>
                            <a:srgbClr val="0070C0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)) (c (</a:t>
                      </a:r>
                      <a:r>
                        <a:rPr lang="en-US" altLang="ko-KR" sz="1200" baseline="0" dirty="0" err="1" smtClean="0">
                          <a:solidFill>
                            <a:srgbClr val="0070C0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rgbClr val="0070C0"/>
                          </a:solidFill>
                        </a:rPr>
                        <a:t>)))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‘body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매크로 몸체 </a:t>
                      </a:r>
                      <a:r>
                        <a:rPr lang="ko-KR" altLang="en-US" sz="1200" dirty="0" smtClean="0"/>
                        <a:t>수행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-&gt;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매크로 확장 완료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확장 시간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names |-&gt; (a b c)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body |-&gt; (‘body)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---------------------------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names |-&gt; (a b c)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69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(let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((a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(b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 (c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gensym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)))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‘body)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-&gt;‘body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코드 평가 수행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실행 시간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00034" y="1214422"/>
            <a:ext cx="8072494" cy="78581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defmacro</a:t>
            </a:r>
            <a:r>
              <a:rPr lang="en-US" altLang="ko-KR" sz="1400" dirty="0" smtClean="0">
                <a:solidFill>
                  <a:schemeClr val="tx1"/>
                </a:solidFill>
              </a:rPr>
              <a:t> with-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gensyms</a:t>
            </a:r>
            <a:r>
              <a:rPr lang="en-US" altLang="ko-KR" sz="1400" dirty="0" smtClean="0">
                <a:solidFill>
                  <a:schemeClr val="tx1"/>
                </a:solidFill>
              </a:rPr>
              <a:t> ((&amp;rest names) &amp;body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body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`(</a:t>
            </a:r>
            <a:r>
              <a:rPr lang="en-US" altLang="ko-KR" sz="1400" dirty="0" smtClean="0">
                <a:solidFill>
                  <a:schemeClr val="tx1"/>
                </a:solidFill>
              </a:rPr>
              <a:t>let ,(loop for n in names </a:t>
            </a:r>
            <a:r>
              <a:rPr lang="en-US" altLang="ko-KR" sz="1400" dirty="0" smtClean="0">
                <a:solidFill>
                  <a:schemeClr val="tx1"/>
                </a:solidFill>
              </a:rPr>
              <a:t>collect </a:t>
            </a:r>
            <a:r>
              <a:rPr lang="en-US" altLang="ko-KR" sz="1400" dirty="0" smtClean="0">
                <a:solidFill>
                  <a:schemeClr val="tx1"/>
                </a:solidFill>
              </a:rPr>
              <a:t>`(,n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gensym</a:t>
            </a:r>
            <a:r>
              <a:rPr lang="en-US" altLang="ko-KR" sz="1400" dirty="0" smtClean="0">
                <a:solidFill>
                  <a:schemeClr val="tx1"/>
                </a:solidFill>
              </a:rPr>
              <a:t>)))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,@body))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72198" y="6072206"/>
            <a:ext cx="2143140" cy="714404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그러나 매크로 내에서 사용되면 이 시점은 부모 </a:t>
            </a:r>
            <a:r>
              <a:rPr lang="ko-KR" altLang="en-US" sz="1000" dirty="0" smtClean="0">
                <a:solidFill>
                  <a:schemeClr val="tx1"/>
                </a:solidFill>
              </a:rPr>
              <a:t>매크로에 대한 </a:t>
            </a:r>
            <a:r>
              <a:rPr lang="ko-KR" altLang="en-US" sz="1000" dirty="0" smtClean="0">
                <a:solidFill>
                  <a:schemeClr val="tx1"/>
                </a:solidFill>
              </a:rPr>
              <a:t>호출이 있기 전까지는 수행되지 않는다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정 리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매크로 멋져요</a:t>
            </a:r>
            <a:r>
              <a:rPr lang="en-US" altLang="ko-KR" sz="3200" b="1" dirty="0" smtClean="0"/>
              <a:t>~! ^-^b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714488"/>
            <a:ext cx="6072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/>
              <a:t>끝</a:t>
            </a:r>
            <a:r>
              <a:rPr lang="en-US" altLang="ko-KR" sz="6600" dirty="0" smtClean="0"/>
              <a:t>!</a:t>
            </a:r>
          </a:p>
          <a:p>
            <a:pPr algn="ctr"/>
            <a:endParaRPr lang="en-US" altLang="ko-KR" sz="6600" dirty="0" smtClean="0"/>
          </a:p>
          <a:p>
            <a:pPr algn="ctr"/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.^^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사용시의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문법을 확장할 수 있게 해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의도를 좀 더 명확하게 </a:t>
            </a:r>
            <a:r>
              <a:rPr lang="ko-KR" altLang="en-US" dirty="0" smtClean="0"/>
              <a:t>표현하는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만들 수 있게 해 </a:t>
            </a:r>
            <a:r>
              <a:rPr lang="ko-KR" altLang="en-US" dirty="0" smtClean="0"/>
              <a:t>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실행시간에 </a:t>
            </a:r>
            <a:r>
              <a:rPr lang="ko-KR" altLang="en-US" dirty="0" smtClean="0"/>
              <a:t>호출에 대한 비용이 없다</a:t>
            </a:r>
            <a:endParaRPr lang="en-US" altLang="ko-KR" dirty="0" smtClean="0"/>
          </a:p>
          <a:p>
            <a:r>
              <a:rPr lang="ko-KR" altLang="en-US" dirty="0" smtClean="0"/>
              <a:t>손가락 움직임을 절약할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언어 확장의 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일반적인 프로그래밍 언어의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language + </a:t>
            </a:r>
            <a:r>
              <a:rPr lang="ko-KR" altLang="en-US" dirty="0" smtClean="0"/>
              <a:t>표준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라이브러리를 포함한 그 자체를 언어라고 생각한다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프로그래머가 직접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등을 작성하여 언어를 확장한다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Lisp</a:t>
            </a:r>
            <a:r>
              <a:rPr lang="ko-KR" altLang="en-US" dirty="0" smtClean="0"/>
              <a:t>의 언어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프로그래밍 언어의 확장 방법을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매크로를 통해서 새로운 형태의 언어 확장이 가능하다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문법 확장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Bottom-up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Top-down</a:t>
            </a:r>
          </a:p>
          <a:p>
            <a:pPr lvl="1"/>
            <a:r>
              <a:rPr lang="ko-KR" altLang="en-US" sz="1800" dirty="0" smtClean="0"/>
              <a:t>큰 문제를 잘게 쪼개어서 작은 문제의 합으로 해결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Bottom-up</a:t>
            </a:r>
          </a:p>
          <a:p>
            <a:pPr lvl="1"/>
            <a:r>
              <a:rPr lang="en-US" altLang="ko-KR" sz="1800" dirty="0" smtClean="0"/>
              <a:t>Top-down </a:t>
            </a:r>
            <a:r>
              <a:rPr lang="ko-KR" altLang="en-US" sz="1800" dirty="0" smtClean="0"/>
              <a:t>과 반대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해결하려는 문제에 맞도록 언어의 표현력을 끌어올리는</a:t>
            </a:r>
            <a:r>
              <a:rPr lang="en-US" altLang="ko-KR" sz="1800" dirty="0" smtClean="0"/>
              <a:t>(Bottom-up)</a:t>
            </a:r>
            <a:r>
              <a:rPr lang="ko-KR" altLang="en-US" sz="1800" dirty="0" smtClean="0"/>
              <a:t> 방식의 프로그래밍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매크로를 통해서 </a:t>
            </a:r>
            <a:r>
              <a:rPr lang="en-US" altLang="ko-KR" sz="1800" dirty="0" smtClean="0"/>
              <a:t>Bottom-up </a:t>
            </a:r>
            <a:r>
              <a:rPr lang="ko-KR" altLang="en-US" sz="1800" dirty="0" smtClean="0"/>
              <a:t>방식의 접근이 더욱 용이하다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해결해야 할 문제를 다루기에 용이한 프로그래밍 언어를 만들어서 해당 문제를 해결할 수 있다</a:t>
            </a:r>
            <a:r>
              <a:rPr lang="en-US" altLang="ko-KR" sz="1600" dirty="0" smtClean="0"/>
              <a:t>.</a:t>
            </a:r>
          </a:p>
          <a:p>
            <a:pPr lvl="3"/>
            <a:r>
              <a:rPr lang="ko-KR" altLang="en-US" sz="1400" dirty="0" smtClean="0"/>
              <a:t>문법 확장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매크로 작성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DEFMACRO</a:t>
            </a:r>
          </a:p>
          <a:p>
            <a:pPr lvl="1"/>
            <a:r>
              <a:rPr lang="ko-KR" altLang="en-US" sz="1050" dirty="0" smtClean="0"/>
              <a:t>매크로</a:t>
            </a:r>
            <a:r>
              <a:rPr lang="ko-KR" altLang="en-US" sz="1050" dirty="0" smtClean="0"/>
              <a:t>를 </a:t>
            </a:r>
            <a:r>
              <a:rPr lang="ko-KR" altLang="en-US" sz="1050" dirty="0" smtClean="0"/>
              <a:t>정의하는 매크로</a:t>
            </a:r>
            <a:endParaRPr lang="en-US" altLang="ko-KR" sz="1050" dirty="0" smtClean="0"/>
          </a:p>
          <a:p>
            <a:pPr lvl="1"/>
            <a:r>
              <a:rPr lang="en-US" altLang="ko-KR" sz="1050" dirty="0" err="1" smtClean="0"/>
              <a:t>Defun</a:t>
            </a:r>
            <a:r>
              <a:rPr lang="ko-KR" altLang="en-US" sz="1050" dirty="0" smtClean="0"/>
              <a:t>을 이용한 함수 정의와 유사하다</a:t>
            </a:r>
            <a:endParaRPr lang="en-US" altLang="ko-KR" sz="1050" dirty="0" smtClean="0"/>
          </a:p>
          <a:p>
            <a:pPr lvl="1"/>
            <a:endParaRPr lang="en-US" altLang="ko-KR" sz="1050" dirty="0" smtClean="0"/>
          </a:p>
          <a:p>
            <a:r>
              <a:rPr lang="en-US" altLang="ko-KR" sz="1200" dirty="0" smtClean="0"/>
              <a:t>Quote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‘</a:t>
            </a:r>
          </a:p>
          <a:p>
            <a:pPr lvl="1"/>
            <a:r>
              <a:rPr lang="en-US" altLang="ko-KR" sz="1100" dirty="0" smtClean="0"/>
              <a:t>‘</a:t>
            </a:r>
            <a:r>
              <a:rPr lang="ko-KR" altLang="en-US" sz="1100" dirty="0" smtClean="0"/>
              <a:t>가 붙은 심볼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대해서 평가를 하지 않는다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en-US" altLang="ko-KR" sz="1100" dirty="0" smtClean="0"/>
              <a:t>Quote </a:t>
            </a:r>
            <a:r>
              <a:rPr lang="ko-KR" altLang="en-US" sz="1100" dirty="0" smtClean="0"/>
              <a:t>함수와 동일</a:t>
            </a:r>
            <a:endParaRPr lang="en-US" altLang="ko-KR" sz="1100" dirty="0" smtClean="0"/>
          </a:p>
          <a:p>
            <a:r>
              <a:rPr lang="en-US" altLang="ko-KR" sz="1200" dirty="0" err="1" smtClean="0"/>
              <a:t>Backquote</a:t>
            </a:r>
            <a:r>
              <a:rPr lang="en-US" altLang="ko-KR" sz="1200" dirty="0" smtClean="0"/>
              <a:t>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`</a:t>
            </a:r>
          </a:p>
          <a:p>
            <a:pPr lvl="1"/>
            <a:r>
              <a:rPr lang="en-US" altLang="ko-KR" sz="1100" dirty="0" smtClean="0"/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붙은 심볼에 대해서는 평가를 하지 않는다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en-US" altLang="ko-KR" sz="1100" dirty="0" smtClean="0"/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1100" dirty="0" smtClean="0"/>
              <a:t>가 붙은 리스트에 대해서는 리스트 안에 </a:t>
            </a:r>
            <a:r>
              <a:rPr lang="en-US" altLang="ko-KR" sz="1100" dirty="0" smtClean="0"/>
              <a:t>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en-US" altLang="ko-KR" sz="1100" dirty="0" smtClean="0"/>
              <a:t>”, 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,@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이 붙은 심볼과 리스트만 평가하고 나머지는 평가하지 않는다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200" dirty="0" smtClean="0"/>
              <a:t>Comma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pPr lvl="1"/>
            <a:r>
              <a:rPr lang="en-US" altLang="ko-KR" sz="1100" dirty="0" smtClean="0"/>
              <a:t>` </a:t>
            </a:r>
            <a:r>
              <a:rPr lang="ko-KR" altLang="en-US" sz="1100" dirty="0" smtClean="0"/>
              <a:t>가 붙은 리스트 안에서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가 붙은 심볼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리스트에 대해서 평가를 수행한다</a:t>
            </a:r>
            <a:endParaRPr lang="en-US" altLang="ko-KR" sz="1100" dirty="0" smtClean="0"/>
          </a:p>
          <a:p>
            <a:r>
              <a:rPr lang="en-US" altLang="ko-KR" sz="1200" dirty="0" smtClean="0"/>
              <a:t>Comma-at -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,@</a:t>
            </a:r>
          </a:p>
          <a:p>
            <a:pPr lvl="1"/>
            <a:r>
              <a:rPr lang="en-US" altLang="ko-KR" sz="1100" dirty="0" smtClean="0"/>
              <a:t>`</a:t>
            </a:r>
            <a:r>
              <a:rPr lang="ko-KR" altLang="en-US" sz="1100" dirty="0" smtClean="0"/>
              <a:t>가 붙은 리스트 안에서 </a:t>
            </a:r>
            <a:r>
              <a:rPr lang="en-US" altLang="ko-KR" sz="1100" dirty="0" smtClean="0"/>
              <a:t>,@ </a:t>
            </a:r>
            <a:r>
              <a:rPr lang="ko-KR" altLang="en-US" sz="1100" dirty="0" smtClean="0"/>
              <a:t>가 붙은 심볼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리스트에 대해서 평가를 수행한 후 리스트를 한 꺼풀 벗겨낸다</a:t>
            </a:r>
            <a:r>
              <a:rPr lang="en-US" altLang="ko-KR" sz="1100" dirty="0" smtClean="0"/>
              <a:t>.</a:t>
            </a:r>
          </a:p>
          <a:p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4600596"/>
          <a:ext cx="62865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3000396"/>
                <a:gridCol w="171451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같은 의미의 다른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‘(a</a:t>
                      </a:r>
                      <a:r>
                        <a:rPr lang="en-US" altLang="ko-KR" sz="1400" baseline="0" dirty="0" smtClean="0"/>
                        <a:t> (+ 1 2)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(list ‘a ‘(+ 1 2) ‘c)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 (+ 1 2) c)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`(a ,(+ 1 2)</a:t>
                      </a:r>
                      <a:r>
                        <a:rPr lang="en-US" altLang="ko-KR" sz="1400" baseline="0" dirty="0" smtClean="0"/>
                        <a:t>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(list ‘a (+</a:t>
                      </a:r>
                      <a:r>
                        <a:rPr lang="en-US" altLang="ko-KR" sz="1400" baseline="0" dirty="0" smtClean="0"/>
                        <a:t> 1 2) ‘c)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 3</a:t>
                      </a:r>
                      <a:r>
                        <a:rPr lang="en-US" altLang="ko-KR" sz="1400" baseline="0" dirty="0" smtClean="0"/>
                        <a:t> c)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`(a (list 1 2)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(list ‘a ‘(list 1 2)</a:t>
                      </a:r>
                      <a:r>
                        <a:rPr lang="en-US" altLang="ko-KR" sz="1400" baseline="0" dirty="0" smtClean="0"/>
                        <a:t> ‘c)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 (list 1 2) c)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`(a ,(list 1 2)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(list ‘a (list 1 2) ‘c)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 (1 2) c)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`(a ,@(list 1 2) c)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(append</a:t>
                      </a:r>
                      <a:r>
                        <a:rPr lang="en-US" altLang="ko-KR" sz="1400" baseline="0" dirty="0" smtClean="0"/>
                        <a:t> (list ‘a) (list 1 2) (list ‘c))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(a 1 2 c)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변수 만들기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함수로는 안 된다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191400"/>
            <a:ext cx="178595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defmacro</a:t>
            </a:r>
            <a:r>
              <a:rPr lang="en-US" altLang="ko-KR" sz="1400" dirty="0" smtClean="0"/>
              <a:t> nil! (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(list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nil))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074" y="2191400"/>
            <a:ext cx="178595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defun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nil! (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nil</a:t>
            </a:r>
            <a:r>
              <a:rPr lang="en-US" altLang="ko-KR" sz="1400" dirty="0" smtClean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895613"/>
            <a:ext cx="1785950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(nil! a)</a:t>
            </a:r>
          </a:p>
          <a:p>
            <a:r>
              <a:rPr lang="en-US" altLang="ko-KR" sz="1400" dirty="0" smtClean="0"/>
              <a:t>-&gt;nil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</a:t>
            </a:r>
          </a:p>
          <a:p>
            <a:r>
              <a:rPr lang="en-US" altLang="ko-KR" sz="1400" dirty="0" smtClean="0"/>
              <a:t>-&gt; nil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15074" y="2895613"/>
            <a:ext cx="1785950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(nil! b)</a:t>
            </a:r>
          </a:p>
          <a:p>
            <a:r>
              <a:rPr lang="en-US" altLang="ko-KR" sz="1400" dirty="0" smtClean="0"/>
              <a:t>-&gt;error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b 1)</a:t>
            </a:r>
          </a:p>
          <a:p>
            <a:r>
              <a:rPr lang="en-US" altLang="ko-KR" sz="1400" dirty="0" smtClean="0"/>
              <a:t>-&gt; 1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(nil! b)</a:t>
            </a:r>
          </a:p>
          <a:p>
            <a:r>
              <a:rPr lang="en-US" altLang="ko-KR" sz="1400" dirty="0" smtClean="0"/>
              <a:t>-&gt; nil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</a:t>
            </a:r>
          </a:p>
          <a:p>
            <a:r>
              <a:rPr lang="en-US" altLang="ko-KR" sz="1400" dirty="0" smtClean="0"/>
              <a:t>-&gt;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96" y="2191400"/>
            <a:ext cx="178595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defun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nil! (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smtClean="0"/>
              <a:t>(list ‘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nil</a:t>
            </a:r>
            <a:r>
              <a:rPr lang="en-US" altLang="ko-KR" sz="1400" dirty="0" smtClean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96" y="2895613"/>
            <a:ext cx="1785950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(nil! a)</a:t>
            </a:r>
          </a:p>
          <a:p>
            <a:r>
              <a:rPr lang="en-US" altLang="ko-KR" sz="1400" dirty="0" smtClean="0"/>
              <a:t>-&gt;error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a 1)</a:t>
            </a:r>
          </a:p>
          <a:p>
            <a:r>
              <a:rPr lang="en-US" altLang="ko-KR" sz="1400" dirty="0" smtClean="0"/>
              <a:t>-&gt; 1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(nil! a)</a:t>
            </a:r>
          </a:p>
          <a:p>
            <a:r>
              <a:rPr lang="en-US" altLang="ko-KR" sz="1400" dirty="0" smtClean="0"/>
              <a:t>-&gt; 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setf</a:t>
            </a:r>
            <a:r>
              <a:rPr lang="en-US" altLang="ko-KR" sz="1400" dirty="0" smtClean="0"/>
              <a:t> 1 nil)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28662" y="5214950"/>
            <a:ext cx="2928958" cy="592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100" dirty="0" smtClean="0"/>
              <a:t>함수와의 차이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- </a:t>
            </a:r>
            <a:r>
              <a:rPr lang="ko-KR" altLang="en-US" sz="1050" dirty="0" smtClean="0"/>
              <a:t>함수는 </a:t>
            </a:r>
            <a:r>
              <a:rPr lang="ko-KR" altLang="en-US" sz="1050" dirty="0" smtClean="0"/>
              <a:t>결과를 만들어낸다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 </a:t>
            </a:r>
            <a:r>
              <a:rPr lang="en-US" altLang="ko-KR" sz="1050" dirty="0" smtClean="0"/>
              <a:t> - </a:t>
            </a:r>
            <a:r>
              <a:rPr lang="ko-KR" altLang="en-US" sz="1050" dirty="0" smtClean="0"/>
              <a:t>매크로는 </a:t>
            </a:r>
            <a:r>
              <a:rPr lang="ko-KR" altLang="en-US" sz="1050" dirty="0" smtClean="0"/>
              <a:t>표현</a:t>
            </a:r>
            <a:r>
              <a:rPr lang="en-US" altLang="ko-KR" sz="1050" dirty="0" smtClean="0"/>
              <a:t>(expression)</a:t>
            </a:r>
            <a:r>
              <a:rPr lang="ko-KR" altLang="en-US" sz="1050" dirty="0" smtClean="0"/>
              <a:t>을 만들어낸다</a:t>
            </a:r>
            <a:r>
              <a:rPr lang="en-US" altLang="ko-KR" sz="105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4393</Words>
  <Application>Microsoft Office PowerPoint</Application>
  <PresentationFormat>화면 슬라이드 쇼(4:3)</PresentationFormat>
  <Paragraphs>843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Practical Common Lisp Ch 7, 8</vt:lpstr>
      <vt:lpstr>개 요(Introduction)</vt:lpstr>
      <vt:lpstr>Lisp 이란?</vt:lpstr>
      <vt:lpstr>매크로란?</vt:lpstr>
      <vt:lpstr>매크로 사용시의 장점</vt:lpstr>
      <vt:lpstr>언어 확장의 관점</vt:lpstr>
      <vt:lpstr>Bottom-up 프로그래밍</vt:lpstr>
      <vt:lpstr>매크로 작성 도구</vt:lpstr>
      <vt:lpstr>간단한 매크로</vt:lpstr>
      <vt:lpstr>매크로 수행의 단계</vt:lpstr>
      <vt:lpstr>매크로와 함수의 동작 비교</vt:lpstr>
      <vt:lpstr>매크로의 동작 단계 in REPL</vt:lpstr>
      <vt:lpstr>매크로는 문법을 바꿀 수 있다</vt:lpstr>
      <vt:lpstr>7장 – 매크로 표준 제어 구성 (Macro : Standard Control Constructs)</vt:lpstr>
      <vt:lpstr>Lisp의 표준 제어 매크로</vt:lpstr>
      <vt:lpstr>매크로 – WHEN, UNLESS</vt:lpstr>
      <vt:lpstr>매크로 - COND</vt:lpstr>
      <vt:lpstr>루프를 위한 매크로</vt:lpstr>
      <vt:lpstr>DOLIST 매크로</vt:lpstr>
      <vt:lpstr>DOTIMES 매크로</vt:lpstr>
      <vt:lpstr>DO 매크로</vt:lpstr>
      <vt:lpstr>LOOP 매크로</vt:lpstr>
      <vt:lpstr>8장 – 자기만의 매크로 만들기 (Macros : Defining your own)</vt:lpstr>
      <vt:lpstr>매크로의 특징</vt:lpstr>
      <vt:lpstr>매크로 정의 단계</vt:lpstr>
      <vt:lpstr>소수(prime number)에 대한  루프 매크로 만들기</vt:lpstr>
      <vt:lpstr>리스트를 풀어헤치는(Destructuring) 바인딩</vt:lpstr>
      <vt:lpstr>리스트를 풀어헤치는 바인딩을 통한  매크로 정의 개선</vt:lpstr>
      <vt:lpstr>do-primes 매크로 분석</vt:lpstr>
      <vt:lpstr>매크로가 없다면 do-primes를  어떻게 구현할까?</vt:lpstr>
      <vt:lpstr>매크로 확장 확인하기</vt:lpstr>
      <vt:lpstr>매크로의 새는 틈 막기 (Plugging the Leaks)</vt:lpstr>
      <vt:lpstr>새는 틈의 구체적인 예 - 여러 번 평가 문제</vt:lpstr>
      <vt:lpstr>여러 번 평가 문제 해결</vt:lpstr>
      <vt:lpstr>새는 틈의 구체적인 예 - 변수 낚아채기 문제</vt:lpstr>
      <vt:lpstr>변수 낚아채기 문제 해결</vt:lpstr>
      <vt:lpstr>매크로 작성을 위한 조언</vt:lpstr>
      <vt:lpstr>매크로를 작성하는(write) 매크로 </vt:lpstr>
      <vt:lpstr>새로운 심볼을 만들어내는 매크로를 작성해 보자</vt:lpstr>
      <vt:lpstr>with-gensyms 매크로 분석</vt:lpstr>
      <vt:lpstr>정 리</vt:lpstr>
      <vt:lpstr>슬라이드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suil</dc:creator>
  <cp:lastModifiedBy>suil</cp:lastModifiedBy>
  <cp:revision>507</cp:revision>
  <dcterms:created xsi:type="dcterms:W3CDTF">2009-11-21T12:22:39Z</dcterms:created>
  <dcterms:modified xsi:type="dcterms:W3CDTF">2009-12-01T02:33:54Z</dcterms:modified>
</cp:coreProperties>
</file>