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8" r:id="rId16"/>
    <p:sldId id="278" r:id="rId17"/>
    <p:sldId id="269" r:id="rId18"/>
    <p:sldId id="270" r:id="rId19"/>
    <p:sldId id="271" r:id="rId20"/>
    <p:sldId id="272" r:id="rId21"/>
    <p:sldId id="273" r:id="rId22"/>
    <p:sldId id="279" r:id="rId23"/>
    <p:sldId id="280" r:id="rId24"/>
    <p:sldId id="282" r:id="rId25"/>
    <p:sldId id="281" r:id="rId26"/>
    <p:sldId id="276" r:id="rId27"/>
    <p:sldId id="27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0" autoAdjust="0"/>
  </p:normalViewPr>
  <p:slideViewPr>
    <p:cSldViewPr>
      <p:cViewPr varScale="1">
        <p:scale>
          <a:sx n="104" d="100"/>
          <a:sy n="104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33E8-78A7-4404-A711-AC5EAB31D0E6}" type="datetimeFigureOut">
              <a:rPr lang="ko-KR" altLang="en-US" smtClean="0"/>
              <a:pPr/>
              <a:t>2011-06-30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284E-B316-4C7E-A193-CEDBFCFB0D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클로저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7</a:t>
            </a:r>
            <a:r>
              <a:rPr lang="ko-KR" altLang="en-US" dirty="0" smtClean="0"/>
              <a:t>장 매크로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(Programming 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 - Macro)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Lisp</a:t>
            </a:r>
            <a:r>
              <a:rPr lang="ko-KR" altLang="en-US" dirty="0" smtClean="0"/>
              <a:t>을 좋아하는 사람들의 그룹</a:t>
            </a:r>
            <a:endParaRPr lang="en-US" altLang="ko-KR" dirty="0" smtClean="0"/>
          </a:p>
          <a:p>
            <a:r>
              <a:rPr lang="ko-KR" altLang="en-US" dirty="0" smtClean="0"/>
              <a:t>손수일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꿈꾸는쉴이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2010/09/04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unless </a:t>
            </a:r>
            <a:r>
              <a:rPr lang="ko-KR" altLang="en-US" dirty="0" smtClean="0"/>
              <a:t>매크로 분석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1916832"/>
          <a:ext cx="878497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16"/>
                <a:gridCol w="3879356"/>
                <a:gridCol w="1633619"/>
                <a:gridCol w="2902884"/>
              </a:tblGrid>
              <a:tr h="13149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코드 단계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동작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환경</a:t>
                      </a:r>
                      <a:endParaRPr lang="ko-KR" altLang="en-US" sz="900" dirty="0"/>
                    </a:p>
                  </a:txBody>
                  <a:tcPr/>
                </a:tc>
              </a:tr>
              <a:tr h="213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1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1" i="0" dirty="0" smtClean="0"/>
                        <a:t>(unless false </a:t>
                      </a:r>
                    </a:p>
                    <a:p>
                      <a:r>
                        <a:rPr lang="en-US" altLang="ko-KR" sz="1800" b="1" i="0" dirty="0" smtClean="0"/>
                        <a:t>  (</a:t>
                      </a:r>
                      <a:r>
                        <a:rPr lang="en-US" altLang="ko-KR" sz="1800" b="1" i="0" dirty="0" err="1" smtClean="0"/>
                        <a:t>println</a:t>
                      </a:r>
                      <a:r>
                        <a:rPr lang="en-US" altLang="ko-KR" sz="1800" b="1" i="0" dirty="0" smtClean="0"/>
                        <a:t> "this") </a:t>
                      </a:r>
                    </a:p>
                    <a:p>
                      <a:r>
                        <a:rPr lang="en-US" altLang="ko-KR" sz="1800" b="1" i="0" dirty="0" smtClean="0"/>
                        <a:t>  (</a:t>
                      </a:r>
                      <a:r>
                        <a:rPr lang="en-US" altLang="ko-KR" sz="1800" b="1" i="0" dirty="0" err="1" smtClean="0"/>
                        <a:t>println</a:t>
                      </a:r>
                      <a:r>
                        <a:rPr lang="en-US" altLang="ko-KR" sz="1800" b="1" i="0" dirty="0" smtClean="0"/>
                        <a:t> "and also this"))</a:t>
                      </a:r>
                      <a:endParaRPr lang="ko-KR" alt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코드를 </a:t>
                      </a:r>
                      <a:r>
                        <a:rPr lang="ko-KR" altLang="en-US" sz="1200" i="0" baseline="0" dirty="0" smtClean="0"/>
                        <a:t>읽으면서 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baseline="0" dirty="0" smtClean="0"/>
                        <a:t>unless </a:t>
                      </a:r>
                      <a:r>
                        <a:rPr lang="ko-KR" altLang="en-US" sz="1200" i="0" baseline="0" dirty="0" smtClean="0"/>
                        <a:t>매크로호출 인식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1200" i="0" baseline="0" dirty="0" smtClean="0"/>
                        <a:t>확장수행</a:t>
                      </a:r>
                      <a:endParaRPr lang="ko-KR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</a:tr>
              <a:tr h="499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i="1" dirty="0" smtClean="0"/>
                        <a:t>2</a:t>
                      </a:r>
                      <a:endParaRPr lang="ko-KR" altLang="en-US" sz="9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i="1" dirty="0" smtClean="0"/>
                        <a:t> (list 'if test nil (cons 'do body)))</a:t>
                      </a:r>
                      <a:endParaRPr lang="en-US" altLang="ko-KR" sz="9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i="1" dirty="0" smtClean="0"/>
                        <a:t>인자를 </a:t>
                      </a:r>
                      <a:r>
                        <a:rPr lang="ko-KR" altLang="en-US" sz="900" i="1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900" i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900" i="1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900" i="1" dirty="0" smtClean="0"/>
                        <a:t> 몸체에 전달</a:t>
                      </a:r>
                      <a:endParaRPr lang="en-US" altLang="ko-KR" sz="900" i="1" dirty="0" smtClean="0"/>
                    </a:p>
                    <a:p>
                      <a:pPr latinLnBrk="1"/>
                      <a:r>
                        <a:rPr lang="en-US" altLang="ko-KR" sz="900" i="1" dirty="0" smtClean="0"/>
                        <a:t>(</a:t>
                      </a:r>
                      <a:r>
                        <a:rPr lang="ko-KR" altLang="en-US" sz="900" b="1" i="1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900" i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 i="1" baseline="0" dirty="0" smtClean="0">
                          <a:solidFill>
                            <a:schemeClr val="tx1"/>
                          </a:solidFill>
                        </a:rPr>
                        <a:t>test |-&gt; false</a:t>
                      </a:r>
                    </a:p>
                    <a:p>
                      <a:r>
                        <a:rPr lang="en-US" altLang="ko-KR" sz="900" i="1" baseline="0" dirty="0" smtClean="0">
                          <a:solidFill>
                            <a:schemeClr val="tx1"/>
                          </a:solidFill>
                        </a:rPr>
                        <a:t>body |-&gt; (</a:t>
                      </a: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i="1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 "this") </a:t>
                      </a:r>
                      <a:r>
                        <a:rPr lang="en-US" altLang="ko-KR" sz="900" i="1" dirty="0" smtClean="0"/>
                        <a:t>(</a:t>
                      </a:r>
                      <a:r>
                        <a:rPr lang="en-US" altLang="ko-KR" sz="900" i="1" dirty="0" err="1" smtClean="0"/>
                        <a:t>println</a:t>
                      </a:r>
                      <a:r>
                        <a:rPr lang="en-US" altLang="ko-KR" sz="900" i="1" dirty="0" smtClean="0"/>
                        <a:t> "and also this"))</a:t>
                      </a:r>
                      <a:endParaRPr lang="ko-KR" altLang="en-US" sz="900" i="1" dirty="0"/>
                    </a:p>
                  </a:txBody>
                  <a:tcPr/>
                </a:tc>
              </a:tr>
              <a:tr h="148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(list 'if test nil (cons 'do body)))</a:t>
                      </a:r>
                      <a:endParaRPr lang="en-US" altLang="ko-KR" sz="1800" b="1" baseline="0" dirty="0" smtClean="0"/>
                    </a:p>
                    <a:p>
                      <a:pPr latinLnBrk="1"/>
                      <a:r>
                        <a:rPr lang="en-US" altLang="ko-KR" sz="1800" b="1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(if false</a:t>
                      </a:r>
                      <a:endParaRPr lang="en-US" altLang="ko-KR" sz="20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   nil 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   (do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</a:rPr>
                        <a:t>println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 "this") 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         (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</a:rPr>
                        <a:t>println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 "and also this"))</a:t>
                      </a:r>
                      <a:endParaRPr lang="en-US" altLang="ko-KR" sz="20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매크로 몸체 수행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4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test |-&gt; false</a:t>
                      </a:r>
                    </a:p>
                    <a:p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body |-&gt; 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</a:rPr>
                        <a:t>println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 "this") (</a:t>
                      </a:r>
                      <a:r>
                        <a:rPr lang="en-US" altLang="ko-KR" sz="1600" b="1" dirty="0" err="1" smtClean="0">
                          <a:solidFill>
                            <a:srgbClr val="FF0000"/>
                          </a:solidFill>
                        </a:rPr>
                        <a:t>println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 "and also this"))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</a:tr>
              <a:tr h="142434">
                <a:tc>
                  <a:txBody>
                    <a:bodyPr/>
                    <a:lstStyle/>
                    <a:p>
                      <a:pPr latinLnBrk="1"/>
                      <a:endParaRPr lang="ko-KR" altLang="en-US" sz="9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i="1" dirty="0" smtClean="0"/>
                        <a:t>확장완료 후 </a:t>
                      </a:r>
                      <a:r>
                        <a:rPr lang="en-US" altLang="ko-KR" sz="900" i="1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900" b="1" i="1" dirty="0" smtClean="0">
                          <a:solidFill>
                            <a:srgbClr val="0070C0"/>
                          </a:solidFill>
                        </a:rPr>
                        <a:t>컴파일</a:t>
                      </a:r>
                      <a:r>
                        <a:rPr lang="ko-KR" altLang="en-US" sz="900" b="1" i="1" baseline="0" dirty="0" smtClean="0">
                          <a:solidFill>
                            <a:srgbClr val="0070C0"/>
                          </a:solidFill>
                        </a:rPr>
                        <a:t> 수행</a:t>
                      </a:r>
                      <a:endParaRPr lang="en-US" altLang="ko-KR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i="1" dirty="0"/>
                    </a:p>
                  </a:txBody>
                  <a:tcPr/>
                </a:tc>
              </a:tr>
              <a:tr h="46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i="1" dirty="0" smtClean="0"/>
                        <a:t>4</a:t>
                      </a:r>
                      <a:endParaRPr lang="ko-KR" altLang="en-US" sz="9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i="1" dirty="0" smtClean="0"/>
                        <a:t>if false</a:t>
                      </a:r>
                      <a:endParaRPr lang="en-US" altLang="ko-KR" sz="900" i="1" baseline="0" dirty="0" smtClean="0"/>
                    </a:p>
                    <a:p>
                      <a:pPr latinLnBrk="1"/>
                      <a:r>
                        <a:rPr lang="en-US" altLang="ko-KR" sz="900" i="1" baseline="0" dirty="0" smtClean="0"/>
                        <a:t>    nil </a:t>
                      </a:r>
                    </a:p>
                    <a:p>
                      <a:pPr latinLnBrk="1"/>
                      <a:r>
                        <a:rPr lang="en-US" altLang="ko-KR" sz="900" i="1" baseline="0" dirty="0" smtClean="0">
                          <a:solidFill>
                            <a:schemeClr val="tx1"/>
                          </a:solidFill>
                        </a:rPr>
                        <a:t>    (do </a:t>
                      </a: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i="1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altLang="ko-KR" sz="900" i="1" dirty="0" smtClean="0">
                          <a:solidFill>
                            <a:schemeClr val="tx1"/>
                          </a:solidFill>
                        </a:rPr>
                        <a:t> "this") </a:t>
                      </a:r>
                      <a:r>
                        <a:rPr lang="en-US" altLang="ko-KR" sz="900" i="1" dirty="0" smtClean="0"/>
                        <a:t>(</a:t>
                      </a:r>
                      <a:r>
                        <a:rPr lang="en-US" altLang="ko-KR" sz="900" i="1" dirty="0" err="1" smtClean="0"/>
                        <a:t>println</a:t>
                      </a:r>
                      <a:r>
                        <a:rPr lang="en-US" altLang="ko-KR" sz="900" i="1" dirty="0" smtClean="0"/>
                        <a:t> "and also this"))</a:t>
                      </a:r>
                      <a:endParaRPr lang="en-US" altLang="ko-KR" sz="900" i="1" baseline="0" dirty="0" smtClean="0"/>
                    </a:p>
                    <a:p>
                      <a:pPr latinLnBrk="1"/>
                      <a:r>
                        <a:rPr lang="en-US" altLang="ko-KR" sz="900" i="1" baseline="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900" i="1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i="1" dirty="0" smtClean="0"/>
                        <a:t>확장된 코드 실행</a:t>
                      </a:r>
                      <a:endParaRPr lang="en-US" altLang="ko-KR" sz="900" i="1" dirty="0" smtClean="0"/>
                    </a:p>
                    <a:p>
                      <a:pPr latinLnBrk="1"/>
                      <a:r>
                        <a:rPr lang="en-US" altLang="ko-KR" sz="900" i="1" dirty="0" smtClean="0"/>
                        <a:t>(</a:t>
                      </a:r>
                      <a:r>
                        <a:rPr lang="ko-KR" altLang="en-US" sz="900" i="1" dirty="0" smtClean="0"/>
                        <a:t>실행시간</a:t>
                      </a:r>
                      <a:r>
                        <a:rPr lang="en-US" altLang="ko-KR" sz="900" i="1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900" i="1" dirty="0" smtClean="0"/>
                        <a:t>&lt;</a:t>
                      </a:r>
                      <a:r>
                        <a:rPr lang="ko-KR" altLang="en-US" sz="900" i="1" baseline="0" dirty="0" smtClean="0"/>
                        <a:t>출력</a:t>
                      </a:r>
                      <a:r>
                        <a:rPr lang="en-US" altLang="ko-KR" sz="900" i="1" baseline="0" dirty="0" smtClean="0"/>
                        <a:t>&gt;</a:t>
                      </a:r>
                      <a:endParaRPr lang="en-US" altLang="ko-KR" sz="900" i="1" dirty="0" smtClean="0"/>
                    </a:p>
                    <a:p>
                      <a:pPr latinLnBrk="1"/>
                      <a:r>
                        <a:rPr lang="en-US" altLang="ko-KR" sz="900" i="1" dirty="0" smtClean="0"/>
                        <a:t>this</a:t>
                      </a:r>
                    </a:p>
                    <a:p>
                      <a:pPr latinLnBrk="1"/>
                      <a:r>
                        <a:rPr lang="en-US" altLang="ko-KR" sz="900" i="1" dirty="0" smtClean="0"/>
                        <a:t>and also 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321604"/>
            <a:ext cx="3600400" cy="5232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defmacro</a:t>
            </a:r>
            <a:r>
              <a:rPr lang="en-US" altLang="ko-KR" sz="1400" dirty="0" smtClean="0"/>
              <a:t> unless [test </a:t>
            </a:r>
            <a:r>
              <a:rPr lang="en-US" altLang="ko-KR" sz="1400" dirty="0" smtClean="0">
                <a:solidFill>
                  <a:srgbClr val="FF0000"/>
                </a:solidFill>
              </a:rPr>
              <a:t>&amp; body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(list 'if test nil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cons</a:t>
            </a:r>
            <a:r>
              <a:rPr lang="en-US" altLang="ko-KR" sz="1400" b="1" dirty="0" smtClean="0"/>
              <a:t> 'do body))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2" y="4911551"/>
            <a:ext cx="374441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(cons 'do body)</a:t>
            </a:r>
          </a:p>
          <a:p>
            <a:r>
              <a:rPr lang="en-US" altLang="ko-KR" sz="1200" dirty="0" smtClean="0"/>
              <a:t>-&gt; (do (</a:t>
            </a:r>
            <a:r>
              <a:rPr lang="en-US" altLang="ko-KR" sz="1200" dirty="0" err="1" smtClean="0"/>
              <a:t>println</a:t>
            </a:r>
            <a:r>
              <a:rPr lang="en-US" altLang="ko-KR" sz="1200" dirty="0" smtClean="0"/>
              <a:t> "this") (</a:t>
            </a:r>
            <a:r>
              <a:rPr lang="en-US" altLang="ko-KR" sz="1200" dirty="0" err="1" smtClean="0"/>
              <a:t>println</a:t>
            </a:r>
            <a:r>
              <a:rPr lang="en-US" altLang="ko-KR" sz="1200" dirty="0" smtClean="0"/>
              <a:t> "and also this"))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작성 도구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3528392"/>
                <a:gridCol w="1512168"/>
                <a:gridCol w="16665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foo</a:t>
                      </a:r>
                      <a:r>
                        <a:rPr lang="en-US" altLang="ko-KR" sz="1400" dirty="0" smtClean="0"/>
                        <a:t>#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foo</a:t>
                      </a:r>
                      <a:r>
                        <a:rPr lang="ko-KR" altLang="en-US" sz="1400" dirty="0" smtClean="0"/>
                        <a:t>로 시작하는 유일한 이름을 만든다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`</a:t>
                      </a:r>
                      <a:r>
                        <a:rPr lang="en-US" altLang="ko-KR" sz="1200" dirty="0" err="1" smtClean="0"/>
                        <a:t>foo</a:t>
                      </a:r>
                      <a:r>
                        <a:rPr lang="en-US" altLang="ko-KR" sz="1200" dirty="0" smtClean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foo__3961__auto__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gensym</a:t>
                      </a:r>
                      <a:r>
                        <a:rPr lang="en-US" altLang="ko-KR" sz="1400" dirty="0" smtClean="0"/>
                        <a:t> prefix?)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prefix</a:t>
                      </a:r>
                      <a:r>
                        <a:rPr lang="ko-KR" altLang="en-US" sz="1400" dirty="0" smtClean="0"/>
                        <a:t>로 시작하는 유일한 이름을 만든다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gensym</a:t>
                      </a:r>
                      <a:r>
                        <a:rPr lang="en-US" altLang="ko-KR" sz="1200" dirty="0" smtClean="0"/>
                        <a:t> '</a:t>
                      </a:r>
                      <a:r>
                        <a:rPr lang="en-US" altLang="ko-KR" sz="1200" dirty="0" err="1" smtClean="0"/>
                        <a:t>foo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foo3995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‘(Quote)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가 붙은 심볼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리스트는 평가를 하지 않는다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‘(</a:t>
                      </a:r>
                      <a:r>
                        <a:rPr lang="en-US" altLang="ko-KR" sz="1200" baseline="0" dirty="0" smtClean="0"/>
                        <a:t>a (list 1 2) 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(a (list 1 2)</a:t>
                      </a:r>
                      <a:r>
                        <a:rPr lang="en-US" altLang="ko-KR" sz="1200" baseline="0" dirty="0" smtClean="0"/>
                        <a:t> c)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`(</a:t>
                      </a:r>
                      <a:r>
                        <a:rPr lang="en-US" altLang="ko-KR" sz="1400" dirty="0" err="1" smtClean="0"/>
                        <a:t>Backquote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템플릿 역할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` </a:t>
                      </a:r>
                      <a:r>
                        <a:rPr lang="ko-KR" altLang="en-US" sz="1400" dirty="0" smtClean="0"/>
                        <a:t>가 붙은 심볼은 평가하지 않는다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` </a:t>
                      </a:r>
                      <a:r>
                        <a:rPr lang="ko-KR" altLang="en-US" sz="1400" dirty="0" smtClean="0"/>
                        <a:t>가 붙은 리스트에서 리스트 원소 앞에 </a:t>
                      </a:r>
                      <a:r>
                        <a:rPr lang="en-US" altLang="ko-KR" sz="1400" dirty="0" smtClean="0"/>
                        <a:t>~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~@ </a:t>
                      </a:r>
                      <a:r>
                        <a:rPr lang="ko-KR" altLang="en-US" sz="1400" baseline="0" dirty="0" smtClean="0"/>
                        <a:t>가 붙은 심볼과 리스트는 평가를 수행하고 나머지는 평가하지 않는다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dirty="0" smtClean="0"/>
                        <a:t>심볼은 이름공간이 명시된 이름으로 바뀐다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~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</a:t>
                      </a:r>
                      <a:r>
                        <a:rPr lang="ko-KR" altLang="en-US" sz="1400" dirty="0" smtClean="0"/>
                        <a:t> 가 붙은 리스트 안에서 </a:t>
                      </a:r>
                      <a:r>
                        <a:rPr lang="en-US" altLang="ko-KR" sz="1400" dirty="0" smtClean="0"/>
                        <a:t>~</a:t>
                      </a:r>
                      <a:r>
                        <a:rPr lang="ko-KR" altLang="en-US" sz="1400" dirty="0" smtClean="0"/>
                        <a:t>가 붙은 심볼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리스트는 평가 수행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`(a</a:t>
                      </a:r>
                      <a:r>
                        <a:rPr lang="en-US" altLang="ko-KR" sz="1200" baseline="0" dirty="0" smtClean="0"/>
                        <a:t> ~(list 1 2) c)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(a (1 2) c)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~@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`</a:t>
                      </a:r>
                      <a:r>
                        <a:rPr lang="ko-KR" altLang="en-US" sz="1400" dirty="0" smtClean="0"/>
                        <a:t> 가 붙은 리스트 안에서 </a:t>
                      </a:r>
                      <a:r>
                        <a:rPr lang="en-US" altLang="ko-KR" sz="1400" dirty="0" smtClean="0"/>
                        <a:t>~@</a:t>
                      </a:r>
                      <a:r>
                        <a:rPr lang="ko-KR" altLang="en-US" sz="1400" dirty="0" smtClean="0"/>
                        <a:t>가 붙은 심볼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리스트는 평가 수행 후 리스트를 </a:t>
                      </a:r>
                      <a:r>
                        <a:rPr lang="ko-KR" altLang="en-US" sz="1400" dirty="0" err="1" smtClean="0"/>
                        <a:t>한꺼풀</a:t>
                      </a:r>
                      <a:r>
                        <a:rPr lang="ko-KR" altLang="en-US" sz="1400" dirty="0" smtClean="0"/>
                        <a:t> 벗긴다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`(a ~@(list 1 2) c)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(a 1 2 c)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`~</a:t>
                      </a:r>
                      <a:r>
                        <a:rPr lang="ko-KR" altLang="en-US" sz="1400" dirty="0" smtClean="0"/>
                        <a:t>가 붙은 심볼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리스트는 평가한다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(def</a:t>
                      </a:r>
                      <a:r>
                        <a:rPr lang="en-US" altLang="ko-KR" sz="1200" baseline="0" dirty="0" smtClean="0"/>
                        <a:t> *a* 1)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`~*a*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chain </a:t>
            </a:r>
            <a:r>
              <a:rPr lang="ko-KR" altLang="en-US" dirty="0" smtClean="0"/>
              <a:t>매크로 분석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6912768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chain</a:t>
            </a:r>
          </a:p>
          <a:p>
            <a:r>
              <a:rPr lang="en-US" altLang="ko-KR" sz="1600" dirty="0" smtClean="0"/>
              <a:t>  ([x form] (list '. x form))</a:t>
            </a:r>
          </a:p>
          <a:p>
            <a:r>
              <a:rPr lang="en-US" altLang="ko-KR" sz="1600" dirty="0" smtClean="0"/>
              <a:t>  ([x form &amp; more] (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 (list 'chain (list '. x form)) more)))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2371680"/>
          <a:ext cx="910850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7"/>
                <a:gridCol w="4409379"/>
                <a:gridCol w="2088232"/>
                <a:gridCol w="2304256"/>
              </a:tblGrid>
              <a:tr h="263821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코드 단계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동작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환경</a:t>
                      </a:r>
                      <a:endParaRPr lang="ko-KR" altLang="en-US" sz="1400" i="0" dirty="0"/>
                    </a:p>
                  </a:txBody>
                  <a:tcPr/>
                </a:tc>
              </a:tr>
              <a:tr h="738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1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000" b="1" i="0" dirty="0" smtClean="0"/>
                        <a:t>(chain arm </a:t>
                      </a:r>
                      <a:r>
                        <a:rPr lang="en-US" altLang="ko-KR" sz="2000" b="1" i="0" dirty="0" err="1" smtClean="0"/>
                        <a:t>getHand</a:t>
                      </a:r>
                      <a:r>
                        <a:rPr lang="en-US" altLang="ko-KR" sz="2000" b="1" i="0" dirty="0" smtClean="0"/>
                        <a:t> </a:t>
                      </a:r>
                      <a:r>
                        <a:rPr lang="en-US" altLang="ko-KR" sz="2000" b="1" i="0" dirty="0" err="1" smtClean="0"/>
                        <a:t>getFinger</a:t>
                      </a:r>
                      <a:r>
                        <a:rPr lang="en-US" altLang="ko-KR" sz="2000" b="1" i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코드를 </a:t>
                      </a:r>
                      <a:r>
                        <a:rPr lang="ko-KR" altLang="en-US" sz="1400" i="0" baseline="0" dirty="0" smtClean="0"/>
                        <a:t>읽으면서 </a:t>
                      </a:r>
                      <a:endParaRPr lang="en-US" altLang="ko-KR" sz="1400" i="0" baseline="0" dirty="0" smtClean="0"/>
                    </a:p>
                    <a:p>
                      <a:pPr latinLnBrk="1"/>
                      <a:r>
                        <a:rPr lang="en-US" altLang="ko-KR" sz="1400" i="0" dirty="0" smtClean="0"/>
                        <a:t>chain </a:t>
                      </a:r>
                      <a:r>
                        <a:rPr lang="ko-KR" altLang="en-US" sz="1400" i="0" baseline="0" dirty="0" smtClean="0"/>
                        <a:t>매크로호출 인식</a:t>
                      </a:r>
                      <a:endParaRPr lang="en-US" altLang="ko-KR" sz="1400" i="0" baseline="0" dirty="0" smtClean="0"/>
                    </a:p>
                    <a:p>
                      <a:pPr latinLnBrk="1"/>
                      <a:r>
                        <a:rPr lang="en-US" altLang="ko-KR" sz="1400" i="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1400" i="0" baseline="0" dirty="0" smtClean="0"/>
                        <a:t>확장수행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</a:tr>
              <a:tr h="580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2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(</a:t>
                      </a:r>
                      <a:r>
                        <a:rPr lang="en-US" altLang="ko-KR" sz="1400" i="0" dirty="0" err="1" smtClean="0"/>
                        <a:t>concat</a:t>
                      </a:r>
                      <a:r>
                        <a:rPr lang="en-US" altLang="ko-KR" sz="1400" i="0" dirty="0" smtClean="0"/>
                        <a:t> (list ‘chain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(list ‘. </a:t>
                      </a:r>
                      <a:r>
                        <a:rPr lang="en-US" altLang="ko-KR" sz="1400" i="0" dirty="0" smtClean="0"/>
                        <a:t>x form)) more)</a:t>
                      </a:r>
                      <a:endParaRPr lang="en-US" altLang="ko-KR" sz="14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인자를 </a:t>
                      </a:r>
                      <a:r>
                        <a:rPr lang="ko-KR" altLang="en-US" sz="14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4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400" i="0" dirty="0" smtClean="0"/>
                        <a:t> 몸체에 전달</a:t>
                      </a:r>
                      <a:endParaRPr lang="en-US" altLang="ko-KR" sz="1400" i="0" dirty="0" smtClean="0"/>
                    </a:p>
                    <a:p>
                      <a:pPr latinLnBrk="1"/>
                      <a:r>
                        <a:rPr lang="en-US" altLang="ko-KR" sz="1400" i="0" dirty="0" smtClean="0"/>
                        <a:t>(</a:t>
                      </a:r>
                      <a:r>
                        <a:rPr lang="ko-KR" altLang="en-US" sz="1400" b="1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400" i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4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145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smtClean="0"/>
                        <a:t>3</a:t>
                      </a:r>
                      <a:endParaRPr lang="ko-KR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(</a:t>
                      </a:r>
                      <a:r>
                        <a:rPr lang="en-US" altLang="ko-KR" sz="1400" i="0" dirty="0" err="1" smtClean="0"/>
                        <a:t>concat</a:t>
                      </a:r>
                      <a:r>
                        <a:rPr lang="en-US" altLang="ko-KR" sz="1400" i="0" dirty="0" smtClean="0"/>
                        <a:t> (list ‘chain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i="0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 ‘. </a:t>
                      </a:r>
                      <a:r>
                        <a:rPr lang="en-US" altLang="ko-KR" sz="1400" i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i="0" dirty="0" smtClean="0">
                          <a:solidFill>
                            <a:srgbClr val="FF0000"/>
                          </a:solidFill>
                        </a:rPr>
                        <a:t>form</a:t>
                      </a:r>
                      <a:r>
                        <a:rPr lang="en-US" altLang="ko-KR" sz="1400" i="0" dirty="0" smtClean="0"/>
                        <a:t>)) more)</a:t>
                      </a:r>
                      <a:endParaRPr lang="en-US" altLang="ko-KR" sz="1400" i="0" baseline="0" dirty="0" smtClean="0"/>
                    </a:p>
                    <a:p>
                      <a:pPr latinLnBrk="1"/>
                      <a:r>
                        <a:rPr lang="en-US" altLang="ko-KR" sz="1400" b="0" i="0" dirty="0" smtClean="0"/>
                        <a:t>--&gt; (</a:t>
                      </a:r>
                      <a:r>
                        <a:rPr lang="en-US" altLang="ko-KR" sz="1400" b="0" i="0" dirty="0" err="1" smtClean="0"/>
                        <a:t>concat</a:t>
                      </a:r>
                      <a:r>
                        <a:rPr lang="en-US" altLang="ko-KR" sz="1400" b="0" i="0" dirty="0" smtClean="0"/>
                        <a:t> (</a:t>
                      </a:r>
                      <a:r>
                        <a:rPr lang="en-US" altLang="ko-KR" sz="1400" b="0" i="0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altLang="ko-KR" sz="1400" b="0" i="0" dirty="0" smtClean="0"/>
                        <a:t> ‘chain (. arm</a:t>
                      </a:r>
                      <a:r>
                        <a:rPr lang="en-US" altLang="ko-KR" sz="1400" b="0" i="0" baseline="0" dirty="0" smtClean="0"/>
                        <a:t> </a:t>
                      </a:r>
                      <a:r>
                        <a:rPr lang="en-US" altLang="ko-KR" sz="1400" b="0" i="0" baseline="0" dirty="0" err="1" smtClean="0"/>
                        <a:t>getHand</a:t>
                      </a:r>
                      <a:r>
                        <a:rPr lang="en-US" altLang="ko-KR" sz="1400" b="0" i="0" baseline="0" dirty="0" smtClean="0"/>
                        <a:t>)) more)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  --&gt;(</a:t>
                      </a:r>
                      <a:r>
                        <a:rPr lang="en-US" altLang="ko-KR" sz="1400" b="0" i="0" baseline="0" dirty="0" err="1" smtClean="0">
                          <a:solidFill>
                            <a:srgbClr val="FF0000"/>
                          </a:solidFill>
                        </a:rPr>
                        <a:t>concat</a:t>
                      </a:r>
                      <a:r>
                        <a:rPr lang="en-US" altLang="ko-KR" sz="1400" b="0" i="0" baseline="0" dirty="0" smtClean="0"/>
                        <a:t> (chain (. arm </a:t>
                      </a:r>
                      <a:r>
                        <a:rPr lang="en-US" altLang="ko-KR" sz="1400" b="0" i="0" baseline="0" dirty="0" err="1" smtClean="0"/>
                        <a:t>getHand</a:t>
                      </a:r>
                      <a:r>
                        <a:rPr lang="en-US" altLang="ko-KR" sz="1400" b="0" i="0" baseline="0" dirty="0" smtClean="0"/>
                        <a:t>)) </a:t>
                      </a:r>
                      <a:r>
                        <a:rPr lang="en-US" altLang="ko-KR" sz="1400" b="0" i="0" baseline="0" dirty="0" smtClean="0">
                          <a:solidFill>
                            <a:srgbClr val="FF0000"/>
                          </a:solidFill>
                        </a:rPr>
                        <a:t>more</a:t>
                      </a:r>
                      <a:r>
                        <a:rPr lang="en-US" altLang="ko-KR" sz="1400" b="0" i="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     --&gt;</a:t>
                      </a:r>
                      <a:r>
                        <a:rPr lang="en-US" altLang="ko-KR" sz="1800" b="1" i="0" baseline="0" dirty="0" smtClean="0">
                          <a:solidFill>
                            <a:srgbClr val="0070C0"/>
                          </a:solidFill>
                        </a:rPr>
                        <a:t>(chain (.arm </a:t>
                      </a:r>
                      <a:r>
                        <a:rPr lang="en-US" altLang="ko-KR" sz="1800" b="1" i="0" baseline="0" dirty="0" err="1" smtClean="0">
                          <a:solidFill>
                            <a:srgbClr val="0070C0"/>
                          </a:solidFill>
                        </a:rPr>
                        <a:t>getHand</a:t>
                      </a:r>
                      <a:r>
                        <a:rPr lang="en-US" altLang="ko-KR" sz="1800" b="1" i="0" baseline="0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1800" b="1" i="0" baseline="0" dirty="0" err="1" smtClean="0">
                          <a:solidFill>
                            <a:srgbClr val="0070C0"/>
                          </a:solidFill>
                        </a:rPr>
                        <a:t>getFinger</a:t>
                      </a:r>
                      <a:r>
                        <a:rPr lang="en-US" altLang="ko-KR" sz="1800" b="1" i="0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altLang="ko-KR" sz="1600" b="1" i="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en-US" altLang="ko-KR" sz="14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 smtClean="0"/>
                        <a:t>매크로 몸체 수행</a:t>
                      </a:r>
                      <a:r>
                        <a:rPr lang="en-US" altLang="ko-KR" sz="1400" b="0" i="0" dirty="0" smtClean="0"/>
                        <a:t>-1</a:t>
                      </a:r>
                    </a:p>
                    <a:p>
                      <a:pPr latinLnBrk="1"/>
                      <a:r>
                        <a:rPr lang="en-US" altLang="ko-KR" sz="1400" b="0" i="0" dirty="0" smtClean="0"/>
                        <a:t>(</a:t>
                      </a:r>
                      <a:r>
                        <a:rPr lang="ko-KR" altLang="en-US" sz="14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400" b="0" i="0" dirty="0" smtClean="0"/>
                        <a:t>)</a:t>
                      </a:r>
                    </a:p>
                    <a:p>
                      <a:pPr latinLnBrk="1"/>
                      <a:endParaRPr lang="en-US" altLang="ko-KR" sz="1400" b="0" i="0" dirty="0" smtClean="0"/>
                    </a:p>
                    <a:p>
                      <a:pPr latinLnBrk="1"/>
                      <a:r>
                        <a:rPr lang="ko-KR" altLang="en-US" sz="1400" b="0" i="0" dirty="0" smtClean="0"/>
                        <a:t>여전히 매크로 포함</a:t>
                      </a:r>
                      <a:endParaRPr lang="en-US" altLang="ko-KR" sz="1400" b="0" i="0" dirty="0" smtClean="0"/>
                    </a:p>
                    <a:p>
                      <a:pPr latinLnBrk="1"/>
                      <a:r>
                        <a:rPr lang="en-US" altLang="ko-KR" sz="1400" b="0" i="0" dirty="0" smtClean="0"/>
                        <a:t>2</a:t>
                      </a:r>
                      <a:r>
                        <a:rPr lang="ko-KR" altLang="en-US" sz="1400" b="0" i="0" dirty="0" smtClean="0"/>
                        <a:t>차 확장</a:t>
                      </a:r>
                      <a:r>
                        <a:rPr lang="en-US" altLang="ko-KR" sz="1400" b="0" i="0" dirty="0" smtClean="0"/>
                        <a:t>(</a:t>
                      </a:r>
                      <a:r>
                        <a:rPr lang="ko-KR" altLang="en-US" sz="1400" b="0" i="0" dirty="0" smtClean="0"/>
                        <a:t>아래</a:t>
                      </a:r>
                      <a:r>
                        <a:rPr lang="en-US" altLang="ko-KR" sz="1400" b="0" i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4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i="0" dirty="0"/>
                    </a:p>
                  </a:txBody>
                  <a:tcPr/>
                </a:tc>
              </a:tr>
              <a:tr h="422114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baseline="0" dirty="0" smtClean="0"/>
                        <a:t>(</a:t>
                      </a:r>
                      <a:r>
                        <a:rPr lang="en-US" altLang="ko-KR" sz="1400" b="0" i="0" baseline="0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altLang="ko-KR" sz="1400" b="0" i="0" baseline="0" dirty="0" smtClean="0"/>
                        <a:t> ‘. </a:t>
                      </a:r>
                      <a:r>
                        <a:rPr lang="en-US" altLang="ko-KR" sz="1400" b="0" i="0" baseline="0" dirty="0" smtClean="0">
                          <a:solidFill>
                            <a:srgbClr val="FF0000"/>
                          </a:solidFill>
                        </a:rPr>
                        <a:t>x form</a:t>
                      </a:r>
                      <a:r>
                        <a:rPr lang="en-US" altLang="ko-KR" sz="1400" b="0" i="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-&gt; </a:t>
                      </a:r>
                      <a:r>
                        <a:rPr lang="en-US" altLang="ko-KR" sz="2000" b="1" i="0" baseline="0" dirty="0" smtClean="0">
                          <a:solidFill>
                            <a:srgbClr val="0070C0"/>
                          </a:solidFill>
                        </a:rPr>
                        <a:t>(. (. arm </a:t>
                      </a:r>
                      <a:r>
                        <a:rPr lang="en-US" altLang="ko-KR" sz="2000" b="1" i="0" baseline="0" dirty="0" err="1" smtClean="0">
                          <a:solidFill>
                            <a:srgbClr val="0070C0"/>
                          </a:solidFill>
                        </a:rPr>
                        <a:t>getHand</a:t>
                      </a:r>
                      <a:r>
                        <a:rPr lang="en-US" altLang="ko-KR" sz="2000" b="1" i="0" baseline="0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altLang="ko-KR" sz="2000" b="1" i="0" baseline="0" dirty="0" err="1" smtClean="0">
                          <a:solidFill>
                            <a:srgbClr val="0070C0"/>
                          </a:solidFill>
                        </a:rPr>
                        <a:t>getFinger</a:t>
                      </a:r>
                      <a:r>
                        <a:rPr lang="en-US" altLang="ko-KR" sz="2000" b="1" i="0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altLang="ko-KR" sz="1400" b="1" i="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i="0" dirty="0" smtClean="0"/>
                        <a:t>인자를 </a:t>
                      </a:r>
                      <a:r>
                        <a:rPr lang="ko-KR" altLang="en-US" sz="14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4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400" i="0" dirty="0" smtClean="0"/>
                        <a:t> 몸체에 전달</a:t>
                      </a:r>
                      <a:endParaRPr lang="en-US" altLang="ko-KR" sz="1400" i="0" dirty="0" smtClean="0"/>
                    </a:p>
                    <a:p>
                      <a:pPr latinLnBrk="1"/>
                      <a:r>
                        <a:rPr lang="ko-KR" altLang="en-US" sz="1400" b="0" i="0" dirty="0" smtClean="0"/>
                        <a:t>매크로 몸체 수행</a:t>
                      </a:r>
                      <a:r>
                        <a:rPr lang="en-US" altLang="ko-KR" sz="1400" b="0" i="0" dirty="0" smtClean="0"/>
                        <a:t>-2</a:t>
                      </a:r>
                    </a:p>
                    <a:p>
                      <a:pPr latinLnBrk="1"/>
                      <a:r>
                        <a:rPr lang="en-US" altLang="ko-KR" sz="1400" b="0" i="0" dirty="0" smtClean="0"/>
                        <a:t>(</a:t>
                      </a:r>
                      <a:r>
                        <a:rPr lang="ko-KR" altLang="en-US" sz="14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400" b="0" i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1" i="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400" b="1" i="0" dirty="0" smtClean="0">
                          <a:solidFill>
                            <a:srgbClr val="0070C0"/>
                          </a:solidFill>
                        </a:rPr>
                        <a:t>확장완료</a:t>
                      </a:r>
                      <a:r>
                        <a:rPr lang="en-US" altLang="ko-KR" sz="1400" b="1" i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x</a:t>
                      </a:r>
                      <a:r>
                        <a:rPr lang="en-US" altLang="ko-KR" sz="1400" i="0" baseline="0" dirty="0" smtClean="0"/>
                        <a:t> |-&gt; (. arm </a:t>
                      </a:r>
                      <a:r>
                        <a:rPr lang="en-US" altLang="ko-KR" sz="1400" i="0" baseline="0" dirty="0" err="1" smtClean="0"/>
                        <a:t>getHand</a:t>
                      </a:r>
                      <a:r>
                        <a:rPr lang="en-US" altLang="ko-KR" sz="1400" i="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i="0" baseline="0" dirty="0" smtClean="0"/>
                        <a:t>form |-&gt; </a:t>
                      </a:r>
                      <a:r>
                        <a:rPr lang="en-US" altLang="ko-KR" sz="1400" i="0" baseline="0" dirty="0" err="1" smtClean="0"/>
                        <a:t>getFinger</a:t>
                      </a:r>
                      <a:endParaRPr lang="ko-KR" altLang="en-US" sz="1400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chain </a:t>
            </a:r>
            <a:r>
              <a:rPr lang="ko-KR" altLang="en-US" dirty="0" smtClean="0"/>
              <a:t>매크로 분석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6912768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chain</a:t>
            </a:r>
          </a:p>
          <a:p>
            <a:r>
              <a:rPr lang="en-US" altLang="ko-KR" sz="1600" dirty="0" smtClean="0"/>
              <a:t>  ([x form] `(. ~x ~form))</a:t>
            </a:r>
          </a:p>
          <a:p>
            <a:r>
              <a:rPr lang="en-US" altLang="ko-KR" sz="1600" dirty="0" smtClean="0"/>
              <a:t>  ([x form &amp; more] `(chain (. x form) ~@more)))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2371680"/>
          <a:ext cx="914400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71"/>
                <a:gridCol w="3746700"/>
                <a:gridCol w="1703029"/>
                <a:gridCol w="1777074"/>
                <a:gridCol w="1703027"/>
              </a:tblGrid>
              <a:tr h="263821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코드 단계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동작</a:t>
                      </a:r>
                      <a:endParaRPr lang="ko-KR" altLang="en-US" sz="1400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환경</a:t>
                      </a:r>
                      <a:endParaRPr lang="ko-KR" alt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8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1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dirty="0" smtClean="0"/>
                        <a:t>(chain arm </a:t>
                      </a:r>
                      <a:r>
                        <a:rPr lang="en-US" altLang="ko-KR" sz="1400" i="0" dirty="0" err="1" smtClean="0"/>
                        <a:t>getHand</a:t>
                      </a:r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i="0" dirty="0" err="1" smtClean="0"/>
                        <a:t>getFinger</a:t>
                      </a:r>
                      <a:r>
                        <a:rPr lang="en-US" altLang="ko-KR" sz="1400" i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코드를 </a:t>
                      </a:r>
                      <a:r>
                        <a:rPr lang="ko-KR" altLang="en-US" sz="1200" i="0" baseline="0" dirty="0" smtClean="0"/>
                        <a:t>읽으면서 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dirty="0" smtClean="0"/>
                        <a:t>chain </a:t>
                      </a:r>
                      <a:r>
                        <a:rPr lang="ko-KR" altLang="en-US" sz="1200" i="0" baseline="0" dirty="0" smtClean="0"/>
                        <a:t>매크로호출 인식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1200" i="0" baseline="0" dirty="0" smtClean="0"/>
                        <a:t>확장수행</a:t>
                      </a:r>
                      <a:endParaRPr lang="ko-KR" altLang="en-US" sz="1200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0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2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dirty="0" smtClean="0"/>
                        <a:t>`(chain (. x form)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~@</a:t>
                      </a:r>
                      <a:r>
                        <a:rPr lang="en-US" altLang="ko-KR" sz="1400" dirty="0" smtClean="0"/>
                        <a:t>more))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인자를 </a:t>
                      </a:r>
                      <a:r>
                        <a:rPr lang="ko-KR" altLang="en-US" sz="12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2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200" i="0" dirty="0" smtClean="0"/>
                        <a:t> 몸체에 전달</a:t>
                      </a:r>
                      <a:endParaRPr lang="en-US" altLang="ko-KR" sz="1200" i="0" dirty="0" smtClean="0"/>
                    </a:p>
                    <a:p>
                      <a:pPr latinLnBrk="1"/>
                      <a:r>
                        <a:rPr lang="en-US" altLang="ko-KR" sz="1200" i="0" dirty="0" smtClean="0"/>
                        <a:t>(</a:t>
                      </a:r>
                      <a:r>
                        <a:rPr lang="ko-KR" altLang="en-US" sz="1200" b="1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i="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2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2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smtClean="0"/>
                        <a:t>3</a:t>
                      </a:r>
                      <a:endParaRPr lang="ko-KR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dirty="0" smtClean="0"/>
                        <a:t>`(chain (. x form)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~@</a:t>
                      </a:r>
                      <a:r>
                        <a:rPr lang="en-US" altLang="ko-KR" sz="1400" dirty="0" smtClean="0"/>
                        <a:t>more))</a:t>
                      </a:r>
                    </a:p>
                    <a:p>
                      <a:pPr latinLnBrk="1"/>
                      <a:r>
                        <a:rPr lang="en-US" altLang="ko-KR" sz="1400" i="0" baseline="0" dirty="0" smtClean="0"/>
                        <a:t>-&gt; </a:t>
                      </a:r>
                      <a:r>
                        <a:rPr lang="en-US" altLang="ko-KR" sz="1600" b="1" i="0" baseline="0" dirty="0" smtClean="0"/>
                        <a:t>(chain (. x form) </a:t>
                      </a:r>
                      <a:r>
                        <a:rPr lang="en-US" altLang="ko-KR" sz="1600" b="1" i="0" baseline="0" dirty="0" err="1" smtClean="0">
                          <a:solidFill>
                            <a:srgbClr val="0070C0"/>
                          </a:solidFill>
                        </a:rPr>
                        <a:t>getFinger</a:t>
                      </a:r>
                      <a:r>
                        <a:rPr lang="en-US" altLang="ko-KR" sz="1600" b="1" i="0" baseline="0" dirty="0" smtClean="0"/>
                        <a:t>)</a:t>
                      </a:r>
                    </a:p>
                    <a:p>
                      <a:pPr latinLnBrk="1"/>
                      <a:endParaRPr lang="en-US" altLang="ko-KR" sz="14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매크로 몸체 수행</a:t>
                      </a:r>
                      <a:r>
                        <a:rPr lang="en-US" altLang="ko-KR" sz="1200" b="0" i="0" dirty="0" smtClean="0"/>
                        <a:t>-1</a:t>
                      </a:r>
                    </a:p>
                    <a:p>
                      <a:pPr latinLnBrk="1"/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  <a:p>
                      <a:pPr latinLnBrk="1"/>
                      <a:endParaRPr lang="en-US" altLang="ko-KR" sz="1200" b="0" i="0" dirty="0" smtClean="0"/>
                    </a:p>
                    <a:p>
                      <a:pPr latinLnBrk="1"/>
                      <a:r>
                        <a:rPr lang="ko-KR" altLang="en-US" sz="1200" b="0" i="0" dirty="0" smtClean="0"/>
                        <a:t>여전히 매크로 포함</a:t>
                      </a:r>
                      <a:endParaRPr lang="en-US" altLang="ko-KR" sz="1200" b="0" i="0" dirty="0" smtClean="0"/>
                    </a:p>
                    <a:p>
                      <a:pPr latinLnBrk="1"/>
                      <a:r>
                        <a:rPr lang="en-US" altLang="ko-KR" sz="1200" b="0" i="0" dirty="0" smtClean="0"/>
                        <a:t>2</a:t>
                      </a:r>
                      <a:r>
                        <a:rPr lang="ko-KR" altLang="en-US" sz="1200" b="0" i="0" dirty="0" smtClean="0"/>
                        <a:t>차 확장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/>
                        <a:t>아래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2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2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2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114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`(.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en-US" altLang="ko-KR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en-US" altLang="ko-KR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dirty="0" smtClean="0"/>
                        <a:t>))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--&gt; (. (.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b="0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b="0" i="0" baseline="0" dirty="0" smtClean="0"/>
                        <a:t>) </a:t>
                      </a:r>
                      <a:r>
                        <a:rPr lang="en-US" altLang="ko-KR" sz="1400" b="0" i="0" baseline="0" dirty="0" err="1" smtClean="0"/>
                        <a:t>getFinger</a:t>
                      </a:r>
                      <a:r>
                        <a:rPr lang="en-US" altLang="ko-KR" sz="1400" b="0" i="0" baseline="0" dirty="0" smtClean="0"/>
                        <a:t>))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     --&gt; </a:t>
                      </a:r>
                      <a:r>
                        <a:rPr lang="en-US" altLang="ko-KR" sz="1600" b="1" i="0" baseline="0" dirty="0" smtClean="0"/>
                        <a:t>(. (. arm </a:t>
                      </a:r>
                      <a:r>
                        <a:rPr lang="en-US" altLang="ko-KR" sz="1600" b="1" i="0" baseline="0" dirty="0" err="1" smtClean="0"/>
                        <a:t>getHand</a:t>
                      </a:r>
                      <a:r>
                        <a:rPr lang="en-US" altLang="ko-KR" sz="1600" b="1" i="0" baseline="0" dirty="0" smtClean="0"/>
                        <a:t>) </a:t>
                      </a:r>
                      <a:r>
                        <a:rPr lang="en-US" altLang="ko-KR" sz="1600" b="1" i="0" baseline="0" dirty="0" err="1" smtClean="0"/>
                        <a:t>getFinger</a:t>
                      </a:r>
                      <a:r>
                        <a:rPr lang="en-US" altLang="ko-KR" sz="1600" b="1" i="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i="0" dirty="0" smtClean="0"/>
                        <a:t>인자를 </a:t>
                      </a:r>
                      <a:r>
                        <a:rPr lang="ko-KR" altLang="en-US" sz="12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2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200" i="0" dirty="0" smtClean="0"/>
                        <a:t> 몸체에 전달</a:t>
                      </a:r>
                      <a:endParaRPr lang="en-US" altLang="ko-KR" sz="1200" i="0" dirty="0" smtClean="0"/>
                    </a:p>
                    <a:p>
                      <a:pPr latinLnBrk="1"/>
                      <a:r>
                        <a:rPr lang="ko-KR" altLang="en-US" sz="1200" b="0" i="0" dirty="0" smtClean="0"/>
                        <a:t>매크로 몸체 수행</a:t>
                      </a:r>
                      <a:r>
                        <a:rPr lang="en-US" altLang="ko-KR" sz="1200" b="0" i="0" dirty="0" smtClean="0"/>
                        <a:t>-2</a:t>
                      </a:r>
                    </a:p>
                    <a:p>
                      <a:pPr latinLnBrk="1"/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1" i="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b="1" i="0" dirty="0" smtClean="0">
                          <a:solidFill>
                            <a:srgbClr val="0070C0"/>
                          </a:solidFill>
                        </a:rPr>
                        <a:t>확장완료</a:t>
                      </a:r>
                      <a:r>
                        <a:rPr lang="en-US" altLang="ko-KR" sz="1200" b="1" i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 |-&gt; arm</a:t>
                      </a:r>
                    </a:p>
                    <a:p>
                      <a:r>
                        <a:rPr lang="en-US" altLang="ko-KR" sz="12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200" i="0" baseline="0" dirty="0" smtClean="0">
                          <a:solidFill>
                            <a:schemeClr val="tx1"/>
                          </a:solidFill>
                        </a:rPr>
                        <a:t> |-&gt; </a:t>
                      </a:r>
                      <a:r>
                        <a:rPr lang="en-US" altLang="ko-KR" sz="12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2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200" i="0" baseline="0" dirty="0" smtClean="0"/>
                        <a:t> |-&gt; (. </a:t>
                      </a:r>
                      <a:r>
                        <a:rPr lang="en-US" altLang="ko-KR" sz="12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200" i="0" baseline="0" dirty="0" smtClean="0"/>
                        <a:t> </a:t>
                      </a:r>
                      <a:r>
                        <a:rPr lang="en-US" altLang="ko-KR" sz="12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200" i="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200" i="0" baseline="0" dirty="0" smtClean="0"/>
                        <a:t> |-&gt; </a:t>
                      </a:r>
                      <a:r>
                        <a:rPr lang="en-US" altLang="ko-KR" sz="1200" i="0" baseline="0" dirty="0" err="1" smtClean="0"/>
                        <a:t>getFinger</a:t>
                      </a:r>
                      <a:endParaRPr lang="ko-KR" altLang="en-US" sz="1200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chain </a:t>
            </a:r>
            <a:r>
              <a:rPr lang="ko-KR" altLang="en-US" dirty="0" smtClean="0"/>
              <a:t>매크로 분석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6912768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chain</a:t>
            </a:r>
          </a:p>
          <a:p>
            <a:r>
              <a:rPr lang="en-US" altLang="ko-KR" sz="1600" dirty="0" smtClean="0"/>
              <a:t>  ([x form] `(. ~x ~form))</a:t>
            </a:r>
          </a:p>
          <a:p>
            <a:r>
              <a:rPr lang="en-US" altLang="ko-KR" sz="1600" dirty="0" smtClean="0"/>
              <a:t>  ([x form &amp; more] `(chain (. x form) ~@more)))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0" y="2276872"/>
          <a:ext cx="868579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4"/>
                <a:gridCol w="2366332"/>
                <a:gridCol w="2016224"/>
                <a:gridCol w="1080120"/>
                <a:gridCol w="1512168"/>
                <a:gridCol w="1412982"/>
              </a:tblGrid>
              <a:tr h="210447">
                <a:tc>
                  <a:txBody>
                    <a:bodyPr/>
                    <a:lstStyle/>
                    <a:p>
                      <a:pPr latinLnBrk="1"/>
                      <a:endParaRPr lang="ko-KR" alt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i="0" dirty="0" smtClean="0"/>
                        <a:t>코드 단계</a:t>
                      </a:r>
                      <a:endParaRPr lang="ko-KR" alt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i="0" dirty="0" smtClean="0"/>
                        <a:t>동작</a:t>
                      </a:r>
                      <a:endParaRPr lang="ko-KR" altLang="en-US" sz="1100" i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i="0" dirty="0" smtClean="0"/>
                        <a:t>환경</a:t>
                      </a:r>
                      <a:endParaRPr lang="ko-KR" altLang="en-US" sz="11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i="0" dirty="0" smtClean="0"/>
                        <a:t>1</a:t>
                      </a:r>
                      <a:endParaRPr lang="ko-KR" alt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i="0" dirty="0" smtClean="0"/>
                        <a:t>(chain A B C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i="0" dirty="0" smtClean="0"/>
                        <a:t>코드를 </a:t>
                      </a:r>
                      <a:r>
                        <a:rPr lang="ko-KR" altLang="en-US" sz="1050" i="0" baseline="0" dirty="0" smtClean="0"/>
                        <a:t>읽으면서 </a:t>
                      </a:r>
                      <a:endParaRPr lang="en-US" altLang="ko-KR" sz="1050" i="0" baseline="0" dirty="0" smtClean="0"/>
                    </a:p>
                    <a:p>
                      <a:pPr latinLnBrk="1"/>
                      <a:r>
                        <a:rPr lang="en-US" altLang="ko-KR" sz="1050" i="0" dirty="0" smtClean="0"/>
                        <a:t>chain </a:t>
                      </a:r>
                      <a:r>
                        <a:rPr lang="ko-KR" altLang="en-US" sz="1050" i="0" baseline="0" dirty="0" smtClean="0"/>
                        <a:t>매크로호출 인식</a:t>
                      </a:r>
                      <a:endParaRPr lang="en-US" altLang="ko-KR" sz="1050" i="0" baseline="0" dirty="0" smtClean="0"/>
                    </a:p>
                    <a:p>
                      <a:pPr latinLnBrk="1"/>
                      <a:r>
                        <a:rPr lang="en-US" altLang="ko-KR" sz="1050" i="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1050" i="0" baseline="0" dirty="0" smtClean="0"/>
                        <a:t>확장수행</a:t>
                      </a:r>
                      <a:endParaRPr lang="ko-KR" altLang="en-US" sz="1050" i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i="0" dirty="0" smtClean="0"/>
                        <a:t>2</a:t>
                      </a:r>
                      <a:endParaRPr lang="ko-KR" alt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i="0" dirty="0" smtClean="0"/>
                        <a:t> </a:t>
                      </a:r>
                      <a:r>
                        <a:rPr lang="en-US" altLang="ko-KR" sz="1100" dirty="0" smtClean="0"/>
                        <a:t>`(chain (. </a:t>
                      </a:r>
                      <a:r>
                        <a:rPr lang="en-US" altLang="ko-KR" sz="11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 form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~@</a:t>
                      </a:r>
                      <a:r>
                        <a:rPr lang="en-US" altLang="ko-KR" sz="1100" dirty="0" smtClean="0"/>
                        <a:t>more))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i="0" dirty="0" smtClean="0"/>
                        <a:t>인자를 </a:t>
                      </a:r>
                      <a:r>
                        <a:rPr lang="ko-KR" altLang="en-US" sz="105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05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050" i="0" dirty="0" smtClean="0"/>
                        <a:t> 몸체에 전달</a:t>
                      </a:r>
                      <a:endParaRPr lang="en-US" altLang="ko-KR" sz="1050" i="0" dirty="0" smtClean="0"/>
                    </a:p>
                    <a:p>
                      <a:pPr latinLnBrk="1"/>
                      <a:r>
                        <a:rPr lang="en-US" altLang="ko-KR" sz="1050" i="0" dirty="0" smtClean="0"/>
                        <a:t>(</a:t>
                      </a:r>
                      <a:r>
                        <a:rPr lang="ko-KR" altLang="en-US" sz="1050" b="1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050" i="0" dirty="0" smtClean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A</a:t>
                      </a:r>
                    </a:p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B</a:t>
                      </a:r>
                    </a:p>
                    <a:p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more |-&gt; (C 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4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 smtClean="0"/>
                        <a:t>3</a:t>
                      </a:r>
                      <a:endParaRPr lang="ko-KR" altLang="en-US" sz="11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i="0" dirty="0" smtClean="0"/>
                        <a:t> </a:t>
                      </a:r>
                      <a:r>
                        <a:rPr lang="en-US" altLang="ko-KR" sz="1100" dirty="0" smtClean="0"/>
                        <a:t>`(chain (. </a:t>
                      </a:r>
                      <a:r>
                        <a:rPr lang="en-US" altLang="ko-KR" sz="11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 form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~@</a:t>
                      </a:r>
                      <a:r>
                        <a:rPr lang="en-US" altLang="ko-KR" sz="1100" dirty="0" smtClean="0"/>
                        <a:t>more))</a:t>
                      </a:r>
                    </a:p>
                    <a:p>
                      <a:pPr latinLnBrk="1"/>
                      <a:r>
                        <a:rPr lang="en-US" altLang="ko-KR" sz="1100" i="0" baseline="0" dirty="0" smtClean="0"/>
                        <a:t>-&gt; </a:t>
                      </a:r>
                      <a:r>
                        <a:rPr lang="en-US" altLang="ko-KR" sz="1400" b="1" i="0" baseline="0" dirty="0" smtClean="0"/>
                        <a:t>(chain (.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 form</a:t>
                      </a:r>
                      <a:r>
                        <a:rPr lang="en-US" altLang="ko-KR" sz="1400" b="1" i="0" baseline="0" dirty="0" smtClean="0"/>
                        <a:t>) </a:t>
                      </a:r>
                      <a:r>
                        <a:rPr lang="en-US" altLang="ko-KR" sz="1400" b="1" i="0" baseline="0" dirty="0" smtClean="0">
                          <a:solidFill>
                            <a:schemeClr val="tx1"/>
                          </a:solidFill>
                        </a:rPr>
                        <a:t>C D</a:t>
                      </a:r>
                      <a:r>
                        <a:rPr lang="en-US" altLang="ko-KR" sz="1400" b="1" i="0" baseline="0" dirty="0" smtClean="0"/>
                        <a:t>)</a:t>
                      </a:r>
                    </a:p>
                    <a:p>
                      <a:pPr latinLnBrk="1"/>
                      <a:endParaRPr lang="en-US" altLang="ko-KR" sz="11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/>
                        <a:t>매크로 몸체 수행</a:t>
                      </a:r>
                      <a:r>
                        <a:rPr lang="en-US" altLang="ko-KR" sz="1050" b="0" i="0" dirty="0" smtClean="0"/>
                        <a:t>-1</a:t>
                      </a:r>
                    </a:p>
                    <a:p>
                      <a:pPr latinLnBrk="1"/>
                      <a:r>
                        <a:rPr lang="en-US" altLang="ko-KR" sz="1050" b="0" i="0" dirty="0" smtClean="0"/>
                        <a:t>(</a:t>
                      </a:r>
                      <a:r>
                        <a:rPr lang="ko-KR" altLang="en-US" sz="105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050" b="0" i="0" dirty="0" smtClean="0"/>
                        <a:t>)</a:t>
                      </a:r>
                    </a:p>
                    <a:p>
                      <a:pPr latinLnBrk="1"/>
                      <a:endParaRPr lang="en-US" altLang="ko-KR" sz="1050" b="0" i="0" dirty="0" smtClean="0"/>
                    </a:p>
                    <a:p>
                      <a:pPr latinLnBrk="1"/>
                      <a:r>
                        <a:rPr lang="ko-KR" altLang="en-US" sz="1050" b="0" i="0" dirty="0" smtClean="0"/>
                        <a:t>여전히 매크로 포함</a:t>
                      </a:r>
                      <a:endParaRPr lang="en-US" altLang="ko-KR" sz="1050" b="0" i="0" dirty="0" smtClean="0"/>
                    </a:p>
                    <a:p>
                      <a:pPr latinLnBrk="1"/>
                      <a:r>
                        <a:rPr lang="en-US" altLang="ko-KR" sz="1050" b="0" i="0" dirty="0" smtClean="0"/>
                        <a:t>2</a:t>
                      </a:r>
                      <a:r>
                        <a:rPr lang="ko-KR" altLang="en-US" sz="1050" b="0" i="0" dirty="0" smtClean="0"/>
                        <a:t>차 확장</a:t>
                      </a:r>
                      <a:r>
                        <a:rPr lang="en-US" altLang="ko-KR" sz="1050" b="0" i="0" dirty="0" smtClean="0"/>
                        <a:t>(</a:t>
                      </a:r>
                      <a:r>
                        <a:rPr lang="ko-KR" altLang="en-US" sz="1050" b="0" i="0" dirty="0" smtClean="0"/>
                        <a:t>아래</a:t>
                      </a:r>
                      <a:r>
                        <a:rPr lang="en-US" altLang="ko-KR" sz="1050" b="0" i="0" dirty="0" smtClean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A</a:t>
                      </a:r>
                    </a:p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4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i="0" dirty="0" smtClean="0"/>
                        <a:t>4</a:t>
                      </a:r>
                      <a:endParaRPr lang="ko-KR" alt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`(chain (. </a:t>
                      </a:r>
                      <a:r>
                        <a:rPr lang="en-US" altLang="ko-KR" sz="11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~@</a:t>
                      </a:r>
                      <a:r>
                        <a:rPr lang="en-US" altLang="ko-KR" sz="11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more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b="0" i="0" baseline="0" dirty="0" smtClean="0"/>
                        <a:t>-&gt; </a:t>
                      </a:r>
                      <a:r>
                        <a:rPr lang="en-US" altLang="ko-KR" sz="1400" b="1" i="0" baseline="0" dirty="0" smtClean="0"/>
                        <a:t>(</a:t>
                      </a:r>
                      <a:r>
                        <a:rPr lang="en-US" altLang="ko-KR" sz="1400" b="1" dirty="0" smtClean="0"/>
                        <a:t>chain (. </a:t>
                      </a:r>
                      <a:r>
                        <a:rPr lang="en-US" altLang="ko-KR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b="1" dirty="0" smtClean="0"/>
                        <a:t>) D</a:t>
                      </a:r>
                      <a:r>
                        <a:rPr lang="en-US" altLang="ko-KR" sz="1400" b="1" i="0" baseline="0" dirty="0" smtClean="0"/>
                        <a:t>))</a:t>
                      </a:r>
                    </a:p>
                    <a:p>
                      <a:pPr latinLnBrk="1"/>
                      <a:endParaRPr lang="en-US" altLang="ko-KR" sz="11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 smtClean="0"/>
                        <a:t>인자를 </a:t>
                      </a:r>
                      <a:r>
                        <a:rPr lang="ko-KR" altLang="en-US" sz="105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05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5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050" i="0" dirty="0" smtClean="0"/>
                        <a:t> 몸체에 전달</a:t>
                      </a:r>
                      <a:endParaRPr lang="en-US" altLang="ko-KR" sz="1050" i="0" dirty="0" smtClean="0"/>
                    </a:p>
                    <a:p>
                      <a:pPr latinLnBrk="1"/>
                      <a:r>
                        <a:rPr lang="ko-KR" altLang="en-US" sz="1050" b="0" i="0" dirty="0" smtClean="0"/>
                        <a:t>매크로 몸체 수행</a:t>
                      </a:r>
                      <a:r>
                        <a:rPr lang="en-US" altLang="ko-KR" sz="1050" b="0" i="0" dirty="0" smtClean="0"/>
                        <a:t>-2</a:t>
                      </a:r>
                    </a:p>
                    <a:p>
                      <a:pPr latinLnBrk="1"/>
                      <a:r>
                        <a:rPr lang="en-US" altLang="ko-KR" sz="1050" b="0" i="0" dirty="0" smtClean="0"/>
                        <a:t>(</a:t>
                      </a:r>
                      <a:r>
                        <a:rPr lang="ko-KR" altLang="en-US" sz="105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050" b="0" i="0" dirty="0" smtClean="0"/>
                        <a:t>)</a:t>
                      </a:r>
                    </a:p>
                    <a:p>
                      <a:pPr latinLnBrk="1"/>
                      <a:endParaRPr lang="en-US" altLang="ko-KR" sz="1050" b="0" i="0" dirty="0" smtClean="0"/>
                    </a:p>
                    <a:p>
                      <a:pPr latinLnBrk="1"/>
                      <a:r>
                        <a:rPr lang="ko-KR" altLang="en-US" sz="1050" b="0" i="0" dirty="0" smtClean="0"/>
                        <a:t>여전히 매크로 포함</a:t>
                      </a:r>
                      <a:endParaRPr lang="en-US" altLang="ko-KR" sz="1050" b="0" i="0" dirty="0" smtClean="0"/>
                    </a:p>
                    <a:p>
                      <a:pPr latinLnBrk="1"/>
                      <a:r>
                        <a:rPr lang="en-US" altLang="ko-KR" sz="1050" b="0" i="0" dirty="0" smtClean="0"/>
                        <a:t>3</a:t>
                      </a:r>
                      <a:r>
                        <a:rPr lang="ko-KR" altLang="en-US" sz="1050" b="0" i="0" dirty="0" smtClean="0"/>
                        <a:t>차 확장</a:t>
                      </a:r>
                      <a:r>
                        <a:rPr lang="en-US" altLang="ko-KR" sz="1050" b="0" i="0" dirty="0" smtClean="0"/>
                        <a:t>(</a:t>
                      </a:r>
                      <a:r>
                        <a:rPr lang="ko-KR" altLang="en-US" sz="1050" b="0" i="0" dirty="0" smtClean="0"/>
                        <a:t>아래</a:t>
                      </a:r>
                      <a:r>
                        <a:rPr lang="en-US" altLang="ko-KR" sz="1050" b="0" i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A</a:t>
                      </a:r>
                    </a:p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B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/>
                        <a:t> |-&gt; (. </a:t>
                      </a:r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/>
                        <a:t> </a:t>
                      </a:r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)</a:t>
                      </a:r>
                    </a:p>
                    <a:p>
                      <a:r>
                        <a:rPr lang="en-US" altLang="ko-KR" sz="11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 |-&gt; </a:t>
                      </a:r>
                      <a:r>
                        <a:rPr lang="en-US" altLang="ko-KR" sz="1100" b="0" i="0" baseline="0" dirty="0" smtClean="0"/>
                        <a:t>C</a:t>
                      </a:r>
                    </a:p>
                    <a:p>
                      <a:r>
                        <a:rPr lang="en-US" altLang="ko-KR" sz="1100" b="1" i="0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altLang="ko-KR" sz="1100" b="0" i="0" baseline="0" dirty="0" smtClean="0"/>
                        <a:t> |-&gt; (D)</a:t>
                      </a:r>
                      <a:endParaRPr lang="ko-KR" altLang="en-US" sz="1100" b="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52386">
                <a:tc>
                  <a:txBody>
                    <a:bodyPr/>
                    <a:lstStyle/>
                    <a:p>
                      <a:pPr latinLnBrk="1"/>
                      <a:endParaRPr lang="ko-KR" alt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`(. ~</a:t>
                      </a:r>
                      <a:r>
                        <a:rPr lang="en-US" altLang="ko-KR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 </a:t>
                      </a:r>
                      <a:r>
                        <a:rPr lang="en-US" altLang="ko-KR" sz="1100" dirty="0" smtClean="0"/>
                        <a:t>~</a:t>
                      </a:r>
                      <a:r>
                        <a:rPr lang="en-US" altLang="ko-KR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b="0" i="0" baseline="0" dirty="0" smtClean="0"/>
                        <a:t>--&gt; (. </a:t>
                      </a:r>
                      <a:r>
                        <a:rPr lang="en-US" altLang="ko-KR" sz="1100" i="0" baseline="0" dirty="0" smtClean="0"/>
                        <a:t>(. </a:t>
                      </a:r>
                      <a:r>
                        <a:rPr lang="en-US" altLang="ko-KR" sz="11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) D)</a:t>
                      </a:r>
                    </a:p>
                    <a:p>
                      <a:pPr latinLnBrk="1"/>
                      <a:r>
                        <a:rPr lang="en-US" altLang="ko-KR" sz="1100" b="0" i="0" baseline="0" dirty="0" smtClean="0"/>
                        <a:t>     --&gt; (. (. </a:t>
                      </a:r>
                      <a:r>
                        <a:rPr lang="en-US" altLang="ko-KR" sz="1100" i="0" baseline="0" dirty="0" smtClean="0"/>
                        <a:t>(. </a:t>
                      </a:r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/>
                        <a:t> </a:t>
                      </a:r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) C) D)</a:t>
                      </a:r>
                    </a:p>
                    <a:p>
                      <a:pPr latinLnBrk="1"/>
                      <a:r>
                        <a:rPr lang="en-US" altLang="ko-KR" sz="1100" b="0" i="0" baseline="0" dirty="0" smtClean="0"/>
                        <a:t>           --&gt; </a:t>
                      </a:r>
                      <a:r>
                        <a:rPr lang="en-US" altLang="ko-KR" sz="1400" b="1" i="0" baseline="0" dirty="0" smtClean="0"/>
                        <a:t>(. (. (. A B) C)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A</a:t>
                      </a:r>
                    </a:p>
                    <a:p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|-&gt;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/>
                        <a:t> |-&gt; (. </a:t>
                      </a:r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/>
                        <a:t> </a:t>
                      </a:r>
                      <a:r>
                        <a:rPr lang="en-US" altLang="ko-KR" sz="11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)</a:t>
                      </a:r>
                    </a:p>
                    <a:p>
                      <a:r>
                        <a:rPr lang="en-US" altLang="ko-KR" sz="11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 |-&gt; </a:t>
                      </a:r>
                      <a:r>
                        <a:rPr lang="en-US" altLang="ko-KR" sz="1100" b="0" i="0" baseline="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/>
                        <a:t> |-&gt; (. </a:t>
                      </a:r>
                      <a:r>
                        <a:rPr lang="en-US" altLang="ko-KR" sz="11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100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100" i="0" baseline="0" dirty="0" smtClean="0"/>
                        <a:t>)</a:t>
                      </a:r>
                    </a:p>
                    <a:p>
                      <a:r>
                        <a:rPr lang="en-US" altLang="ko-KR" sz="11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en-US" altLang="ko-KR" sz="1100" i="0" baseline="0" dirty="0" smtClean="0"/>
                        <a:t> |-&gt; D</a:t>
                      </a:r>
                      <a:endParaRPr lang="en-US" altLang="ko-KR" sz="11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안에서 이름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매크로 </a:t>
            </a:r>
            <a:r>
              <a:rPr lang="ko-KR" altLang="en-US" sz="2000" dirty="0"/>
              <a:t>내</a:t>
            </a:r>
            <a:r>
              <a:rPr lang="ko-KR" altLang="en-US" sz="2000" dirty="0" smtClean="0"/>
              <a:t>에서 심볼을 만들 때</a:t>
            </a:r>
            <a:endParaRPr lang="en-US" altLang="ko-KR" sz="2000" dirty="0" smtClean="0"/>
          </a:p>
          <a:p>
            <a:pPr lvl="1"/>
            <a:r>
              <a:rPr lang="ko-KR" altLang="en-US" sz="1600" dirty="0" smtClean="0">
                <a:solidFill>
                  <a:srgbClr val="0070C0"/>
                </a:solidFill>
              </a:rPr>
              <a:t>이름과 충돌</a:t>
            </a:r>
            <a:r>
              <a:rPr lang="en-US" altLang="ko-KR" sz="1600" dirty="0" smtClean="0">
                <a:solidFill>
                  <a:srgbClr val="0070C0"/>
                </a:solidFill>
              </a:rPr>
              <a:t> (Symbol Capture) </a:t>
            </a:r>
            <a:r>
              <a:rPr lang="ko-KR" altLang="en-US" sz="1600" dirty="0" smtClean="0">
                <a:solidFill>
                  <a:srgbClr val="0070C0"/>
                </a:solidFill>
              </a:rPr>
              <a:t>을 피하기 위해서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1600" dirty="0" smtClean="0"/>
              <a:t>유일한 이름을 만들어 사용한다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이름 뒤에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을 붙이면 </a:t>
            </a:r>
            <a:endParaRPr lang="en-US" altLang="ko-KR" sz="2000" dirty="0" smtClean="0"/>
          </a:p>
          <a:p>
            <a:pPr lvl="1"/>
            <a:r>
              <a:rPr lang="ko-KR" altLang="en-US" sz="1600" b="1" i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_</a:t>
            </a:r>
            <a:r>
              <a:rPr lang="ko-KR" altLang="en-US" sz="1600" b="1" i="1" dirty="0" smtClean="0">
                <a:solidFill>
                  <a:srgbClr val="FF0000"/>
                </a:solidFill>
              </a:rPr>
              <a:t>고유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ID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형태의 새로운 심벌을 생성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6912768" cy="184665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bench [</a:t>
            </a:r>
            <a:r>
              <a:rPr lang="en-US" altLang="ko-KR" sz="1600" dirty="0" err="1" smtClean="0"/>
              <a:t>expr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  `(let [</a:t>
            </a:r>
            <a:r>
              <a:rPr lang="en-US" altLang="ko-KR" sz="1600" dirty="0" smtClean="0">
                <a:solidFill>
                  <a:srgbClr val="FF0000"/>
                </a:solidFill>
              </a:rPr>
              <a:t>start</a:t>
            </a:r>
            <a:r>
              <a:rPr lang="en-US" altLang="ko-KR" sz="1600" dirty="0" smtClean="0"/>
              <a:t> (System/</a:t>
            </a:r>
            <a:r>
              <a:rPr lang="en-US" altLang="ko-KR" sz="1600" dirty="0" err="1" smtClean="0"/>
              <a:t>nanoTime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result</a:t>
            </a:r>
            <a:r>
              <a:rPr lang="en-US" altLang="ko-KR" sz="1600" dirty="0" smtClean="0"/>
              <a:t> ~</a:t>
            </a:r>
            <a:r>
              <a:rPr lang="en-US" altLang="ko-KR" sz="1600" dirty="0" err="1" smtClean="0"/>
              <a:t>expr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     {:result </a:t>
            </a:r>
            <a:r>
              <a:rPr lang="en-US" altLang="ko-KR" sz="1600" dirty="0" err="1" smtClean="0"/>
              <a:t>result</a:t>
            </a:r>
            <a:r>
              <a:rPr lang="en-US" altLang="ko-KR" sz="1600" dirty="0" smtClean="0"/>
              <a:t> :elapsed (- (System/</a:t>
            </a:r>
            <a:r>
              <a:rPr lang="en-US" altLang="ko-KR" sz="1600" dirty="0" err="1" smtClean="0"/>
              <a:t>nanoTime</a:t>
            </a:r>
            <a:r>
              <a:rPr lang="en-US" altLang="ko-KR" sz="1600" dirty="0" smtClean="0"/>
              <a:t>) start)}))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(bench (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"a" "b"))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-&gt; error!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448126"/>
            <a:ext cx="6912768" cy="107721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bench [</a:t>
            </a:r>
            <a:r>
              <a:rPr lang="en-US" altLang="ko-KR" sz="1600" dirty="0" err="1" smtClean="0"/>
              <a:t>expr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  `(let [</a:t>
            </a:r>
            <a:r>
              <a:rPr lang="en-US" altLang="ko-KR" sz="1600" dirty="0" smtClean="0">
                <a:solidFill>
                  <a:srgbClr val="0070C0"/>
                </a:solidFill>
              </a:rPr>
              <a:t>start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#</a:t>
            </a:r>
            <a:r>
              <a:rPr lang="en-US" altLang="ko-KR" sz="1600" dirty="0" smtClean="0"/>
              <a:t> (System/</a:t>
            </a:r>
            <a:r>
              <a:rPr lang="en-US" altLang="ko-KR" sz="1600" dirty="0" err="1" smtClean="0"/>
              <a:t>nanoTime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result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#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/>
              <a:t>~</a:t>
            </a:r>
            <a:r>
              <a:rPr lang="en-US" altLang="ko-KR" sz="1600" dirty="0" err="1" smtClean="0"/>
              <a:t>expr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     {:result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result</a:t>
            </a:r>
            <a:r>
              <a:rPr lang="en-US" altLang="ko-KR" sz="1600" dirty="0" smtClean="0">
                <a:solidFill>
                  <a:srgbClr val="0070C0"/>
                </a:solidFill>
              </a:rPr>
              <a:t># </a:t>
            </a:r>
            <a:r>
              <a:rPr lang="en-US" altLang="ko-KR" sz="1600" dirty="0" smtClean="0"/>
              <a:t>:elapsed (- (System/</a:t>
            </a:r>
            <a:r>
              <a:rPr lang="en-US" altLang="ko-KR" sz="1600" dirty="0" err="1" smtClean="0"/>
              <a:t>nanoTime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solidFill>
                  <a:srgbClr val="0070C0"/>
                </a:solidFill>
              </a:rPr>
              <a:t>start#)}))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낚아채기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Common Lisp</a:t>
            </a:r>
            <a:r>
              <a:rPr lang="ko-KR" altLang="en-US" sz="2400" dirty="0" smtClean="0"/>
              <a:t>에서는 </a:t>
            </a:r>
            <a:r>
              <a:rPr lang="en-US" altLang="ko-KR" sz="2400" dirty="0" err="1" smtClean="0"/>
              <a:t>gensym</a:t>
            </a:r>
            <a:r>
              <a:rPr lang="ko-KR" altLang="en-US" sz="2400" dirty="0" smtClean="0"/>
              <a:t>을 이용해서 유일한 이름을 만들어낸다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92897"/>
            <a:ext cx="496855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defmacro</a:t>
            </a:r>
            <a:r>
              <a:rPr lang="en-US" altLang="ko-KR" sz="1400" dirty="0" smtClean="0"/>
              <a:t> bench (</a:t>
            </a:r>
            <a:r>
              <a:rPr lang="en-US" altLang="ko-KR" sz="1400" dirty="0" err="1" smtClean="0"/>
              <a:t>expr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`(let* ((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start</a:t>
            </a:r>
            <a:r>
              <a:rPr lang="en-US" altLang="ko-KR" sz="1400" dirty="0" smtClean="0"/>
              <a:t> (get-universal-time))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(result 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expr</a:t>
            </a:r>
            <a:r>
              <a:rPr lang="en-US" altLang="ko-KR" sz="1400" dirty="0" smtClean="0"/>
              <a:t>))</a:t>
            </a:r>
          </a:p>
          <a:p>
            <a:r>
              <a:rPr lang="en-US" altLang="ko-KR" sz="1400" dirty="0" smtClean="0"/>
              <a:t>     (list ‘result </a:t>
            </a:r>
            <a:r>
              <a:rPr lang="en-US" altLang="ko-KR" sz="1400" dirty="0" err="1" smtClean="0"/>
              <a:t>result</a:t>
            </a:r>
            <a:r>
              <a:rPr lang="en-US" altLang="ko-KR" sz="1400" dirty="0" smtClean="0"/>
              <a:t> ‘elapsed (- (get-universal-time) start))))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(bench (* 3 4))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(let ((start 10)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(end </a:t>
            </a:r>
            <a:r>
              <a:rPr lang="en-US" altLang="ko-KR" sz="1400" smtClean="0"/>
              <a:t>20</a:t>
            </a:r>
            <a:r>
              <a:rPr lang="en-US" altLang="ko-KR" sz="1400" smtClean="0"/>
              <a:t>))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(bench (+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start</a:t>
            </a:r>
            <a:r>
              <a:rPr lang="en-US" altLang="ko-KR" sz="1400" dirty="0" smtClean="0"/>
              <a:t> end)))</a:t>
            </a:r>
          </a:p>
          <a:p>
            <a:r>
              <a:rPr lang="en-US" altLang="ko-KR" sz="1400" dirty="0" smtClean="0"/>
              <a:t>-&gt; (result </a:t>
            </a:r>
            <a:r>
              <a:rPr lang="en-US" altLang="ko-KR" sz="1400" dirty="0" smtClean="0">
                <a:solidFill>
                  <a:srgbClr val="FF0000"/>
                </a:solidFill>
              </a:rPr>
              <a:t>3492505407</a:t>
            </a:r>
            <a:r>
              <a:rPr lang="en-US" altLang="ko-KR" sz="1400" dirty="0" smtClean="0"/>
              <a:t> elapsed 0)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:&lt;- start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 낚아챔 문제 발생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3573016"/>
            <a:ext cx="5184576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defmacro</a:t>
            </a:r>
            <a:r>
              <a:rPr lang="en-US" altLang="ko-KR" sz="1400" dirty="0" smtClean="0"/>
              <a:t> bench (</a:t>
            </a:r>
            <a:r>
              <a:rPr lang="en-US" altLang="ko-KR" sz="1400" dirty="0" err="1" smtClean="0"/>
              <a:t>expr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(let* ((</a:t>
            </a:r>
            <a:r>
              <a:rPr lang="en-US" altLang="ko-KR" sz="1400" dirty="0" smtClean="0">
                <a:solidFill>
                  <a:srgbClr val="0070C0"/>
                </a:solidFill>
              </a:rPr>
              <a:t>start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gensym</a:t>
            </a:r>
            <a:r>
              <a:rPr lang="en-US" altLang="ko-KR" sz="1400" dirty="0" smtClean="0"/>
              <a:t>))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(</a:t>
            </a:r>
            <a:r>
              <a:rPr lang="en-US" altLang="ko-KR" sz="1400" dirty="0" smtClean="0">
                <a:solidFill>
                  <a:srgbClr val="0070C0"/>
                </a:solidFill>
              </a:rPr>
              <a:t>result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gensym</a:t>
            </a:r>
            <a:r>
              <a:rPr lang="en-US" altLang="ko-KR" sz="1400" dirty="0" smtClean="0"/>
              <a:t>)))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`(let* ((,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start</a:t>
            </a:r>
            <a:r>
              <a:rPr lang="en-US" altLang="ko-KR" sz="1400" dirty="0" smtClean="0"/>
              <a:t> (get-universal-time))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(,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result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expr</a:t>
            </a:r>
            <a:r>
              <a:rPr lang="en-US" altLang="ko-KR" sz="1400" dirty="0" smtClean="0"/>
              <a:t>))</a:t>
            </a:r>
          </a:p>
          <a:p>
            <a:r>
              <a:rPr lang="en-US" altLang="ko-KR" sz="1400" dirty="0" smtClean="0"/>
              <a:t>     (list ‘result ,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result</a:t>
            </a:r>
            <a:r>
              <a:rPr lang="en-US" altLang="ko-KR" sz="1400" dirty="0" smtClean="0"/>
              <a:t> ‘elapsed (- (get-universal-time)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,start</a:t>
            </a:r>
            <a:r>
              <a:rPr lang="en-US" altLang="ko-KR" sz="1400" dirty="0" smtClean="0"/>
              <a:t>)))))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(bench (* 3 4))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(let ((</a:t>
            </a:r>
            <a:r>
              <a:rPr lang="en-US" altLang="ko-KR" sz="1400" dirty="0" smtClean="0">
                <a:solidFill>
                  <a:srgbClr val="0070C0"/>
                </a:solidFill>
              </a:rPr>
              <a:t>start</a:t>
            </a:r>
            <a:r>
              <a:rPr lang="en-US" altLang="ko-KR" sz="1400" dirty="0" smtClean="0"/>
              <a:t> 10)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(end 20</a:t>
            </a:r>
            <a:r>
              <a:rPr lang="en-US" altLang="ko-KR" sz="1400" dirty="0" smtClean="0"/>
              <a:t>))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(bench (+ </a:t>
            </a:r>
            <a:r>
              <a:rPr lang="en-US" altLang="ko-KR" sz="1400" dirty="0" smtClean="0">
                <a:solidFill>
                  <a:srgbClr val="0070C0"/>
                </a:solidFill>
              </a:rPr>
              <a:t>start</a:t>
            </a:r>
            <a:r>
              <a:rPr lang="en-US" altLang="ko-KR" sz="1400" dirty="0" smtClean="0"/>
              <a:t> end)))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-&gt; (result 30 elapsed 0)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:&lt;- start </a:t>
            </a:r>
            <a:r>
              <a:rPr lang="ko-KR" altLang="en-US" sz="1400" dirty="0" smtClean="0">
                <a:solidFill>
                  <a:srgbClr val="0070C0"/>
                </a:solidFill>
              </a:rPr>
              <a:t>변수 낚아챔 문제 해결</a:t>
            </a:r>
            <a:endParaRPr lang="en-US" altLang="ko-KR" sz="1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사용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매크로를 작성하지 말라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매크로가 패턴을 추상화할 수 있는 유일한 방법일 때만 사용하라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매크로를 사용할 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매크로 사용이 옳은 이유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매크로의 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특수 구문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조건부 평가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when,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defn</a:t>
                      </a:r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자바와 상호작용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doto</a:t>
                      </a:r>
                      <a:r>
                        <a:rPr lang="en-US" altLang="ko-KR" baseline="0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호출 시 편의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평가를 지연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lazy-cat,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구문</a:t>
                      </a:r>
                      <a:r>
                        <a:rPr lang="ko-KR" altLang="en-US" baseline="0" dirty="0" smtClean="0"/>
                        <a:t> 감싸기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with-open,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불필요한 </a:t>
                      </a:r>
                      <a:r>
                        <a:rPr lang="en-US" altLang="ko-KR" dirty="0" smtClean="0"/>
                        <a:t>lambda </a:t>
                      </a:r>
                      <a:r>
                        <a:rPr lang="ko-KR" altLang="en-US" dirty="0" smtClean="0"/>
                        <a:t>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with-open,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Short circuit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and</a:t>
            </a:r>
            <a:r>
              <a:rPr lang="en-US" altLang="ko-KR" dirty="0" smtClean="0"/>
              <a:t>, or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평가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708920"/>
            <a:ext cx="6912768" cy="230832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defmacro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my-and</a:t>
            </a:r>
          </a:p>
          <a:p>
            <a:r>
              <a:rPr lang="en-US" altLang="ko-KR" dirty="0" smtClean="0"/>
              <a:t>  ([] true)</a:t>
            </a:r>
          </a:p>
          <a:p>
            <a:r>
              <a:rPr lang="en-US" altLang="ko-KR" dirty="0" smtClean="0"/>
              <a:t>  ([x] x)</a:t>
            </a:r>
          </a:p>
          <a:p>
            <a:r>
              <a:rPr lang="en-US" altLang="ko-KR" dirty="0" smtClean="0"/>
              <a:t>  ([x &amp; rest]</a:t>
            </a:r>
          </a:p>
          <a:p>
            <a:r>
              <a:rPr lang="en-US" altLang="ko-KR" dirty="0" smtClean="0"/>
              <a:t>     `(let [and# ~x]</a:t>
            </a:r>
          </a:p>
          <a:p>
            <a:r>
              <a:rPr lang="en-US" altLang="ko-KR" dirty="0" smtClean="0"/>
              <a:t>	(if and# (my-and ~@rest) and#))))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b="1" dirty="0" smtClean="0"/>
              <a:t>my-and</a:t>
            </a:r>
            <a:r>
              <a:rPr lang="en-US" altLang="ko-KR" dirty="0" smtClean="0"/>
              <a:t> 1 0 nil false)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192032"/>
            <a:ext cx="6912768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b="1" dirty="0" smtClean="0"/>
              <a:t>comment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(my-and 1 0 nil false)</a:t>
            </a: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Lisp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Lisp </a:t>
            </a:r>
            <a:r>
              <a:rPr lang="ko-KR" altLang="en-US" sz="2800" dirty="0" smtClean="0"/>
              <a:t>은 프로그램 가능한 프로그래밍언어이다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400" dirty="0" smtClean="0"/>
              <a:t>Lisp is a programmable programming language &lt;John </a:t>
            </a:r>
            <a:r>
              <a:rPr lang="en-US" altLang="ko-KR" sz="2400" dirty="0" err="1" smtClean="0"/>
              <a:t>Fedorado</a:t>
            </a:r>
            <a:r>
              <a:rPr lang="en-US" altLang="ko-KR" sz="2400" dirty="0" smtClean="0"/>
              <a:t>&gt;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800" dirty="0" smtClean="0"/>
              <a:t>그것은 매크로가 있기에 가능하다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var</a:t>
            </a:r>
            <a:r>
              <a:rPr lang="ko-KR" altLang="en-US" sz="2800" dirty="0" smtClean="0"/>
              <a:t>는</a:t>
            </a:r>
            <a:r>
              <a:rPr lang="en-US" altLang="ko-KR" sz="2800" dirty="0" smtClean="0"/>
              <a:t>def </a:t>
            </a:r>
            <a:r>
              <a:rPr lang="ko-KR" altLang="en-US" sz="2800" dirty="0" smtClean="0"/>
              <a:t>특수구문을 통해서만 생성 가능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defn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defmacro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defmulti</a:t>
            </a:r>
            <a:endParaRPr lang="en-US" altLang="ko-KR" sz="2400" dirty="0" smtClean="0"/>
          </a:p>
          <a:p>
            <a:pPr lvl="1"/>
            <a:r>
              <a:rPr lang="en-US" altLang="ko-KR" sz="2400" b="1" dirty="0" err="1" smtClean="0"/>
              <a:t>defstruct</a:t>
            </a:r>
            <a:endParaRPr lang="en-US" altLang="ko-KR" sz="2400" b="1" dirty="0" smtClean="0"/>
          </a:p>
          <a:p>
            <a:pPr lvl="1"/>
            <a:r>
              <a:rPr lang="en-US" altLang="ko-KR" sz="2400" dirty="0" smtClean="0"/>
              <a:t>declare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462080"/>
            <a:ext cx="7272808" cy="163121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defmacro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my-</a:t>
            </a:r>
            <a:r>
              <a:rPr lang="en-US" altLang="ko-KR" sz="2000" b="1" dirty="0" err="1" smtClean="0"/>
              <a:t>defstruct</a:t>
            </a:r>
            <a:r>
              <a:rPr lang="en-US" altLang="ko-KR" sz="2000" dirty="0" smtClean="0"/>
              <a:t> [name &amp; keys]</a:t>
            </a:r>
          </a:p>
          <a:p>
            <a:r>
              <a:rPr lang="en-US" altLang="ko-KR" sz="2000" dirty="0" smtClean="0"/>
              <a:t>  `(def ~name (create-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~@keys)))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b="1" dirty="0" smtClean="0"/>
              <a:t>my-</a:t>
            </a:r>
            <a:r>
              <a:rPr lang="en-US" altLang="ko-KR" sz="2000" b="1" dirty="0" err="1" smtClean="0"/>
              <a:t>defstruct</a:t>
            </a:r>
            <a:r>
              <a:rPr lang="en-US" altLang="ko-KR" sz="2000" dirty="0" smtClean="0"/>
              <a:t> person3 :first-name :last-name)</a:t>
            </a:r>
          </a:p>
          <a:p>
            <a:r>
              <a:rPr lang="en-US" altLang="ko-KR" sz="2000" dirty="0" smtClean="0"/>
              <a:t>:me-1-&gt; (def person3 (create-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:first-name :last-name)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declare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636912"/>
            <a:ext cx="6912768" cy="230832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defmacro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my-declare</a:t>
            </a:r>
            <a:r>
              <a:rPr lang="en-US" altLang="ko-KR" sz="2400" dirty="0" smtClean="0"/>
              <a:t> [&amp; names]</a:t>
            </a:r>
          </a:p>
          <a:p>
            <a:r>
              <a:rPr lang="en-US" altLang="ko-KR" sz="2400" dirty="0" smtClean="0"/>
              <a:t>  `(do ~@(map #(list 'def %) names)))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en-US" altLang="ko-KR" sz="2400" b="1" dirty="0" smtClean="0"/>
              <a:t>my-declare</a:t>
            </a:r>
            <a:r>
              <a:rPr lang="en-US" altLang="ko-KR" sz="2400" dirty="0" smtClean="0"/>
              <a:t> a b c)</a:t>
            </a:r>
          </a:p>
          <a:p>
            <a:r>
              <a:rPr lang="en-US" altLang="ko-KR" sz="2400" dirty="0" smtClean="0"/>
              <a:t>:me1-&gt; (do (def a) (def b) (def c))</a:t>
            </a:r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자바와의 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기본 자바 호출 특수 구문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new</a:t>
            </a:r>
          </a:p>
          <a:p>
            <a:pPr lvl="1"/>
            <a:r>
              <a:rPr lang="en-US" altLang="ko-KR" sz="2000" dirty="0" smtClean="0"/>
              <a:t>set!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자바를 호출하는 방식을 확장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1628800"/>
            <a:ext cx="2987824" cy="255454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Math/PI</a:t>
            </a:r>
          </a:p>
          <a:p>
            <a:r>
              <a:rPr lang="en-US" altLang="ko-KR" sz="1600" dirty="0" smtClean="0"/>
              <a:t>(Math/</a:t>
            </a:r>
            <a:r>
              <a:rPr lang="en-US" altLang="ko-KR" sz="1600" dirty="0" err="1" smtClean="0"/>
              <a:t>pow</a:t>
            </a:r>
            <a:r>
              <a:rPr lang="en-US" altLang="ko-KR" sz="1600" dirty="0" smtClean="0"/>
              <a:t> 10 3)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;; def </a:t>
            </a:r>
            <a:r>
              <a:rPr lang="ko-KR" altLang="en-US" sz="1600" dirty="0" smtClean="0"/>
              <a:t>이용</a:t>
            </a:r>
          </a:p>
          <a:p>
            <a:r>
              <a:rPr lang="en-US" altLang="ko-KR" sz="1600" dirty="0" smtClean="0"/>
              <a:t>(def PI Math/PI)</a:t>
            </a:r>
          </a:p>
          <a:p>
            <a:r>
              <a:rPr lang="en-US" altLang="ko-KR" sz="1600" dirty="0" smtClean="0"/>
              <a:t>(def </a:t>
            </a:r>
            <a:r>
              <a:rPr lang="en-US" altLang="ko-KR" sz="1600" dirty="0" err="1" smtClean="0"/>
              <a:t>pow</a:t>
            </a:r>
            <a:r>
              <a:rPr lang="en-US" altLang="ko-KR" sz="1600" dirty="0" smtClean="0"/>
              <a:t> [b e]</a:t>
            </a:r>
          </a:p>
          <a:p>
            <a:r>
              <a:rPr lang="en-US" altLang="ko-KR" sz="1600" dirty="0" smtClean="0"/>
              <a:t>     (Math/</a:t>
            </a:r>
            <a:r>
              <a:rPr lang="en-US" altLang="ko-KR" sz="1600" dirty="0" err="1" smtClean="0"/>
              <a:t>pow</a:t>
            </a:r>
            <a:r>
              <a:rPr lang="en-US" altLang="ko-KR" sz="1600" dirty="0" smtClean="0"/>
              <a:t> b e))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PI</a:t>
            </a:r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pow</a:t>
            </a:r>
            <a:r>
              <a:rPr lang="en-US" altLang="ko-KR" sz="1600" dirty="0" smtClean="0"/>
              <a:t> 10 3)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843026"/>
            <a:ext cx="7776864" cy="175432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;; import-static </a:t>
            </a:r>
            <a:r>
              <a:rPr lang="ko-KR" altLang="en-US" dirty="0" smtClean="0"/>
              <a:t>매크로 이용</a:t>
            </a:r>
          </a:p>
          <a:p>
            <a:r>
              <a:rPr lang="en-US" altLang="ko-KR" dirty="0" smtClean="0"/>
              <a:t>(use '[</a:t>
            </a:r>
            <a:r>
              <a:rPr lang="en-US" altLang="ko-KR" dirty="0" err="1" smtClean="0"/>
              <a:t>clojure.contrib.import</a:t>
            </a:r>
            <a:r>
              <a:rPr lang="en-US" altLang="ko-KR" dirty="0" smtClean="0"/>
              <a:t>-static :only (import-static)])</a:t>
            </a:r>
          </a:p>
          <a:p>
            <a:r>
              <a:rPr lang="en-US" altLang="ko-KR" dirty="0" smtClean="0"/>
              <a:t>(</a:t>
            </a:r>
            <a:r>
              <a:rPr lang="en-US" altLang="ko-KR" b="1" dirty="0" smtClean="0"/>
              <a:t>import-static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java.lang.Math</a:t>
            </a:r>
            <a:r>
              <a:rPr lang="en-US" altLang="ko-KR" dirty="0" smtClean="0"/>
              <a:t> PI 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PI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pow</a:t>
            </a:r>
            <a:r>
              <a:rPr lang="en-US" altLang="ko-KR" dirty="0" smtClean="0"/>
              <a:t> 10 3)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6948264" y="4365104"/>
            <a:ext cx="5040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지연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420888"/>
            <a:ext cx="7272808" cy="193899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(def slow-calc (delay (Thread/sleep 5000) "done!"))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(force slow-calc)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(force slow-calc)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 감싸기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구문이 실행되기 </a:t>
            </a:r>
            <a:r>
              <a:rPr lang="ko-KR" altLang="en-US" sz="2000" dirty="0" smtClean="0">
                <a:solidFill>
                  <a:srgbClr val="0070C0"/>
                </a:solidFill>
              </a:rPr>
              <a:t>전</a:t>
            </a:r>
            <a:r>
              <a:rPr lang="en-US" altLang="ko-KR" sz="2000" dirty="0" smtClean="0">
                <a:solidFill>
                  <a:srgbClr val="0070C0"/>
                </a:solidFill>
              </a:rPr>
              <a:t>,</a:t>
            </a:r>
            <a:r>
              <a:rPr lang="ko-KR" altLang="en-US" sz="2000" dirty="0" smtClean="0">
                <a:solidFill>
                  <a:srgbClr val="0070C0"/>
                </a:solidFill>
              </a:rPr>
              <a:t>후</a:t>
            </a:r>
            <a:r>
              <a:rPr lang="ko-KR" altLang="en-US" sz="2000" dirty="0" smtClean="0"/>
              <a:t>에 특정행동 추가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time</a:t>
            </a:r>
          </a:p>
          <a:p>
            <a:pPr lvl="1"/>
            <a:r>
              <a:rPr lang="en-US" altLang="ko-KR" sz="1800" dirty="0" smtClean="0"/>
              <a:t>with-open</a:t>
            </a:r>
          </a:p>
          <a:p>
            <a:pPr lvl="1"/>
            <a:r>
              <a:rPr lang="en-US" altLang="ko-KR" sz="1800" dirty="0" err="1" smtClean="0"/>
              <a:t>dosync</a:t>
            </a:r>
            <a:endParaRPr lang="en-US" altLang="ko-KR" sz="1800" dirty="0" smtClean="0"/>
          </a:p>
          <a:p>
            <a:pPr lvl="1"/>
            <a:r>
              <a:rPr lang="en-US" altLang="ko-KR" sz="1800" b="1" dirty="0" smtClean="0"/>
              <a:t>with-out-</a:t>
            </a:r>
            <a:r>
              <a:rPr lang="en-US" altLang="ko-KR" sz="1800" b="1" dirty="0" err="1" smtClean="0"/>
              <a:t>str</a:t>
            </a:r>
            <a:endParaRPr lang="en-US" altLang="ko-KR" sz="1800" b="1" dirty="0" smtClean="0"/>
          </a:p>
          <a:p>
            <a:pPr lvl="1"/>
            <a:r>
              <a:rPr lang="en-US" altLang="ko-KR" sz="1800" dirty="0" smtClean="0"/>
              <a:t>assert</a:t>
            </a:r>
            <a:endParaRPr lang="en-US" altLang="ko-KR" sz="1800" b="1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22256"/>
            <a:ext cx="7272808" cy="286232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b="1" dirty="0" smtClean="0"/>
              <a:t>with-out-</a:t>
            </a:r>
            <a:r>
              <a:rPr lang="en-US" altLang="ko-KR" sz="2000" b="1" dirty="0" err="1" smtClean="0"/>
              <a:t>str</a:t>
            </a:r>
            <a:r>
              <a:rPr lang="en-US" altLang="ko-KR" sz="2000" dirty="0" smtClean="0"/>
              <a:t> (print "hello, ") (print "world"))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defmacro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my-with-out-</a:t>
            </a:r>
            <a:r>
              <a:rPr lang="en-US" altLang="ko-KR" sz="2000" b="1" dirty="0" err="1" smtClean="0"/>
              <a:t>str</a:t>
            </a:r>
            <a:r>
              <a:rPr lang="en-US" altLang="ko-KR" sz="2000" dirty="0" smtClean="0"/>
              <a:t> [&amp; body]</a:t>
            </a:r>
          </a:p>
          <a:p>
            <a:r>
              <a:rPr lang="en-US" altLang="ko-KR" sz="2000" dirty="0" smtClean="0"/>
              <a:t>  `(let [s# (new </a:t>
            </a:r>
            <a:r>
              <a:rPr lang="en-US" altLang="ko-KR" sz="2000" dirty="0" err="1" smtClean="0"/>
              <a:t>java.io.StringWriter</a:t>
            </a:r>
            <a:r>
              <a:rPr lang="en-US" altLang="ko-KR" sz="2000" dirty="0" smtClean="0"/>
              <a:t>)]</a:t>
            </a:r>
          </a:p>
          <a:p>
            <a:r>
              <a:rPr lang="en-US" altLang="ko-KR" sz="2000" dirty="0" smtClean="0"/>
              <a:t>     (binding [*out* s#]</a:t>
            </a:r>
          </a:p>
          <a:p>
            <a:r>
              <a:rPr lang="en-US" altLang="ko-KR" sz="2000" dirty="0" smtClean="0"/>
              <a:t>       ~@body</a:t>
            </a:r>
          </a:p>
          <a:p>
            <a:r>
              <a:rPr lang="en-US" altLang="ko-KR" sz="2000" dirty="0" smtClean="0"/>
              <a:t>       (</a:t>
            </a:r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 s#))))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b="1" dirty="0" smtClean="0"/>
              <a:t>my-with-out-</a:t>
            </a:r>
            <a:r>
              <a:rPr lang="en-US" altLang="ko-KR" sz="2000" b="1" dirty="0" err="1" smtClean="0"/>
              <a:t>str</a:t>
            </a:r>
            <a:r>
              <a:rPr lang="en-US" altLang="ko-KR" sz="2000" dirty="0" smtClean="0"/>
              <a:t> (print "hello, ") (print "world"))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불필요한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피하기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272808" cy="31700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defn</a:t>
            </a:r>
            <a:r>
              <a:rPr lang="en-US" altLang="ko-KR" sz="2000" dirty="0" smtClean="0"/>
              <a:t> bench-fn [f]</a:t>
            </a:r>
          </a:p>
          <a:p>
            <a:r>
              <a:rPr lang="en-US" altLang="ko-KR" sz="2000" dirty="0" smtClean="0"/>
              <a:t>  (let [start (System/</a:t>
            </a:r>
            <a:r>
              <a:rPr lang="en-US" altLang="ko-KR" sz="2000" dirty="0" err="1" smtClean="0"/>
              <a:t>nanoTime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result (f)]</a:t>
            </a:r>
          </a:p>
          <a:p>
            <a:r>
              <a:rPr lang="en-US" altLang="ko-KR" sz="2000" dirty="0" smtClean="0"/>
              <a:t>    {:result </a:t>
            </a:r>
            <a:r>
              <a:rPr lang="en-US" altLang="ko-KR" sz="2000" dirty="0" err="1" smtClean="0"/>
              <a:t>result</a:t>
            </a:r>
            <a:r>
              <a:rPr lang="en-US" altLang="ko-KR" sz="2000" dirty="0" smtClean="0"/>
              <a:t> :elapsed (- (System/</a:t>
            </a:r>
            <a:r>
              <a:rPr lang="en-US" altLang="ko-KR" sz="2000" dirty="0" err="1" smtClean="0"/>
              <a:t>nanoTime</a:t>
            </a:r>
            <a:r>
              <a:rPr lang="en-US" altLang="ko-KR" sz="2000" dirty="0" smtClean="0"/>
              <a:t>) start)}))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;;;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r>
              <a:rPr lang="en-US" altLang="ko-KR" sz="2000" dirty="0" smtClean="0"/>
              <a:t>(bench-fn (fn [] (+ 1 2)))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;;; </a:t>
            </a:r>
            <a:r>
              <a:rPr lang="ko-KR" altLang="en-US" sz="2000" dirty="0" smtClean="0"/>
              <a:t>매크로</a:t>
            </a:r>
            <a:endParaRPr lang="en-US" altLang="ko-KR" sz="2000" dirty="0" smtClean="0"/>
          </a:p>
          <a:p>
            <a:r>
              <a:rPr lang="en-US" altLang="ko-KR" sz="2000" smtClean="0"/>
              <a:t>(bench (+ 1 2))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chain </a:t>
            </a:r>
            <a:r>
              <a:rPr lang="ko-KR" altLang="en-US" dirty="0" smtClean="0"/>
              <a:t>매크로 예제</a:t>
            </a:r>
            <a:r>
              <a:rPr lang="en-US" altLang="ko-KR" dirty="0" smtClean="0"/>
              <a:t>-2-2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6912768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chain</a:t>
            </a:r>
          </a:p>
          <a:p>
            <a:r>
              <a:rPr lang="en-US" altLang="ko-KR" sz="1600" dirty="0" smtClean="0"/>
              <a:t>  ([x form] `(. ~x ~form))</a:t>
            </a:r>
          </a:p>
          <a:p>
            <a:r>
              <a:rPr lang="en-US" altLang="ko-KR" sz="1600" dirty="0" smtClean="0"/>
              <a:t>  ([x form &amp; more] `(chain (. x form) ~@more)))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0" y="2371680"/>
          <a:ext cx="864095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4"/>
                <a:gridCol w="3086412"/>
                <a:gridCol w="1656184"/>
                <a:gridCol w="1872208"/>
                <a:gridCol w="1728190"/>
              </a:tblGrid>
              <a:tr h="263821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코드 단계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동작</a:t>
                      </a:r>
                      <a:endParaRPr lang="ko-KR" altLang="en-US" sz="1400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환경</a:t>
                      </a:r>
                      <a:endParaRPr lang="ko-KR" alt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8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1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dirty="0" smtClean="0"/>
                        <a:t>(chain arm </a:t>
                      </a:r>
                      <a:r>
                        <a:rPr lang="en-US" altLang="ko-KR" sz="1400" i="0" dirty="0" err="1" smtClean="0"/>
                        <a:t>getHand</a:t>
                      </a:r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i="0" dirty="0" err="1" smtClean="0"/>
                        <a:t>getFinger</a:t>
                      </a:r>
                      <a:r>
                        <a:rPr lang="en-US" altLang="ko-KR" sz="1400" i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코드를 </a:t>
                      </a:r>
                      <a:r>
                        <a:rPr lang="ko-KR" altLang="en-US" sz="1200" i="0" baseline="0" dirty="0" smtClean="0"/>
                        <a:t>읽으면서 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dirty="0" smtClean="0"/>
                        <a:t>chain </a:t>
                      </a:r>
                      <a:r>
                        <a:rPr lang="ko-KR" altLang="en-US" sz="1200" i="0" baseline="0" dirty="0" smtClean="0"/>
                        <a:t>매크로호출 인식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1200" i="0" baseline="0" dirty="0" smtClean="0"/>
                        <a:t>확장수행</a:t>
                      </a:r>
                      <a:endParaRPr lang="ko-KR" altLang="en-US" sz="1200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0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2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dirty="0" smtClean="0"/>
                        <a:t>`(chain (. x form)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~@</a:t>
                      </a:r>
                      <a:r>
                        <a:rPr lang="en-US" altLang="ko-KR" sz="1400" dirty="0" smtClean="0"/>
                        <a:t>more))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인자를 </a:t>
                      </a:r>
                      <a:r>
                        <a:rPr lang="ko-KR" altLang="en-US" sz="12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2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200" i="0" dirty="0" smtClean="0"/>
                        <a:t> 몸체에 전달</a:t>
                      </a:r>
                      <a:endParaRPr lang="en-US" altLang="ko-KR" sz="1200" i="0" dirty="0" smtClean="0"/>
                    </a:p>
                    <a:p>
                      <a:pPr latinLnBrk="1"/>
                      <a:r>
                        <a:rPr lang="en-US" altLang="ko-KR" sz="1200" i="0" dirty="0" smtClean="0"/>
                        <a:t>(</a:t>
                      </a:r>
                      <a:r>
                        <a:rPr lang="ko-KR" altLang="en-US" sz="1200" b="1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i="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4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smtClean="0"/>
                        <a:t>3</a:t>
                      </a:r>
                      <a:endParaRPr lang="ko-KR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dirty="0" smtClean="0"/>
                        <a:t>`(chain (. x form)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~@</a:t>
                      </a:r>
                      <a:r>
                        <a:rPr lang="en-US" altLang="ko-KR" sz="1400" dirty="0" smtClean="0"/>
                        <a:t>more))</a:t>
                      </a:r>
                    </a:p>
                    <a:p>
                      <a:pPr latinLnBrk="1"/>
                      <a:r>
                        <a:rPr lang="en-US" altLang="ko-KR" sz="1400" i="0" baseline="0" dirty="0" smtClean="0"/>
                        <a:t>-&gt; (chain (. x form)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~@</a:t>
                      </a:r>
                      <a:r>
                        <a:rPr lang="en-US" altLang="ko-KR" sz="1400" dirty="0" smtClean="0"/>
                        <a:t>more</a:t>
                      </a:r>
                      <a:r>
                        <a:rPr lang="en-US" altLang="ko-KR" sz="1400" i="0" baseline="0" dirty="0" smtClean="0"/>
                        <a:t>)</a:t>
                      </a:r>
                    </a:p>
                    <a:p>
                      <a:pPr latinLnBrk="1"/>
                      <a:endParaRPr lang="en-US" altLang="ko-KR" sz="14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매크로 몸체 수행</a:t>
                      </a:r>
                      <a:r>
                        <a:rPr lang="en-US" altLang="ko-KR" sz="1200" b="0" i="0" dirty="0" smtClean="0"/>
                        <a:t>-1</a:t>
                      </a:r>
                    </a:p>
                    <a:p>
                      <a:pPr latinLnBrk="1"/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  <a:p>
                      <a:pPr latinLnBrk="1"/>
                      <a:endParaRPr lang="en-US" altLang="ko-KR" sz="1200" b="0" i="0" dirty="0" smtClean="0"/>
                    </a:p>
                    <a:p>
                      <a:pPr latinLnBrk="1"/>
                      <a:r>
                        <a:rPr lang="ko-KR" altLang="en-US" sz="1200" b="0" i="0" dirty="0" smtClean="0"/>
                        <a:t>여전히 매크로 포함</a:t>
                      </a:r>
                      <a:endParaRPr lang="en-US" altLang="ko-KR" sz="1200" b="0" i="0" dirty="0" smtClean="0"/>
                    </a:p>
                    <a:p>
                      <a:pPr latinLnBrk="1"/>
                      <a:r>
                        <a:rPr lang="en-US" altLang="ko-KR" sz="1200" b="0" i="0" dirty="0" smtClean="0"/>
                        <a:t>2</a:t>
                      </a:r>
                      <a:r>
                        <a:rPr lang="ko-KR" altLang="en-US" sz="1200" b="0" i="0" dirty="0" smtClean="0"/>
                        <a:t>차 확장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/>
                        <a:t>아래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4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114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`(.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en-US" altLang="ko-KR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en-US" altLang="ko-KR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dirty="0" smtClean="0"/>
                        <a:t>))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--&gt; (. (.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b="0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b="0" i="0" baseline="0" dirty="0" smtClean="0"/>
                        <a:t>) ~@more))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     --&gt; (. (. arm </a:t>
                      </a:r>
                      <a:r>
                        <a:rPr lang="en-US" altLang="ko-KR" sz="1400" b="0" i="0" baseline="0" dirty="0" err="1" smtClean="0"/>
                        <a:t>getHand</a:t>
                      </a:r>
                      <a:r>
                        <a:rPr lang="en-US" altLang="ko-KR" sz="1400" b="0" i="0" baseline="0" dirty="0" smtClean="0"/>
                        <a:t>) </a:t>
                      </a:r>
                      <a:r>
                        <a:rPr lang="en-US" altLang="ko-KR" sz="1400" b="0" i="0" baseline="0" dirty="0" err="1" smtClean="0"/>
                        <a:t>getFinger</a:t>
                      </a:r>
                      <a:r>
                        <a:rPr lang="en-US" altLang="ko-KR" sz="1400" b="0" i="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i="0" dirty="0" smtClean="0"/>
                        <a:t>인자를 </a:t>
                      </a:r>
                      <a:r>
                        <a:rPr lang="ko-KR" altLang="en-US" sz="12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2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200" i="0" dirty="0" smtClean="0"/>
                        <a:t> 몸체에 전달</a:t>
                      </a:r>
                      <a:endParaRPr lang="en-US" altLang="ko-KR" sz="1200" i="0" dirty="0" smtClean="0"/>
                    </a:p>
                    <a:p>
                      <a:pPr latinLnBrk="1"/>
                      <a:r>
                        <a:rPr lang="ko-KR" altLang="en-US" sz="1200" b="0" i="0" dirty="0" smtClean="0"/>
                        <a:t>매크로 몸체 수행</a:t>
                      </a:r>
                      <a:r>
                        <a:rPr lang="en-US" altLang="ko-KR" sz="1200" b="0" i="0" dirty="0" smtClean="0"/>
                        <a:t>-2</a:t>
                      </a:r>
                    </a:p>
                    <a:p>
                      <a:pPr latinLnBrk="1"/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1" i="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b="1" i="0" dirty="0" smtClean="0">
                          <a:solidFill>
                            <a:srgbClr val="0070C0"/>
                          </a:solidFill>
                        </a:rPr>
                        <a:t>확장완료</a:t>
                      </a:r>
                      <a:r>
                        <a:rPr lang="en-US" altLang="ko-KR" sz="1200" b="1" i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arm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getHand</a:t>
                      </a:r>
                      <a:endParaRPr lang="en-US" altLang="ko-KR" sz="14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</a:t>
                      </a:r>
                      <a:r>
                        <a:rPr lang="en-US" altLang="ko-KR" sz="1400" i="0" baseline="0" dirty="0" err="1" smtClean="0">
                          <a:solidFill>
                            <a:schemeClr val="tx1"/>
                          </a:solidFill>
                        </a:rPr>
                        <a:t>getFinger</a:t>
                      </a:r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i="0" baseline="0" dirty="0" smtClean="0"/>
                        <a:t> |-&gt; (.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i="0" baseline="0" dirty="0" smtClean="0"/>
                        <a:t>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i="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i="0" baseline="0" dirty="0" smtClean="0"/>
                        <a:t> |-&gt; ~@more</a:t>
                      </a:r>
                      <a:endParaRPr lang="ko-KR" altLang="en-US" sz="1400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chain </a:t>
            </a:r>
            <a:r>
              <a:rPr lang="ko-KR" altLang="en-US" dirty="0" smtClean="0"/>
              <a:t>매크로 예제</a:t>
            </a:r>
            <a:r>
              <a:rPr lang="en-US" altLang="ko-KR" dirty="0" smtClean="0"/>
              <a:t>-3-2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6912768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chain</a:t>
            </a:r>
          </a:p>
          <a:p>
            <a:r>
              <a:rPr lang="en-US" altLang="ko-KR" sz="1600" dirty="0" smtClean="0"/>
              <a:t>  ([x form] `(. ~x ~form))</a:t>
            </a:r>
          </a:p>
          <a:p>
            <a:r>
              <a:rPr lang="en-US" altLang="ko-KR" sz="1600" dirty="0" smtClean="0"/>
              <a:t>  ([x form &amp; more] `(chain (. x form) ~@more)))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0" y="2371680"/>
          <a:ext cx="864095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4"/>
                <a:gridCol w="3086412"/>
                <a:gridCol w="1656184"/>
                <a:gridCol w="1728192"/>
                <a:gridCol w="1872206"/>
              </a:tblGrid>
              <a:tr h="263821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코드 단계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동작</a:t>
                      </a:r>
                      <a:endParaRPr lang="ko-KR" altLang="en-US" sz="1400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i="0" dirty="0" smtClean="0"/>
                        <a:t>환경</a:t>
                      </a:r>
                      <a:endParaRPr lang="ko-KR" alt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8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1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dirty="0" smtClean="0"/>
                        <a:t>(chain A B C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코드를 </a:t>
                      </a:r>
                      <a:r>
                        <a:rPr lang="ko-KR" altLang="en-US" sz="1200" i="0" baseline="0" dirty="0" smtClean="0"/>
                        <a:t>읽으면서 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dirty="0" smtClean="0"/>
                        <a:t>chain </a:t>
                      </a:r>
                      <a:r>
                        <a:rPr lang="ko-KR" altLang="en-US" sz="1200" i="0" baseline="0" dirty="0" smtClean="0"/>
                        <a:t>매크로호출 인식</a:t>
                      </a:r>
                      <a:endParaRPr lang="en-US" altLang="ko-KR" sz="1200" i="0" baseline="0" dirty="0" smtClean="0"/>
                    </a:p>
                    <a:p>
                      <a:pPr latinLnBrk="1"/>
                      <a:r>
                        <a:rPr lang="en-US" altLang="ko-KR" sz="1200" i="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1200" i="0" baseline="0" dirty="0" smtClean="0"/>
                        <a:t>확장수행</a:t>
                      </a:r>
                      <a:endParaRPr lang="ko-KR" altLang="en-US" sz="1200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0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2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dirty="0" smtClean="0"/>
                        <a:t>`(chain (. x form)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~@</a:t>
                      </a:r>
                      <a:r>
                        <a:rPr lang="en-US" altLang="ko-KR" sz="1400" dirty="0" smtClean="0"/>
                        <a:t>more))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dirty="0" smtClean="0"/>
                        <a:t>인자를 </a:t>
                      </a:r>
                      <a:r>
                        <a:rPr lang="ko-KR" altLang="en-US" sz="12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2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200" i="0" dirty="0" smtClean="0"/>
                        <a:t> 몸체에 전달</a:t>
                      </a:r>
                      <a:endParaRPr lang="en-US" altLang="ko-KR" sz="1200" i="0" dirty="0" smtClean="0"/>
                    </a:p>
                    <a:p>
                      <a:pPr latinLnBrk="1"/>
                      <a:r>
                        <a:rPr lang="en-US" altLang="ko-KR" sz="1200" i="0" dirty="0" smtClean="0"/>
                        <a:t>(</a:t>
                      </a:r>
                      <a:r>
                        <a:rPr lang="ko-KR" altLang="en-US" sz="1200" b="1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i="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B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(C 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smtClean="0"/>
                        <a:t>3</a:t>
                      </a:r>
                      <a:endParaRPr lang="ko-KR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 </a:t>
                      </a:r>
                      <a:r>
                        <a:rPr lang="en-US" altLang="ko-KR" sz="1400" dirty="0" smtClean="0"/>
                        <a:t>`(chain (. x form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~@more))</a:t>
                      </a:r>
                    </a:p>
                    <a:p>
                      <a:pPr latinLnBrk="1"/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-&gt; (chain (. x form)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~@more</a:t>
                      </a:r>
                      <a:r>
                        <a:rPr lang="en-US" altLang="ko-KR" sz="1400" i="0" baseline="0" dirty="0" smtClean="0"/>
                        <a:t>)</a:t>
                      </a:r>
                    </a:p>
                    <a:p>
                      <a:pPr latinLnBrk="1"/>
                      <a:endParaRPr lang="en-US" altLang="ko-KR" sz="14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매크로 몸체 수행</a:t>
                      </a:r>
                      <a:r>
                        <a:rPr lang="en-US" altLang="ko-KR" sz="1200" b="0" i="0" dirty="0" smtClean="0"/>
                        <a:t>-1</a:t>
                      </a:r>
                    </a:p>
                    <a:p>
                      <a:pPr latinLnBrk="1"/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  <a:p>
                      <a:pPr latinLnBrk="1"/>
                      <a:endParaRPr lang="en-US" altLang="ko-KR" sz="1200" b="0" i="0" dirty="0" smtClean="0"/>
                    </a:p>
                    <a:p>
                      <a:pPr latinLnBrk="1"/>
                      <a:r>
                        <a:rPr lang="ko-KR" altLang="en-US" sz="1200" b="0" i="0" dirty="0" smtClean="0"/>
                        <a:t>여전히 매크로 포함</a:t>
                      </a:r>
                      <a:endParaRPr lang="en-US" altLang="ko-KR" sz="1200" b="0" i="0" dirty="0" smtClean="0"/>
                    </a:p>
                    <a:p>
                      <a:pPr latinLnBrk="1"/>
                      <a:r>
                        <a:rPr lang="en-US" altLang="ko-KR" sz="1200" b="0" i="0" dirty="0" smtClean="0"/>
                        <a:t>2</a:t>
                      </a:r>
                      <a:r>
                        <a:rPr lang="ko-KR" altLang="en-US" sz="1200" b="0" i="0" dirty="0" smtClean="0"/>
                        <a:t>차 확장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/>
                        <a:t>아래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B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(C D)</a:t>
                      </a:r>
                      <a:endParaRPr lang="ko-KR" altLang="en-US" sz="1400" b="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114">
                <a:tc>
                  <a:txBody>
                    <a:bodyPr/>
                    <a:lstStyle/>
                    <a:p>
                      <a:pPr latinLnBrk="1"/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`(chain (. x form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~@more))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--&gt; (chain (. x form) ~@(. (.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b="0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b="0" i="0" baseline="0" dirty="0" smtClean="0"/>
                        <a:t>) ~@more))</a:t>
                      </a:r>
                    </a:p>
                    <a:p>
                      <a:pPr latinLnBrk="1"/>
                      <a:r>
                        <a:rPr lang="en-US" altLang="ko-KR" sz="1400" b="0" i="0" baseline="0" dirty="0" smtClean="0"/>
                        <a:t>     --&gt; (. (. arm </a:t>
                      </a:r>
                      <a:r>
                        <a:rPr lang="en-US" altLang="ko-KR" sz="1400" b="0" i="0" baseline="0" dirty="0" err="1" smtClean="0"/>
                        <a:t>getHand</a:t>
                      </a:r>
                      <a:r>
                        <a:rPr lang="en-US" altLang="ko-KR" sz="1400" b="0" i="0" baseline="0" dirty="0" smtClean="0"/>
                        <a:t>) </a:t>
                      </a:r>
                      <a:r>
                        <a:rPr lang="en-US" altLang="ko-KR" sz="1400" b="0" i="0" baseline="0" dirty="0" err="1" smtClean="0"/>
                        <a:t>getFinger</a:t>
                      </a:r>
                      <a:r>
                        <a:rPr lang="en-US" altLang="ko-KR" sz="1400" b="0" i="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i="0" dirty="0" smtClean="0"/>
                        <a:t>인자를 </a:t>
                      </a:r>
                      <a:r>
                        <a:rPr lang="ko-KR" altLang="en-US" sz="1200" i="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120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1200" i="0" dirty="0" smtClean="0"/>
                        <a:t> 몸체에 전달</a:t>
                      </a:r>
                      <a:endParaRPr lang="en-US" altLang="ko-KR" sz="1200" i="0" dirty="0" smtClean="0"/>
                    </a:p>
                    <a:p>
                      <a:pPr latinLnBrk="1"/>
                      <a:r>
                        <a:rPr lang="ko-KR" altLang="en-US" sz="1200" b="0" i="0" dirty="0" smtClean="0"/>
                        <a:t>매크로 몸체 수행</a:t>
                      </a:r>
                      <a:r>
                        <a:rPr lang="en-US" altLang="ko-KR" sz="1200" b="0" i="0" dirty="0" smtClean="0"/>
                        <a:t>-2</a:t>
                      </a:r>
                    </a:p>
                    <a:p>
                      <a:pPr latinLnBrk="1"/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200" b="0" i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1" i="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b="1" i="0" dirty="0" smtClean="0">
                          <a:solidFill>
                            <a:srgbClr val="0070C0"/>
                          </a:solidFill>
                        </a:rPr>
                        <a:t>확장완료</a:t>
                      </a:r>
                      <a:r>
                        <a:rPr lang="en-US" altLang="ko-KR" sz="1200" b="1" i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x |-&gt; A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form |-&gt; B</a:t>
                      </a:r>
                    </a:p>
                    <a:p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</a:rPr>
                        <a:t>more |-&gt; (C D)</a:t>
                      </a:r>
                      <a:endParaRPr lang="ko-KR" alt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i="0" baseline="0" dirty="0" smtClean="0"/>
                        <a:t> |-&gt; (.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i="0" baseline="0" dirty="0" smtClean="0"/>
                        <a:t> </a:t>
                      </a:r>
                      <a:r>
                        <a:rPr lang="en-US" altLang="ko-KR" sz="1400" b="1" i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i="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1" i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form</a:t>
                      </a:r>
                      <a:r>
                        <a:rPr lang="en-US" altLang="ko-KR" sz="1400" i="0" baseline="0" dirty="0" smtClean="0"/>
                        <a:t> |-&gt; ~@more</a:t>
                      </a:r>
                      <a:endParaRPr lang="ko-KR" altLang="en-US" sz="1400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매크로란 </a:t>
            </a:r>
            <a:r>
              <a:rPr lang="en-US" altLang="ko-KR" sz="2400" dirty="0" smtClean="0"/>
              <a:t>Lisp </a:t>
            </a:r>
            <a:r>
              <a:rPr lang="ko-KR" altLang="en-US" sz="2400" dirty="0" smtClean="0"/>
              <a:t>코드를 만들어내는 함수이다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en-US" altLang="ko-KR" sz="2000" dirty="0" smtClean="0"/>
              <a:t>(On Lisp p82)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매크로란 </a:t>
            </a:r>
            <a:r>
              <a:rPr lang="en-US" altLang="ko-KR" sz="2400" dirty="0" smtClean="0"/>
              <a:t>s-expression</a:t>
            </a:r>
            <a:r>
              <a:rPr lang="ko-KR" altLang="en-US" sz="2400" dirty="0" smtClean="0"/>
              <a:t>을 인자로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매크로 폼</a:t>
            </a:r>
            <a:r>
              <a:rPr lang="en-US" altLang="ko-KR" sz="2400" dirty="0" smtClean="0"/>
              <a:t>(form)</a:t>
            </a:r>
            <a:r>
              <a:rPr lang="ko-KR" altLang="en-US" sz="2400" dirty="0" smtClean="0"/>
              <a:t>의 위치에 나중에 평가될 </a:t>
            </a:r>
            <a:r>
              <a:rPr lang="en-US" altLang="ko-KR" sz="2400" dirty="0" smtClean="0"/>
              <a:t>Lisp</a:t>
            </a:r>
            <a:r>
              <a:rPr lang="ko-KR" altLang="en-US" sz="2400" dirty="0" smtClean="0"/>
              <a:t>폼</a:t>
            </a:r>
            <a:r>
              <a:rPr lang="en-US" altLang="ko-KR" sz="2400" dirty="0" smtClean="0"/>
              <a:t>(form)</a:t>
            </a:r>
            <a:r>
              <a:rPr lang="ko-KR" altLang="en-US" sz="2400" dirty="0" smtClean="0"/>
              <a:t>을 리턴하는 함수이다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en-US" altLang="ko-KR" sz="2000" dirty="0" smtClean="0"/>
              <a:t>(PCL p44)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함수와 비슷한 외형을 가지지만 </a:t>
            </a:r>
            <a:r>
              <a:rPr lang="ko-KR" altLang="en-US" sz="2400" dirty="0" smtClean="0">
                <a:solidFill>
                  <a:srgbClr val="0070C0"/>
                </a:solidFill>
              </a:rPr>
              <a:t>함수와 다름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매크로의 수행시간은</a:t>
            </a:r>
            <a:endParaRPr lang="en-US" altLang="ko-KR" sz="2400" dirty="0" smtClean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확장시간</a:t>
            </a:r>
            <a:r>
              <a:rPr lang="en-US" altLang="ko-KR" sz="2000" dirty="0" smtClean="0"/>
              <a:t>(expansion time)</a:t>
            </a:r>
            <a:r>
              <a:rPr lang="ko-KR" altLang="en-US" sz="2000" dirty="0" smtClean="0"/>
              <a:t>과 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컴파일시간</a:t>
            </a:r>
            <a:r>
              <a:rPr lang="en-US" altLang="ko-KR" sz="2000" dirty="0" smtClean="0"/>
              <a:t>(compile time)</a:t>
            </a:r>
            <a:r>
              <a:rPr lang="ko-KR" altLang="en-US" sz="2000" dirty="0" smtClean="0"/>
              <a:t>으로 나뉘어진다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함수는 확장시간이 없다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매크로는 </a:t>
            </a:r>
            <a:r>
              <a:rPr lang="ko-KR" altLang="en-US" sz="2400" dirty="0" smtClean="0">
                <a:solidFill>
                  <a:srgbClr val="0070C0"/>
                </a:solidFill>
              </a:rPr>
              <a:t>인자를 평가하지 않고 </a:t>
            </a:r>
            <a:r>
              <a:rPr lang="ko-KR" altLang="en-US" sz="2400" dirty="0" smtClean="0"/>
              <a:t>몸체에 전달한다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함수는 인자를 평가한 결과를 몸체에 전달한다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확장시간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매크로의 핵심적인 기능이 수행되는 시간</a:t>
            </a:r>
            <a:endParaRPr lang="en-US" altLang="ko-KR" sz="2400" dirty="0" smtClean="0"/>
          </a:p>
          <a:p>
            <a:r>
              <a:rPr lang="ko-KR" altLang="en-US" sz="2400" dirty="0" smtClean="0"/>
              <a:t>매크로를 실행한 결과를 그 매크로가 호출된 위치에 치환하여 넣는다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96952"/>
            <a:ext cx="1944216" cy="46166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defn</a:t>
            </a:r>
            <a:r>
              <a:rPr lang="en-US" altLang="ko-KR" sz="1200" dirty="0" smtClean="0"/>
              <a:t> fun1 []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1)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996952"/>
            <a:ext cx="2304256" cy="46166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defmacro</a:t>
            </a:r>
            <a:r>
              <a:rPr lang="en-US" altLang="ko-KR" sz="1200" dirty="0" smtClean="0"/>
              <a:t> mac1 []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1)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3606115"/>
            <a:ext cx="1944216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(fun1)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cxnSp>
        <p:nvCxnSpPr>
          <p:cNvPr id="8" name="Shape 7"/>
          <p:cNvCxnSpPr>
            <a:endCxn id="4" idx="1"/>
          </p:cNvCxnSpPr>
          <p:nvPr/>
        </p:nvCxnSpPr>
        <p:spPr>
          <a:xfrm rot="16200000" flipV="1">
            <a:off x="546957" y="4516525"/>
            <a:ext cx="2649487" cy="72008"/>
          </a:xfrm>
          <a:prstGeom prst="curvedConnector4">
            <a:avLst>
              <a:gd name="adj1" fmla="val 45644"/>
              <a:gd name="adj2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4" idx="3"/>
          </p:cNvCxnSpPr>
          <p:nvPr/>
        </p:nvCxnSpPr>
        <p:spPr>
          <a:xfrm flipH="1">
            <a:off x="2843808" y="3227785"/>
            <a:ext cx="936104" cy="2865511"/>
          </a:xfrm>
          <a:prstGeom prst="curvedConnector4">
            <a:avLst>
              <a:gd name="adj1" fmla="val -24420"/>
              <a:gd name="adj2" fmla="val 54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0072" y="4726884"/>
            <a:ext cx="2304256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1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4" name="아래쪽 화살표 13"/>
          <p:cNvSpPr/>
          <p:nvPr/>
        </p:nvSpPr>
        <p:spPr>
          <a:xfrm>
            <a:off x="2627784" y="4365104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5766355"/>
            <a:ext cx="1944216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Call fun1 [ ]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3606115"/>
            <a:ext cx="2304256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(mac1)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20" name="아래쪽 화살표 19"/>
          <p:cNvSpPr/>
          <p:nvPr/>
        </p:nvSpPr>
        <p:spPr>
          <a:xfrm>
            <a:off x="6228184" y="436510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16216" y="4366844"/>
            <a:ext cx="576064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5951021"/>
            <a:ext cx="2304256" cy="6463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…</a:t>
            </a:r>
          </a:p>
          <a:p>
            <a:r>
              <a:rPr lang="en-US" altLang="ko-KR" sz="1200" dirty="0" smtClean="0"/>
              <a:t>1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23" name="아래쪽 화살표 22"/>
          <p:cNvSpPr/>
          <p:nvPr/>
        </p:nvSpPr>
        <p:spPr>
          <a:xfrm>
            <a:off x="6228184" y="5517231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6216" y="5518971"/>
            <a:ext cx="720080" cy="2769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987824" y="5240233"/>
            <a:ext cx="720080" cy="2769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cxnSp>
        <p:nvCxnSpPr>
          <p:cNvPr id="28" name="Shape 27"/>
          <p:cNvCxnSpPr>
            <a:endCxn id="5" idx="1"/>
          </p:cNvCxnSpPr>
          <p:nvPr/>
        </p:nvCxnSpPr>
        <p:spPr>
          <a:xfrm rot="16200000" flipV="1">
            <a:off x="4903441" y="3544417"/>
            <a:ext cx="705271" cy="72008"/>
          </a:xfrm>
          <a:prstGeom prst="curvedConnector4">
            <a:avLst>
              <a:gd name="adj1" fmla="val 33635"/>
              <a:gd name="adj2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11"/>
          <p:cNvCxnSpPr>
            <a:stCxn id="5" idx="3"/>
          </p:cNvCxnSpPr>
          <p:nvPr/>
        </p:nvCxnSpPr>
        <p:spPr>
          <a:xfrm flipH="1">
            <a:off x="5796136" y="3227785"/>
            <a:ext cx="1728192" cy="777279"/>
          </a:xfrm>
          <a:prstGeom prst="curvedConnector3">
            <a:avLst>
              <a:gd name="adj1" fmla="val -132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755576" y="4293096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84368" y="4293096"/>
            <a:ext cx="50405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매크로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unless </a:t>
            </a:r>
            <a:r>
              <a:rPr lang="ko-KR" altLang="en-US" dirty="0" smtClean="0"/>
              <a:t>매크로 분석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556792"/>
            <a:ext cx="1944216" cy="1015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defn</a:t>
            </a:r>
            <a:r>
              <a:rPr lang="en-US" altLang="ko-KR" sz="1200" dirty="0" smtClean="0"/>
              <a:t> unless [</a:t>
            </a:r>
            <a:r>
              <a:rPr lang="en-US" altLang="ko-KR" sz="1200" dirty="0" err="1" smtClean="0"/>
              <a:t>expr</a:t>
            </a:r>
            <a:r>
              <a:rPr lang="en-US" altLang="ko-KR" sz="1200" dirty="0" smtClean="0"/>
              <a:t> form]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(if </a:t>
            </a:r>
            <a:r>
              <a:rPr lang="en-US" altLang="ko-KR" sz="1200" b="1" dirty="0" err="1" smtClean="0"/>
              <a:t>expr</a:t>
            </a:r>
            <a:r>
              <a:rPr lang="en-US" altLang="ko-KR" sz="1200" b="1" dirty="0" smtClean="0"/>
              <a:t> nil form))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unless</a:t>
            </a:r>
            <a:r>
              <a:rPr lang="en-US" altLang="ko-KR" sz="1200" dirty="0" smtClean="0"/>
              <a:t> 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</a:t>
            </a:r>
            <a:r>
              <a:rPr lang="en-US" altLang="ko-KR" sz="1200" dirty="0" err="1" smtClean="0"/>
              <a:t>println</a:t>
            </a:r>
            <a:r>
              <a:rPr lang="en-US" altLang="ko-KR" sz="1200" dirty="0" smtClean="0"/>
              <a:t> “Not”))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1556792"/>
            <a:ext cx="2304256" cy="101566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defmacro</a:t>
            </a:r>
            <a:r>
              <a:rPr lang="en-US" altLang="ko-KR" sz="1200" dirty="0" smtClean="0"/>
              <a:t> unless [</a:t>
            </a:r>
            <a:r>
              <a:rPr lang="en-US" altLang="ko-KR" sz="1200" dirty="0" err="1" smtClean="0"/>
              <a:t>expr</a:t>
            </a:r>
            <a:r>
              <a:rPr lang="en-US" altLang="ko-KR" sz="1200" dirty="0" smtClean="0"/>
              <a:t> form]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(list ‘if </a:t>
            </a:r>
            <a:r>
              <a:rPr lang="en-US" altLang="ko-KR" sz="1200" b="1" dirty="0" err="1" smtClean="0"/>
              <a:t>expr</a:t>
            </a:r>
            <a:r>
              <a:rPr lang="en-US" altLang="ko-KR" sz="1200" b="1" dirty="0" smtClean="0"/>
              <a:t> nil form)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unless</a:t>
            </a:r>
            <a:r>
              <a:rPr lang="en-US" altLang="ko-KR" sz="1200" dirty="0" smtClean="0"/>
              <a:t> true</a:t>
            </a:r>
          </a:p>
          <a:p>
            <a:r>
              <a:rPr lang="en-US" altLang="ko-KR" sz="1200" dirty="0" smtClean="0"/>
              <a:t>   (</a:t>
            </a:r>
            <a:r>
              <a:rPr lang="en-US" altLang="ko-KR" sz="1200" dirty="0" err="1" smtClean="0"/>
              <a:t>println</a:t>
            </a:r>
            <a:r>
              <a:rPr lang="en-US" altLang="ko-KR" sz="1200" dirty="0" smtClean="0"/>
              <a:t> “Not”))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497" y="2627690"/>
          <a:ext cx="4320481" cy="376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28"/>
                <a:gridCol w="1128013"/>
                <a:gridCol w="1166672"/>
                <a:gridCol w="1762468"/>
              </a:tblGrid>
              <a:tr h="13149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코드 단계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환경</a:t>
                      </a:r>
                      <a:endParaRPr lang="ko-KR" altLang="en-US" sz="900" dirty="0"/>
                    </a:p>
                  </a:txBody>
                  <a:tcPr/>
                </a:tc>
              </a:tr>
              <a:tr h="460225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코드를 읽으면서 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unless </a:t>
                      </a:r>
                      <a:r>
                        <a:rPr lang="ko-KR" altLang="en-US" sz="900" dirty="0" smtClean="0"/>
                        <a:t>함수호출 </a:t>
                      </a:r>
                      <a:r>
                        <a:rPr lang="ko-KR" altLang="en-US" sz="900" baseline="0" dirty="0" smtClean="0"/>
                        <a:t>인식 </a:t>
                      </a:r>
                      <a:r>
                        <a:rPr lang="en-US" altLang="ko-KR" sz="90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70C0"/>
                          </a:solidFill>
                        </a:rPr>
                        <a:t>컴파일 수행</a:t>
                      </a:r>
                      <a:endParaRPr lang="en-US" altLang="ko-KR" sz="9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46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(unless true</a:t>
                      </a:r>
                      <a:r>
                        <a:rPr lang="en-US" altLang="ko-KR" sz="900" baseline="0" dirty="0" smtClean="0"/>
                        <a:t>   </a:t>
                      </a:r>
                    </a:p>
                    <a:p>
                      <a:r>
                        <a:rPr lang="en-US" altLang="ko-KR" sz="900" baseline="0" dirty="0" smtClean="0"/>
                        <a:t>   (</a:t>
                      </a:r>
                      <a:r>
                        <a:rPr lang="en-US" altLang="ko-KR" sz="900" baseline="0" dirty="0" err="1" smtClean="0"/>
                        <a:t>println</a:t>
                      </a:r>
                      <a:r>
                        <a:rPr lang="en-US" altLang="ko-KR" sz="900" baseline="0" dirty="0" smtClean="0"/>
                        <a:t> “Not”))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실행시간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(if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rgbClr val="FF0000"/>
                          </a:solidFill>
                        </a:rPr>
                        <a:t>eval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baseline="0" dirty="0" err="1" smtClean="0">
                          <a:solidFill>
                            <a:srgbClr val="FF0000"/>
                          </a:solidFill>
                        </a:rPr>
                        <a:t>expr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100" b="1" baseline="0" dirty="0" smtClean="0"/>
                        <a:t>    nil </a:t>
                      </a:r>
                    </a:p>
                    <a:p>
                      <a:pPr latinLnBrk="1"/>
                      <a:r>
                        <a:rPr lang="en-US" altLang="ko-KR" sz="1100" b="1" baseline="0" dirty="0" smtClean="0"/>
                        <a:t>   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FF0000"/>
                          </a:solidFill>
                        </a:rPr>
                        <a:t>eval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 form</a:t>
                      </a:r>
                      <a:r>
                        <a:rPr lang="en-US" altLang="ko-KR" sz="1100" b="1" baseline="0" dirty="0" smtClean="0"/>
                        <a:t>))</a:t>
                      </a:r>
                    </a:p>
                    <a:p>
                      <a:pPr latinLnBrk="1"/>
                      <a:endParaRPr lang="en-US" altLang="ko-KR" sz="1100" b="1" baseline="0" dirty="0" smtClean="0"/>
                    </a:p>
                    <a:p>
                      <a:pPr latinLnBrk="1"/>
                      <a:r>
                        <a:rPr lang="en-US" altLang="ko-KR" sz="1100" b="1" baseline="0" dirty="0" smtClean="0"/>
                        <a:t>-&gt; </a:t>
                      </a:r>
                    </a:p>
                    <a:p>
                      <a:pPr latinLnBrk="1"/>
                      <a:r>
                        <a:rPr lang="en-US" altLang="ko-KR" sz="1600" b="1" baseline="0" dirty="0" smtClean="0"/>
                        <a:t>(if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true </a:t>
                      </a:r>
                    </a:p>
                    <a:p>
                      <a:pPr latinLnBrk="1"/>
                      <a:r>
                        <a:rPr lang="en-US" altLang="ko-KR" sz="1600" b="1" baseline="0" dirty="0" smtClean="0"/>
                        <a:t>    nil </a:t>
                      </a:r>
                    </a:p>
                    <a:p>
                      <a:pPr latinLnBrk="1"/>
                      <a:r>
                        <a:rPr lang="en-US" altLang="ko-KR" sz="1600" b="1" baseline="0" dirty="0" smtClean="0"/>
                        <a:t>   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nil</a:t>
                      </a:r>
                      <a:r>
                        <a:rPr lang="en-US" altLang="ko-KR" sz="1600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인자를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평가하여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ko-KR" altLang="en-US" sz="1100" b="1" dirty="0" smtClean="0"/>
                        <a:t> 몸체에 전달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이 때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“Not”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출력됨</a:t>
                      </a:r>
                      <a:endParaRPr lang="en-US" altLang="ko-KR" sz="11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|-&gt; true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form |-&gt; (</a:t>
                      </a:r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“Not”)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(if true 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    nil 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    nil)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함수 몸체 수행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27984" y="2627690"/>
          <a:ext cx="4644009" cy="416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37"/>
                <a:gridCol w="1473051"/>
                <a:gridCol w="1114688"/>
                <a:gridCol w="1820133"/>
              </a:tblGrid>
              <a:tr h="131493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코드 단계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환경</a:t>
                      </a:r>
                      <a:endParaRPr lang="ko-KR" altLang="en-US" sz="900" dirty="0"/>
                    </a:p>
                  </a:txBody>
                  <a:tcPr/>
                </a:tc>
              </a:tr>
              <a:tr h="213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(unless true</a:t>
                      </a:r>
                      <a:r>
                        <a:rPr lang="en-US" altLang="ko-KR" sz="900" baseline="0" dirty="0" smtClean="0"/>
                        <a:t>   </a:t>
                      </a:r>
                    </a:p>
                    <a:p>
                      <a:r>
                        <a:rPr lang="en-US" altLang="ko-KR" sz="900" baseline="0" dirty="0" smtClean="0"/>
                        <a:t>   (</a:t>
                      </a:r>
                      <a:r>
                        <a:rPr lang="en-US" altLang="ko-KR" sz="900" baseline="0" dirty="0" err="1" smtClean="0"/>
                        <a:t>println</a:t>
                      </a:r>
                      <a:r>
                        <a:rPr lang="en-US" altLang="ko-KR" sz="900" baseline="0" dirty="0" smtClean="0"/>
                        <a:t> “Not”))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코드를 </a:t>
                      </a:r>
                      <a:r>
                        <a:rPr lang="ko-KR" altLang="en-US" sz="900" baseline="0" dirty="0" smtClean="0"/>
                        <a:t>읽으면서 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unless </a:t>
                      </a:r>
                      <a:r>
                        <a:rPr lang="ko-KR" altLang="en-US" sz="900" baseline="0" dirty="0" smtClean="0"/>
                        <a:t>매크로호출 인식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900" baseline="0" dirty="0" smtClean="0"/>
                        <a:t>확장수행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6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(list</a:t>
                      </a:r>
                      <a:r>
                        <a:rPr lang="en-US" altLang="ko-KR" sz="900" baseline="0" dirty="0" smtClean="0"/>
                        <a:t> ‘</a:t>
                      </a:r>
                      <a:r>
                        <a:rPr lang="en-US" altLang="ko-KR" sz="900" dirty="0" smtClean="0"/>
                        <a:t>if </a:t>
                      </a:r>
                      <a:r>
                        <a:rPr lang="en-US" altLang="ko-KR" sz="900" baseline="0" dirty="0" err="1" smtClean="0"/>
                        <a:t>expr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    nil 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    form)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인자를 </a:t>
                      </a:r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</a:rPr>
                        <a:t>평가하지않고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r>
                        <a:rPr lang="ko-KR" altLang="en-US" sz="900" dirty="0" smtClean="0"/>
                        <a:t> 몸체에 전달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b="1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|-&gt; true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form |-&gt; 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“Not”)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8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(list</a:t>
                      </a:r>
                      <a:r>
                        <a:rPr lang="en-US" altLang="ko-KR" sz="1100" b="1" baseline="0" dirty="0" smtClean="0"/>
                        <a:t> ‘</a:t>
                      </a:r>
                      <a:r>
                        <a:rPr lang="en-US" altLang="ko-KR" sz="1100" b="1" dirty="0" smtClean="0"/>
                        <a:t>if </a:t>
                      </a:r>
                      <a:r>
                        <a:rPr lang="en-US" altLang="ko-KR" sz="1100" b="1" baseline="0" dirty="0" err="1" smtClean="0"/>
                        <a:t>expr</a:t>
                      </a:r>
                      <a:endParaRPr lang="en-US" altLang="ko-KR" sz="1100" b="1" baseline="0" dirty="0" smtClean="0"/>
                    </a:p>
                    <a:p>
                      <a:pPr latinLnBrk="1"/>
                      <a:r>
                        <a:rPr lang="en-US" altLang="ko-KR" sz="1100" b="1" baseline="0" dirty="0" smtClean="0"/>
                        <a:t>    nil </a:t>
                      </a:r>
                    </a:p>
                    <a:p>
                      <a:pPr latinLnBrk="1"/>
                      <a:r>
                        <a:rPr lang="en-US" altLang="ko-KR" sz="1100" b="1" baseline="0" dirty="0" smtClean="0"/>
                        <a:t>    form)</a:t>
                      </a:r>
                    </a:p>
                    <a:p>
                      <a:pPr latinLnBrk="1"/>
                      <a:r>
                        <a:rPr lang="en-US" altLang="ko-KR" sz="1100" b="1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(if true</a:t>
                      </a:r>
                      <a:endParaRPr lang="en-US" altLang="ko-KR" sz="12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   nil </a:t>
                      </a:r>
                    </a:p>
                    <a:p>
                      <a:pPr latinLnBrk="1"/>
                      <a:r>
                        <a:rPr lang="en-US" altLang="ko-KR" sz="1200" b="1" baseline="0" dirty="0" smtClean="0"/>
                        <a:t>   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200" b="1" baseline="0" dirty="0" err="1" smtClean="0">
                          <a:solidFill>
                            <a:srgbClr val="FF0000"/>
                          </a:solidFill>
                        </a:rPr>
                        <a:t>println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“Not”)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매크로 몸체 수행</a:t>
                      </a:r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>
                          <a:solidFill>
                            <a:srgbClr val="0070C0"/>
                          </a:solidFill>
                        </a:rPr>
                        <a:t>확장시간</a:t>
                      </a:r>
                      <a:r>
                        <a:rPr lang="en-US" altLang="ko-KR" sz="11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|-&gt; true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form |-&gt; (</a:t>
                      </a:r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“Not”)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2434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확장완료 후 </a:t>
                      </a:r>
                      <a:r>
                        <a:rPr lang="en-US" altLang="ko-KR" sz="900" dirty="0" smtClean="0"/>
                        <a:t>-&gt;</a:t>
                      </a:r>
                    </a:p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70C0"/>
                          </a:solidFill>
                        </a:rPr>
                        <a:t>컴파일</a:t>
                      </a:r>
                      <a:r>
                        <a:rPr lang="ko-KR" altLang="en-US" sz="900" b="1" baseline="0" dirty="0" smtClean="0">
                          <a:solidFill>
                            <a:srgbClr val="0070C0"/>
                          </a:solidFill>
                        </a:rPr>
                        <a:t> 수행</a:t>
                      </a:r>
                      <a:endParaRPr lang="en-US" altLang="ko-KR" sz="9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460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(if true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    nil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   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println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“Not”)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확장된 코드 실행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실행시간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228184" y="1196752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7664" y="1196752"/>
            <a:ext cx="9361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전개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macroexpand-1</a:t>
            </a:r>
          </a:p>
          <a:p>
            <a:pPr lvl="1"/>
            <a:r>
              <a:rPr lang="ko-KR" altLang="en-US" sz="2000" dirty="0" smtClean="0"/>
              <a:t>매크로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한 단계 전개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전개</a:t>
            </a:r>
            <a:r>
              <a:rPr lang="ko-KR" altLang="en-US" sz="2000" dirty="0"/>
              <a:t>한 </a:t>
            </a:r>
            <a:r>
              <a:rPr lang="ko-KR" altLang="en-US" sz="2000" dirty="0" smtClean="0"/>
              <a:t>결과에 매크로가 있을 수 있음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macroexpand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매크로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하나도 포함되지 않을 때까지 전개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인자로 받은 가장 상위 단계에 대해서만 전개 </a:t>
            </a:r>
            <a:r>
              <a:rPr lang="en-US" altLang="ko-KR" sz="2000" dirty="0" smtClean="0"/>
              <a:t>?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C-c-&lt;RET&gt;</a:t>
            </a:r>
          </a:p>
          <a:p>
            <a:pPr lvl="1"/>
            <a:r>
              <a:rPr lang="en-US" altLang="ko-KR" sz="2000" dirty="0" err="1" smtClean="0"/>
              <a:t>Emacs</a:t>
            </a:r>
            <a:r>
              <a:rPr lang="en-US" altLang="ko-KR" sz="2000" dirty="0" smtClean="0"/>
              <a:t>-slime </a:t>
            </a:r>
            <a:r>
              <a:rPr lang="ko-KR" altLang="en-US" sz="2000" dirty="0" smtClean="0"/>
              <a:t>모드에서 </a:t>
            </a:r>
            <a:r>
              <a:rPr lang="en-US" altLang="ko-KR" sz="2000" dirty="0" smtClean="0"/>
              <a:t>macroexpand-1</a:t>
            </a:r>
            <a:r>
              <a:rPr lang="ko-KR" altLang="en-US" sz="2000" dirty="0" smtClean="0"/>
              <a:t>을 수행하는 단축키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전개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6" y="1556792"/>
            <a:ext cx="5560047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(macroexpand-1 ‘(</a:t>
            </a:r>
            <a:r>
              <a:rPr lang="en-US" altLang="ko-KR" sz="1600" dirty="0" smtClean="0">
                <a:solidFill>
                  <a:srgbClr val="FF0000"/>
                </a:solidFill>
              </a:rPr>
              <a:t>unless</a:t>
            </a:r>
            <a:r>
              <a:rPr lang="en-US" altLang="ko-KR" sz="1600" dirty="0" smtClean="0"/>
              <a:t> true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“Not”)))</a:t>
            </a:r>
          </a:p>
          <a:p>
            <a:r>
              <a:rPr lang="en-US" altLang="ko-KR" sz="1600" dirty="0" smtClean="0"/>
              <a:t>-&gt;</a:t>
            </a:r>
          </a:p>
          <a:p>
            <a:r>
              <a:rPr lang="en-US" altLang="ko-KR" sz="1600" dirty="0" smtClean="0"/>
              <a:t>(if true nil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“Not”))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6" y="2735049"/>
            <a:ext cx="5560047" cy="206210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(macroexpand-1 ‘(.. arm </a:t>
            </a:r>
            <a:r>
              <a:rPr lang="en-US" altLang="ko-KR" sz="1600" dirty="0" err="1" smtClean="0"/>
              <a:t>getHand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getFinger</a:t>
            </a:r>
            <a:r>
              <a:rPr lang="en-US" altLang="ko-KR" sz="1600" dirty="0" smtClean="0"/>
              <a:t>)) </a:t>
            </a:r>
          </a:p>
          <a:p>
            <a:r>
              <a:rPr lang="en-US" altLang="ko-KR" sz="1600" dirty="0" smtClean="0"/>
              <a:t>-&gt; </a:t>
            </a:r>
          </a:p>
          <a:p>
            <a:r>
              <a:rPr lang="en-US" altLang="ko-KR" sz="1600" dirty="0" smtClean="0"/>
              <a:t>(.. (. arm </a:t>
            </a:r>
            <a:r>
              <a:rPr lang="en-US" altLang="ko-KR" sz="1600" dirty="0" err="1" smtClean="0"/>
              <a:t>getHand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getFinger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macroexpand</a:t>
            </a:r>
            <a:r>
              <a:rPr lang="en-US" altLang="ko-KR" sz="1600" dirty="0" smtClean="0"/>
              <a:t> ‘(.. arm </a:t>
            </a:r>
            <a:r>
              <a:rPr lang="en-US" altLang="ko-KR" sz="1600" dirty="0" err="1" smtClean="0"/>
              <a:t>getHand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getFinger</a:t>
            </a:r>
            <a:r>
              <a:rPr lang="en-US" altLang="ko-KR" sz="1600" dirty="0" smtClean="0"/>
              <a:t>)) </a:t>
            </a:r>
          </a:p>
          <a:p>
            <a:r>
              <a:rPr lang="en-US" altLang="ko-KR" sz="1600" dirty="0" smtClean="0"/>
              <a:t>-&gt; </a:t>
            </a:r>
          </a:p>
          <a:p>
            <a:r>
              <a:rPr lang="en-US" altLang="ko-KR" sz="1600" dirty="0" smtClean="0"/>
              <a:t>(. (. arm </a:t>
            </a:r>
            <a:r>
              <a:rPr lang="en-US" altLang="ko-KR" sz="1600" dirty="0" err="1" smtClean="0"/>
              <a:t>getHand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getFinger</a:t>
            </a:r>
            <a:r>
              <a:rPr lang="en-US" altLang="ko-KR" sz="1600" dirty="0" smtClean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5232102"/>
            <a:ext cx="6768752" cy="107721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macroexpand</a:t>
            </a:r>
            <a:r>
              <a:rPr lang="en-US" altLang="ko-KR" sz="1600" dirty="0" smtClean="0"/>
              <a:t> '(and 1 2 3))</a:t>
            </a:r>
          </a:p>
          <a:p>
            <a:r>
              <a:rPr lang="en-US" altLang="ko-KR" sz="1600" dirty="0" smtClean="0"/>
              <a:t>-&gt;</a:t>
            </a:r>
          </a:p>
          <a:p>
            <a:r>
              <a:rPr lang="en-US" altLang="ko-KR" sz="1600" dirty="0" smtClean="0"/>
              <a:t>(let [and__4457__auto__ 1]</a:t>
            </a:r>
          </a:p>
          <a:p>
            <a:r>
              <a:rPr lang="en-US" altLang="ko-KR" sz="1600" dirty="0" smtClean="0"/>
              <a:t>     (if and__4457__auto__ (and 2 3) and__4457__auto__))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&amp; body </a:t>
            </a:r>
            <a:r>
              <a:rPr lang="ko-KR" altLang="en-US" sz="2400" dirty="0" smtClean="0"/>
              <a:t>인자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나머</a:t>
            </a:r>
            <a:r>
              <a:rPr lang="ko-KR" altLang="en-US" sz="2000" dirty="0"/>
              <a:t>지 </a:t>
            </a:r>
            <a:r>
              <a:rPr lang="ko-KR" altLang="en-US" sz="2000" dirty="0" smtClean="0"/>
              <a:t>매크로 인자를 리스트로 묶음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구문 수행 매크로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525995"/>
            <a:ext cx="7200800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(macroexpand-1 ‘(when-not false 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println</a:t>
            </a:r>
            <a:r>
              <a:rPr lang="en-US" altLang="ko-KR" sz="1600" dirty="0" smtClean="0">
                <a:solidFill>
                  <a:srgbClr val="0070C0"/>
                </a:solidFill>
              </a:rPr>
              <a:t> "this") 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println</a:t>
            </a:r>
            <a:r>
              <a:rPr lang="en-US" altLang="ko-KR" sz="1600" dirty="0" smtClean="0">
                <a:solidFill>
                  <a:srgbClr val="0070C0"/>
                </a:solidFill>
              </a:rPr>
              <a:t> "and also this")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-&gt;</a:t>
            </a:r>
          </a:p>
          <a:p>
            <a:r>
              <a:rPr lang="en-US" altLang="ko-KR" sz="1600" dirty="0" smtClean="0"/>
              <a:t>(if false nil (</a:t>
            </a:r>
            <a:r>
              <a:rPr lang="en-US" altLang="ko-KR" sz="1600" dirty="0" smtClean="0">
                <a:solidFill>
                  <a:srgbClr val="FF0000"/>
                </a:solidFill>
              </a:rPr>
              <a:t>do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println</a:t>
            </a:r>
            <a:r>
              <a:rPr lang="en-US" altLang="ko-KR" sz="1600" dirty="0" smtClean="0">
                <a:solidFill>
                  <a:srgbClr val="0070C0"/>
                </a:solidFill>
              </a:rPr>
              <a:t> "this") 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println</a:t>
            </a:r>
            <a:r>
              <a:rPr lang="en-US" altLang="ko-KR" sz="1600" dirty="0" smtClean="0">
                <a:solidFill>
                  <a:srgbClr val="0070C0"/>
                </a:solidFill>
              </a:rPr>
              <a:t> "and also this")</a:t>
            </a:r>
            <a:r>
              <a:rPr lang="en-US" altLang="ko-KR" sz="1600" dirty="0" smtClean="0"/>
              <a:t>))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622372"/>
            <a:ext cx="7200800" cy="30469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defmacro</a:t>
            </a:r>
            <a:r>
              <a:rPr lang="en-US" altLang="ko-KR" sz="1600" dirty="0" smtClean="0"/>
              <a:t> unless [test </a:t>
            </a:r>
            <a:r>
              <a:rPr lang="en-US" altLang="ko-KR" sz="1600" dirty="0" smtClean="0">
                <a:solidFill>
                  <a:srgbClr val="0070C0"/>
                </a:solidFill>
              </a:rPr>
              <a:t>&amp; body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  (list 'if test nil 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cons</a:t>
            </a:r>
            <a:r>
              <a:rPr lang="en-US" altLang="ko-KR" sz="1600" dirty="0" smtClean="0"/>
              <a:t> '</a:t>
            </a:r>
            <a:r>
              <a:rPr lang="en-US" altLang="ko-KR" sz="1600" dirty="0" smtClean="0">
                <a:solidFill>
                  <a:srgbClr val="FF0000"/>
                </a:solidFill>
              </a:rPr>
              <a:t>do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body</a:t>
            </a:r>
            <a:r>
              <a:rPr lang="en-US" altLang="ko-KR" sz="1600" dirty="0" smtClean="0"/>
              <a:t>)))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(unless false </a:t>
            </a:r>
          </a:p>
          <a:p>
            <a:r>
              <a:rPr lang="en-US" altLang="ko-KR" sz="1600" dirty="0" smtClean="0"/>
              <a:t> 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"this") </a:t>
            </a:r>
          </a:p>
          <a:p>
            <a:r>
              <a:rPr lang="en-US" altLang="ko-KR" sz="1600" dirty="0" smtClean="0"/>
              <a:t> 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"and also this"))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(macroexpand-1 ‘(unless false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"this") 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"and also this"))</a:t>
            </a:r>
          </a:p>
          <a:p>
            <a:r>
              <a:rPr lang="en-US" altLang="ko-KR" sz="1600" dirty="0" smtClean="0"/>
              <a:t>-&gt;</a:t>
            </a:r>
          </a:p>
          <a:p>
            <a:r>
              <a:rPr lang="en-US" altLang="ko-KR" sz="1600" dirty="0" smtClean="0"/>
              <a:t>(if false nil (do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"this")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 "and also this")))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2803</Words>
  <Application>Microsoft Office PowerPoint</Application>
  <PresentationFormat>화면 슬라이드 쇼(4:3)</PresentationFormat>
  <Paragraphs>647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프로그래밍 클로저 7장 매크로 (Programming Clojure - Macro)</vt:lpstr>
      <vt:lpstr>Lisp 이란?</vt:lpstr>
      <vt:lpstr>매크로란 ?</vt:lpstr>
      <vt:lpstr>매크로의 특징</vt:lpstr>
      <vt:lpstr>매크로 확장시간</vt:lpstr>
      <vt:lpstr>unless 매크로 분석-1</vt:lpstr>
      <vt:lpstr>매크로 전개 확인하기</vt:lpstr>
      <vt:lpstr>매크로 전개 예제</vt:lpstr>
      <vt:lpstr>여러 구문 수행 매크로</vt:lpstr>
      <vt:lpstr>unless 매크로 분석-2</vt:lpstr>
      <vt:lpstr>매크로 작성 도구</vt:lpstr>
      <vt:lpstr>chain 매크로 분석-1</vt:lpstr>
      <vt:lpstr>chain 매크로 분석-2</vt:lpstr>
      <vt:lpstr>chain 매크로 분석-3</vt:lpstr>
      <vt:lpstr>매크로 안에서 이름 만들기</vt:lpstr>
      <vt:lpstr>변수 낚아채기</vt:lpstr>
      <vt:lpstr>매크로 사용 원칙</vt:lpstr>
      <vt:lpstr>매크로를 사용할 때</vt:lpstr>
      <vt:lpstr>조건부 평가</vt:lpstr>
      <vt:lpstr>var 생성하기</vt:lpstr>
      <vt:lpstr>var 생성하기</vt:lpstr>
      <vt:lpstr>자바와의 상호작용</vt:lpstr>
      <vt:lpstr>평가 지연</vt:lpstr>
      <vt:lpstr>구문 감싸기</vt:lpstr>
      <vt:lpstr>불필요한 lambda 피하기</vt:lpstr>
      <vt:lpstr>chain 매크로 예제-2-2</vt:lpstr>
      <vt:lpstr>chain 매크로 예제-3-2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suil</dc:creator>
  <cp:lastModifiedBy>suil</cp:lastModifiedBy>
  <cp:revision>345</cp:revision>
  <dcterms:created xsi:type="dcterms:W3CDTF">2010-09-03T04:24:27Z</dcterms:created>
  <dcterms:modified xsi:type="dcterms:W3CDTF">2011-06-30T12:28:25Z</dcterms:modified>
</cp:coreProperties>
</file>