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\OneDrive%20-%20University%20of%20Toronto\verisolid\verisolid_journal\Token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eeth\OneDrive%20-%20University%20of%20Toronto\verisolid\verisolid_journal\Token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Sheet3!$A$22</c:f>
              <c:strCache>
                <c:ptCount val="1"/>
                <c:pt idx="0">
                  <c:v>Fail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Sheet3!$B$20:$L$20</c15:sqref>
                  </c15:fullRef>
                </c:ext>
              </c:extLst>
              <c:f>Sheet3!$B$20:$K$20</c:f>
              <c:strCache>
                <c:ptCount val="10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  <c:pt idx="4">
                  <c:v>Type 5</c:v>
                </c:pt>
                <c:pt idx="5">
                  <c:v>Type 6</c:v>
                </c:pt>
                <c:pt idx="6">
                  <c:v>Type 7</c:v>
                </c:pt>
                <c:pt idx="7">
                  <c:v>Type 8</c:v>
                </c:pt>
                <c:pt idx="8">
                  <c:v>Type 9</c:v>
                </c:pt>
                <c:pt idx="9">
                  <c:v>Type 10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Sheet3!$B$22:$L$22</c15:sqref>
                  </c15:fullRef>
                </c:ext>
              </c:extLst>
              <c:f>Sheet3!$B$22:$K$22</c:f>
              <c:numCache>
                <c:formatCode>General</c:formatCode>
                <c:ptCount val="10"/>
                <c:pt idx="1">
                  <c:v>1</c:v>
                </c:pt>
                <c:pt idx="2">
                  <c:v>26</c:v>
                </c:pt>
                <c:pt idx="3">
                  <c:v>7</c:v>
                </c:pt>
                <c:pt idx="6">
                  <c:v>1</c:v>
                </c:pt>
                <c:pt idx="7">
                  <c:v>13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B-45A8-B5DF-791FC90183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102128"/>
        <c:axId val="637102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Sheet3!$A$21</c15:sqref>
                        </c15:formulaRef>
                      </c:ext>
                    </c:extLst>
                    <c:strCache>
                      <c:ptCount val="1"/>
                      <c:pt idx="0">
                        <c:v>All Passed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Sheet3!$B$20:$L$20</c15:sqref>
                        </c15:fullRef>
                        <c15:formulaRef>
                          <c15:sqref>Sheet3!$B$20:$K$20</c15:sqref>
                        </c15:formulaRef>
                      </c:ext>
                    </c:extLst>
                    <c:strCache>
                      <c:ptCount val="10"/>
                      <c:pt idx="0">
                        <c:v>Type 1</c:v>
                      </c:pt>
                      <c:pt idx="1">
                        <c:v>Type 2</c:v>
                      </c:pt>
                      <c:pt idx="2">
                        <c:v>Type 3</c:v>
                      </c:pt>
                      <c:pt idx="3">
                        <c:v>Type 4</c:v>
                      </c:pt>
                      <c:pt idx="4">
                        <c:v>Type 5</c:v>
                      </c:pt>
                      <c:pt idx="5">
                        <c:v>Type 6</c:v>
                      </c:pt>
                      <c:pt idx="6">
                        <c:v>Type 7</c:v>
                      </c:pt>
                      <c:pt idx="7">
                        <c:v>Type 8</c:v>
                      </c:pt>
                      <c:pt idx="8">
                        <c:v>Type 9</c:v>
                      </c:pt>
                      <c:pt idx="9">
                        <c:v>Type 10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Sheet3!$B$21:$L$21</c15:sqref>
                        </c15:fullRef>
                        <c15:formulaRef>
                          <c15:sqref>Sheet3!$B$21:$K$21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97</c:v>
                      </c:pt>
                      <c:pt idx="1">
                        <c:v>93</c:v>
                      </c:pt>
                      <c:pt idx="3">
                        <c:v>23</c:v>
                      </c:pt>
                      <c:pt idx="5">
                        <c:v>1</c:v>
                      </c:pt>
                      <c:pt idx="8">
                        <c:v>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0FB-45A8-B5DF-791FC901839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Sheet3!$A$23</c15:sqref>
                        </c15:formulaRef>
                      </c:ext>
                    </c:extLst>
                    <c:strCache>
                      <c:ptCount val="1"/>
                      <c:pt idx="0">
                        <c:v>Not Verified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Sheet3!$B$20:$L$20</c15:sqref>
                        </c15:fullRef>
                        <c15:formulaRef>
                          <c15:sqref>Sheet3!$B$20:$K$20</c15:sqref>
                        </c15:formulaRef>
                      </c:ext>
                    </c:extLst>
                    <c:strCache>
                      <c:ptCount val="10"/>
                      <c:pt idx="0">
                        <c:v>Type 1</c:v>
                      </c:pt>
                      <c:pt idx="1">
                        <c:v>Type 2</c:v>
                      </c:pt>
                      <c:pt idx="2">
                        <c:v>Type 3</c:v>
                      </c:pt>
                      <c:pt idx="3">
                        <c:v>Type 4</c:v>
                      </c:pt>
                      <c:pt idx="4">
                        <c:v>Type 5</c:v>
                      </c:pt>
                      <c:pt idx="5">
                        <c:v>Type 6</c:v>
                      </c:pt>
                      <c:pt idx="6">
                        <c:v>Type 7</c:v>
                      </c:pt>
                      <c:pt idx="7">
                        <c:v>Type 8</c:v>
                      </c:pt>
                      <c:pt idx="8">
                        <c:v>Type 9</c:v>
                      </c:pt>
                      <c:pt idx="9">
                        <c:v>Type 10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Sheet3!$B$23:$L$23</c15:sqref>
                        </c15:fullRef>
                        <c15:formulaRef>
                          <c15:sqref>Sheet3!$B$23:$K$23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4">
                        <c:v>29</c:v>
                      </c:pt>
                      <c:pt idx="9">
                        <c:v>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0FB-45A8-B5DF-791FC901839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Sheet3!$A$24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Sheet3!$B$20:$L$20</c15:sqref>
                        </c15:fullRef>
                        <c15:formulaRef>
                          <c15:sqref>Sheet3!$B$20:$K$20</c15:sqref>
                        </c15:formulaRef>
                      </c:ext>
                    </c:extLst>
                    <c:strCache>
                      <c:ptCount val="10"/>
                      <c:pt idx="0">
                        <c:v>Type 1</c:v>
                      </c:pt>
                      <c:pt idx="1">
                        <c:v>Type 2</c:v>
                      </c:pt>
                      <c:pt idx="2">
                        <c:v>Type 3</c:v>
                      </c:pt>
                      <c:pt idx="3">
                        <c:v>Type 4</c:v>
                      </c:pt>
                      <c:pt idx="4">
                        <c:v>Type 5</c:v>
                      </c:pt>
                      <c:pt idx="5">
                        <c:v>Type 6</c:v>
                      </c:pt>
                      <c:pt idx="6">
                        <c:v>Type 7</c:v>
                      </c:pt>
                      <c:pt idx="7">
                        <c:v>Type 8</c:v>
                      </c:pt>
                      <c:pt idx="8">
                        <c:v>Type 9</c:v>
                      </c:pt>
                      <c:pt idx="9">
                        <c:v>Type 10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Sheet3!$B$24:$L$24</c15:sqref>
                        </c15:fullRef>
                        <c15:formulaRef>
                          <c15:sqref>Sheet3!$B$24:$K$24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97</c:v>
                      </c:pt>
                      <c:pt idx="1">
                        <c:v>94</c:v>
                      </c:pt>
                      <c:pt idx="2">
                        <c:v>26</c:v>
                      </c:pt>
                      <c:pt idx="3">
                        <c:v>30</c:v>
                      </c:pt>
                      <c:pt idx="4">
                        <c:v>29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13</c:v>
                      </c:pt>
                      <c:pt idx="8">
                        <c:v>5</c:v>
                      </c:pt>
                      <c:pt idx="9">
                        <c:v>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0FB-45A8-B5DF-791FC9018394}"/>
                  </c:ext>
                </c:extLst>
              </c15:ser>
            </c15:filteredBarSeries>
          </c:ext>
        </c:extLst>
      </c:barChart>
      <c:catAx>
        <c:axId val="6371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02456"/>
        <c:crosses val="autoZero"/>
        <c:auto val="1"/>
        <c:lblAlgn val="ctr"/>
        <c:lblOffset val="100"/>
        <c:noMultiLvlLbl val="0"/>
      </c:catAx>
      <c:valAx>
        <c:axId val="63710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0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Sheet3!$A$21</c:f>
              <c:strCache>
                <c:ptCount val="1"/>
                <c:pt idx="0">
                  <c:v>All Passed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Sheet3!$B$20:$L$20</c15:sqref>
                  </c15:fullRef>
                </c:ext>
              </c:extLst>
              <c:f>(Sheet3!$B$20:$E$20,Sheet3!$G$20:$J$20)</c:f>
              <c:strCache>
                <c:ptCount val="8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  <c:pt idx="4">
                  <c:v>Type 6</c:v>
                </c:pt>
                <c:pt idx="5">
                  <c:v>Type 7</c:v>
                </c:pt>
                <c:pt idx="6">
                  <c:v>Type 8</c:v>
                </c:pt>
                <c:pt idx="7">
                  <c:v>Type 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Sheet3!$B$21:$L$21</c15:sqref>
                  </c15:fullRef>
                </c:ext>
              </c:extLst>
              <c:f>(Sheet3!$B$21:$E$21,Sheet3!$G$21:$J$21)</c:f>
              <c:numCache>
                <c:formatCode>General</c:formatCode>
                <c:ptCount val="8"/>
                <c:pt idx="0">
                  <c:v>97</c:v>
                </c:pt>
                <c:pt idx="1">
                  <c:v>93</c:v>
                </c:pt>
                <c:pt idx="3">
                  <c:v>23</c:v>
                </c:pt>
                <c:pt idx="4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E45-88E6-B7EF910F89EA}"/>
            </c:ext>
          </c:extLst>
        </c:ser>
        <c:ser>
          <c:idx val="1"/>
          <c:order val="1"/>
          <c:tx>
            <c:strRef>
              <c:f>Sheet3!$A$22</c:f>
              <c:strCache>
                <c:ptCount val="1"/>
                <c:pt idx="0">
                  <c:v>Fail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Sheet3!$B$20:$L$20</c15:sqref>
                  </c15:fullRef>
                </c:ext>
              </c:extLst>
              <c:f>(Sheet3!$B$20:$E$20,Sheet3!$G$20:$J$20)</c:f>
              <c:strCache>
                <c:ptCount val="8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  <c:pt idx="4">
                  <c:v>Type 6</c:v>
                </c:pt>
                <c:pt idx="5">
                  <c:v>Type 7</c:v>
                </c:pt>
                <c:pt idx="6">
                  <c:v>Type 8</c:v>
                </c:pt>
                <c:pt idx="7">
                  <c:v>Type 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Sheet3!$B$22:$L$22</c15:sqref>
                  </c15:fullRef>
                </c:ext>
              </c:extLst>
              <c:f>(Sheet3!$B$22:$E$22,Sheet3!$G$22:$J$22)</c:f>
              <c:numCache>
                <c:formatCode>General</c:formatCode>
                <c:ptCount val="8"/>
                <c:pt idx="1">
                  <c:v>1</c:v>
                </c:pt>
                <c:pt idx="2">
                  <c:v>26</c:v>
                </c:pt>
                <c:pt idx="3">
                  <c:v>7</c:v>
                </c:pt>
                <c:pt idx="5">
                  <c:v>1</c:v>
                </c:pt>
                <c:pt idx="6">
                  <c:v>13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E45-88E6-B7EF910F89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102128"/>
        <c:axId val="63710245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Sheet3!$A$23</c15:sqref>
                        </c15:formulaRef>
                      </c:ext>
                    </c:extLst>
                    <c:strCache>
                      <c:ptCount val="1"/>
                      <c:pt idx="0">
                        <c:v>Not Verified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Sheet3!$B$20:$L$20</c15:sqref>
                        </c15:fullRef>
                        <c15:formulaRef>
                          <c15:sqref>(Sheet3!$B$20:$E$20,Sheet3!$G$20:$J$20)</c15:sqref>
                        </c15:formulaRef>
                      </c:ext>
                    </c:extLst>
                    <c:strCache>
                      <c:ptCount val="8"/>
                      <c:pt idx="0">
                        <c:v>Type 1</c:v>
                      </c:pt>
                      <c:pt idx="1">
                        <c:v>Type 2</c:v>
                      </c:pt>
                      <c:pt idx="2">
                        <c:v>Type 3</c:v>
                      </c:pt>
                      <c:pt idx="3">
                        <c:v>Type 4</c:v>
                      </c:pt>
                      <c:pt idx="4">
                        <c:v>Type 6</c:v>
                      </c:pt>
                      <c:pt idx="5">
                        <c:v>Type 7</c:v>
                      </c:pt>
                      <c:pt idx="6">
                        <c:v>Type 8</c:v>
                      </c:pt>
                      <c:pt idx="7">
                        <c:v>Type 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Sheet3!$B$23:$L$23</c15:sqref>
                        </c15:fullRef>
                        <c15:formulaRef>
                          <c15:sqref>(Sheet3!$B$23:$E$23,Sheet3!$G$23:$J$23)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507-4E45-88E6-B7EF910F89EA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Sheet3!$A$24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Sheet3!$B$20:$L$20</c15:sqref>
                        </c15:fullRef>
                        <c15:formulaRef>
                          <c15:sqref>(Sheet3!$B$20:$E$20,Sheet3!$G$20:$J$20)</c15:sqref>
                        </c15:formulaRef>
                      </c:ext>
                    </c:extLst>
                    <c:strCache>
                      <c:ptCount val="8"/>
                      <c:pt idx="0">
                        <c:v>Type 1</c:v>
                      </c:pt>
                      <c:pt idx="1">
                        <c:v>Type 2</c:v>
                      </c:pt>
                      <c:pt idx="2">
                        <c:v>Type 3</c:v>
                      </c:pt>
                      <c:pt idx="3">
                        <c:v>Type 4</c:v>
                      </c:pt>
                      <c:pt idx="4">
                        <c:v>Type 6</c:v>
                      </c:pt>
                      <c:pt idx="5">
                        <c:v>Type 7</c:v>
                      </c:pt>
                      <c:pt idx="6">
                        <c:v>Type 8</c:v>
                      </c:pt>
                      <c:pt idx="7">
                        <c:v>Type 9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Sheet3!$B$24:$L$24</c15:sqref>
                        </c15:fullRef>
                        <c15:formulaRef>
                          <c15:sqref>(Sheet3!$B$24:$E$24,Sheet3!$G$24:$J$24)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97</c:v>
                      </c:pt>
                      <c:pt idx="1">
                        <c:v>94</c:v>
                      </c:pt>
                      <c:pt idx="2">
                        <c:v>26</c:v>
                      </c:pt>
                      <c:pt idx="3">
                        <c:v>30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13</c:v>
                      </c:pt>
                      <c:pt idx="7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507-4E45-88E6-B7EF910F89EA}"/>
                  </c:ext>
                </c:extLst>
              </c15:ser>
            </c15:filteredBarSeries>
          </c:ext>
        </c:extLst>
      </c:barChart>
      <c:catAx>
        <c:axId val="6371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02456"/>
        <c:crosses val="autoZero"/>
        <c:auto val="1"/>
        <c:lblAlgn val="ctr"/>
        <c:lblOffset val="100"/>
        <c:noMultiLvlLbl val="0"/>
      </c:catAx>
      <c:valAx>
        <c:axId val="63710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10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4A7D-E4C0-4E1F-B04D-6604D8D3C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7C830-9B76-4D96-AAD3-767296F1B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FA71-65BB-457C-A150-024B0526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BD63-9297-4A2F-87B3-28C6502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310C-BE29-4D99-B653-60B3E038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7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F7FE-2C0C-472D-BA6E-058F7ECF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D7584-59F5-4E1F-8777-26C90679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DC0A-71F0-4083-B7DB-72866FEB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E6FC-CF7B-4847-A450-F78B8E74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2DFB-D8F1-4CF0-803C-F2611AE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1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C1F1F-AFA7-4853-99B9-FA64E21D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4298-D07B-43B6-8F54-5FAF15BC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6D10-A61C-4782-8CC0-8865A88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62E6-F179-488A-87C4-38F6229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7966-7971-41CC-9632-DA213E4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05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DA4A-F850-40C5-9FD9-967E899F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8818-FCB8-428B-B0B8-2ACB144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55E-C173-4FE6-BA4B-0DEF8C8A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6CFE-8E11-4DB5-B3A9-C45D05F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5799-8A73-4994-9634-45E69F04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4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A01-2474-4CA4-BD5F-72C37361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0D36-F6F3-4E90-9A33-0916AE5E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6457-6769-49F5-89ED-A6B98F9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3A68-0165-4BEB-A2BC-C6D11095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3AAC-5F29-47CE-9281-52295151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5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BD9-8C5D-4C20-A52E-C1F5F634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4C41-5C84-4BD5-B676-A4490025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A034-04DD-40D7-A261-4D6C2A69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66A6-B790-473F-9389-746D0725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CB94A-EC25-4AA6-9BD4-93613696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2677-69E7-4E60-8B3D-CC3D7DC9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3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15FC-88CB-47BA-9F42-D6F20A3C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1E1B-06E0-4568-8D76-F468CD7E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8C53-E593-4881-9995-06C02A1F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88C47-5475-4649-AAC5-AD8CA896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89D74-74A8-4B36-9CAE-DA686262F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F2B4B-36FF-4435-BAAB-FFDBF558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B1974-DC5E-419F-BB82-9CA512DC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A58F8-8E37-4BCE-9E67-9B7107AA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5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6ACA-7854-4BBB-907A-9B5ABA43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A7D2B-0BEF-4894-B102-2BE318CB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C1B7D-2BF2-495E-BB4C-48EBAC0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32C0A-F474-4B37-B846-20ABBC9D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61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C3C6-E4AF-4134-80D1-1DFCE632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5BBD9-50CD-408F-AAB3-9CD900CB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E72E-7384-4591-B29B-ACB69221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9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EB9A-9B07-4520-ACCA-49066D41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D0EF-9E2D-4A40-9AAB-457AE7AD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5D99-1203-46AD-AD59-11BB98C6F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BE73-8FB8-4E5B-9916-CE8398FC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4B75-364D-46C4-BCB1-374D7CBE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29C8-0365-4F27-994C-68593FF7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2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9B9F-4565-4AC3-84F9-FB84E1C5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39A8D-C28C-428B-BB4A-88D98F70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2CBA9-95A9-4426-A00D-4D36153A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D5E1-83F2-40DB-9336-B515C59C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2A8B-0EDE-4E16-8744-B75D8C67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C136-0B58-41E5-B8E2-CF47FBF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39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D9C2-396E-4258-B186-EC9293CF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9AC8-81A3-4593-9353-3AB76E43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FAFE-01D3-44A3-A4C3-4CC68BBA8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5186-9961-4534-939E-0755CA7636CE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75C03-6FA8-4BEF-90FD-222E4293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F5EC-DA13-40DB-929E-7877E8583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2F0A-C186-4F2A-B8F1-DFA598E2D4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3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6B1E-7A38-44C7-A95B-3A22951B6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ERC20 Experiments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7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9190-B647-4F09-AF2D-4981C99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C023-769A-4495-8AFC-01C80FB1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Top 300 ERC20 Tokens from </a:t>
            </a:r>
            <a:r>
              <a:rPr lang="en-CA" dirty="0" err="1"/>
              <a:t>Etherscan</a:t>
            </a:r>
            <a:endParaRPr lang="en-CA" dirty="0"/>
          </a:p>
          <a:p>
            <a:r>
              <a:rPr lang="en-CA" dirty="0"/>
              <a:t>276 contracts verified on </a:t>
            </a:r>
            <a:r>
              <a:rPr lang="en-CA" dirty="0" err="1"/>
              <a:t>etherscan</a:t>
            </a:r>
            <a:r>
              <a:rPr lang="en-CA" dirty="0"/>
              <a:t> with no bugs</a:t>
            </a:r>
          </a:p>
          <a:p>
            <a:r>
              <a:rPr lang="en-CA" dirty="0"/>
              <a:t>24 contracts with bugs on </a:t>
            </a:r>
            <a:r>
              <a:rPr lang="en-CA" dirty="0" err="1"/>
              <a:t>etherscan</a:t>
            </a:r>
            <a:endParaRPr lang="en-CA" dirty="0"/>
          </a:p>
          <a:p>
            <a:r>
              <a:rPr lang="en-CA" dirty="0"/>
              <a:t>10 Types of implementations identified</a:t>
            </a:r>
          </a:p>
          <a:p>
            <a:r>
              <a:rPr lang="en-CA" dirty="0"/>
              <a:t>49 contracts failed to meet the specifications</a:t>
            </a:r>
          </a:p>
          <a:p>
            <a:pPr lvl="1"/>
            <a:r>
              <a:rPr lang="en-CA" dirty="0"/>
              <a:t>38 contracts failed with Fake Deposit Attack</a:t>
            </a:r>
          </a:p>
          <a:p>
            <a:pPr lvl="1"/>
            <a:r>
              <a:rPr lang="en-CA" dirty="0"/>
              <a:t>11 contracts failed by missing either approve or transfer event</a:t>
            </a:r>
          </a:p>
          <a:p>
            <a:pPr lvl="1"/>
            <a:r>
              <a:rPr lang="en-CA" dirty="0"/>
              <a:t>4 contracts with bugs fail specification properties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57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C209-7B91-4798-B0B2-BA0AB13C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 of Implementation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E932-D39C-4010-9FF4-822A12E5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978" y="2859995"/>
            <a:ext cx="3637384" cy="1805311"/>
          </a:xfrm>
        </p:spPr>
        <p:txBody>
          <a:bodyPr>
            <a:normAutofit/>
          </a:bodyPr>
          <a:lstStyle/>
          <a:p>
            <a:r>
              <a:rPr lang="en-CA" sz="1800" dirty="0"/>
              <a:t>Contracts with </a:t>
            </a:r>
            <a:r>
              <a:rPr lang="en-CA" sz="1800" dirty="0" err="1"/>
              <a:t>Bytcode</a:t>
            </a:r>
            <a:r>
              <a:rPr lang="en-CA" sz="1800" dirty="0"/>
              <a:t> – 4</a:t>
            </a:r>
          </a:p>
          <a:p>
            <a:r>
              <a:rPr lang="en-CA" sz="1800" dirty="0"/>
              <a:t>Contracts with Proxy </a:t>
            </a:r>
            <a:r>
              <a:rPr lang="en-CA" sz="1800" dirty="0" err="1"/>
              <a:t>impl</a:t>
            </a:r>
            <a:r>
              <a:rPr lang="en-CA" sz="1800" dirty="0"/>
              <a:t> – 29</a:t>
            </a:r>
          </a:p>
          <a:p>
            <a:r>
              <a:rPr lang="en-CA" sz="1800" dirty="0"/>
              <a:t>Contracts with </a:t>
            </a:r>
            <a:r>
              <a:rPr lang="en-CA" sz="1800" dirty="0" err="1"/>
              <a:t>SafeMath</a:t>
            </a:r>
            <a:r>
              <a:rPr lang="en-CA" sz="1800" dirty="0"/>
              <a:t> – 217</a:t>
            </a:r>
          </a:p>
          <a:p>
            <a:r>
              <a:rPr lang="en-CA" sz="1800" dirty="0"/>
              <a:t>Fake Deposit Attack – 39</a:t>
            </a:r>
          </a:p>
          <a:p>
            <a:endParaRPr lang="en-CA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D5615-C093-4AAB-BA96-305AE08A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8" y="2190944"/>
            <a:ext cx="6524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9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7245-4C84-420E-865F-2112193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 of Implementation – Failed Contracts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6EE9D2-0A16-4002-8C42-CDCCA487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77987"/>
              </p:ext>
            </p:extLst>
          </p:nvPr>
        </p:nvGraphicFramePr>
        <p:xfrm>
          <a:off x="838201" y="1825625"/>
          <a:ext cx="666361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3D854436-49E7-4845-835C-B9D80092F7E0}"/>
              </a:ext>
            </a:extLst>
          </p:cNvPr>
          <p:cNvSpPr txBox="1">
            <a:spLocks/>
          </p:cNvSpPr>
          <p:nvPr/>
        </p:nvSpPr>
        <p:spPr>
          <a:xfrm>
            <a:off x="7838978" y="2859995"/>
            <a:ext cx="3805626" cy="180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err="1"/>
              <a:t>SafeMath</a:t>
            </a:r>
            <a:r>
              <a:rPr lang="en-CA" sz="1800" dirty="0"/>
              <a:t> – Type 2, Type 7</a:t>
            </a:r>
          </a:p>
          <a:p>
            <a:r>
              <a:rPr lang="en-CA" sz="1800" dirty="0"/>
              <a:t>Fake Deposit Attack – Type 3, Type 8</a:t>
            </a:r>
          </a:p>
          <a:p>
            <a:r>
              <a:rPr lang="en-CA" sz="1800" dirty="0"/>
              <a:t>No </a:t>
            </a:r>
            <a:r>
              <a:rPr lang="en-CA" sz="1800" dirty="0" err="1"/>
              <a:t>SafeMath</a:t>
            </a:r>
            <a:r>
              <a:rPr lang="en-CA" sz="1800" dirty="0"/>
              <a:t> – Type 9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284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7245-4C84-420E-865F-2112193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 of Implementation – Failed Contracts</a:t>
            </a:r>
            <a:endParaRPr lang="en-CA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3D854436-49E7-4845-835C-B9D80092F7E0}"/>
              </a:ext>
            </a:extLst>
          </p:cNvPr>
          <p:cNvSpPr txBox="1">
            <a:spLocks/>
          </p:cNvSpPr>
          <p:nvPr/>
        </p:nvSpPr>
        <p:spPr>
          <a:xfrm>
            <a:off x="7838978" y="2859995"/>
            <a:ext cx="3805626" cy="180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Type 1 – 0 contracts failed verification</a:t>
            </a:r>
          </a:p>
          <a:p>
            <a:r>
              <a:rPr lang="en-CA" sz="1800" dirty="0"/>
              <a:t>Type 2 – 1 contract failed the pattern</a:t>
            </a:r>
          </a:p>
          <a:p>
            <a:r>
              <a:rPr lang="en-CA" sz="1800" dirty="0"/>
              <a:t>Type 1  &amp; Type 2 use </a:t>
            </a:r>
            <a:r>
              <a:rPr lang="en-CA" sz="1800" dirty="0" err="1"/>
              <a:t>SafeMath</a:t>
            </a: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C6EE9D2-0A16-4002-8C42-CDCCA4876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460076"/>
              </p:ext>
            </p:extLst>
          </p:nvPr>
        </p:nvGraphicFramePr>
        <p:xfrm>
          <a:off x="838200" y="2013358"/>
          <a:ext cx="6829337" cy="387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9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FF601124DFB4F9193E117133F5C0A" ma:contentTypeVersion="12" ma:contentTypeDescription="Create a new document." ma:contentTypeScope="" ma:versionID="d3443717ff7ecc99dfb4226f34531eb5">
  <xsd:schema xmlns:xsd="http://www.w3.org/2001/XMLSchema" xmlns:xs="http://www.w3.org/2001/XMLSchema" xmlns:p="http://schemas.microsoft.com/office/2006/metadata/properties" xmlns:ns3="6b7d19a4-0762-42c7-a7e6-4a4c45990adc" xmlns:ns4="708a24ca-2ac4-4dcc-a33b-4234f75a4f69" targetNamespace="http://schemas.microsoft.com/office/2006/metadata/properties" ma:root="true" ma:fieldsID="17f79685acc11e67dda49ac7590c341a" ns3:_="" ns4:_="">
    <xsd:import namespace="6b7d19a4-0762-42c7-a7e6-4a4c45990adc"/>
    <xsd:import namespace="708a24ca-2ac4-4dcc-a33b-4234f75a4f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d19a4-0762-42c7-a7e6-4a4c45990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a24ca-2ac4-4dcc-a33b-4234f75a4f6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60D47-37E5-4DE2-AEA9-892FBCEB2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d19a4-0762-42c7-a7e6-4a4c45990adc"/>
    <ds:schemaRef ds:uri="708a24ca-2ac4-4dcc-a33b-4234f75a4f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4715AB-E35B-4391-BF78-984FA9341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B7927-6F71-4431-995F-A99AABAFA949}">
  <ds:schemaRefs>
    <ds:schemaRef ds:uri="http://purl.org/dc/elements/1.1/"/>
    <ds:schemaRef ds:uri="http://schemas.microsoft.com/office/2006/metadata/properties"/>
    <ds:schemaRef ds:uri="6b7d19a4-0762-42c7-a7e6-4a4c45990adc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08a24ca-2ac4-4dcc-a33b-4234f75a4f6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ERC20 Experiments </vt:lpstr>
      <vt:lpstr>About Data</vt:lpstr>
      <vt:lpstr>Types of Implementation</vt:lpstr>
      <vt:lpstr>Types of Implementation – Failed Contracts</vt:lpstr>
      <vt:lpstr>Types of Implementation – Failed Contracts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ERC20 Experiments </dc:title>
  <dc:creator>Keerthi Nelaturu</dc:creator>
  <cp:lastModifiedBy>Keerthi Nelaturu</cp:lastModifiedBy>
  <cp:revision>5</cp:revision>
  <dcterms:created xsi:type="dcterms:W3CDTF">2020-11-09T19:13:08Z</dcterms:created>
  <dcterms:modified xsi:type="dcterms:W3CDTF">2020-11-09T20:15:09Z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0x010100686FF601124DFB4F9193E117133F5C0A</vt:lpwstr>
  </property>
</Properties>
</file>