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languagedrops.com/" TargetMode="External"/><Relationship Id="rId4" Type="http://schemas.openxmlformats.org/officeDocument/2006/relationships/hyperlink" Target="https://www.atimi.com/the-roles-of-a-mobile-application-development-team" TargetMode="External"/><Relationship Id="rId5" Type="http://schemas.openxmlformats.org/officeDocument/2006/relationships/hyperlink" Target="https://en.wikipedia.org/w/index.php?title=Drops_(app)&amp;oldid=1107144938" TargetMode="External"/><Relationship Id="rId6" Type="http://schemas.openxmlformats.org/officeDocument/2006/relationships/hyperlink" Target="https://es.goodbarber.com/blog/como-publicar-tu-aplicacion-en-google-play-y-en-la-app-store-a647/#:%7E:text=%E2%80%8BPara%20publicar%20su%20aplicaci%C3%B3n,un%20pago%20%C3%BAnico%20de%20%24%202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similarweb.com/es/app/app-store/939540371/statistics/" TargetMode="External"/><Relationship Id="rId4" Type="http://schemas.openxmlformats.org/officeDocument/2006/relationships/hyperlink" Target="https://www.similarweb.com/es/app/google-play/com.languagedrops.drops.international/statistics/#ranking" TargetMode="External"/><Relationship Id="rId5" Type="http://schemas.openxmlformats.org/officeDocument/2006/relationships/hyperlink" Target="https://www.datingadvice.com/for-men/drops-helps-daters-learn-new-languages" TargetMode="External"/><Relationship Id="rId6" Type="http://schemas.openxmlformats.org/officeDocument/2006/relationships/hyperlink" Target="https://www.crunchbase.com/organization/plan-b-labs" TargetMode="External"/><Relationship Id="rId7" Type="http://schemas.openxmlformats.org/officeDocument/2006/relationships/hyperlink" Target="https://pulse2.com/why-kahoot-is-buying-dro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62025"/>
            <a:ext cx="8520600" cy="1269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990"/>
              <a:buFont typeface="Arial"/>
              <a:buNone/>
            </a:pPr>
            <a:r>
              <a:rPr lang="es" sz="6560">
                <a:solidFill>
                  <a:srgbClr val="FF5722"/>
                </a:solidFill>
                <a:latin typeface="Alfa Slab One"/>
                <a:ea typeface="Alfa Slab One"/>
                <a:cs typeface="Alfa Slab One"/>
                <a:sym typeface="Alfa Slab One"/>
              </a:rPr>
              <a:t>          DROPS</a:t>
            </a:r>
            <a:endParaRPr sz="6200"/>
          </a:p>
        </p:txBody>
      </p:sp>
      <p:pic>
        <p:nvPicPr>
          <p:cNvPr id="55" name="Google Shape;55;p13"/>
          <p:cNvPicPr preferRelativeResize="0"/>
          <p:nvPr/>
        </p:nvPicPr>
        <p:blipFill rotWithShape="1">
          <a:blip r:embed="rId3">
            <a:alphaModFix/>
          </a:blip>
          <a:srcRect b="0" l="0" r="0" t="0"/>
          <a:stretch/>
        </p:blipFill>
        <p:spPr>
          <a:xfrm>
            <a:off x="5722525" y="2097050"/>
            <a:ext cx="2384100" cy="2384100"/>
          </a:xfrm>
          <a:prstGeom prst="rect">
            <a:avLst/>
          </a:prstGeom>
          <a:noFill/>
          <a:ln>
            <a:noFill/>
          </a:ln>
        </p:spPr>
      </p:pic>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57" name="Google Shape;57;p13"/>
          <p:cNvSpPr txBox="1"/>
          <p:nvPr/>
        </p:nvSpPr>
        <p:spPr>
          <a:xfrm>
            <a:off x="508650" y="2419400"/>
            <a:ext cx="5142600" cy="1739400"/>
          </a:xfrm>
          <a:prstGeom prst="rect">
            <a:avLst/>
          </a:prstGeom>
          <a:noFill/>
          <a:ln>
            <a:noFill/>
          </a:ln>
        </p:spPr>
        <p:txBody>
          <a:bodyPr anchorCtr="0" anchor="t" bIns="91425" lIns="91425" spcFirstLastPara="1" rIns="91425" wrap="square" tIns="91425">
            <a:normAutofit fontScale="85000" lnSpcReduction="20000"/>
          </a:bodyPr>
          <a:lstStyle/>
          <a:p>
            <a:pPr indent="0" lvl="0" marL="457200" marR="0" rtl="0" algn="l">
              <a:lnSpc>
                <a:spcPct val="100000"/>
              </a:lnSpc>
              <a:spcBef>
                <a:spcPts val="0"/>
              </a:spcBef>
              <a:spcAft>
                <a:spcPts val="0"/>
              </a:spcAft>
              <a:buClr>
                <a:srgbClr val="000000"/>
              </a:buClr>
              <a:buSzPct val="100000"/>
              <a:buFont typeface="Arial"/>
              <a:buNone/>
            </a:pPr>
            <a:r>
              <a:rPr b="1" i="0" lang="es" sz="1800" u="none" cap="none" strike="noStrike">
                <a:solidFill>
                  <a:srgbClr val="1C4587"/>
                </a:solidFill>
                <a:latin typeface="Times New Roman"/>
                <a:ea typeface="Times New Roman"/>
                <a:cs typeface="Times New Roman"/>
                <a:sym typeface="Times New Roman"/>
              </a:rPr>
              <a:t>Equipo 8</a:t>
            </a:r>
            <a:endParaRPr b="1" i="0" sz="1800" u="none" cap="none" strike="noStrike">
              <a:solidFill>
                <a:srgbClr val="1C4587"/>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ct val="100000"/>
              <a:buFont typeface="Arial"/>
              <a:buNone/>
            </a:pPr>
            <a:r>
              <a:t/>
            </a:r>
            <a:endParaRPr b="1" i="0" sz="1800" u="none" cap="none" strike="noStrike">
              <a:solidFill>
                <a:srgbClr val="1C4587"/>
              </a:solidFill>
              <a:latin typeface="Times New Roman"/>
              <a:ea typeface="Times New Roman"/>
              <a:cs typeface="Times New Roman"/>
              <a:sym typeface="Times New Roman"/>
            </a:endParaRPr>
          </a:p>
          <a:p>
            <a:pPr indent="-325755" lvl="0" marL="457200" marR="0" rtl="0" algn="l">
              <a:lnSpc>
                <a:spcPct val="100000"/>
              </a:lnSpc>
              <a:spcBef>
                <a:spcPts val="0"/>
              </a:spcBef>
              <a:spcAft>
                <a:spcPts val="0"/>
              </a:spcAft>
              <a:buClr>
                <a:srgbClr val="1C4587"/>
              </a:buClr>
              <a:buSzPct val="100000"/>
              <a:buFont typeface="Times New Roman"/>
              <a:buChar char="●"/>
            </a:pPr>
            <a:r>
              <a:rPr b="1" i="0" lang="es" sz="1800" u="none" cap="none" strike="noStrike">
                <a:solidFill>
                  <a:srgbClr val="1C4587"/>
                </a:solidFill>
                <a:latin typeface="Times New Roman"/>
                <a:ea typeface="Times New Roman"/>
                <a:cs typeface="Times New Roman"/>
                <a:sym typeface="Times New Roman"/>
              </a:rPr>
              <a:t>Bonifacio León, Mauricio</a:t>
            </a:r>
            <a:endParaRPr b="1" i="0" sz="1800" u="none" cap="none" strike="noStrike">
              <a:solidFill>
                <a:srgbClr val="1C4587"/>
              </a:solidFill>
              <a:latin typeface="Times New Roman"/>
              <a:ea typeface="Times New Roman"/>
              <a:cs typeface="Times New Roman"/>
              <a:sym typeface="Times New Roman"/>
            </a:endParaRPr>
          </a:p>
          <a:p>
            <a:pPr indent="-325755" lvl="0" marL="457200" marR="0" rtl="0" algn="l">
              <a:lnSpc>
                <a:spcPct val="100000"/>
              </a:lnSpc>
              <a:spcBef>
                <a:spcPts val="0"/>
              </a:spcBef>
              <a:spcAft>
                <a:spcPts val="0"/>
              </a:spcAft>
              <a:buClr>
                <a:srgbClr val="1C4587"/>
              </a:buClr>
              <a:buSzPct val="100000"/>
              <a:buFont typeface="Times New Roman"/>
              <a:buChar char="●"/>
            </a:pPr>
            <a:r>
              <a:rPr b="1" i="0" lang="es" sz="1800" u="none" cap="none" strike="noStrike">
                <a:solidFill>
                  <a:srgbClr val="1C4587"/>
                </a:solidFill>
                <a:latin typeface="Times New Roman"/>
                <a:ea typeface="Times New Roman"/>
                <a:cs typeface="Times New Roman"/>
                <a:sym typeface="Times New Roman"/>
              </a:rPr>
              <a:t>Hernández Jiménez Diana Lisset</a:t>
            </a:r>
            <a:endParaRPr b="1" i="0" sz="1800" u="none" cap="none" strike="noStrike">
              <a:solidFill>
                <a:srgbClr val="1C4587"/>
              </a:solidFill>
              <a:latin typeface="Times New Roman"/>
              <a:ea typeface="Times New Roman"/>
              <a:cs typeface="Times New Roman"/>
              <a:sym typeface="Times New Roman"/>
            </a:endParaRPr>
          </a:p>
          <a:p>
            <a:pPr indent="-325755" lvl="0" marL="457200" marR="0" rtl="0" algn="l">
              <a:lnSpc>
                <a:spcPct val="100000"/>
              </a:lnSpc>
              <a:spcBef>
                <a:spcPts val="0"/>
              </a:spcBef>
              <a:spcAft>
                <a:spcPts val="0"/>
              </a:spcAft>
              <a:buClr>
                <a:srgbClr val="1C4587"/>
              </a:buClr>
              <a:buSzPct val="100000"/>
              <a:buFont typeface="Times New Roman"/>
              <a:buChar char="●"/>
            </a:pPr>
            <a:r>
              <a:rPr b="1" i="0" lang="es" sz="1800" u="none" cap="none" strike="noStrike">
                <a:solidFill>
                  <a:srgbClr val="1C4587"/>
                </a:solidFill>
                <a:latin typeface="Times New Roman"/>
                <a:ea typeface="Times New Roman"/>
                <a:cs typeface="Times New Roman"/>
                <a:sym typeface="Times New Roman"/>
              </a:rPr>
              <a:t>Matadamas Macedonio José Alberto</a:t>
            </a:r>
            <a:endParaRPr b="1" i="0" sz="1800" u="none" cap="none" strike="noStrike">
              <a:solidFill>
                <a:srgbClr val="1C4587"/>
              </a:solidFill>
              <a:latin typeface="Times New Roman"/>
              <a:ea typeface="Times New Roman"/>
              <a:cs typeface="Times New Roman"/>
              <a:sym typeface="Times New Roman"/>
            </a:endParaRPr>
          </a:p>
          <a:p>
            <a:pPr indent="-325755" lvl="0" marL="457200" marR="0" rtl="0" algn="l">
              <a:lnSpc>
                <a:spcPct val="100000"/>
              </a:lnSpc>
              <a:spcBef>
                <a:spcPts val="0"/>
              </a:spcBef>
              <a:spcAft>
                <a:spcPts val="0"/>
              </a:spcAft>
              <a:buClr>
                <a:srgbClr val="1C4587"/>
              </a:buClr>
              <a:buSzPct val="100000"/>
              <a:buFont typeface="Times New Roman"/>
              <a:buChar char="●"/>
            </a:pPr>
            <a:r>
              <a:rPr b="1" i="0" lang="es" sz="1800" u="none" cap="none" strike="noStrike">
                <a:solidFill>
                  <a:srgbClr val="1C4587"/>
                </a:solidFill>
                <a:latin typeface="Times New Roman"/>
                <a:ea typeface="Times New Roman"/>
                <a:cs typeface="Times New Roman"/>
                <a:sym typeface="Times New Roman"/>
              </a:rPr>
              <a:t>Reyes Alonso Katherine</a:t>
            </a:r>
            <a:endParaRPr b="1" i="0" sz="1800" u="none" cap="none" strike="noStrike">
              <a:solidFill>
                <a:srgbClr val="1C4587"/>
              </a:solidFill>
              <a:latin typeface="Times New Roman"/>
              <a:ea typeface="Times New Roman"/>
              <a:cs typeface="Times New Roman"/>
              <a:sym typeface="Times New Roman"/>
            </a:endParaRPr>
          </a:p>
          <a:p>
            <a:pPr indent="-325755" lvl="0" marL="457200" marR="0" rtl="0" algn="l">
              <a:lnSpc>
                <a:spcPct val="100000"/>
              </a:lnSpc>
              <a:spcBef>
                <a:spcPts val="0"/>
              </a:spcBef>
              <a:spcAft>
                <a:spcPts val="0"/>
              </a:spcAft>
              <a:buClr>
                <a:srgbClr val="1C4587"/>
              </a:buClr>
              <a:buSzPct val="100000"/>
              <a:buFont typeface="Times New Roman"/>
              <a:buChar char="●"/>
            </a:pPr>
            <a:r>
              <a:rPr b="1" i="0" lang="es" sz="1800" u="none" cap="none" strike="noStrike">
                <a:solidFill>
                  <a:srgbClr val="1C4587"/>
                </a:solidFill>
                <a:latin typeface="Times New Roman"/>
                <a:ea typeface="Times New Roman"/>
                <a:cs typeface="Times New Roman"/>
                <a:sym typeface="Times New Roman"/>
              </a:rPr>
              <a:t>Rosales Mendoza Armando Jose</a:t>
            </a:r>
            <a:endParaRPr b="1" i="0" sz="1800" u="none" cap="none" strike="noStrike">
              <a:solidFill>
                <a:srgbClr val="1C4587"/>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ct val="100000"/>
              <a:buFont typeface="Arial"/>
              <a:buNone/>
            </a:pPr>
            <a:r>
              <a:t/>
            </a:r>
            <a:endParaRPr b="0" i="0" sz="24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2"/>
          <p:cNvPicPr preferRelativeResize="0"/>
          <p:nvPr/>
        </p:nvPicPr>
        <p:blipFill rotWithShape="1">
          <a:blip r:embed="rId3">
            <a:alphaModFix/>
          </a:blip>
          <a:srcRect b="0" l="0" r="0" t="0"/>
          <a:stretch/>
        </p:blipFill>
        <p:spPr>
          <a:xfrm>
            <a:off x="259238" y="781250"/>
            <a:ext cx="8625525" cy="3581000"/>
          </a:xfrm>
          <a:prstGeom prst="rect">
            <a:avLst/>
          </a:prstGeom>
          <a:noFill/>
          <a:ln>
            <a:noFill/>
          </a:ln>
        </p:spPr>
      </p:pic>
      <p:sp>
        <p:nvSpPr>
          <p:cNvPr id="141" name="Google Shape;141;p22"/>
          <p:cNvSpPr txBox="1"/>
          <p:nvPr/>
        </p:nvSpPr>
        <p:spPr>
          <a:xfrm>
            <a:off x="1342200" y="4472575"/>
            <a:ext cx="64596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1" lang="es" sz="2200" u="none" cap="none" strike="noStrike">
                <a:solidFill>
                  <a:srgbClr val="222222"/>
                </a:solidFill>
                <a:latin typeface="Times New Roman"/>
                <a:ea typeface="Times New Roman"/>
                <a:cs typeface="Times New Roman"/>
                <a:sym typeface="Times New Roman"/>
              </a:rPr>
              <a:t> Clasificación de uso: Educación</a:t>
            </a:r>
            <a:endParaRPr b="0" i="0" sz="2200" u="none" cap="none" strike="noStrike">
              <a:solidFill>
                <a:srgbClr val="000000"/>
              </a:solidFill>
              <a:latin typeface="Arial"/>
              <a:ea typeface="Arial"/>
              <a:cs typeface="Arial"/>
              <a:sym typeface="Arial"/>
            </a:endParaRPr>
          </a:p>
        </p:txBody>
      </p:sp>
      <p:sp>
        <p:nvSpPr>
          <p:cNvPr id="142" name="Google Shape;14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rotWithShape="1">
          <a:blip r:embed="rId3">
            <a:alphaModFix/>
          </a:blip>
          <a:srcRect b="0" l="0" r="0" t="0"/>
          <a:stretch/>
        </p:blipFill>
        <p:spPr>
          <a:xfrm>
            <a:off x="596788" y="378375"/>
            <a:ext cx="7950425" cy="3419850"/>
          </a:xfrm>
          <a:prstGeom prst="rect">
            <a:avLst/>
          </a:prstGeom>
          <a:noFill/>
          <a:ln>
            <a:noFill/>
          </a:ln>
        </p:spPr>
      </p:pic>
      <p:sp>
        <p:nvSpPr>
          <p:cNvPr id="148" name="Google Shape;148;p23"/>
          <p:cNvSpPr txBox="1"/>
          <p:nvPr/>
        </p:nvSpPr>
        <p:spPr>
          <a:xfrm>
            <a:off x="2408100" y="4404875"/>
            <a:ext cx="4327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1" lang="es" sz="2200" u="none" cap="none" strike="noStrike">
                <a:solidFill>
                  <a:srgbClr val="222222"/>
                </a:solidFill>
                <a:latin typeface="Times New Roman"/>
                <a:ea typeface="Times New Roman"/>
                <a:cs typeface="Times New Roman"/>
                <a:sym typeface="Times New Roman"/>
              </a:rPr>
              <a:t>Clasificación de uso: Educación</a:t>
            </a:r>
            <a:endParaRPr b="0" i="1" sz="2200" u="none" cap="none" strike="noStrike">
              <a:solidFill>
                <a:srgbClr val="000000"/>
              </a:solidFill>
              <a:latin typeface="Times New Roman"/>
              <a:ea typeface="Times New Roman"/>
              <a:cs typeface="Times New Roman"/>
              <a:sym typeface="Times New Roman"/>
            </a:endParaRPr>
          </a:p>
        </p:txBody>
      </p:sp>
      <p:sp>
        <p:nvSpPr>
          <p:cNvPr id="149" name="Google Shape;1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Desarrollo</a:t>
            </a:r>
            <a:endParaRPr b="1">
              <a:highlight>
                <a:schemeClr val="lt1"/>
              </a:highlight>
            </a:endParaRPr>
          </a:p>
        </p:txBody>
      </p:sp>
      <p:sp>
        <p:nvSpPr>
          <p:cNvPr id="155" name="Google Shape;15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Clr>
                <a:srgbClr val="1C4587"/>
              </a:buClr>
              <a:buSzPts val="1800"/>
              <a:buFont typeface="Times New Roman"/>
              <a:buChar char="●"/>
            </a:pPr>
            <a:r>
              <a:rPr b="1" lang="es">
                <a:solidFill>
                  <a:srgbClr val="1C4587"/>
                </a:solidFill>
                <a:latin typeface="Times New Roman"/>
                <a:ea typeface="Times New Roman"/>
                <a:cs typeface="Times New Roman"/>
                <a:sym typeface="Times New Roman"/>
              </a:rPr>
              <a:t>Solamente funciona por medio de una aplicación móvil.</a:t>
            </a:r>
            <a:endParaRPr b="1">
              <a:solidFill>
                <a:srgbClr val="1C4587"/>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b="1">
              <a:solidFill>
                <a:srgbClr val="1C4587"/>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1C4587"/>
              </a:buClr>
              <a:buSzPts val="1800"/>
              <a:buFont typeface="Times New Roman"/>
              <a:buChar char="●"/>
            </a:pPr>
            <a:r>
              <a:rPr b="1" lang="es">
                <a:solidFill>
                  <a:srgbClr val="1C4587"/>
                </a:solidFill>
                <a:latin typeface="Times New Roman"/>
                <a:ea typeface="Times New Roman"/>
                <a:cs typeface="Times New Roman"/>
                <a:sym typeface="Times New Roman"/>
              </a:rPr>
              <a:t>Solamente funciona por medio de una aplicación móvil.</a:t>
            </a:r>
            <a:endParaRPr b="1">
              <a:solidFill>
                <a:srgbClr val="1C4587"/>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b="1">
              <a:solidFill>
                <a:srgbClr val="1C4587"/>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1C4587"/>
              </a:buClr>
              <a:buSzPts val="1800"/>
              <a:buFont typeface="Times New Roman"/>
              <a:buChar char="●"/>
            </a:pPr>
            <a:r>
              <a:rPr b="1" lang="es">
                <a:solidFill>
                  <a:srgbClr val="1C4587"/>
                </a:solidFill>
                <a:latin typeface="Times New Roman"/>
                <a:ea typeface="Times New Roman"/>
                <a:cs typeface="Times New Roman"/>
                <a:sym typeface="Times New Roman"/>
              </a:rPr>
              <a:t>Utiliza el sensor </a:t>
            </a:r>
            <a:r>
              <a:rPr b="1" i="1" lang="es">
                <a:solidFill>
                  <a:srgbClr val="1C4587"/>
                </a:solidFill>
                <a:latin typeface="Times New Roman"/>
                <a:ea typeface="Times New Roman"/>
                <a:cs typeface="Times New Roman"/>
                <a:sym typeface="Times New Roman"/>
              </a:rPr>
              <a:t>capacitivo</a:t>
            </a:r>
            <a:endParaRPr b="1">
              <a:solidFill>
                <a:srgbClr val="1C4587"/>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800"/>
              <a:buNone/>
            </a:pPr>
            <a:r>
              <a:t/>
            </a:r>
            <a:endParaRPr sz="1200">
              <a:solidFill>
                <a:srgbClr val="22222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200">
              <a:solidFill>
                <a:srgbClr val="222222"/>
              </a:solidFill>
              <a:latin typeface="Times New Roman"/>
              <a:ea typeface="Times New Roman"/>
              <a:cs typeface="Times New Roman"/>
              <a:sym typeface="Times New Roman"/>
            </a:endParaRPr>
          </a:p>
        </p:txBody>
      </p:sp>
      <p:pic>
        <p:nvPicPr>
          <p:cNvPr id="156" name="Google Shape;156;p24"/>
          <p:cNvPicPr preferRelativeResize="0"/>
          <p:nvPr/>
        </p:nvPicPr>
        <p:blipFill rotWithShape="1">
          <a:blip r:embed="rId3">
            <a:alphaModFix/>
          </a:blip>
          <a:srcRect b="0" l="0" r="0" t="0"/>
          <a:stretch/>
        </p:blipFill>
        <p:spPr>
          <a:xfrm>
            <a:off x="5264025" y="2770425"/>
            <a:ext cx="2194276" cy="1892803"/>
          </a:xfrm>
          <a:prstGeom prst="rect">
            <a:avLst/>
          </a:prstGeom>
          <a:noFill/>
          <a:ln>
            <a:noFill/>
          </a:ln>
        </p:spPr>
      </p:pic>
      <p:pic>
        <p:nvPicPr>
          <p:cNvPr id="157" name="Google Shape;157;p24"/>
          <p:cNvPicPr preferRelativeResize="0"/>
          <p:nvPr/>
        </p:nvPicPr>
        <p:blipFill rotWithShape="1">
          <a:blip r:embed="rId4">
            <a:alphaModFix/>
          </a:blip>
          <a:srcRect b="0" l="0" r="0" t="0"/>
          <a:stretch/>
        </p:blipFill>
        <p:spPr>
          <a:xfrm>
            <a:off x="847600" y="2770425"/>
            <a:ext cx="2625524" cy="1892799"/>
          </a:xfrm>
          <a:prstGeom prst="rect">
            <a:avLst/>
          </a:prstGeom>
          <a:noFill/>
          <a:ln>
            <a:noFill/>
          </a:ln>
        </p:spPr>
      </p:pic>
      <p:sp>
        <p:nvSpPr>
          <p:cNvPr id="158" name="Google Shape;15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59" name="Google Shape;159;p24"/>
          <p:cNvSpPr txBox="1"/>
          <p:nvPr/>
        </p:nvSpPr>
        <p:spPr>
          <a:xfrm>
            <a:off x="4982212" y="4568875"/>
            <a:ext cx="27579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1700" u="none" cap="none" strike="noStrike">
                <a:solidFill>
                  <a:srgbClr val="222222"/>
                </a:solidFill>
                <a:latin typeface="Times New Roman"/>
                <a:ea typeface="Times New Roman"/>
                <a:cs typeface="Times New Roman"/>
                <a:sym typeface="Times New Roman"/>
              </a:rPr>
              <a:t>Android</a:t>
            </a:r>
            <a:endParaRPr b="0" i="0" sz="2000" u="none" cap="none" strike="noStrike">
              <a:solidFill>
                <a:srgbClr val="000000"/>
              </a:solidFill>
              <a:latin typeface="Arial"/>
              <a:ea typeface="Arial"/>
              <a:cs typeface="Arial"/>
              <a:sym typeface="Arial"/>
            </a:endParaRPr>
          </a:p>
        </p:txBody>
      </p:sp>
      <p:sp>
        <p:nvSpPr>
          <p:cNvPr id="160" name="Google Shape;160;p24"/>
          <p:cNvSpPr txBox="1"/>
          <p:nvPr/>
        </p:nvSpPr>
        <p:spPr>
          <a:xfrm>
            <a:off x="781425" y="4568875"/>
            <a:ext cx="27579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1700" u="none" cap="none" strike="noStrike">
                <a:solidFill>
                  <a:srgbClr val="222222"/>
                </a:solidFill>
                <a:latin typeface="Times New Roman"/>
                <a:ea typeface="Times New Roman"/>
                <a:cs typeface="Times New Roman"/>
                <a:sym typeface="Times New Roman"/>
              </a:rPr>
              <a:t>Apple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Funcionalidades</a:t>
            </a:r>
            <a:endParaRPr/>
          </a:p>
        </p:txBody>
      </p:sp>
      <p:sp>
        <p:nvSpPr>
          <p:cNvPr id="166" name="Google Shape;16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s">
                <a:solidFill>
                  <a:srgbClr val="1C4587"/>
                </a:solidFill>
                <a:latin typeface="Times New Roman"/>
                <a:ea typeface="Times New Roman"/>
                <a:cs typeface="Times New Roman"/>
                <a:sym typeface="Times New Roman"/>
              </a:rPr>
              <a:t>En esta app se pueden aprender más de 45 idiomas</a:t>
            </a:r>
            <a:endParaRPr b="1" sz="2400">
              <a:solidFill>
                <a:srgbClr val="1C4587"/>
              </a:solidFill>
            </a:endParaRPr>
          </a:p>
        </p:txBody>
      </p:sp>
      <p:pic>
        <p:nvPicPr>
          <p:cNvPr id="167" name="Google Shape;167;p25"/>
          <p:cNvPicPr preferRelativeResize="0"/>
          <p:nvPr/>
        </p:nvPicPr>
        <p:blipFill rotWithShape="1">
          <a:blip r:embed="rId3">
            <a:alphaModFix/>
          </a:blip>
          <a:srcRect b="0" l="0" r="0" t="0"/>
          <a:stretch/>
        </p:blipFill>
        <p:spPr>
          <a:xfrm>
            <a:off x="1278288" y="1611950"/>
            <a:ext cx="6587424" cy="2804601"/>
          </a:xfrm>
          <a:prstGeom prst="rect">
            <a:avLst/>
          </a:prstGeom>
          <a:noFill/>
          <a:ln>
            <a:noFill/>
          </a:ln>
        </p:spPr>
      </p:pic>
      <p:sp>
        <p:nvSpPr>
          <p:cNvPr id="168" name="Google Shape;16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69" name="Google Shape;169;p25"/>
          <p:cNvSpPr txBox="1"/>
          <p:nvPr/>
        </p:nvSpPr>
        <p:spPr>
          <a:xfrm>
            <a:off x="3193062" y="4416550"/>
            <a:ext cx="27579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1700" u="none" cap="none" strike="noStrike">
                <a:solidFill>
                  <a:srgbClr val="222222"/>
                </a:solidFill>
                <a:latin typeface="Times New Roman"/>
                <a:ea typeface="Times New Roman"/>
                <a:cs typeface="Times New Roman"/>
                <a:sym typeface="Times New Roman"/>
              </a:rPr>
              <a:t>Idiomas en Drops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Roles y perfiles profesionales</a:t>
            </a:r>
            <a:endParaRPr/>
          </a:p>
        </p:txBody>
      </p:sp>
      <p:sp>
        <p:nvSpPr>
          <p:cNvPr id="175" name="Google Shape;17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800"/>
              <a:buNone/>
            </a:pPr>
            <a:r>
              <a:rPr b="1" lang="es">
                <a:solidFill>
                  <a:srgbClr val="1C4587"/>
                </a:solidFill>
                <a:latin typeface="Times New Roman"/>
                <a:ea typeface="Times New Roman"/>
                <a:cs typeface="Times New Roman"/>
                <a:sym typeface="Times New Roman"/>
              </a:rPr>
              <a:t>Expertos en didáctica y programadores, publicistas, Lingüistas</a:t>
            </a:r>
            <a:br>
              <a:rPr b="1" lang="es">
                <a:solidFill>
                  <a:srgbClr val="1C4587"/>
                </a:solidFill>
                <a:latin typeface="Times New Roman"/>
                <a:ea typeface="Times New Roman"/>
                <a:cs typeface="Times New Roman"/>
                <a:sym typeface="Times New Roman"/>
              </a:rPr>
            </a:br>
            <a:r>
              <a:rPr b="1" lang="es">
                <a:solidFill>
                  <a:srgbClr val="1C4587"/>
                </a:solidFill>
                <a:latin typeface="Times New Roman"/>
                <a:ea typeface="Times New Roman"/>
                <a:cs typeface="Times New Roman"/>
                <a:sym typeface="Times New Roman"/>
              </a:rPr>
              <a:t>opinión: profesores</a:t>
            </a:r>
            <a:endParaRPr b="1">
              <a:solidFill>
                <a:srgbClr val="1C4587"/>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1800"/>
              <a:buNone/>
            </a:pPr>
            <a:r>
              <a:t/>
            </a:r>
            <a:endParaRPr sz="1600">
              <a:solidFill>
                <a:srgbClr val="222222"/>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s" sz="1600">
                <a:solidFill>
                  <a:srgbClr val="222222"/>
                </a:solidFill>
                <a:latin typeface="Times New Roman"/>
                <a:ea typeface="Times New Roman"/>
                <a:cs typeface="Times New Roman"/>
                <a:sym typeface="Times New Roman"/>
              </a:rPr>
              <a:t> </a:t>
            </a:r>
            <a:endParaRPr sz="1600">
              <a:solidFill>
                <a:srgbClr val="222222"/>
              </a:solidFill>
              <a:latin typeface="Times New Roman"/>
              <a:ea typeface="Times New Roman"/>
              <a:cs typeface="Times New Roman"/>
              <a:sym typeface="Times New Roman"/>
            </a:endParaRPr>
          </a:p>
        </p:txBody>
      </p:sp>
      <p:pic>
        <p:nvPicPr>
          <p:cNvPr id="176" name="Google Shape;176;p26"/>
          <p:cNvPicPr preferRelativeResize="0"/>
          <p:nvPr/>
        </p:nvPicPr>
        <p:blipFill rotWithShape="1">
          <a:blip r:embed="rId3">
            <a:alphaModFix/>
          </a:blip>
          <a:srcRect b="0" l="0" r="0" t="0"/>
          <a:stretch/>
        </p:blipFill>
        <p:spPr>
          <a:xfrm>
            <a:off x="425175" y="1906550"/>
            <a:ext cx="3374150" cy="2468874"/>
          </a:xfrm>
          <a:prstGeom prst="rect">
            <a:avLst/>
          </a:prstGeom>
          <a:noFill/>
          <a:ln>
            <a:noFill/>
          </a:ln>
        </p:spPr>
      </p:pic>
      <p:pic>
        <p:nvPicPr>
          <p:cNvPr id="177" name="Google Shape;177;p26"/>
          <p:cNvPicPr preferRelativeResize="0"/>
          <p:nvPr/>
        </p:nvPicPr>
        <p:blipFill rotWithShape="1">
          <a:blip r:embed="rId4">
            <a:alphaModFix/>
          </a:blip>
          <a:srcRect b="0" l="0" r="0" t="0"/>
          <a:stretch/>
        </p:blipFill>
        <p:spPr>
          <a:xfrm>
            <a:off x="4142225" y="1906550"/>
            <a:ext cx="4078599" cy="2319900"/>
          </a:xfrm>
          <a:prstGeom prst="rect">
            <a:avLst/>
          </a:prstGeom>
          <a:noFill/>
          <a:ln>
            <a:noFill/>
          </a:ln>
        </p:spPr>
      </p:pic>
      <p:sp>
        <p:nvSpPr>
          <p:cNvPr id="178" name="Google Shape;17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79" name="Google Shape;179;p26"/>
          <p:cNvSpPr txBox="1"/>
          <p:nvPr/>
        </p:nvSpPr>
        <p:spPr>
          <a:xfrm>
            <a:off x="5111637" y="4216825"/>
            <a:ext cx="27579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1700" u="none" cap="none" strike="noStrike">
                <a:solidFill>
                  <a:srgbClr val="222222"/>
                </a:solidFill>
                <a:latin typeface="Times New Roman"/>
                <a:ea typeface="Times New Roman"/>
                <a:cs typeface="Times New Roman"/>
                <a:sym typeface="Times New Roman"/>
              </a:rPr>
              <a:t>Profesores</a:t>
            </a:r>
            <a:endParaRPr b="0" i="0" sz="2000" u="none" cap="none" strike="noStrike">
              <a:solidFill>
                <a:srgbClr val="000000"/>
              </a:solidFill>
              <a:latin typeface="Arial"/>
              <a:ea typeface="Arial"/>
              <a:cs typeface="Arial"/>
              <a:sym typeface="Arial"/>
            </a:endParaRPr>
          </a:p>
        </p:txBody>
      </p:sp>
      <p:sp>
        <p:nvSpPr>
          <p:cNvPr id="180" name="Google Shape;180;p26"/>
          <p:cNvSpPr txBox="1"/>
          <p:nvPr/>
        </p:nvSpPr>
        <p:spPr>
          <a:xfrm>
            <a:off x="733312" y="4375425"/>
            <a:ext cx="27579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1700" u="none" cap="none" strike="noStrike">
                <a:solidFill>
                  <a:srgbClr val="222222"/>
                </a:solidFill>
                <a:latin typeface="Times New Roman"/>
                <a:ea typeface="Times New Roman"/>
                <a:cs typeface="Times New Roman"/>
                <a:sym typeface="Times New Roman"/>
              </a:rPr>
              <a:t>Programadores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Referencias</a:t>
            </a:r>
            <a:endParaRPr/>
          </a:p>
        </p:txBody>
      </p:sp>
      <p:sp>
        <p:nvSpPr>
          <p:cNvPr id="186" name="Google Shape;186;p27"/>
          <p:cNvSpPr txBox="1"/>
          <p:nvPr>
            <p:ph idx="1" type="body"/>
          </p:nvPr>
        </p:nvSpPr>
        <p:spPr>
          <a:xfrm>
            <a:off x="260775" y="1017725"/>
            <a:ext cx="8520600" cy="3416400"/>
          </a:xfrm>
          <a:prstGeom prst="rect">
            <a:avLst/>
          </a:prstGeom>
          <a:noFill/>
          <a:ln>
            <a:noFill/>
          </a:ln>
        </p:spPr>
        <p:txBody>
          <a:bodyPr anchorCtr="0" anchor="t" bIns="91425" lIns="91425" spcFirstLastPara="1" rIns="91425" wrap="square" tIns="91425">
            <a:noAutofit/>
          </a:bodyPr>
          <a:lstStyle/>
          <a:p>
            <a:pPr indent="-19050" lvl="0" marL="450000" rtl="0" algn="just">
              <a:lnSpc>
                <a:spcPct val="100000"/>
              </a:lnSpc>
              <a:spcBef>
                <a:spcPts val="1200"/>
              </a:spcBef>
              <a:spcAft>
                <a:spcPts val="0"/>
              </a:spcAft>
              <a:buClr>
                <a:schemeClr val="dk1"/>
              </a:buClr>
              <a:buSzPts val="1100"/>
              <a:buFont typeface="Arial"/>
              <a:buNone/>
            </a:pPr>
            <a:r>
              <a:rPr i="1" lang="es" sz="1500">
                <a:solidFill>
                  <a:schemeClr val="dk1"/>
                </a:solidFill>
                <a:latin typeface="Times New Roman"/>
                <a:ea typeface="Times New Roman"/>
                <a:cs typeface="Times New Roman"/>
                <a:sym typeface="Times New Roman"/>
              </a:rPr>
              <a:t>Drops</a:t>
            </a:r>
            <a:r>
              <a:rPr lang="es" sz="1500">
                <a:solidFill>
                  <a:schemeClr val="dk1"/>
                </a:solidFill>
                <a:latin typeface="Times New Roman"/>
                <a:ea typeface="Times New Roman"/>
                <a:cs typeface="Times New Roman"/>
                <a:sym typeface="Times New Roman"/>
              </a:rPr>
              <a:t>. (s/f). Languagedrops.com. Recuperado el 19 de septiembre de 2022, de </a:t>
            </a:r>
            <a:r>
              <a:rPr lang="es" sz="15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https://languagedrops.com/</a:t>
            </a:r>
            <a:endParaRPr sz="1500">
              <a:solidFill>
                <a:schemeClr val="dk1"/>
              </a:solidFill>
              <a:latin typeface="Times New Roman"/>
              <a:ea typeface="Times New Roman"/>
              <a:cs typeface="Times New Roman"/>
              <a:sym typeface="Times New Roman"/>
            </a:endParaRPr>
          </a:p>
          <a:p>
            <a:pPr indent="-19050" lvl="0" marL="450000" rtl="0" algn="just">
              <a:lnSpc>
                <a:spcPct val="100000"/>
              </a:lnSpc>
              <a:spcBef>
                <a:spcPts val="1200"/>
              </a:spcBef>
              <a:spcAft>
                <a:spcPts val="0"/>
              </a:spcAft>
              <a:buClr>
                <a:schemeClr val="dk1"/>
              </a:buClr>
              <a:buSzPts val="1100"/>
              <a:buFont typeface="Arial"/>
              <a:buNone/>
            </a:pPr>
            <a:r>
              <a:rPr lang="es" sz="1500">
                <a:solidFill>
                  <a:schemeClr val="dk1"/>
                </a:solidFill>
                <a:latin typeface="Times New Roman"/>
                <a:ea typeface="Times New Roman"/>
                <a:cs typeface="Times New Roman"/>
                <a:sym typeface="Times New Roman"/>
              </a:rPr>
              <a:t>(S/f). Atimi.com. Recuperado el 22 de septiembre de 2022, de </a:t>
            </a:r>
            <a:r>
              <a:rPr lang="es" sz="15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https://www.atimi.com/the-roles-of-a-mobile-application-development-team</a:t>
            </a:r>
            <a:endParaRPr sz="1500">
              <a:solidFill>
                <a:schemeClr val="dk1"/>
              </a:solidFill>
              <a:latin typeface="Times New Roman"/>
              <a:ea typeface="Times New Roman"/>
              <a:cs typeface="Times New Roman"/>
              <a:sym typeface="Times New Roman"/>
            </a:endParaRPr>
          </a:p>
          <a:p>
            <a:pPr indent="-19050" lvl="0" marL="450000" rtl="0" algn="just">
              <a:lnSpc>
                <a:spcPct val="100000"/>
              </a:lnSpc>
              <a:spcBef>
                <a:spcPts val="1200"/>
              </a:spcBef>
              <a:spcAft>
                <a:spcPts val="0"/>
              </a:spcAft>
              <a:buClr>
                <a:schemeClr val="dk1"/>
              </a:buClr>
              <a:buSzPts val="1100"/>
              <a:buFont typeface="Arial"/>
              <a:buNone/>
            </a:pPr>
            <a:r>
              <a:rPr lang="es" sz="1500">
                <a:solidFill>
                  <a:schemeClr val="dk1"/>
                </a:solidFill>
                <a:latin typeface="Times New Roman"/>
                <a:ea typeface="Times New Roman"/>
                <a:cs typeface="Times New Roman"/>
                <a:sym typeface="Times New Roman"/>
              </a:rPr>
              <a:t>Wikipedia contributors. (2022, agosto 28). </a:t>
            </a:r>
            <a:r>
              <a:rPr i="1" lang="es" sz="1500">
                <a:solidFill>
                  <a:schemeClr val="dk1"/>
                </a:solidFill>
                <a:latin typeface="Times New Roman"/>
                <a:ea typeface="Times New Roman"/>
                <a:cs typeface="Times New Roman"/>
                <a:sym typeface="Times New Roman"/>
              </a:rPr>
              <a:t>Drops (app)</a:t>
            </a:r>
            <a:r>
              <a:rPr lang="es" sz="1500">
                <a:solidFill>
                  <a:schemeClr val="dk1"/>
                </a:solidFill>
                <a:latin typeface="Times New Roman"/>
                <a:ea typeface="Times New Roman"/>
                <a:cs typeface="Times New Roman"/>
                <a:sym typeface="Times New Roman"/>
              </a:rPr>
              <a:t>. Wikipedia, The Free Encyclopedia. </a:t>
            </a:r>
            <a:r>
              <a:rPr lang="es" sz="15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https://en.wikipedia.org/w/index.php?title=Drops_(app)&amp;oldid=1107144938</a:t>
            </a:r>
            <a:endParaRPr sz="1500">
              <a:solidFill>
                <a:schemeClr val="dk1"/>
              </a:solidFill>
              <a:latin typeface="Times New Roman"/>
              <a:ea typeface="Times New Roman"/>
              <a:cs typeface="Times New Roman"/>
              <a:sym typeface="Times New Roman"/>
            </a:endParaRPr>
          </a:p>
          <a:p>
            <a:pPr indent="-19050" lvl="0" marL="450000" rtl="0" algn="just">
              <a:lnSpc>
                <a:spcPct val="100000"/>
              </a:lnSpc>
              <a:spcBef>
                <a:spcPts val="1200"/>
              </a:spcBef>
              <a:spcAft>
                <a:spcPts val="0"/>
              </a:spcAft>
              <a:buClr>
                <a:schemeClr val="dk1"/>
              </a:buClr>
              <a:buSzPts val="1100"/>
              <a:buFont typeface="Arial"/>
              <a:buNone/>
            </a:pPr>
            <a:r>
              <a:rPr lang="es" sz="1500">
                <a:solidFill>
                  <a:schemeClr val="dk1"/>
                </a:solidFill>
                <a:latin typeface="Times New Roman"/>
                <a:ea typeface="Times New Roman"/>
                <a:cs typeface="Times New Roman"/>
                <a:sym typeface="Times New Roman"/>
              </a:rPr>
              <a:t>Team, G. (2019, 8 noviembre). ¿Cómo publicar tu aplicación en Google Play y en la App Store? GoodBarber. Recuperado 22 de septiembre de 2022, de </a:t>
            </a:r>
            <a:r>
              <a:rPr lang="es" sz="15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https://es.goodbarber.com/blog/como-publicar-tu-aplicacion-en-google-play-y-en-la-app-store-a647/#:%7E:text=%E2%80%8BPara%20publicar%20su%20aplicaci%C3%B3n,un%20pago%20%C3%BAnico%20de%20%24%2025</a:t>
            </a:r>
            <a:r>
              <a:rPr lang="e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19050" lvl="0" marL="450000" rtl="0" algn="just">
              <a:lnSpc>
                <a:spcPct val="100000"/>
              </a:lnSpc>
              <a:spcBef>
                <a:spcPts val="120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ts val="1800"/>
              <a:buNone/>
            </a:pPr>
            <a:r>
              <a:t/>
            </a:r>
            <a:endParaRPr/>
          </a:p>
        </p:txBody>
      </p:sp>
      <p:sp>
        <p:nvSpPr>
          <p:cNvPr id="187" name="Google Shape;18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Referencias</a:t>
            </a:r>
            <a:endParaRPr/>
          </a:p>
        </p:txBody>
      </p:sp>
      <p:sp>
        <p:nvSpPr>
          <p:cNvPr id="193" name="Google Shape;19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just">
              <a:lnSpc>
                <a:spcPct val="100000"/>
              </a:lnSpc>
              <a:spcBef>
                <a:spcPts val="0"/>
              </a:spcBef>
              <a:spcAft>
                <a:spcPts val="0"/>
              </a:spcAft>
              <a:buClr>
                <a:schemeClr val="dk1"/>
              </a:buClr>
              <a:buSzPts val="275"/>
              <a:buFont typeface="Arial"/>
              <a:buNone/>
            </a:pPr>
            <a:r>
              <a:rPr i="1" lang="es" sz="6000">
                <a:solidFill>
                  <a:schemeClr val="dk1"/>
                </a:solidFill>
                <a:latin typeface="Times New Roman"/>
                <a:ea typeface="Times New Roman"/>
                <a:cs typeface="Times New Roman"/>
                <a:sym typeface="Times New Roman"/>
              </a:rPr>
              <a:t>Similar Web</a:t>
            </a:r>
            <a:r>
              <a:rPr lang="es" sz="6000">
                <a:solidFill>
                  <a:schemeClr val="dk1"/>
                </a:solidFill>
                <a:latin typeface="Times New Roman"/>
                <a:ea typeface="Times New Roman"/>
                <a:cs typeface="Times New Roman"/>
                <a:sym typeface="Times New Roman"/>
              </a:rPr>
              <a:t>. (s. f.). Recuperado 22 de septiembre de 2022, de </a:t>
            </a:r>
            <a:r>
              <a:rPr lang="es" sz="60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https://www.similarweb.com/es/app/app-store/939540371/statistics/</a:t>
            </a:r>
            <a:endParaRPr sz="60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Clr>
                <a:schemeClr val="dk1"/>
              </a:buClr>
              <a:buSzPts val="275"/>
              <a:buFont typeface="Arial"/>
              <a:buNone/>
            </a:pPr>
            <a:r>
              <a:t/>
            </a:r>
            <a:endParaRPr sz="60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Clr>
                <a:schemeClr val="dk1"/>
              </a:buClr>
              <a:buSzPts val="275"/>
              <a:buFont typeface="Arial"/>
              <a:buNone/>
            </a:pPr>
            <a:r>
              <a:rPr i="1" lang="es" sz="6000">
                <a:solidFill>
                  <a:schemeClr val="dk1"/>
                </a:solidFill>
                <a:latin typeface="Times New Roman"/>
                <a:ea typeface="Times New Roman"/>
                <a:cs typeface="Times New Roman"/>
                <a:sym typeface="Times New Roman"/>
              </a:rPr>
              <a:t>Similar Web</a:t>
            </a:r>
            <a:r>
              <a:rPr lang="es" sz="6000">
                <a:solidFill>
                  <a:schemeClr val="dk1"/>
                </a:solidFill>
                <a:latin typeface="Times New Roman"/>
                <a:ea typeface="Times New Roman"/>
                <a:cs typeface="Times New Roman"/>
                <a:sym typeface="Times New Roman"/>
              </a:rPr>
              <a:t>. (s. f.-b). Recuperado 22 de septiembre de 2022, de </a:t>
            </a:r>
            <a:r>
              <a:rPr lang="es" sz="60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https://www.similarweb.com/es/app/google-play/com.languagedrops.drops.international/statistics/#ranking</a:t>
            </a:r>
            <a:endParaRPr sz="60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275"/>
              <a:buFont typeface="Arial"/>
              <a:buNone/>
            </a:pPr>
            <a:r>
              <a:rPr i="1" lang="es" sz="6000">
                <a:solidFill>
                  <a:schemeClr val="dk1"/>
                </a:solidFill>
                <a:latin typeface="Times New Roman"/>
                <a:ea typeface="Times New Roman"/>
                <a:cs typeface="Times New Roman"/>
                <a:sym typeface="Times New Roman"/>
              </a:rPr>
              <a:t>History of Drops</a:t>
            </a:r>
            <a:r>
              <a:rPr lang="es" sz="6000">
                <a:solidFill>
                  <a:schemeClr val="dk1"/>
                </a:solidFill>
                <a:latin typeface="Times New Roman"/>
                <a:ea typeface="Times New Roman"/>
                <a:cs typeface="Times New Roman"/>
                <a:sym typeface="Times New Roman"/>
              </a:rPr>
              <a:t>. (S/f). Datingadvice.com. Recuperado el 23 de septiembre de 2022, de </a:t>
            </a:r>
            <a:r>
              <a:rPr lang="es" sz="60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https://www.datingadvice.com/for-men/drops-helps-daters-learn-new-languages</a:t>
            </a:r>
            <a:r>
              <a:rPr lang="es" sz="6000">
                <a:solidFill>
                  <a:schemeClr val="dk1"/>
                </a:solidFill>
                <a:latin typeface="Times New Roman"/>
                <a:ea typeface="Times New Roman"/>
                <a:cs typeface="Times New Roman"/>
                <a:sym typeface="Times New Roman"/>
              </a:rPr>
              <a:t> </a:t>
            </a:r>
            <a:endParaRPr sz="60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275"/>
              <a:buFont typeface="Arial"/>
              <a:buNone/>
            </a:pPr>
            <a:r>
              <a:rPr i="1" lang="es" sz="6000">
                <a:solidFill>
                  <a:schemeClr val="dk1"/>
                </a:solidFill>
                <a:latin typeface="Times New Roman"/>
                <a:ea typeface="Times New Roman"/>
                <a:cs typeface="Times New Roman"/>
                <a:sym typeface="Times New Roman"/>
              </a:rPr>
              <a:t>PLAN B LABS.</a:t>
            </a:r>
            <a:r>
              <a:rPr lang="es" sz="6000">
                <a:solidFill>
                  <a:schemeClr val="dk1"/>
                </a:solidFill>
                <a:latin typeface="Times New Roman"/>
                <a:ea typeface="Times New Roman"/>
                <a:cs typeface="Times New Roman"/>
                <a:sym typeface="Times New Roman"/>
              </a:rPr>
              <a:t> (S/f). Crunchbase.com. Recuperado el 23 de septiembre de 2022, de </a:t>
            </a:r>
            <a:r>
              <a:rPr lang="es" sz="60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https://www.crunchbase.com/organization/plan-b-labs</a:t>
            </a:r>
            <a:r>
              <a:rPr lang="es" sz="6000">
                <a:solidFill>
                  <a:schemeClr val="dk1"/>
                </a:solidFill>
                <a:latin typeface="Times New Roman"/>
                <a:ea typeface="Times New Roman"/>
                <a:cs typeface="Times New Roman"/>
                <a:sym typeface="Times New Roman"/>
              </a:rPr>
              <a:t> </a:t>
            </a:r>
            <a:endParaRPr sz="60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275"/>
              <a:buFont typeface="Arial"/>
              <a:buNone/>
            </a:pPr>
            <a:r>
              <a:rPr lang="es" sz="6000">
                <a:solidFill>
                  <a:schemeClr val="dk1"/>
                </a:solidFill>
                <a:latin typeface="Times New Roman"/>
                <a:ea typeface="Times New Roman"/>
                <a:cs typeface="Times New Roman"/>
                <a:sym typeface="Times New Roman"/>
              </a:rPr>
              <a:t>Chowdhry, A. (2020, noviembre 30). </a:t>
            </a:r>
            <a:r>
              <a:rPr i="1" lang="es" sz="6000">
                <a:solidFill>
                  <a:schemeClr val="dk1"/>
                </a:solidFill>
                <a:latin typeface="Times New Roman"/>
                <a:ea typeface="Times New Roman"/>
                <a:cs typeface="Times New Roman"/>
                <a:sym typeface="Times New Roman"/>
              </a:rPr>
              <a:t>Why Kahoot! Is buying Drops for up to $50 million</a:t>
            </a:r>
            <a:r>
              <a:rPr lang="es" sz="6000">
                <a:solidFill>
                  <a:schemeClr val="dk1"/>
                </a:solidFill>
                <a:latin typeface="Times New Roman"/>
                <a:ea typeface="Times New Roman"/>
                <a:cs typeface="Times New Roman"/>
                <a:sym typeface="Times New Roman"/>
              </a:rPr>
              <a:t>. Pulse 2.0. </a:t>
            </a:r>
            <a:r>
              <a:rPr lang="es" sz="60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https://pulse2.com/why-kahoot-is-buying-drops/</a:t>
            </a:r>
            <a:r>
              <a:rPr lang="es" sz="6000">
                <a:solidFill>
                  <a:schemeClr val="dk1"/>
                </a:solidFill>
                <a:latin typeface="Times New Roman"/>
                <a:ea typeface="Times New Roman"/>
                <a:cs typeface="Times New Roman"/>
                <a:sym typeface="Times New Roman"/>
              </a:rPr>
              <a:t> </a:t>
            </a:r>
            <a:endParaRPr sz="6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ts val="1800"/>
              <a:buNone/>
            </a:pPr>
            <a:r>
              <a:t/>
            </a:r>
            <a:endParaRPr/>
          </a:p>
        </p:txBody>
      </p:sp>
      <p:sp>
        <p:nvSpPr>
          <p:cNvPr id="194" name="Google Shape;19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065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 App de Drops</a:t>
            </a:r>
            <a:endParaRPr/>
          </a:p>
        </p:txBody>
      </p:sp>
      <p:sp>
        <p:nvSpPr>
          <p:cNvPr id="63" name="Google Shape;63;p14"/>
          <p:cNvSpPr txBox="1"/>
          <p:nvPr>
            <p:ph idx="1" type="body"/>
          </p:nvPr>
        </p:nvSpPr>
        <p:spPr>
          <a:xfrm>
            <a:off x="653150" y="879200"/>
            <a:ext cx="4122900" cy="344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s">
                <a:solidFill>
                  <a:srgbClr val="1C4587"/>
                </a:solidFill>
                <a:latin typeface="Times New Roman"/>
                <a:ea typeface="Times New Roman"/>
                <a:cs typeface="Times New Roman"/>
                <a:sym typeface="Times New Roman"/>
              </a:rPr>
              <a:t>Drops es una app que se creó con el objetivo principal de poder aprender una gran cantidad de idiomas de una manera rápida sencilla, accesible y económica.  Además que en el mercado existen pocas apps que cumplan con estas características.</a:t>
            </a:r>
            <a:endParaRPr b="1">
              <a:solidFill>
                <a:srgbClr val="1C4587"/>
              </a:solidFill>
              <a:latin typeface="Times New Roman"/>
              <a:ea typeface="Times New Roman"/>
              <a:cs typeface="Times New Roman"/>
              <a:sym typeface="Times New Roman"/>
            </a:endParaRPr>
          </a:p>
          <a:p>
            <a:pPr indent="0" lvl="0" marL="269999" marR="411600" rtl="0" algn="just">
              <a:lnSpc>
                <a:spcPct val="100000"/>
              </a:lnSpc>
              <a:spcBef>
                <a:spcPts val="0"/>
              </a:spcBef>
              <a:spcAft>
                <a:spcPts val="0"/>
              </a:spcAft>
              <a:buClr>
                <a:schemeClr val="dk1"/>
              </a:buClr>
              <a:buSzPts val="1100"/>
              <a:buFont typeface="Arial"/>
              <a:buNone/>
            </a:pPr>
            <a:r>
              <a:t/>
            </a:r>
            <a:endParaRPr b="1">
              <a:solidFill>
                <a:srgbClr val="FF5722"/>
              </a:solidFill>
              <a:latin typeface="Times New Roman"/>
              <a:ea typeface="Times New Roman"/>
              <a:cs typeface="Times New Roman"/>
              <a:sym typeface="Times New Roman"/>
            </a:endParaRPr>
          </a:p>
        </p:txBody>
      </p:sp>
      <p:pic>
        <p:nvPicPr>
          <p:cNvPr id="64" name="Google Shape;64;p14"/>
          <p:cNvPicPr preferRelativeResize="0"/>
          <p:nvPr/>
        </p:nvPicPr>
        <p:blipFill rotWithShape="1">
          <a:blip r:embed="rId3">
            <a:alphaModFix/>
          </a:blip>
          <a:srcRect b="0" l="0" r="0" t="0"/>
          <a:stretch/>
        </p:blipFill>
        <p:spPr>
          <a:xfrm>
            <a:off x="5922300" y="465676"/>
            <a:ext cx="1816050" cy="3861399"/>
          </a:xfrm>
          <a:prstGeom prst="rect">
            <a:avLst/>
          </a:prstGeom>
          <a:noFill/>
          <a:ln>
            <a:noFill/>
          </a:ln>
        </p:spPr>
      </p:pic>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66" name="Google Shape;66;p14"/>
          <p:cNvSpPr txBox="1"/>
          <p:nvPr/>
        </p:nvSpPr>
        <p:spPr>
          <a:xfrm>
            <a:off x="5451387" y="4216825"/>
            <a:ext cx="27579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1700" u="none" cap="none" strike="noStrike">
                <a:solidFill>
                  <a:srgbClr val="222222"/>
                </a:solidFill>
                <a:latin typeface="Times New Roman"/>
                <a:ea typeface="Times New Roman"/>
                <a:cs typeface="Times New Roman"/>
                <a:sym typeface="Times New Roman"/>
              </a:rPr>
              <a:t>Drops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 Historia</a:t>
            </a:r>
            <a:endParaRPr/>
          </a:p>
        </p:txBody>
      </p:sp>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73" name="Google Shape;73;p15"/>
          <p:cNvPicPr preferRelativeResize="0"/>
          <p:nvPr/>
        </p:nvPicPr>
        <p:blipFill rotWithShape="1">
          <a:blip r:embed="rId3">
            <a:alphaModFix/>
          </a:blip>
          <a:srcRect b="0" l="0" r="0" t="0"/>
          <a:stretch/>
        </p:blipFill>
        <p:spPr>
          <a:xfrm>
            <a:off x="559013" y="1244850"/>
            <a:ext cx="2790825" cy="2857500"/>
          </a:xfrm>
          <a:prstGeom prst="rect">
            <a:avLst/>
          </a:prstGeom>
          <a:noFill/>
          <a:ln>
            <a:noFill/>
          </a:ln>
        </p:spPr>
      </p:pic>
      <p:sp>
        <p:nvSpPr>
          <p:cNvPr id="74" name="Google Shape;74;p15"/>
          <p:cNvSpPr txBox="1"/>
          <p:nvPr/>
        </p:nvSpPr>
        <p:spPr>
          <a:xfrm>
            <a:off x="575487" y="4102350"/>
            <a:ext cx="2757900" cy="969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1700" u="none" cap="none" strike="noStrike">
                <a:solidFill>
                  <a:srgbClr val="555555"/>
                </a:solidFill>
                <a:highlight>
                  <a:srgbClr val="F5F5F5"/>
                </a:highlight>
                <a:latin typeface="Times New Roman"/>
                <a:ea typeface="Times New Roman"/>
                <a:cs typeface="Times New Roman"/>
                <a:sym typeface="Times New Roman"/>
              </a:rPr>
              <a:t>Daniel Farkas y Mark Szulyovszky fundan Drops en 2015.</a:t>
            </a:r>
            <a:endParaRPr b="0" i="1" sz="1700" u="none" cap="none" strike="noStrike">
              <a:solidFill>
                <a:srgbClr val="000000"/>
              </a:solidFill>
              <a:latin typeface="Times New Roman"/>
              <a:ea typeface="Times New Roman"/>
              <a:cs typeface="Times New Roman"/>
              <a:sym typeface="Times New Roman"/>
            </a:endParaRPr>
          </a:p>
        </p:txBody>
      </p:sp>
      <p:pic>
        <p:nvPicPr>
          <p:cNvPr id="75" name="Google Shape;75;p15"/>
          <p:cNvPicPr preferRelativeResize="0"/>
          <p:nvPr/>
        </p:nvPicPr>
        <p:blipFill rotWithShape="1">
          <a:blip r:embed="rId4">
            <a:alphaModFix/>
          </a:blip>
          <a:srcRect b="4986" l="55688" r="5532" t="4842"/>
          <a:stretch/>
        </p:blipFill>
        <p:spPr>
          <a:xfrm>
            <a:off x="3717575" y="1273150"/>
            <a:ext cx="2128701" cy="2800900"/>
          </a:xfrm>
          <a:prstGeom prst="rect">
            <a:avLst/>
          </a:prstGeom>
          <a:noFill/>
          <a:ln>
            <a:noFill/>
          </a:ln>
        </p:spPr>
      </p:pic>
      <p:sp>
        <p:nvSpPr>
          <p:cNvPr id="76" name="Google Shape;76;p15"/>
          <p:cNvSpPr txBox="1"/>
          <p:nvPr/>
        </p:nvSpPr>
        <p:spPr>
          <a:xfrm>
            <a:off x="6798650" y="4074050"/>
            <a:ext cx="1449000" cy="44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1" lang="es" sz="1700" u="none" cap="none" strike="noStrike">
                <a:solidFill>
                  <a:srgbClr val="222222"/>
                </a:solidFill>
                <a:latin typeface="Times New Roman"/>
                <a:ea typeface="Times New Roman"/>
                <a:cs typeface="Times New Roman"/>
                <a:sym typeface="Times New Roman"/>
              </a:rPr>
              <a:t>Desarrollador</a:t>
            </a:r>
            <a:endParaRPr b="0" i="1" sz="1900" u="none" cap="none" strike="noStrike">
              <a:solidFill>
                <a:srgbClr val="000000"/>
              </a:solidFill>
              <a:latin typeface="Arial"/>
              <a:ea typeface="Arial"/>
              <a:cs typeface="Arial"/>
              <a:sym typeface="Arial"/>
            </a:endParaRPr>
          </a:p>
        </p:txBody>
      </p:sp>
      <p:pic>
        <p:nvPicPr>
          <p:cNvPr id="77" name="Google Shape;77;p15"/>
          <p:cNvPicPr preferRelativeResize="0"/>
          <p:nvPr/>
        </p:nvPicPr>
        <p:blipFill rotWithShape="1">
          <a:blip r:embed="rId5">
            <a:alphaModFix/>
          </a:blip>
          <a:srcRect b="0" l="0" r="0" t="0"/>
          <a:stretch/>
        </p:blipFill>
        <p:spPr>
          <a:xfrm>
            <a:off x="6214000" y="1343250"/>
            <a:ext cx="2618300" cy="2135771"/>
          </a:xfrm>
          <a:prstGeom prst="rect">
            <a:avLst/>
          </a:prstGeom>
          <a:noFill/>
          <a:ln>
            <a:noFill/>
          </a:ln>
        </p:spPr>
      </p:pic>
      <p:sp>
        <p:nvSpPr>
          <p:cNvPr id="78" name="Google Shape;78;p15"/>
          <p:cNvSpPr txBox="1"/>
          <p:nvPr/>
        </p:nvSpPr>
        <p:spPr>
          <a:xfrm>
            <a:off x="3931425" y="4074050"/>
            <a:ext cx="1701000" cy="44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1" lang="es" sz="1700" u="none" cap="none" strike="noStrike">
                <a:solidFill>
                  <a:srgbClr val="222222"/>
                </a:solidFill>
                <a:latin typeface="Times New Roman"/>
                <a:ea typeface="Times New Roman"/>
                <a:cs typeface="Times New Roman"/>
                <a:sym typeface="Times New Roman"/>
              </a:rPr>
              <a:t>Drops a Kahoot!</a:t>
            </a:r>
            <a:endParaRPr b="0" i="1"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Ficha técnica</a:t>
            </a:r>
            <a:endParaRPr/>
          </a:p>
        </p:txBody>
      </p:sp>
      <p:sp>
        <p:nvSpPr>
          <p:cNvPr id="84" name="Google Shape;8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85" name="Google Shape;85;p16"/>
          <p:cNvPicPr preferRelativeResize="0"/>
          <p:nvPr/>
        </p:nvPicPr>
        <p:blipFill rotWithShape="1">
          <a:blip r:embed="rId3">
            <a:alphaModFix/>
          </a:blip>
          <a:srcRect b="0" l="0" r="0" t="0"/>
          <a:stretch/>
        </p:blipFill>
        <p:spPr>
          <a:xfrm>
            <a:off x="1211650" y="1119200"/>
            <a:ext cx="6274899" cy="1590050"/>
          </a:xfrm>
          <a:prstGeom prst="rect">
            <a:avLst/>
          </a:prstGeom>
          <a:noFill/>
          <a:ln>
            <a:noFill/>
          </a:ln>
        </p:spPr>
      </p:pic>
      <p:pic>
        <p:nvPicPr>
          <p:cNvPr id="86" name="Google Shape;86;p16"/>
          <p:cNvPicPr preferRelativeResize="0"/>
          <p:nvPr/>
        </p:nvPicPr>
        <p:blipFill rotWithShape="1">
          <a:blip r:embed="rId4">
            <a:alphaModFix/>
          </a:blip>
          <a:srcRect b="0" l="0" r="0" t="0"/>
          <a:stretch/>
        </p:blipFill>
        <p:spPr>
          <a:xfrm>
            <a:off x="1725063" y="2709250"/>
            <a:ext cx="5693874" cy="1524950"/>
          </a:xfrm>
          <a:prstGeom prst="rect">
            <a:avLst/>
          </a:prstGeom>
          <a:noFill/>
          <a:ln>
            <a:noFill/>
          </a:ln>
        </p:spPr>
      </p:pic>
      <p:sp>
        <p:nvSpPr>
          <p:cNvPr id="87" name="Google Shape;87;p16"/>
          <p:cNvSpPr txBox="1"/>
          <p:nvPr/>
        </p:nvSpPr>
        <p:spPr>
          <a:xfrm>
            <a:off x="3946800" y="4234200"/>
            <a:ext cx="1449000" cy="44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1" lang="es" sz="1700" u="none" cap="none" strike="noStrike">
                <a:solidFill>
                  <a:srgbClr val="222222"/>
                </a:solidFill>
                <a:latin typeface="Times New Roman"/>
                <a:ea typeface="Times New Roman"/>
                <a:cs typeface="Times New Roman"/>
                <a:sym typeface="Times New Roman"/>
              </a:rPr>
              <a:t>Ficha técnica</a:t>
            </a:r>
            <a:endParaRPr b="0" i="1" sz="19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 Historia</a:t>
            </a:r>
            <a:endParaRPr/>
          </a:p>
        </p:txBody>
      </p:sp>
      <p:sp>
        <p:nvSpPr>
          <p:cNvPr id="93" name="Google Shape;93;p17"/>
          <p:cNvSpPr txBox="1"/>
          <p:nvPr>
            <p:ph idx="1" type="body"/>
          </p:nvPr>
        </p:nvSpPr>
        <p:spPr>
          <a:xfrm>
            <a:off x="642950" y="1194025"/>
            <a:ext cx="4468800" cy="3635100"/>
          </a:xfrm>
          <a:prstGeom prst="rect">
            <a:avLst/>
          </a:prstGeom>
          <a:noFill/>
          <a:ln>
            <a:noFill/>
          </a:ln>
        </p:spPr>
        <p:txBody>
          <a:bodyPr anchorCtr="0" anchor="t" bIns="91425" lIns="91425" spcFirstLastPara="1" rIns="91425" wrap="square" tIns="91425">
            <a:normAutofit/>
          </a:bodyPr>
          <a:lstStyle/>
          <a:p>
            <a:pPr indent="0" lvl="0" marL="0" marR="501601" rtl="0" algn="just">
              <a:lnSpc>
                <a:spcPct val="100000"/>
              </a:lnSpc>
              <a:spcBef>
                <a:spcPts val="0"/>
              </a:spcBef>
              <a:spcAft>
                <a:spcPts val="0"/>
              </a:spcAft>
              <a:buClr>
                <a:schemeClr val="dk1"/>
              </a:buClr>
              <a:buSzPts val="1100"/>
              <a:buFont typeface="Arial"/>
              <a:buNone/>
            </a:pPr>
            <a:r>
              <a:rPr b="1" lang="es">
                <a:solidFill>
                  <a:srgbClr val="1C4587"/>
                </a:solidFill>
                <a:latin typeface="Times New Roman"/>
                <a:ea typeface="Times New Roman"/>
                <a:cs typeface="Times New Roman"/>
                <a:sym typeface="Times New Roman"/>
              </a:rPr>
              <a:t>Drops es una nueva y divertida forma de aprender idiomas. Al combinar juegos de palabras bellamente diseñados con asociaciones mnemotécnicas, desarrolló un seguimiento de culto, convirtiéndose en la aplicación de aprendizaje de idiomas de más rápido crecimiento en el mundo.</a:t>
            </a:r>
            <a:endParaRPr b="1">
              <a:solidFill>
                <a:srgbClr val="1C4587"/>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ts val="1800"/>
              <a:buNone/>
            </a:pPr>
            <a:r>
              <a:t/>
            </a:r>
            <a:endParaRPr/>
          </a:p>
        </p:txBody>
      </p:sp>
      <p:pic>
        <p:nvPicPr>
          <p:cNvPr id="94" name="Google Shape;94;p17"/>
          <p:cNvPicPr preferRelativeResize="0"/>
          <p:nvPr/>
        </p:nvPicPr>
        <p:blipFill rotWithShape="1">
          <a:blip r:embed="rId3">
            <a:alphaModFix/>
          </a:blip>
          <a:srcRect b="0" l="0" r="0" t="0"/>
          <a:stretch/>
        </p:blipFill>
        <p:spPr>
          <a:xfrm>
            <a:off x="5346550" y="1017725"/>
            <a:ext cx="2564625" cy="2564625"/>
          </a:xfrm>
          <a:prstGeom prst="rect">
            <a:avLst/>
          </a:prstGeom>
          <a:noFill/>
          <a:ln>
            <a:noFill/>
          </a:ln>
        </p:spPr>
      </p:pic>
      <p:sp>
        <p:nvSpPr>
          <p:cNvPr id="95" name="Google Shape;9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96" name="Google Shape;96;p17"/>
          <p:cNvSpPr txBox="1"/>
          <p:nvPr/>
        </p:nvSpPr>
        <p:spPr>
          <a:xfrm>
            <a:off x="5249925" y="3582350"/>
            <a:ext cx="27579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1700" u="none" cap="none" strike="noStrike">
                <a:solidFill>
                  <a:srgbClr val="222222"/>
                </a:solidFill>
                <a:latin typeface="Times New Roman"/>
                <a:ea typeface="Times New Roman"/>
                <a:cs typeface="Times New Roman"/>
                <a:sym typeface="Times New Roman"/>
              </a:rPr>
              <a:t>Reconocimiento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 Industria</a:t>
            </a:r>
            <a:endParaRPr/>
          </a:p>
        </p:txBody>
      </p:sp>
      <p:sp>
        <p:nvSpPr>
          <p:cNvPr id="102" name="Google Shape;102;p18"/>
          <p:cNvSpPr txBox="1"/>
          <p:nvPr>
            <p:ph idx="1" type="body"/>
          </p:nvPr>
        </p:nvSpPr>
        <p:spPr>
          <a:xfrm>
            <a:off x="352525" y="1017725"/>
            <a:ext cx="7403700" cy="4019100"/>
          </a:xfrm>
          <a:prstGeom prst="rect">
            <a:avLst/>
          </a:prstGeom>
          <a:noFill/>
          <a:ln>
            <a:noFill/>
          </a:ln>
        </p:spPr>
        <p:txBody>
          <a:bodyPr anchorCtr="0" anchor="t" bIns="91425" lIns="91425" spcFirstLastPara="1" rIns="91425" wrap="square" tIns="91425">
            <a:normAutofit lnSpcReduction="20000"/>
          </a:bodyPr>
          <a:lstStyle/>
          <a:p>
            <a:pPr indent="-342900" lvl="0" marL="457200" rtl="0" algn="just">
              <a:lnSpc>
                <a:spcPct val="100000"/>
              </a:lnSpc>
              <a:spcBef>
                <a:spcPts val="0"/>
              </a:spcBef>
              <a:spcAft>
                <a:spcPts val="0"/>
              </a:spcAft>
              <a:buClr>
                <a:srgbClr val="1C4587"/>
              </a:buClr>
              <a:buSzPts val="1800"/>
              <a:buChar char="●"/>
            </a:pPr>
            <a:r>
              <a:rPr b="1" lang="es">
                <a:solidFill>
                  <a:srgbClr val="1C4587"/>
                </a:solidFill>
                <a:latin typeface="Times New Roman"/>
                <a:ea typeface="Times New Roman"/>
                <a:cs typeface="Times New Roman"/>
                <a:sym typeface="Times New Roman"/>
              </a:rPr>
              <a:t>Drops es una app que se dirige al público general, pero específicamente al sector educativo ya que </a:t>
            </a:r>
            <a:r>
              <a:rPr b="1" lang="es">
                <a:solidFill>
                  <a:srgbClr val="1C4587"/>
                </a:solidFill>
                <a:highlight>
                  <a:srgbClr val="FFFFFF"/>
                </a:highlight>
                <a:latin typeface="Times New Roman"/>
                <a:ea typeface="Times New Roman"/>
                <a:cs typeface="Times New Roman"/>
                <a:sym typeface="Times New Roman"/>
              </a:rPr>
              <a:t>el objetivo es mejorar los conocimientos y aptitudes de las personas</a:t>
            </a:r>
            <a:r>
              <a:rPr b="1" lang="es">
                <a:solidFill>
                  <a:srgbClr val="1C4587"/>
                </a:solidFill>
                <a:highlight>
                  <a:srgbClr val="FFFFFF"/>
                </a:highlight>
                <a:latin typeface="Roboto"/>
                <a:ea typeface="Roboto"/>
                <a:cs typeface="Roboto"/>
                <a:sym typeface="Roboto"/>
              </a:rPr>
              <a:t>.</a:t>
            </a:r>
            <a:endParaRPr b="1">
              <a:solidFill>
                <a:srgbClr val="1C4587"/>
              </a:solidFill>
              <a:highlight>
                <a:srgbClr val="FFFFFF"/>
              </a:highlight>
              <a:latin typeface="Roboto"/>
              <a:ea typeface="Roboto"/>
              <a:cs typeface="Roboto"/>
              <a:sym typeface="Roboto"/>
            </a:endParaRPr>
          </a:p>
          <a:p>
            <a:pPr indent="0" lvl="0" marL="457200" marR="321600" rtl="0" algn="just">
              <a:lnSpc>
                <a:spcPct val="100000"/>
              </a:lnSpc>
              <a:spcBef>
                <a:spcPts val="0"/>
              </a:spcBef>
              <a:spcAft>
                <a:spcPts val="0"/>
              </a:spcAft>
              <a:buSzPts val="1800"/>
              <a:buNone/>
            </a:pPr>
            <a:r>
              <a:t/>
            </a:r>
            <a:endParaRPr b="1">
              <a:solidFill>
                <a:srgbClr val="1C4587"/>
              </a:solidFill>
              <a:highlight>
                <a:srgbClr val="FFFFFF"/>
              </a:highlight>
              <a:latin typeface="Roboto"/>
              <a:ea typeface="Roboto"/>
              <a:cs typeface="Roboto"/>
              <a:sym typeface="Roboto"/>
            </a:endParaRPr>
          </a:p>
          <a:p>
            <a:pPr indent="0" lvl="0" marL="457200" marR="321600" rtl="0" algn="just">
              <a:lnSpc>
                <a:spcPct val="100000"/>
              </a:lnSpc>
              <a:spcBef>
                <a:spcPts val="0"/>
              </a:spcBef>
              <a:spcAft>
                <a:spcPts val="0"/>
              </a:spcAft>
              <a:buSzPts val="1800"/>
              <a:buNone/>
            </a:pPr>
            <a:r>
              <a:t/>
            </a:r>
            <a:endParaRPr b="1">
              <a:solidFill>
                <a:srgbClr val="1C4587"/>
              </a:solidFill>
              <a:highlight>
                <a:srgbClr val="FFFFFF"/>
              </a:highlight>
              <a:latin typeface="Roboto"/>
              <a:ea typeface="Roboto"/>
              <a:cs typeface="Roboto"/>
              <a:sym typeface="Roboto"/>
            </a:endParaRPr>
          </a:p>
          <a:p>
            <a:pPr indent="-342900" lvl="0" marL="457200" marR="3561600" rtl="0" algn="just">
              <a:lnSpc>
                <a:spcPct val="100000"/>
              </a:lnSpc>
              <a:spcBef>
                <a:spcPts val="0"/>
              </a:spcBef>
              <a:spcAft>
                <a:spcPts val="0"/>
              </a:spcAft>
              <a:buClr>
                <a:srgbClr val="1C4587"/>
              </a:buClr>
              <a:buSzPts val="1800"/>
              <a:buFont typeface="Times New Roman"/>
              <a:buChar char="●"/>
            </a:pPr>
            <a:r>
              <a:rPr b="1" lang="es">
                <a:solidFill>
                  <a:srgbClr val="1C4587"/>
                </a:solidFill>
                <a:latin typeface="Times New Roman"/>
                <a:ea typeface="Times New Roman"/>
                <a:cs typeface="Times New Roman"/>
                <a:sym typeface="Times New Roman"/>
              </a:rPr>
              <a:t>Su descarga es gratuita, pero el tipo de ganancias que esta app genera es a partir de las compras dentro de la misma.</a:t>
            </a:r>
            <a:endParaRPr b="1">
              <a:solidFill>
                <a:srgbClr val="1C4587"/>
              </a:solidFill>
              <a:latin typeface="Times New Roman"/>
              <a:ea typeface="Times New Roman"/>
              <a:cs typeface="Times New Roman"/>
              <a:sym typeface="Times New Roman"/>
            </a:endParaRPr>
          </a:p>
          <a:p>
            <a:pPr indent="0" lvl="0" marL="457200" marR="3561600" rtl="0" algn="just">
              <a:lnSpc>
                <a:spcPct val="100000"/>
              </a:lnSpc>
              <a:spcBef>
                <a:spcPts val="0"/>
              </a:spcBef>
              <a:spcAft>
                <a:spcPts val="0"/>
              </a:spcAft>
              <a:buSzPts val="1800"/>
              <a:buNone/>
            </a:pPr>
            <a:r>
              <a:t/>
            </a:r>
            <a:endParaRPr b="1">
              <a:solidFill>
                <a:srgbClr val="1C4587"/>
              </a:solidFill>
              <a:latin typeface="Times New Roman"/>
              <a:ea typeface="Times New Roman"/>
              <a:cs typeface="Times New Roman"/>
              <a:sym typeface="Times New Roman"/>
            </a:endParaRPr>
          </a:p>
          <a:p>
            <a:pPr indent="0" lvl="0" marL="457200" marR="3561600" rtl="0" algn="just">
              <a:lnSpc>
                <a:spcPct val="100000"/>
              </a:lnSpc>
              <a:spcBef>
                <a:spcPts val="0"/>
              </a:spcBef>
              <a:spcAft>
                <a:spcPts val="0"/>
              </a:spcAft>
              <a:buSzPts val="1800"/>
              <a:buNone/>
            </a:pPr>
            <a:r>
              <a:t/>
            </a:r>
            <a:endParaRPr b="1">
              <a:solidFill>
                <a:srgbClr val="1C4587"/>
              </a:solidFill>
              <a:latin typeface="Times New Roman"/>
              <a:ea typeface="Times New Roman"/>
              <a:cs typeface="Times New Roman"/>
              <a:sym typeface="Times New Roman"/>
            </a:endParaRPr>
          </a:p>
          <a:p>
            <a:pPr indent="-342900" lvl="0" marL="457200" marR="3561600" rtl="0" algn="just">
              <a:lnSpc>
                <a:spcPct val="100000"/>
              </a:lnSpc>
              <a:spcBef>
                <a:spcPts val="0"/>
              </a:spcBef>
              <a:spcAft>
                <a:spcPts val="0"/>
              </a:spcAft>
              <a:buClr>
                <a:srgbClr val="1C4587"/>
              </a:buClr>
              <a:buSzPts val="1800"/>
              <a:buFont typeface="Times New Roman"/>
              <a:buChar char="●"/>
            </a:pPr>
            <a:r>
              <a:rPr b="1" lang="es">
                <a:solidFill>
                  <a:srgbClr val="1C4587"/>
                </a:solidFill>
                <a:latin typeface="Times New Roman"/>
                <a:ea typeface="Times New Roman"/>
                <a:cs typeface="Times New Roman"/>
                <a:sym typeface="Times New Roman"/>
              </a:rPr>
              <a:t>Actualmente hay muchas aplicaciones en el mercado, que son muy similares a lo que ofrece Drops, una de ellas sería Duolingo. </a:t>
            </a:r>
            <a:endParaRPr b="1">
              <a:solidFill>
                <a:srgbClr val="1C4587"/>
              </a:solidFill>
              <a:latin typeface="Times New Roman"/>
              <a:ea typeface="Times New Roman"/>
              <a:cs typeface="Times New Roman"/>
              <a:sym typeface="Times New Roman"/>
            </a:endParaRPr>
          </a:p>
          <a:p>
            <a:pPr indent="0" lvl="0" marL="360000" marR="321600" rtl="0" algn="just">
              <a:lnSpc>
                <a:spcPct val="100000"/>
              </a:lnSpc>
              <a:spcBef>
                <a:spcPts val="0"/>
              </a:spcBef>
              <a:spcAft>
                <a:spcPts val="0"/>
              </a:spcAft>
              <a:buClr>
                <a:schemeClr val="dk1"/>
              </a:buClr>
              <a:buSzPts val="1100"/>
              <a:buFont typeface="Arial"/>
              <a:buNone/>
            </a:pPr>
            <a:r>
              <a:t/>
            </a:r>
            <a:endParaRPr b="1" sz="1600">
              <a:solidFill>
                <a:srgbClr val="FF0000"/>
              </a:solidFill>
              <a:latin typeface="Times New Roman"/>
              <a:ea typeface="Times New Roman"/>
              <a:cs typeface="Times New Roman"/>
              <a:sym typeface="Times New Roman"/>
            </a:endParaRPr>
          </a:p>
        </p:txBody>
      </p:sp>
      <p:pic>
        <p:nvPicPr>
          <p:cNvPr id="103" name="Google Shape;103;p18"/>
          <p:cNvPicPr preferRelativeResize="0"/>
          <p:nvPr/>
        </p:nvPicPr>
        <p:blipFill rotWithShape="1">
          <a:blip r:embed="rId3">
            <a:alphaModFix/>
          </a:blip>
          <a:srcRect b="0" l="0" r="0" t="0"/>
          <a:stretch/>
        </p:blipFill>
        <p:spPr>
          <a:xfrm>
            <a:off x="4726563" y="1836175"/>
            <a:ext cx="3528026" cy="2504450"/>
          </a:xfrm>
          <a:prstGeom prst="rect">
            <a:avLst/>
          </a:prstGeom>
          <a:noFill/>
          <a:ln>
            <a:noFill/>
          </a:ln>
        </p:spPr>
      </p:pic>
      <p:sp>
        <p:nvSpPr>
          <p:cNvPr id="104" name="Google Shape;10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05" name="Google Shape;105;p18"/>
          <p:cNvSpPr txBox="1"/>
          <p:nvPr/>
        </p:nvSpPr>
        <p:spPr>
          <a:xfrm>
            <a:off x="5111650" y="4298300"/>
            <a:ext cx="27579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1700" u="none" cap="none" strike="noStrike">
                <a:solidFill>
                  <a:srgbClr val="222222"/>
                </a:solidFill>
                <a:latin typeface="Times New Roman"/>
                <a:ea typeface="Times New Roman"/>
                <a:cs typeface="Times New Roman"/>
                <a:sym typeface="Times New Roman"/>
              </a:rPr>
              <a:t>Drops a Kahoot! Company</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App similares</a:t>
            </a:r>
            <a:endParaRPr/>
          </a:p>
        </p:txBody>
      </p:sp>
      <p:sp>
        <p:nvSpPr>
          <p:cNvPr id="111" name="Google Shape;111;p19"/>
          <p:cNvSpPr txBox="1"/>
          <p:nvPr>
            <p:ph idx="1" type="body"/>
          </p:nvPr>
        </p:nvSpPr>
        <p:spPr>
          <a:xfrm>
            <a:off x="311700" y="1152475"/>
            <a:ext cx="8520600" cy="7143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Clr>
                <a:schemeClr val="dk1"/>
              </a:buClr>
              <a:buSzPts val="1100"/>
              <a:buFont typeface="Arial"/>
              <a:buNone/>
            </a:pPr>
            <a:r>
              <a:rPr b="1" lang="es">
                <a:solidFill>
                  <a:srgbClr val="1C4587"/>
                </a:solidFill>
                <a:latin typeface="Times New Roman"/>
                <a:ea typeface="Times New Roman"/>
                <a:cs typeface="Times New Roman"/>
                <a:sym typeface="Times New Roman"/>
              </a:rPr>
              <a:t>Duolingo podría ser una competencia directa de Drops, ya que Duolingo ofrece más actividades interactivas que Drops</a:t>
            </a:r>
            <a:endParaRPr b="1" sz="2400">
              <a:solidFill>
                <a:srgbClr val="1C4587"/>
              </a:solidFill>
            </a:endParaRPr>
          </a:p>
        </p:txBody>
      </p:sp>
      <p:pic>
        <p:nvPicPr>
          <p:cNvPr id="112" name="Google Shape;112;p19"/>
          <p:cNvPicPr preferRelativeResize="0"/>
          <p:nvPr/>
        </p:nvPicPr>
        <p:blipFill rotWithShape="1">
          <a:blip r:embed="rId3">
            <a:alphaModFix/>
          </a:blip>
          <a:srcRect b="0" l="22638" r="18391" t="0"/>
          <a:stretch/>
        </p:blipFill>
        <p:spPr>
          <a:xfrm>
            <a:off x="1571250" y="1866775"/>
            <a:ext cx="2102948" cy="2674598"/>
          </a:xfrm>
          <a:prstGeom prst="rect">
            <a:avLst/>
          </a:prstGeom>
          <a:noFill/>
          <a:ln>
            <a:noFill/>
          </a:ln>
        </p:spPr>
      </p:pic>
      <p:pic>
        <p:nvPicPr>
          <p:cNvPr id="113" name="Google Shape;113;p19"/>
          <p:cNvPicPr preferRelativeResize="0"/>
          <p:nvPr/>
        </p:nvPicPr>
        <p:blipFill rotWithShape="1">
          <a:blip r:embed="rId4">
            <a:alphaModFix/>
          </a:blip>
          <a:srcRect b="0" l="0" r="0" t="0"/>
          <a:stretch/>
        </p:blipFill>
        <p:spPr>
          <a:xfrm>
            <a:off x="4879999" y="1866775"/>
            <a:ext cx="2511325" cy="2511325"/>
          </a:xfrm>
          <a:prstGeom prst="rect">
            <a:avLst/>
          </a:prstGeom>
          <a:noFill/>
          <a:ln>
            <a:noFill/>
          </a:ln>
        </p:spPr>
      </p:pic>
      <p:sp>
        <p:nvSpPr>
          <p:cNvPr id="114" name="Google Shape;11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15" name="Google Shape;115;p19"/>
          <p:cNvSpPr txBox="1"/>
          <p:nvPr/>
        </p:nvSpPr>
        <p:spPr>
          <a:xfrm>
            <a:off x="1507775" y="4480125"/>
            <a:ext cx="22299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2200" u="none" cap="none" strike="noStrike">
                <a:solidFill>
                  <a:srgbClr val="222222"/>
                </a:solidFill>
                <a:latin typeface="Times New Roman"/>
                <a:ea typeface="Times New Roman"/>
                <a:cs typeface="Times New Roman"/>
                <a:sym typeface="Times New Roman"/>
              </a:rPr>
              <a:t>Duolingo</a:t>
            </a:r>
            <a:endParaRPr b="0" i="0" sz="2500" u="none" cap="none" strike="noStrike">
              <a:solidFill>
                <a:srgbClr val="000000"/>
              </a:solidFill>
              <a:latin typeface="Arial"/>
              <a:ea typeface="Arial"/>
              <a:cs typeface="Arial"/>
              <a:sym typeface="Arial"/>
            </a:endParaRPr>
          </a:p>
        </p:txBody>
      </p:sp>
      <p:sp>
        <p:nvSpPr>
          <p:cNvPr id="116" name="Google Shape;116;p19"/>
          <p:cNvSpPr txBox="1"/>
          <p:nvPr/>
        </p:nvSpPr>
        <p:spPr>
          <a:xfrm>
            <a:off x="5020713" y="4378100"/>
            <a:ext cx="22299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2200" u="none" cap="none" strike="noStrike">
                <a:solidFill>
                  <a:srgbClr val="222222"/>
                </a:solidFill>
                <a:latin typeface="Times New Roman"/>
                <a:ea typeface="Times New Roman"/>
                <a:cs typeface="Times New Roman"/>
                <a:sym typeface="Times New Roman"/>
              </a:rPr>
              <a:t>Drops</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Distribución</a:t>
            </a:r>
            <a:endParaRPr/>
          </a:p>
        </p:txBody>
      </p:sp>
      <p:sp>
        <p:nvSpPr>
          <p:cNvPr id="122" name="Google Shape;122;p20"/>
          <p:cNvSpPr txBox="1"/>
          <p:nvPr>
            <p:ph idx="1" type="body"/>
          </p:nvPr>
        </p:nvSpPr>
        <p:spPr>
          <a:xfrm>
            <a:off x="311700" y="1152475"/>
            <a:ext cx="8520600" cy="6873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Clr>
                <a:schemeClr val="dk1"/>
              </a:buClr>
              <a:buSzPts val="1100"/>
              <a:buFont typeface="Arial"/>
              <a:buNone/>
            </a:pPr>
            <a:r>
              <a:rPr b="1" lang="es">
                <a:solidFill>
                  <a:srgbClr val="1C4587"/>
                </a:solidFill>
                <a:latin typeface="Times New Roman"/>
                <a:ea typeface="Times New Roman"/>
                <a:cs typeface="Times New Roman"/>
                <a:sym typeface="Times New Roman"/>
              </a:rPr>
              <a:t>Para distribuir tu app internamente, el proceso es bastante similar a una publicación en la App Store o Google Play Store.</a:t>
            </a:r>
            <a:endParaRPr b="1">
              <a:solidFill>
                <a:srgbClr val="1C4587"/>
              </a:solidFill>
            </a:endParaRPr>
          </a:p>
        </p:txBody>
      </p:sp>
      <p:pic>
        <p:nvPicPr>
          <p:cNvPr id="123" name="Google Shape;123;p20"/>
          <p:cNvPicPr preferRelativeResize="0"/>
          <p:nvPr/>
        </p:nvPicPr>
        <p:blipFill rotWithShape="1">
          <a:blip r:embed="rId3">
            <a:alphaModFix/>
          </a:blip>
          <a:srcRect b="0" l="0" r="0" t="0"/>
          <a:stretch/>
        </p:blipFill>
        <p:spPr>
          <a:xfrm rot="-12">
            <a:off x="1114784" y="1951387"/>
            <a:ext cx="2163060" cy="2163081"/>
          </a:xfrm>
          <a:prstGeom prst="rect">
            <a:avLst/>
          </a:prstGeom>
          <a:noFill/>
          <a:ln>
            <a:noFill/>
          </a:ln>
        </p:spPr>
      </p:pic>
      <p:pic>
        <p:nvPicPr>
          <p:cNvPr id="124" name="Google Shape;124;p20"/>
          <p:cNvPicPr preferRelativeResize="0"/>
          <p:nvPr/>
        </p:nvPicPr>
        <p:blipFill rotWithShape="1">
          <a:blip r:embed="rId4">
            <a:alphaModFix/>
          </a:blip>
          <a:srcRect b="40309" l="31550" r="23401" t="0"/>
          <a:stretch/>
        </p:blipFill>
        <p:spPr>
          <a:xfrm>
            <a:off x="5510875" y="1873425"/>
            <a:ext cx="2676050" cy="2319001"/>
          </a:xfrm>
          <a:prstGeom prst="rect">
            <a:avLst/>
          </a:prstGeom>
          <a:noFill/>
          <a:ln>
            <a:noFill/>
          </a:ln>
        </p:spPr>
      </p:pic>
      <p:sp>
        <p:nvSpPr>
          <p:cNvPr id="125" name="Google Shape;1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26" name="Google Shape;126;p20"/>
          <p:cNvSpPr txBox="1"/>
          <p:nvPr/>
        </p:nvSpPr>
        <p:spPr>
          <a:xfrm>
            <a:off x="1081363" y="4226075"/>
            <a:ext cx="22299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2200" u="none" cap="none" strike="noStrike">
                <a:solidFill>
                  <a:srgbClr val="222222"/>
                </a:solidFill>
                <a:latin typeface="Times New Roman"/>
                <a:ea typeface="Times New Roman"/>
                <a:cs typeface="Times New Roman"/>
                <a:sym typeface="Times New Roman"/>
              </a:rPr>
              <a:t>App store</a:t>
            </a:r>
            <a:endParaRPr b="0" i="0" sz="2500" u="none" cap="none" strike="noStrike">
              <a:solidFill>
                <a:srgbClr val="000000"/>
              </a:solidFill>
              <a:latin typeface="Arial"/>
              <a:ea typeface="Arial"/>
              <a:cs typeface="Arial"/>
              <a:sym typeface="Arial"/>
            </a:endParaRPr>
          </a:p>
        </p:txBody>
      </p:sp>
      <p:sp>
        <p:nvSpPr>
          <p:cNvPr id="127" name="Google Shape;127;p20"/>
          <p:cNvSpPr txBox="1"/>
          <p:nvPr/>
        </p:nvSpPr>
        <p:spPr>
          <a:xfrm>
            <a:off x="5363313" y="4114475"/>
            <a:ext cx="22299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2200" u="none" cap="none" strike="noStrike">
                <a:solidFill>
                  <a:srgbClr val="222222"/>
                </a:solidFill>
                <a:latin typeface="Times New Roman"/>
                <a:ea typeface="Times New Roman"/>
                <a:cs typeface="Times New Roman"/>
                <a:sym typeface="Times New Roman"/>
              </a:rPr>
              <a:t>Google play</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3913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s" sz="3000">
                <a:solidFill>
                  <a:srgbClr val="FF5722"/>
                </a:solidFill>
                <a:latin typeface="Alfa Slab One"/>
                <a:ea typeface="Alfa Slab One"/>
                <a:cs typeface="Alfa Slab One"/>
                <a:sym typeface="Alfa Slab One"/>
              </a:rPr>
              <a:t>Popularidad</a:t>
            </a:r>
            <a:endParaRPr/>
          </a:p>
        </p:txBody>
      </p:sp>
      <p:pic>
        <p:nvPicPr>
          <p:cNvPr id="133" name="Google Shape;133;p21"/>
          <p:cNvPicPr preferRelativeResize="0"/>
          <p:nvPr/>
        </p:nvPicPr>
        <p:blipFill rotWithShape="1">
          <a:blip r:embed="rId3">
            <a:alphaModFix/>
          </a:blip>
          <a:srcRect b="0" l="0" r="0" t="0"/>
          <a:stretch/>
        </p:blipFill>
        <p:spPr>
          <a:xfrm>
            <a:off x="232050" y="964025"/>
            <a:ext cx="8679900" cy="3540888"/>
          </a:xfrm>
          <a:prstGeom prst="rect">
            <a:avLst/>
          </a:prstGeom>
          <a:noFill/>
          <a:ln>
            <a:noFill/>
          </a:ln>
        </p:spPr>
      </p:pic>
      <p:sp>
        <p:nvSpPr>
          <p:cNvPr id="134" name="Google Shape;134;p21"/>
          <p:cNvSpPr txBox="1"/>
          <p:nvPr/>
        </p:nvSpPr>
        <p:spPr>
          <a:xfrm>
            <a:off x="1597200" y="4533625"/>
            <a:ext cx="59496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es" sz="2200" u="none" cap="none" strike="noStrike">
                <a:solidFill>
                  <a:srgbClr val="222222"/>
                </a:solidFill>
                <a:latin typeface="Times New Roman"/>
                <a:ea typeface="Times New Roman"/>
                <a:cs typeface="Times New Roman"/>
                <a:sym typeface="Times New Roman"/>
              </a:rPr>
              <a:t> Clasificación de uso</a:t>
            </a:r>
            <a:endParaRPr b="0" i="0" sz="2500" u="none" cap="none" strike="noStrike">
              <a:solidFill>
                <a:srgbClr val="000000"/>
              </a:solidFill>
              <a:latin typeface="Arial"/>
              <a:ea typeface="Arial"/>
              <a:cs typeface="Arial"/>
              <a:sym typeface="Arial"/>
            </a:endParaRPr>
          </a:p>
        </p:txBody>
      </p:sp>
      <p:sp>
        <p:nvSpPr>
          <p:cNvPr id="135" name="Google Shape;13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