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13" r:id="rId2"/>
    <p:sldId id="306" r:id="rId3"/>
    <p:sldId id="316" r:id="rId4"/>
    <p:sldId id="334" r:id="rId5"/>
    <p:sldId id="379" r:id="rId6"/>
    <p:sldId id="380" r:id="rId7"/>
    <p:sldId id="381" r:id="rId8"/>
    <p:sldId id="382" r:id="rId9"/>
    <p:sldId id="335" r:id="rId10"/>
    <p:sldId id="377" r:id="rId11"/>
    <p:sldId id="337" r:id="rId12"/>
    <p:sldId id="378" r:id="rId13"/>
    <p:sldId id="383" r:id="rId14"/>
    <p:sldId id="367" r:id="rId15"/>
    <p:sldId id="374" r:id="rId16"/>
    <p:sldId id="304" r:id="rId17"/>
    <p:sldId id="305" r:id="rId18"/>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extLst>
    <p:ext uri="{521415D9-36F7-43E2-AB2F-B90AF26B5E84}">
      <p14:sectionLst xmlns:p14="http://schemas.microsoft.com/office/powerpoint/2010/main">
        <p14:section name="课件首页" id="{BCC0DC43-B8A6-A444-B6D9-699BE3B1606E}">
          <p14:sldIdLst>
            <p14:sldId id="313"/>
            <p14:sldId id="306"/>
          </p14:sldIdLst>
        </p14:section>
        <p14:section name="课时 1" id="{9359586E-A46A-2441-8D4F-4630A70B68E2}">
          <p14:sldIdLst>
            <p14:sldId id="316"/>
            <p14:sldId id="334"/>
            <p14:sldId id="379"/>
            <p14:sldId id="380"/>
            <p14:sldId id="381"/>
            <p14:sldId id="382"/>
          </p14:sldIdLst>
        </p14:section>
        <p14:section name="课时 2" id="{75245455-0D4A-9946-BDBB-21627299AE52}">
          <p14:sldIdLst>
            <p14:sldId id="335"/>
            <p14:sldId id="377"/>
            <p14:sldId id="337"/>
            <p14:sldId id="378"/>
            <p14:sldId id="383"/>
          </p14:sldIdLst>
        </p14:section>
        <p14:section name="课时3" id="{24C9451C-77F8-4CF1-A70C-63115314F848}">
          <p14:sldIdLst>
            <p14:sldId id="367"/>
            <p14:sldId id="374"/>
          </p14:sldIdLst>
        </p14:section>
        <p14:section name="课程结尾页" id="{DE80566A-9A67-BE4F-919D-495C67416F22}">
          <p14:sldIdLst>
            <p14:sldId id="304"/>
            <p14:sldId id="305"/>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1598">
          <p15:clr>
            <a:srgbClr val="A4A3A4"/>
          </p15:clr>
        </p15:guide>
        <p15:guide id="4" pos="6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35B558"/>
    <a:srgbClr val="666666"/>
    <a:srgbClr val="FF5C00"/>
    <a:srgbClr val="2EAA4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71" autoAdjust="0"/>
    <p:restoredTop sz="88739" autoAdjust="0"/>
  </p:normalViewPr>
  <p:slideViewPr>
    <p:cSldViewPr snapToObjects="1">
      <p:cViewPr>
        <p:scale>
          <a:sx n="30" d="100"/>
          <a:sy n="30" d="100"/>
        </p:scale>
        <p:origin x="960" y="712"/>
      </p:cViewPr>
      <p:guideLst>
        <p:guide orient="horz" pos="4320"/>
        <p:guide pos="7680"/>
        <p:guide orient="horz" pos="1598"/>
        <p:guide pos="643"/>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16/3/6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273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316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课件首页-单行课程标题">
    <p:bg>
      <p:bgPr>
        <a:solidFill>
          <a:srgbClr val="35B558"/>
        </a:solidFill>
        <a:effectLst/>
      </p:bgPr>
    </p:bg>
    <p:spTree>
      <p:nvGrpSpPr>
        <p:cNvPr id="1" name=""/>
        <p:cNvGrpSpPr/>
        <p:nvPr/>
      </p:nvGrpSpPr>
      <p:grpSpPr>
        <a:xfrm>
          <a:off x="0" y="0"/>
          <a:ext cx="0" cy="0"/>
          <a:chOff x="0" y="0"/>
          <a:chExt cx="0" cy="0"/>
        </a:xfrm>
      </p:grpSpPr>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
        <p:nvSpPr>
          <p:cNvPr id="5" name="标题 1"/>
          <p:cNvSpPr>
            <a:spLocks noGrp="1"/>
          </p:cNvSpPr>
          <p:nvPr>
            <p:ph type="ctrTitle" hasCustomPrompt="1"/>
          </p:nvPr>
        </p:nvSpPr>
        <p:spPr>
          <a:xfrm>
            <a:off x="-7200" y="5641200"/>
            <a:ext cx="24393600" cy="1728000"/>
          </a:xfrm>
        </p:spPr>
        <p:txBody>
          <a:bodyPr anchor="ctr">
            <a:noAutofit/>
          </a:bodyPr>
          <a:lstStyle>
            <a:lvl1pPr algn="ctr">
              <a:defRPr sz="12800">
                <a:solidFill>
                  <a:schemeClr val="tx1"/>
                </a:solidFill>
                <a:latin typeface="Noto Sans CJK SC Black" panose="020B0A00000000000000" pitchFamily="34" charset="-122"/>
                <a:ea typeface="Noto Sans CJK SC Black" panose="020B0A00000000000000" pitchFamily="34" charset="-122"/>
              </a:defRPr>
            </a:lvl1pPr>
          </a:lstStyle>
          <a:p>
            <a:r>
              <a:rPr lang="zh-CN" altLang="en-US" dirty="0" smtClean="0"/>
              <a:t>课程主标题 单行</a:t>
            </a:r>
            <a:endParaRPr lang="zh-CN" altLang="en-US" dirty="0"/>
          </a:p>
        </p:txBody>
      </p:sp>
    </p:spTree>
    <p:extLst>
      <p:ext uri="{BB962C8B-B14F-4D97-AF65-F5344CB8AC3E}">
        <p14:creationId xmlns:p14="http://schemas.microsoft.com/office/powerpoint/2010/main" val="20856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课件尾页">
    <p:spTree>
      <p:nvGrpSpPr>
        <p:cNvPr id="1" name=""/>
        <p:cNvGrpSpPr/>
        <p:nvPr/>
      </p:nvGrpSpPr>
      <p:grpSpPr>
        <a:xfrm>
          <a:off x="0" y="0"/>
          <a:ext cx="0" cy="0"/>
          <a:chOff x="0" y="0"/>
          <a:chExt cx="0" cy="0"/>
        </a:xfrm>
      </p:grpSpPr>
      <p:pic>
        <p:nvPicPr>
          <p:cNvPr id="2" name="5.jpg"/>
          <p:cNvPicPr/>
          <p:nvPr userDrawn="1"/>
        </p:nvPicPr>
        <p:blipFill>
          <a:blip r:embed="rId2">
            <a:extLst/>
          </a:blip>
          <a:stretch>
            <a:fillRect/>
          </a:stretch>
        </p:blipFill>
        <p:spPr>
          <a:xfrm>
            <a:off x="0" y="0"/>
            <a:ext cx="2438400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件首页-双行课程标题">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9760" y="5842800"/>
            <a:ext cx="20871040" cy="2955760"/>
          </a:xfrm>
        </p:spPr>
        <p:txBody>
          <a:bodyPr anchor="t"/>
          <a:lstStyle>
            <a:lvl1pPr marL="0" marR="0" indent="0" algn="ctr" defTabSz="825458" eaLnBrk="1" fontAlgn="auto" latinLnBrk="0" hangingPunct="1">
              <a:lnSpc>
                <a:spcPct val="100000"/>
              </a:lnSpc>
              <a:spcBef>
                <a:spcPts val="0"/>
              </a:spcBef>
              <a:spcAft>
                <a:spcPts val="0"/>
              </a:spcAft>
              <a:buClrTx/>
              <a:buSzTx/>
              <a:buFontTx/>
              <a:buNone/>
              <a:tabLst/>
              <a:defRPr sz="9600" baseline="0">
                <a:solidFill>
                  <a:schemeClr val="tx1"/>
                </a:solidFill>
                <a:latin typeface="Noto Sans CJK SC Black" panose="020B0A00000000000000" pitchFamily="34" charset="-122"/>
                <a:ea typeface="Noto Sans CJK SC Black" panose="020B0A00000000000000" pitchFamily="34" charset="-122"/>
              </a:defRPr>
            </a:lvl1pPr>
          </a:lstStyle>
          <a:p>
            <a:pPr marL="0" marR="0" lvl="0" indent="0" algn="ctr" defTabSz="825458"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9600" dirty="0" smtClean="0">
                <a:solidFill>
                  <a:srgbClr val="FFFFFF"/>
                </a:solidFill>
              </a:rPr>
              <a:t>课程主标题 双行</a:t>
            </a:r>
            <a:r>
              <a:rPr lang="en-US" altLang="zh-CN" sz="9600" dirty="0" smtClean="0">
                <a:solidFill>
                  <a:srgbClr val="FFFFFF"/>
                </a:solidFill>
              </a:rPr>
              <a:t/>
            </a:r>
            <a:br>
              <a:rPr lang="en-US" altLang="zh-CN" sz="9600" dirty="0" smtClean="0">
                <a:solidFill>
                  <a:srgbClr val="FFFFFF"/>
                </a:solidFill>
              </a:rPr>
            </a:br>
            <a:r>
              <a:rPr lang="zh-CN" altLang="en-US" sz="9600" dirty="0" smtClean="0">
                <a:solidFill>
                  <a:srgbClr val="FFFFFF"/>
                </a:solidFill>
              </a:rPr>
              <a:t>标题过长为两行时用此页</a:t>
            </a:r>
            <a:br>
              <a:rPr lang="zh-CN" altLang="en-US" sz="9600" dirty="0" smtClean="0">
                <a:solidFill>
                  <a:srgbClr val="FFFFFF"/>
                </a:solidFill>
              </a:rPr>
            </a:br>
            <a:endParaRPr lang="zh-CN" altLang="en-US" sz="9600" dirty="0">
              <a:solidFill>
                <a:srgbClr val="FFFFFF"/>
              </a:solidFill>
            </a:endParaRPr>
          </a:p>
        </p:txBody>
      </p:sp>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Tree>
    <p:extLst>
      <p:ext uri="{BB962C8B-B14F-4D97-AF65-F5344CB8AC3E}">
        <p14:creationId xmlns:p14="http://schemas.microsoft.com/office/powerpoint/2010/main" val="361769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课程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课程主标题 </a:t>
            </a:r>
            <a:r>
              <a:rPr lang="en-US" altLang="zh-CN" sz="5400" dirty="0" smtClean="0">
                <a:solidFill>
                  <a:srgbClr val="666666"/>
                </a:solidFill>
              </a:rPr>
              <a:t>— </a:t>
            </a:r>
            <a:r>
              <a:rPr lang="zh-CN" altLang="en-US" sz="54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第一课时名称</a:t>
            </a:r>
            <a:endParaRPr lang="en-US" altLang="zh-CN" dirty="0" smtClean="0"/>
          </a:p>
          <a:p>
            <a:r>
              <a:rPr lang="zh-CN" altLang="en-US" dirty="0" smtClean="0"/>
              <a:t>第二课时名称</a:t>
            </a:r>
            <a:endParaRPr lang="en-US" altLang="zh-CN" dirty="0" smtClean="0"/>
          </a:p>
          <a:p>
            <a:r>
              <a:rPr lang="zh-CN" altLang="en-US" dirty="0" smtClean="0"/>
              <a:t>第三课时名称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11" name="标题 1"/>
          <p:cNvSpPr>
            <a:spLocks noGrp="1"/>
          </p:cNvSpPr>
          <p:nvPr>
            <p:ph type="title" hasCustomPrompt="1"/>
          </p:nvPr>
        </p:nvSpPr>
        <p:spPr>
          <a:xfrm>
            <a:off x="1033200" y="428400"/>
            <a:ext cx="23004000" cy="932400"/>
          </a:xfrm>
        </p:spPr>
        <p:txBody>
          <a:bodyPr anchor="ctr" anchorCtr="0">
            <a:norm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smtClean="0"/>
              <a:t>课程主标题</a:t>
            </a:r>
            <a:endParaRPr lang="zh-CN" altLang="en-US" dirty="0"/>
          </a:p>
        </p:txBody>
      </p:sp>
      <p:sp>
        <p:nvSpPr>
          <p:cNvPr id="15" name="文本占位符 2"/>
          <p:cNvSpPr>
            <a:spLocks noGrp="1"/>
          </p:cNvSpPr>
          <p:nvPr>
            <p:ph type="body" idx="1" hasCustomPrompt="1"/>
          </p:nvPr>
        </p:nvSpPr>
        <p:spPr>
          <a:xfrm>
            <a:off x="212400" y="4899600"/>
            <a:ext cx="23958000" cy="1580400"/>
          </a:xfrm>
        </p:spPr>
        <p:txBody>
          <a:bodyPr anchor="ctr">
            <a:noAutofit/>
          </a:bodyPr>
          <a:lstStyle>
            <a:lvl1pPr marL="190800" indent="0" algn="ctr">
              <a:lnSpc>
                <a:spcPct val="140000"/>
              </a:lnSpc>
              <a:spcBef>
                <a:spcPts val="0"/>
              </a:spcBef>
              <a:buClr>
                <a:srgbClr val="35B558"/>
              </a:buClr>
              <a:buSzPct val="105000"/>
              <a:buFontTx/>
              <a:buNone/>
              <a:defRPr sz="9600" baseline="0">
                <a:solidFill>
                  <a:srgbClr val="35B558"/>
                </a:solidFill>
                <a:latin typeface="Noto Sans CJK SC Bold" panose="020B0800000000000000" pitchFamily="34" charset="-122"/>
                <a:ea typeface="Noto Sans CJK SC Bold" panose="020B08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课时主标题 </a:t>
            </a:r>
            <a:r>
              <a:rPr lang="en-US" altLang="zh-CN" sz="5400" dirty="0" smtClean="0">
                <a:solidFill>
                  <a:srgbClr val="666666"/>
                </a:solidFill>
              </a:rPr>
              <a:t>— </a:t>
            </a:r>
            <a:r>
              <a:rPr lang="zh-CN" altLang="en-US" sz="54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30760" y="2537520"/>
            <a:ext cx="22201200" cy="10281600"/>
          </a:xfrm>
        </p:spPr>
        <p:txBody>
          <a:bodyPr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noChangeAspect="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30760" y="2537520"/>
            <a:ext cx="22201200" cy="10281600"/>
          </a:xfrm>
        </p:spPr>
        <p:txBody>
          <a:bodyPr anchor="t">
            <a:noAutofit/>
          </a:bodyPr>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带项目符号内容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Autofit/>
          </a:bodyPr>
          <a:lstStyle>
            <a:lvl1pPr marL="0" marR="0" indent="0" algn="l" defTabSz="825458" eaLnBrk="1" fontAlgn="auto" latinLnBrk="0" hangingPunct="1">
              <a:lnSpc>
                <a:spcPct val="100000"/>
              </a:lnSpc>
              <a:spcBef>
                <a:spcPts val="0"/>
              </a:spcBef>
              <a:spcAft>
                <a:spcPts val="0"/>
              </a:spcAft>
              <a:buClrTx/>
              <a:buSzTx/>
              <a:buFontTx/>
              <a:buNone/>
              <a:tabLst/>
              <a:defRPr sz="54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1030760" y="2541600"/>
            <a:ext cx="22201200" cy="10119600"/>
          </a:xfrm>
        </p:spPr>
        <p:txBody>
          <a:bodyPr anchor="t">
            <a:noAutofit/>
          </a:bodyPr>
          <a:lstStyle>
            <a:lvl1pPr marL="6876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None/>
              <a:tabLst/>
              <a:defRPr sz="4800" baseline="0">
                <a:solidFill>
                  <a:srgbClr val="535353"/>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4" name="标题 1"/>
          <p:cNvSpPr>
            <a:spLocks noGrp="1"/>
          </p:cNvSpPr>
          <p:nvPr>
            <p:ph type="ctrTitle" hasCustomPrompt="1"/>
          </p:nvPr>
        </p:nvSpPr>
        <p:spPr>
          <a:xfrm>
            <a:off x="1033200" y="428400"/>
            <a:ext cx="23004000" cy="932400"/>
          </a:xfrm>
        </p:spPr>
        <p:txBody>
          <a:bodyPr anchor="ctr" anchorCtr="0">
            <a:no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54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1030760" y="2537520"/>
            <a:ext cx="22201200" cy="10281600"/>
          </a:xfrm>
        </p:spPr>
        <p:txBody>
          <a:bodyPr anchor="t">
            <a:noAutofit/>
          </a:bodyPr>
          <a:lstStyle>
            <a:lvl1pPr marL="0" indent="0" algn="l">
              <a:lnSpc>
                <a:spcPct val="140000"/>
              </a:lnSpc>
              <a:spcBef>
                <a:spcPts val="0"/>
              </a:spcBef>
              <a:buNone/>
              <a:defRPr sz="480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课程总结内容</a:t>
            </a:r>
            <a:endParaRPr lang="en-US" altLang="zh-CN" dirty="0" smtClean="0"/>
          </a:p>
          <a:p>
            <a:endParaRPr lang="en-US" altLang="zh-CN" dirty="0" smtClean="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11200" dirty="0" err="1">
                <a:solidFill>
                  <a:srgbClr val="FFFFFF"/>
                </a:solidFill>
              </a:rPr>
              <a:t>标题文本</a:t>
            </a:r>
            <a:endParaRPr sz="11200" dirty="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5200" dirty="0" err="1">
                <a:solidFill>
                  <a:srgbClr val="FFFFFF"/>
                </a:solidFill>
              </a:rPr>
              <a:t>正文级别</a:t>
            </a:r>
            <a:r>
              <a:rPr sz="5200" dirty="0">
                <a:solidFill>
                  <a:srgbClr val="FFFFFF"/>
                </a:solidFill>
              </a:rPr>
              <a:t> 1</a:t>
            </a:r>
          </a:p>
          <a:p>
            <a:pPr lvl="1">
              <a:defRPr sz="1800">
                <a:solidFill>
                  <a:srgbClr val="000000"/>
                </a:solidFill>
              </a:defRPr>
            </a:pPr>
            <a:r>
              <a:rPr sz="5200" dirty="0" err="1">
                <a:solidFill>
                  <a:srgbClr val="FFFFFF"/>
                </a:solidFill>
              </a:rPr>
              <a:t>正文级别</a:t>
            </a:r>
            <a:r>
              <a:rPr sz="5200" dirty="0">
                <a:solidFill>
                  <a:srgbClr val="FFFFFF"/>
                </a:solidFill>
              </a:rPr>
              <a:t> 2</a:t>
            </a:r>
          </a:p>
          <a:p>
            <a:pPr lvl="2">
              <a:defRPr sz="1800">
                <a:solidFill>
                  <a:srgbClr val="000000"/>
                </a:solidFill>
              </a:defRPr>
            </a:pPr>
            <a:r>
              <a:rPr sz="5200" dirty="0" err="1">
                <a:solidFill>
                  <a:srgbClr val="FFFFFF"/>
                </a:solidFill>
              </a:rPr>
              <a:t>正文级别</a:t>
            </a:r>
            <a:r>
              <a:rPr sz="5200" dirty="0">
                <a:solidFill>
                  <a:srgbClr val="FFFFFF"/>
                </a:solidFill>
              </a:rPr>
              <a:t> 3</a:t>
            </a:r>
          </a:p>
          <a:p>
            <a:pPr lvl="3">
              <a:defRPr sz="1800">
                <a:solidFill>
                  <a:srgbClr val="000000"/>
                </a:solidFill>
              </a:defRPr>
            </a:pPr>
            <a:r>
              <a:rPr sz="5200" dirty="0" err="1">
                <a:solidFill>
                  <a:srgbClr val="FFFFFF"/>
                </a:solidFill>
              </a:rPr>
              <a:t>正文级别</a:t>
            </a:r>
            <a:r>
              <a:rPr sz="5200" dirty="0">
                <a:solidFill>
                  <a:srgbClr val="FFFFFF"/>
                </a:solidFill>
              </a:rPr>
              <a:t> 4</a:t>
            </a:r>
          </a:p>
          <a:p>
            <a:pPr lvl="4">
              <a:defRPr sz="1800">
                <a:solidFill>
                  <a:srgbClr val="000000"/>
                </a:solidFill>
              </a:defRPr>
            </a:pPr>
            <a:r>
              <a:rPr sz="5200" dirty="0" err="1">
                <a:solidFill>
                  <a:srgbClr val="FFFFFF"/>
                </a:solidFill>
              </a:rPr>
              <a:t>正文级别</a:t>
            </a:r>
            <a:r>
              <a:rPr sz="52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86" r:id="rId3"/>
    <p:sldLayoutId id="2147483680" r:id="rId4"/>
    <p:sldLayoutId id="2147483687" r:id="rId5"/>
    <p:sldLayoutId id="2147483676" r:id="rId6"/>
    <p:sldLayoutId id="2147483677" r:id="rId7"/>
    <p:sldLayoutId id="2147483678" r:id="rId8"/>
    <p:sldLayoutId id="2147483675" r:id="rId9"/>
    <p:sldLayoutId id="2147483660" r:id="rId10"/>
  </p:sldLayoutIdLst>
  <p:transition spd="med"/>
  <p:timing>
    <p:tnLst>
      <p:par>
        <p:cTn id="1" dur="indefinite" restart="never" nodeType="tmRoot"/>
      </p:par>
    </p:tnLst>
  </p:timing>
  <p:txStyles>
    <p:titleStyle>
      <a:lvl1pPr algn="ctr" defTabSz="825458" eaLnBrk="1" hangingPunct="1">
        <a:defRPr sz="11200">
          <a:solidFill>
            <a:srgbClr val="FFFFFF"/>
          </a:solidFill>
          <a:latin typeface="+mn-lt"/>
          <a:ea typeface="+mn-ea"/>
          <a:cs typeface="+mn-cs"/>
          <a:sym typeface="Helvetica Light"/>
        </a:defRPr>
      </a:lvl1pPr>
      <a:lvl2pPr indent="228589" algn="ctr" defTabSz="825458" eaLnBrk="1" hangingPunct="1">
        <a:defRPr sz="11200">
          <a:solidFill>
            <a:srgbClr val="FFFFFF"/>
          </a:solidFill>
          <a:latin typeface="+mn-lt"/>
          <a:ea typeface="+mn-ea"/>
          <a:cs typeface="+mn-cs"/>
          <a:sym typeface="Helvetica Light"/>
        </a:defRPr>
      </a:lvl2pPr>
      <a:lvl3pPr indent="457178" algn="ctr" defTabSz="825458" eaLnBrk="1" hangingPunct="1">
        <a:defRPr sz="11200">
          <a:solidFill>
            <a:srgbClr val="FFFFFF"/>
          </a:solidFill>
          <a:latin typeface="+mn-lt"/>
          <a:ea typeface="+mn-ea"/>
          <a:cs typeface="+mn-cs"/>
          <a:sym typeface="Helvetica Light"/>
        </a:defRPr>
      </a:lvl3pPr>
      <a:lvl4pPr indent="685766" algn="ctr" defTabSz="825458" eaLnBrk="1" hangingPunct="1">
        <a:defRPr sz="11200">
          <a:solidFill>
            <a:srgbClr val="FFFFFF"/>
          </a:solidFill>
          <a:latin typeface="+mn-lt"/>
          <a:ea typeface="+mn-ea"/>
          <a:cs typeface="+mn-cs"/>
          <a:sym typeface="Helvetica Light"/>
        </a:defRPr>
      </a:lvl4pPr>
      <a:lvl5pPr indent="914354" algn="ctr" defTabSz="825458" eaLnBrk="1" hangingPunct="1">
        <a:defRPr sz="11200">
          <a:solidFill>
            <a:srgbClr val="FFFFFF"/>
          </a:solidFill>
          <a:latin typeface="+mn-lt"/>
          <a:ea typeface="+mn-ea"/>
          <a:cs typeface="+mn-cs"/>
          <a:sym typeface="Helvetica Light"/>
        </a:defRPr>
      </a:lvl5pPr>
      <a:lvl6pPr indent="1142942" algn="ctr" defTabSz="825458" eaLnBrk="1" hangingPunct="1">
        <a:defRPr sz="11200">
          <a:solidFill>
            <a:srgbClr val="FFFFFF"/>
          </a:solidFill>
          <a:latin typeface="+mn-lt"/>
          <a:ea typeface="+mn-ea"/>
          <a:cs typeface="+mn-cs"/>
          <a:sym typeface="Helvetica Light"/>
        </a:defRPr>
      </a:lvl6pPr>
      <a:lvl7pPr indent="1371532" algn="ctr" defTabSz="825458" eaLnBrk="1" hangingPunct="1">
        <a:defRPr sz="11200">
          <a:solidFill>
            <a:srgbClr val="FFFFFF"/>
          </a:solidFill>
          <a:latin typeface="+mn-lt"/>
          <a:ea typeface="+mn-ea"/>
          <a:cs typeface="+mn-cs"/>
          <a:sym typeface="Helvetica Light"/>
        </a:defRPr>
      </a:lvl7pPr>
      <a:lvl8pPr indent="1600120" algn="ctr" defTabSz="825458" eaLnBrk="1" hangingPunct="1">
        <a:defRPr sz="11200">
          <a:solidFill>
            <a:srgbClr val="FFFFFF"/>
          </a:solidFill>
          <a:latin typeface="+mn-lt"/>
          <a:ea typeface="+mn-ea"/>
          <a:cs typeface="+mn-cs"/>
          <a:sym typeface="Helvetica Light"/>
        </a:defRPr>
      </a:lvl8pPr>
      <a:lvl9pPr indent="1828709" algn="ctr" defTabSz="825458" eaLnBrk="1" hangingPunct="1">
        <a:defRPr sz="11200">
          <a:solidFill>
            <a:srgbClr val="FFFFFF"/>
          </a:solidFill>
          <a:latin typeface="+mn-lt"/>
          <a:ea typeface="+mn-ea"/>
          <a:cs typeface="+mn-cs"/>
          <a:sym typeface="Helvetica Light"/>
        </a:defRPr>
      </a:lvl9pPr>
    </p:titleStyle>
    <p:bodyStyle>
      <a:lvl1pPr marL="634968" indent="-634968" defTabSz="825458" eaLnBrk="1" hangingPunct="1">
        <a:spcBef>
          <a:spcPts val="5900"/>
        </a:spcBef>
        <a:buSzPct val="75000"/>
        <a:buChar char="•"/>
        <a:defRPr sz="5200">
          <a:solidFill>
            <a:srgbClr val="FFFFFF"/>
          </a:solidFill>
          <a:latin typeface="+mn-lt"/>
          <a:ea typeface="+mn-ea"/>
          <a:cs typeface="+mn-cs"/>
          <a:sym typeface="Helvetica Light"/>
        </a:defRPr>
      </a:lvl1pPr>
      <a:lvl2pPr marL="1269936" indent="-634968" defTabSz="825458" eaLnBrk="1" hangingPunct="1">
        <a:spcBef>
          <a:spcPts val="5900"/>
        </a:spcBef>
        <a:buSzPct val="75000"/>
        <a:buChar char="•"/>
        <a:defRPr sz="5200">
          <a:solidFill>
            <a:srgbClr val="FFFFFF"/>
          </a:solidFill>
          <a:latin typeface="+mn-lt"/>
          <a:ea typeface="+mn-ea"/>
          <a:cs typeface="+mn-cs"/>
          <a:sym typeface="Helvetica Light"/>
        </a:defRPr>
      </a:lvl2pPr>
      <a:lvl3pPr marL="1904904" indent="-634968" defTabSz="825458" eaLnBrk="1" hangingPunct="1">
        <a:spcBef>
          <a:spcPts val="5900"/>
        </a:spcBef>
        <a:buSzPct val="75000"/>
        <a:buChar char="•"/>
        <a:defRPr sz="5200">
          <a:solidFill>
            <a:srgbClr val="FFFFFF"/>
          </a:solidFill>
          <a:latin typeface="+mn-lt"/>
          <a:ea typeface="+mn-ea"/>
          <a:cs typeface="+mn-cs"/>
          <a:sym typeface="Helvetica Light"/>
        </a:defRPr>
      </a:lvl3pPr>
      <a:lvl4pPr marL="2539874" indent="-634968" defTabSz="825458" eaLnBrk="1" hangingPunct="1">
        <a:spcBef>
          <a:spcPts val="5900"/>
        </a:spcBef>
        <a:buSzPct val="75000"/>
        <a:buChar char="•"/>
        <a:defRPr sz="5200">
          <a:solidFill>
            <a:srgbClr val="FFFFFF"/>
          </a:solidFill>
          <a:latin typeface="+mn-lt"/>
          <a:ea typeface="+mn-ea"/>
          <a:cs typeface="+mn-cs"/>
          <a:sym typeface="Helvetica Light"/>
        </a:defRPr>
      </a:lvl4pPr>
      <a:lvl5pPr marL="3174842" indent="-634968" defTabSz="825458" eaLnBrk="1" hangingPunct="1">
        <a:spcBef>
          <a:spcPts val="5900"/>
        </a:spcBef>
        <a:buSzPct val="75000"/>
        <a:buChar char="•"/>
        <a:defRPr sz="5200">
          <a:solidFill>
            <a:srgbClr val="FFFFFF"/>
          </a:solidFill>
          <a:latin typeface="+mn-lt"/>
          <a:ea typeface="+mn-ea"/>
          <a:cs typeface="+mn-cs"/>
          <a:sym typeface="Helvetica Light"/>
        </a:defRPr>
      </a:lvl5pPr>
      <a:lvl6pPr marL="3809810" indent="-634968" defTabSz="825458" eaLnBrk="1" hangingPunct="1">
        <a:spcBef>
          <a:spcPts val="5900"/>
        </a:spcBef>
        <a:buSzPct val="75000"/>
        <a:buChar char="•"/>
        <a:defRPr sz="5200">
          <a:solidFill>
            <a:srgbClr val="FFFFFF"/>
          </a:solidFill>
          <a:latin typeface="+mn-lt"/>
          <a:ea typeface="+mn-ea"/>
          <a:cs typeface="+mn-cs"/>
          <a:sym typeface="Helvetica Light"/>
        </a:defRPr>
      </a:lvl6pPr>
      <a:lvl7pPr marL="4444778" indent="-634968" defTabSz="825458" eaLnBrk="1" hangingPunct="1">
        <a:spcBef>
          <a:spcPts val="5900"/>
        </a:spcBef>
        <a:buSzPct val="75000"/>
        <a:buChar char="•"/>
        <a:defRPr sz="5200">
          <a:solidFill>
            <a:srgbClr val="FFFFFF"/>
          </a:solidFill>
          <a:latin typeface="+mn-lt"/>
          <a:ea typeface="+mn-ea"/>
          <a:cs typeface="+mn-cs"/>
          <a:sym typeface="Helvetica Light"/>
        </a:defRPr>
      </a:lvl7pPr>
      <a:lvl8pPr marL="5079746" indent="-634968" defTabSz="825458" eaLnBrk="1" hangingPunct="1">
        <a:spcBef>
          <a:spcPts val="5900"/>
        </a:spcBef>
        <a:buSzPct val="75000"/>
        <a:buChar char="•"/>
        <a:defRPr sz="5200">
          <a:solidFill>
            <a:srgbClr val="FFFFFF"/>
          </a:solidFill>
          <a:latin typeface="+mn-lt"/>
          <a:ea typeface="+mn-ea"/>
          <a:cs typeface="+mn-cs"/>
          <a:sym typeface="Helvetica Light"/>
        </a:defRPr>
      </a:lvl8pPr>
      <a:lvl9pPr marL="5714714" indent="-634968" defTabSz="825458" eaLnBrk="1" hangingPunct="1">
        <a:spcBef>
          <a:spcPts val="5900"/>
        </a:spcBef>
        <a:buSzPct val="75000"/>
        <a:buChar char="•"/>
        <a:defRPr sz="5200">
          <a:solidFill>
            <a:srgbClr val="FFFFFF"/>
          </a:solidFill>
          <a:latin typeface="+mn-lt"/>
          <a:ea typeface="+mn-ea"/>
          <a:cs typeface="+mn-cs"/>
          <a:sym typeface="Helvetica Light"/>
        </a:defRPr>
      </a:lvl9pPr>
    </p:bodyStyle>
    <p:otherStyle>
      <a:lvl1pPr algn="ctr" defTabSz="825458" eaLnBrk="1" hangingPunct="1">
        <a:defRPr sz="2400">
          <a:solidFill>
            <a:schemeClr val="tx1"/>
          </a:solidFill>
          <a:latin typeface="+mn-lt"/>
          <a:ea typeface="+mn-ea"/>
          <a:cs typeface="+mn-cs"/>
          <a:sym typeface="Helvetica Light"/>
        </a:defRPr>
      </a:lvl1pPr>
      <a:lvl2pPr indent="228589" algn="ctr" defTabSz="825458" eaLnBrk="1" hangingPunct="1">
        <a:defRPr sz="2400">
          <a:solidFill>
            <a:schemeClr val="tx1"/>
          </a:solidFill>
          <a:latin typeface="+mn-lt"/>
          <a:ea typeface="+mn-ea"/>
          <a:cs typeface="+mn-cs"/>
          <a:sym typeface="Helvetica Light"/>
        </a:defRPr>
      </a:lvl2pPr>
      <a:lvl3pPr indent="457178" algn="ctr" defTabSz="825458" eaLnBrk="1" hangingPunct="1">
        <a:defRPr sz="2400">
          <a:solidFill>
            <a:schemeClr val="tx1"/>
          </a:solidFill>
          <a:latin typeface="+mn-lt"/>
          <a:ea typeface="+mn-ea"/>
          <a:cs typeface="+mn-cs"/>
          <a:sym typeface="Helvetica Light"/>
        </a:defRPr>
      </a:lvl3pPr>
      <a:lvl4pPr indent="685766" algn="ctr" defTabSz="825458" eaLnBrk="1" hangingPunct="1">
        <a:defRPr sz="2400">
          <a:solidFill>
            <a:schemeClr val="tx1"/>
          </a:solidFill>
          <a:latin typeface="+mn-lt"/>
          <a:ea typeface="+mn-ea"/>
          <a:cs typeface="+mn-cs"/>
          <a:sym typeface="Helvetica Light"/>
        </a:defRPr>
      </a:lvl4pPr>
      <a:lvl5pPr indent="914354" algn="ctr" defTabSz="825458" eaLnBrk="1" hangingPunct="1">
        <a:defRPr sz="2400">
          <a:solidFill>
            <a:schemeClr val="tx1"/>
          </a:solidFill>
          <a:latin typeface="+mn-lt"/>
          <a:ea typeface="+mn-ea"/>
          <a:cs typeface="+mn-cs"/>
          <a:sym typeface="Helvetica Light"/>
        </a:defRPr>
      </a:lvl5pPr>
      <a:lvl6pPr indent="1142942" algn="ctr" defTabSz="825458" eaLnBrk="1" hangingPunct="1">
        <a:defRPr sz="2400">
          <a:solidFill>
            <a:schemeClr val="tx1"/>
          </a:solidFill>
          <a:latin typeface="+mn-lt"/>
          <a:ea typeface="+mn-ea"/>
          <a:cs typeface="+mn-cs"/>
          <a:sym typeface="Helvetica Light"/>
        </a:defRPr>
      </a:lvl6pPr>
      <a:lvl7pPr indent="1371532" algn="ctr" defTabSz="825458" eaLnBrk="1" hangingPunct="1">
        <a:defRPr sz="2400">
          <a:solidFill>
            <a:schemeClr val="tx1"/>
          </a:solidFill>
          <a:latin typeface="+mn-lt"/>
          <a:ea typeface="+mn-ea"/>
          <a:cs typeface="+mn-cs"/>
          <a:sym typeface="Helvetica Light"/>
        </a:defRPr>
      </a:lvl7pPr>
      <a:lvl8pPr indent="1600120" algn="ctr" defTabSz="825458" eaLnBrk="1" hangingPunct="1">
        <a:defRPr sz="2400">
          <a:solidFill>
            <a:schemeClr val="tx1"/>
          </a:solidFill>
          <a:latin typeface="+mn-lt"/>
          <a:ea typeface="+mn-ea"/>
          <a:cs typeface="+mn-cs"/>
          <a:sym typeface="Helvetica Light"/>
        </a:defRPr>
      </a:lvl8pPr>
      <a:lvl9pPr indent="1828709" algn="ctr" defTabSz="825458" eaLnBrk="1" hangingPunct="1">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 </a:t>
            </a:r>
            <a:r>
              <a:rPr lang="zh-CN" altLang="en-US" dirty="0" smtClean="0"/>
              <a:t>类初步</a:t>
            </a:r>
            <a:endParaRPr lang="zh-CN" altLang="en-US" dirty="0"/>
          </a:p>
        </p:txBody>
      </p:sp>
    </p:spTree>
    <p:extLst>
      <p:ext uri="{BB962C8B-B14F-4D97-AF65-F5344CB8AC3E}">
        <p14:creationId xmlns:p14="http://schemas.microsoft.com/office/powerpoint/2010/main" val="9938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kumimoji="1" lang="zh-CN" altLang="en-US" dirty="0" smtClean="0"/>
              <a:t>创建简单的类</a:t>
            </a:r>
            <a:endParaRPr kumimoji="1" lang="zh-CN" altLang="en-US" dirty="0"/>
          </a:p>
        </p:txBody>
      </p:sp>
      <p:sp>
        <p:nvSpPr>
          <p:cNvPr id="5" name="副标题 4"/>
          <p:cNvSpPr>
            <a:spLocks noGrp="1"/>
          </p:cNvSpPr>
          <p:nvPr>
            <p:ph type="subTitle" idx="1"/>
          </p:nvPr>
        </p:nvSpPr>
        <p:spPr>
          <a:xfrm>
            <a:off x="3517200" y="3531600"/>
            <a:ext cx="18273600" cy="6350736"/>
          </a:xfrm>
        </p:spPr>
        <p:txBody>
          <a:bodyPr>
            <a:normAutofit/>
          </a:bodyPr>
          <a:lstStyle/>
          <a:p>
            <a:r>
              <a:rPr kumimoji="1" lang="zh-CN" altLang="en-US" sz="4800" dirty="0"/>
              <a:t>新式</a:t>
            </a:r>
            <a:r>
              <a:rPr kumimoji="1" lang="zh-CN" altLang="en-US" sz="4800" dirty="0" smtClean="0"/>
              <a:t>类和旧式类</a:t>
            </a:r>
          </a:p>
          <a:p>
            <a:r>
              <a:rPr kumimoji="1" lang="zh-CN" altLang="en-US" sz="4800" dirty="0" smtClean="0"/>
              <a:t>编写方法</a:t>
            </a:r>
            <a:endParaRPr kumimoji="1" lang="en-US" altLang="zh-CN" sz="4800" dirty="0" smtClean="0"/>
          </a:p>
          <a:p>
            <a:r>
              <a:rPr kumimoji="1" lang="zh-CN" altLang="en-US" sz="4800" dirty="0" smtClean="0"/>
              <a:t>类和实例</a:t>
            </a:r>
            <a:endParaRPr kumimoji="1" lang="en-US" altLang="zh-CN" sz="4800" dirty="0" smtClean="0"/>
          </a:p>
        </p:txBody>
      </p:sp>
    </p:spTree>
    <p:extLst>
      <p:ext uri="{BB962C8B-B14F-4D97-AF65-F5344CB8AC3E}">
        <p14:creationId xmlns:p14="http://schemas.microsoft.com/office/powerpoint/2010/main" val="19840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创建简单的类 </a:t>
            </a:r>
            <a:r>
              <a:rPr lang="en-US" altLang="zh-CN" dirty="0" smtClean="0"/>
              <a:t>— </a:t>
            </a:r>
            <a:r>
              <a:rPr kumimoji="1" lang="zh-CN" altLang="en-US" b="1" dirty="0">
                <a:solidFill>
                  <a:srgbClr val="35B558"/>
                </a:solidFill>
                <a:latin typeface="Noto Sans CJK SC Bold" pitchFamily="34" charset="-122"/>
                <a:ea typeface="Noto Sans CJK SC Bold" pitchFamily="34" charset="-122"/>
              </a:rPr>
              <a:t>新式</a:t>
            </a:r>
            <a:r>
              <a:rPr kumimoji="1" lang="zh-CN" altLang="en-US" b="1" dirty="0" smtClean="0">
                <a:solidFill>
                  <a:srgbClr val="35B558"/>
                </a:solidFill>
                <a:latin typeface="Noto Sans CJK SC Bold" pitchFamily="34" charset="-122"/>
                <a:ea typeface="Noto Sans CJK SC Bold" pitchFamily="34" charset="-122"/>
              </a:rPr>
              <a:t>类和旧式类</a:t>
            </a:r>
            <a:endParaRPr kumimoji="1" lang="zh-CN" altLang="en-US" dirty="0"/>
          </a:p>
        </p:txBody>
      </p:sp>
      <p:sp>
        <p:nvSpPr>
          <p:cNvPr id="3" name="副标题 2"/>
          <p:cNvSpPr>
            <a:spLocks noGrp="1"/>
          </p:cNvSpPr>
          <p:nvPr>
            <p:ph type="subTitle" idx="1"/>
          </p:nvPr>
        </p:nvSpPr>
        <p:spPr>
          <a:xfrm>
            <a:off x="1033200" y="2836714"/>
            <a:ext cx="22201200" cy="8269758"/>
          </a:xfrm>
        </p:spPr>
        <p:txBody>
          <a:bodyPr/>
          <a:lstStyle/>
          <a:p>
            <a:pPr marL="685800" indent="-685800">
              <a:buFont typeface="Wingdings" pitchFamily="2" charset="2"/>
              <a:buChar char="u"/>
            </a:pPr>
            <a:r>
              <a:rPr lang="zh-CN" altLang="en-US" dirty="0" smtClean="0"/>
              <a:t>类的创建格式</a:t>
            </a:r>
            <a:endParaRPr lang="en-US" altLang="zh-CN" dirty="0" smtClean="0"/>
          </a:p>
          <a:p>
            <a:pPr marL="685800" indent="-685800">
              <a:buFont typeface="Wingdings" pitchFamily="2" charset="2"/>
              <a:buChar char="u"/>
            </a:pPr>
            <a:r>
              <a:rPr lang="zh-CN" altLang="en-US" dirty="0" smtClean="0"/>
              <a:t>新式类和旧式类的定义方式</a:t>
            </a:r>
            <a:endParaRPr lang="en-US" altLang="zh-CN" dirty="0" smtClean="0"/>
          </a:p>
          <a:p>
            <a:pPr marL="685800" indent="-685800">
              <a:buFont typeface="Wingdings" pitchFamily="2" charset="2"/>
              <a:buChar char="u"/>
            </a:pPr>
            <a:r>
              <a:rPr lang="en-US" altLang="zh-CN" dirty="0" smtClean="0"/>
              <a:t>Python 3</a:t>
            </a:r>
            <a:r>
              <a:rPr lang="zh-CN" altLang="en-US" dirty="0" smtClean="0"/>
              <a:t>中没有旧式类</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06080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3200" y="449288"/>
            <a:ext cx="23004000" cy="932400"/>
          </a:xfrm>
        </p:spPr>
        <p:txBody>
          <a:bodyPr>
            <a:normAutofit/>
          </a:bodyPr>
          <a:lstStyle/>
          <a:p>
            <a:r>
              <a:rPr kumimoji="1" lang="zh-CN" altLang="en-US" dirty="0" smtClean="0"/>
              <a:t>创建简单的类 </a:t>
            </a:r>
            <a:r>
              <a:rPr lang="en-US" altLang="zh-CN" dirty="0" smtClean="0"/>
              <a:t>— </a:t>
            </a:r>
            <a:r>
              <a:rPr kumimoji="1" lang="zh-CN" altLang="en-US" b="1" dirty="0" smtClean="0">
                <a:solidFill>
                  <a:srgbClr val="35B558"/>
                </a:solidFill>
                <a:latin typeface="Noto Sans CJK SC Bold" pitchFamily="34" charset="-122"/>
                <a:ea typeface="Noto Sans CJK SC Bold" pitchFamily="34" charset="-122"/>
              </a:rPr>
              <a:t>编写方法</a:t>
            </a:r>
            <a:endParaRPr kumimoji="1" lang="zh-CN" altLang="en-US" dirty="0"/>
          </a:p>
        </p:txBody>
      </p:sp>
      <p:sp>
        <p:nvSpPr>
          <p:cNvPr id="3" name="副标题 2"/>
          <p:cNvSpPr>
            <a:spLocks noGrp="1"/>
          </p:cNvSpPr>
          <p:nvPr>
            <p:ph type="subTitle" idx="1"/>
          </p:nvPr>
        </p:nvSpPr>
        <p:spPr>
          <a:xfrm>
            <a:off x="1033200" y="2836714"/>
            <a:ext cx="22201200" cy="4957390"/>
          </a:xfrm>
        </p:spPr>
        <p:txBody>
          <a:bodyPr/>
          <a:lstStyle/>
          <a:p>
            <a:pPr marL="685800" indent="-685800">
              <a:buFont typeface="Wingdings" pitchFamily="2" charset="2"/>
              <a:buChar char="u"/>
            </a:pPr>
            <a:r>
              <a:rPr lang="zh-CN" altLang="en-US" dirty="0" smtClean="0"/>
              <a:t>什么是类的方法</a:t>
            </a:r>
            <a:endParaRPr lang="en-US" altLang="zh-CN" dirty="0" smtClean="0"/>
          </a:p>
          <a:p>
            <a:pPr marL="685800" indent="-685800">
              <a:buFont typeface="Wingdings" pitchFamily="2" charset="2"/>
              <a:buChar char="u"/>
            </a:pPr>
            <a:r>
              <a:rPr lang="zh-CN" altLang="en-US" dirty="0" smtClean="0"/>
              <a:t>如何编写类的方法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5324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3200" y="449288"/>
            <a:ext cx="23004000" cy="932400"/>
          </a:xfrm>
        </p:spPr>
        <p:txBody>
          <a:bodyPr>
            <a:normAutofit/>
          </a:bodyPr>
          <a:lstStyle/>
          <a:p>
            <a:r>
              <a:rPr kumimoji="1" lang="zh-CN" altLang="en-US" dirty="0" smtClean="0"/>
              <a:t>创建简单的类 </a:t>
            </a:r>
            <a:r>
              <a:rPr lang="en-US" altLang="zh-CN" dirty="0" smtClean="0"/>
              <a:t>— </a:t>
            </a:r>
            <a:r>
              <a:rPr kumimoji="1" lang="zh-CN" altLang="en-US" b="1" dirty="0" smtClean="0">
                <a:solidFill>
                  <a:srgbClr val="35B558"/>
                </a:solidFill>
                <a:latin typeface="Noto Sans CJK SC Bold" pitchFamily="34" charset="-122"/>
                <a:ea typeface="Noto Sans CJK SC Bold" pitchFamily="34" charset="-122"/>
              </a:rPr>
              <a:t>类和实例</a:t>
            </a:r>
            <a:endParaRPr kumimoji="1" lang="zh-CN" altLang="en-US" dirty="0"/>
          </a:p>
        </p:txBody>
      </p:sp>
      <p:sp>
        <p:nvSpPr>
          <p:cNvPr id="3" name="副标题 2"/>
          <p:cNvSpPr>
            <a:spLocks noGrp="1"/>
          </p:cNvSpPr>
          <p:nvPr>
            <p:ph type="subTitle" idx="1"/>
          </p:nvPr>
        </p:nvSpPr>
        <p:spPr>
          <a:xfrm>
            <a:off x="1033200" y="2836714"/>
            <a:ext cx="22201200" cy="4957390"/>
          </a:xfrm>
        </p:spPr>
        <p:txBody>
          <a:bodyPr/>
          <a:lstStyle/>
          <a:p>
            <a:pPr marL="685800" indent="-685800">
              <a:buFont typeface="Wingdings" pitchFamily="2" charset="2"/>
              <a:buChar char="u"/>
            </a:pPr>
            <a:r>
              <a:rPr lang="zh-CN" altLang="en-US" dirty="0" smtClean="0"/>
              <a:t>什么是实例</a:t>
            </a:r>
            <a:endParaRPr lang="en-US" altLang="zh-CN" dirty="0" smtClean="0"/>
          </a:p>
          <a:p>
            <a:pPr marL="685800" indent="-685800">
              <a:buFont typeface="Wingdings" pitchFamily="2" charset="2"/>
              <a:buChar char="u"/>
            </a:pPr>
            <a:r>
              <a:rPr lang="zh-CN" altLang="en-US" dirty="0" smtClean="0"/>
              <a:t>类和实例的关系</a:t>
            </a:r>
            <a:endParaRPr lang="en-US" altLang="zh-CN" dirty="0" smtClean="0"/>
          </a:p>
          <a:p>
            <a:pPr marL="685800" indent="-685800">
              <a:buFont typeface="Wingdings" pitchFamily="2" charset="2"/>
              <a:buChar char="u"/>
            </a:pPr>
            <a:r>
              <a:rPr lang="zh-CN" altLang="en-US" dirty="0" smtClean="0"/>
              <a:t>类的实例化</a:t>
            </a:r>
            <a:endParaRPr lang="en-US" altLang="zh-CN" dirty="0" smtClean="0"/>
          </a:p>
          <a:p>
            <a:pPr marL="685800" indent="-685800">
              <a:buFont typeface="Wingdings" pitchFamily="2" charset="2"/>
              <a:buChar char="u"/>
            </a:pPr>
            <a:r>
              <a:rPr lang="zh-CN" altLang="en-US" dirty="0" smtClean="0"/>
              <a:t>练习：编写一个类，并实例化</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178331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 </a:t>
            </a:r>
            <a:r>
              <a:rPr kumimoji="1" lang="zh-CN" altLang="en-US" dirty="0" smtClean="0"/>
              <a:t>类初步</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完善类的内容</a:t>
            </a:r>
            <a:endParaRPr kumimoji="1" lang="zh-CN" altLang="en-US" dirty="0"/>
          </a:p>
        </p:txBody>
      </p:sp>
    </p:spTree>
    <p:extLst>
      <p:ext uri="{BB962C8B-B14F-4D97-AF65-F5344CB8AC3E}">
        <p14:creationId xmlns:p14="http://schemas.microsoft.com/office/powerpoint/2010/main" val="229131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完善类的内容</a:t>
            </a:r>
            <a:endParaRPr kumimoji="1" lang="zh-CN" altLang="en-US" b="1" dirty="0">
              <a:solidFill>
                <a:srgbClr val="35B558"/>
              </a:solidFill>
              <a:latin typeface="Noto Sans CJK SC Bold" pitchFamily="34" charset="-122"/>
              <a:ea typeface="Noto Sans CJK SC Bold" pitchFamily="34" charset="-122"/>
            </a:endParaRPr>
          </a:p>
        </p:txBody>
      </p:sp>
      <p:sp>
        <p:nvSpPr>
          <p:cNvPr id="4" name="矩形 3"/>
          <p:cNvSpPr/>
          <p:nvPr/>
        </p:nvSpPr>
        <p:spPr>
          <a:xfrm>
            <a:off x="1033200" y="2681536"/>
            <a:ext cx="21887992" cy="3194721"/>
          </a:xfrm>
          <a:prstGeom prst="rect">
            <a:avLst/>
          </a:prstGeom>
        </p:spPr>
        <p:txBody>
          <a:bodyPr wrap="square">
            <a:spAutoFit/>
          </a:bodyPr>
          <a:lstStyle/>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a:t>
            </a:r>
            <a:r>
              <a:rPr lang="en-US" altLang="zh-CN" sz="4800" dirty="0" smtClean="0">
                <a:solidFill>
                  <a:srgbClr val="666666"/>
                </a:solidFill>
                <a:latin typeface="Noto Sans CJK SC Regular" pitchFamily="34" charset="-122"/>
                <a:ea typeface="Noto Sans CJK SC Regular" pitchFamily="34" charset="-122"/>
              </a:rPr>
              <a:t>__</a:t>
            </a:r>
            <a:r>
              <a:rPr lang="en-US" altLang="zh-CN" sz="4800" dirty="0" err="1" smtClean="0">
                <a:solidFill>
                  <a:srgbClr val="666666"/>
                </a:solidFill>
                <a:latin typeface="Noto Sans CJK SC Regular" pitchFamily="34" charset="-122"/>
                <a:ea typeface="Noto Sans CJK SC Regular" pitchFamily="34" charset="-122"/>
              </a:rPr>
              <a:t>init</a:t>
            </a:r>
            <a:r>
              <a:rPr lang="en-US" altLang="zh-CN" sz="4800" dirty="0" smtClean="0">
                <a:solidFill>
                  <a:srgbClr val="666666"/>
                </a:solidFill>
                <a:latin typeface="Noto Sans CJK SC Regular" pitchFamily="34" charset="-122"/>
                <a:ea typeface="Noto Sans CJK SC Regular" pitchFamily="34" charset="-122"/>
              </a:rPr>
              <a:t>__()</a:t>
            </a:r>
            <a:r>
              <a:rPr lang="zh-CN" altLang="en-US" sz="4800" dirty="0" smtClean="0">
                <a:solidFill>
                  <a:srgbClr val="666666"/>
                </a:solidFill>
                <a:latin typeface="Noto Sans CJK SC Regular" pitchFamily="34" charset="-122"/>
                <a:ea typeface="Noto Sans CJK SC Regular" pitchFamily="34" charset="-122"/>
              </a:rPr>
              <a:t>方法</a:t>
            </a:r>
            <a:endParaRPr lang="en-US" altLang="zh-CN" sz="4800" dirty="0" smtClean="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理解</a:t>
            </a:r>
            <a:r>
              <a:rPr lang="en-US" altLang="zh-CN" sz="4800" dirty="0" smtClean="0">
                <a:solidFill>
                  <a:srgbClr val="666666"/>
                </a:solidFill>
                <a:latin typeface="Noto Sans CJK SC Regular" pitchFamily="34" charset="-122"/>
                <a:ea typeface="Noto Sans CJK SC Regular" pitchFamily="34" charset="-122"/>
              </a:rPr>
              <a:t>self</a:t>
            </a:r>
            <a:r>
              <a:rPr lang="zh-CN" altLang="en-US" sz="4800" dirty="0" smtClean="0">
                <a:solidFill>
                  <a:srgbClr val="666666"/>
                </a:solidFill>
                <a:latin typeface="Noto Sans CJK SC Regular" pitchFamily="34" charset="-122"/>
                <a:ea typeface="Noto Sans CJK SC Regular" pitchFamily="34" charset="-122"/>
              </a:rPr>
              <a:t>的作用</a:t>
            </a:r>
            <a:endParaRPr lang="en-US" altLang="zh-CN" sz="4800" dirty="0" smtClean="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实例属性和类属性</a:t>
            </a:r>
            <a:endParaRPr lang="en-US" altLang="zh-CN" sz="4800" dirty="0" smtClean="0">
              <a:solidFill>
                <a:srgbClr val="666666"/>
              </a:solidFill>
              <a:latin typeface="Noto Sans CJK SC Regular" pitchFamily="34" charset="-122"/>
              <a:ea typeface="Noto Sans CJK SC Regular"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0655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Python</a:t>
            </a:r>
            <a:r>
              <a:rPr lang="zh-CN" altLang="en-US" dirty="0" smtClean="0"/>
              <a:t>类初步－</a:t>
            </a:r>
            <a:r>
              <a:rPr lang="zh-CN" altLang="en-US" b="1" dirty="0" smtClean="0">
                <a:solidFill>
                  <a:srgbClr val="35B558"/>
                </a:solidFill>
                <a:latin typeface="Noto Sans CJK SC Bold" pitchFamily="34" charset="-122"/>
                <a:ea typeface="Noto Sans CJK SC Bold" pitchFamily="34" charset="-122"/>
                <a:cs typeface="Noto Sans CJK SC" charset="-122"/>
              </a:rPr>
              <a:t>课程总结</a:t>
            </a:r>
            <a:endParaRPr lang="zh-CN" altLang="en-US" b="1" dirty="0">
              <a:solidFill>
                <a:srgbClr val="35B558"/>
              </a:solidFill>
              <a:latin typeface="Noto Sans CJK SC Bold" pitchFamily="34" charset="-122"/>
              <a:ea typeface="Noto Sans CJK SC Bold" pitchFamily="34" charset="-122"/>
              <a:cs typeface="Noto Sans CJK SC" charset="-122"/>
            </a:endParaRPr>
          </a:p>
        </p:txBody>
      </p:sp>
      <p:sp>
        <p:nvSpPr>
          <p:cNvPr id="3" name="副标题 2"/>
          <p:cNvSpPr>
            <a:spLocks noGrp="1"/>
          </p:cNvSpPr>
          <p:nvPr>
            <p:ph type="subTitle" idx="1"/>
          </p:nvPr>
        </p:nvSpPr>
        <p:spPr>
          <a:xfrm>
            <a:off x="1152040" y="2609528"/>
            <a:ext cx="22201200" cy="9001000"/>
          </a:xfrm>
        </p:spPr>
        <p:txBody>
          <a:bodyPr/>
          <a:lstStyle/>
          <a:p>
            <a:pPr>
              <a:spcAft>
                <a:spcPts val="1800"/>
              </a:spcAft>
            </a:pPr>
            <a:r>
              <a:rPr lang="zh-CN" altLang="en-US" dirty="0" smtClean="0"/>
              <a:t>本</a:t>
            </a:r>
            <a:r>
              <a:rPr lang="zh-CN" altLang="en-US" dirty="0"/>
              <a:t>套课程中我们学习</a:t>
            </a:r>
            <a:r>
              <a:rPr lang="zh-CN" altLang="en-US" dirty="0" smtClean="0"/>
              <a:t>了</a:t>
            </a:r>
            <a:r>
              <a:rPr lang="en-US" altLang="zh-CN" dirty="0" smtClean="0"/>
              <a:t>Python</a:t>
            </a:r>
            <a:r>
              <a:rPr lang="zh-CN" altLang="en-US" dirty="0" smtClean="0"/>
              <a:t>的类的初步知识。你</a:t>
            </a:r>
            <a:r>
              <a:rPr lang="zh-CN" altLang="en-US" dirty="0"/>
              <a:t>应当掌握了以下知识</a:t>
            </a:r>
            <a:r>
              <a:rPr lang="zh-CN" altLang="en-US" dirty="0" smtClean="0"/>
              <a:t>：</a:t>
            </a:r>
            <a:endParaRPr lang="zh-CN" altLang="en-US" dirty="0"/>
          </a:p>
          <a:p>
            <a:pPr marL="698400" indent="-507600">
              <a:buClr>
                <a:srgbClr val="35B558"/>
              </a:buClr>
              <a:buSzPct val="105000"/>
              <a:buFont typeface="Arial" panose="020B0604020202020204" pitchFamily="34" charset="0"/>
              <a:buChar char="•"/>
            </a:pPr>
            <a:r>
              <a:rPr lang="zh-CN" altLang="en-US" dirty="0"/>
              <a:t>类</a:t>
            </a:r>
            <a:r>
              <a:rPr lang="zh-CN" altLang="en-US" dirty="0" smtClean="0"/>
              <a:t>的创建及相关概念理解</a:t>
            </a:r>
            <a:endParaRPr lang="en-US" altLang="zh-CN" dirty="0"/>
          </a:p>
          <a:p>
            <a:pPr marL="698400" indent="-507600">
              <a:buClr>
                <a:srgbClr val="35B558"/>
              </a:buClr>
              <a:buSzPct val="105000"/>
              <a:buFont typeface="Arial" panose="020B0604020202020204" pitchFamily="34" charset="0"/>
              <a:buChar char="•"/>
            </a:pPr>
            <a:r>
              <a:rPr lang="zh-CN" altLang="en-US" dirty="0" smtClean="0"/>
              <a:t>类的属性和方法</a:t>
            </a:r>
            <a:endParaRPr lang="en-US" altLang="zh-CN" dirty="0" smtClean="0"/>
          </a:p>
          <a:p>
            <a:pPr marL="698400" indent="-507600">
              <a:buClr>
                <a:srgbClr val="35B558"/>
              </a:buClr>
              <a:buSzPct val="105000"/>
              <a:buFont typeface="Arial" panose="020B0604020202020204" pitchFamily="34" charset="0"/>
              <a:buChar char="•"/>
            </a:pPr>
            <a:r>
              <a:rPr lang="en-US" altLang="zh-CN" dirty="0" smtClean="0"/>
              <a:t>__</a:t>
            </a:r>
            <a:r>
              <a:rPr lang="en-US" altLang="zh-CN" dirty="0" err="1" smtClean="0"/>
              <a:t>init</a:t>
            </a:r>
            <a:r>
              <a:rPr lang="en-US" altLang="zh-CN" dirty="0" smtClean="0"/>
              <a:t>__()</a:t>
            </a:r>
            <a:r>
              <a:rPr lang="zh-CN" altLang="en-US" dirty="0" smtClean="0"/>
              <a:t>方法</a:t>
            </a:r>
            <a:endParaRPr lang="en-US" altLang="zh-CN" dirty="0"/>
          </a:p>
          <a:p>
            <a:pPr marL="698400" indent="-507600">
              <a:buClr>
                <a:srgbClr val="35B558"/>
              </a:buClr>
              <a:buSzPct val="105000"/>
              <a:buFont typeface="Arial" panose="020B0604020202020204" pitchFamily="34" charset="0"/>
              <a:buChar char="•"/>
            </a:pPr>
            <a:r>
              <a:rPr lang="zh-CN" altLang="en-US" smtClean="0"/>
              <a:t>类的实例</a:t>
            </a:r>
            <a:endParaRPr lang="zh-CN" altLang="en-US" dirty="0" smtClean="0"/>
          </a:p>
          <a:p>
            <a:pPr marL="698400" indent="-507600">
              <a:buClr>
                <a:srgbClr val="35B558"/>
              </a:buClr>
              <a:buSzPct val="105000"/>
              <a:buFont typeface="Arial" panose="020B0604020202020204" pitchFamily="34" charset="0"/>
              <a:buChar char="•"/>
            </a:pPr>
            <a:endParaRPr lang="en-US" altLang="zh-CN" dirty="0" smtClean="0"/>
          </a:p>
          <a:p>
            <a:r>
              <a:rPr lang="zh-CN" altLang="en-US" dirty="0" smtClean="0"/>
              <a:t>如果想</a:t>
            </a:r>
            <a:r>
              <a:rPr lang="zh-CN" altLang="en-US" dirty="0"/>
              <a:t>再</a:t>
            </a:r>
            <a:r>
              <a:rPr lang="zh-CN" altLang="en-US" dirty="0" smtClean="0"/>
              <a:t>提高</a:t>
            </a:r>
            <a:r>
              <a:rPr lang="zh-CN" altLang="en-US" dirty="0"/>
              <a:t>，你可以继续在极客学院</a:t>
            </a:r>
            <a:r>
              <a:rPr lang="zh-CN" altLang="en-US" dirty="0" smtClean="0"/>
              <a:t>学习</a:t>
            </a:r>
            <a:r>
              <a:rPr lang="en-US" altLang="zh-CN" dirty="0" smtClean="0"/>
              <a:t>《</a:t>
            </a:r>
            <a:r>
              <a:rPr lang="zh-CN" altLang="en-US" dirty="0" smtClean="0"/>
              <a:t>零基础学</a:t>
            </a:r>
            <a:r>
              <a:rPr lang="en-US" altLang="zh-CN" dirty="0" smtClean="0"/>
              <a:t>Python》</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30390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dirty="0" smtClean="0"/>
              <a:t>Python </a:t>
            </a:r>
            <a:r>
              <a:rPr kumimoji="1" lang="zh-CN" altLang="en-US" dirty="0" smtClean="0"/>
              <a:t>类初步－</a:t>
            </a:r>
            <a:r>
              <a:rPr lang="zh-CN" altLang="en-US" dirty="0" smtClean="0">
                <a:solidFill>
                  <a:srgbClr val="35B558"/>
                </a:solidFill>
                <a:latin typeface="Noto Sans CJK SC Bold" panose="020B0800000000000000" pitchFamily="34" charset="-122"/>
                <a:ea typeface="Noto Sans CJK SC Bold" panose="020B0800000000000000" pitchFamily="34" charset="-122"/>
              </a:rPr>
              <a:t>课程概要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a:xfrm>
            <a:off x="3517200" y="3531600"/>
            <a:ext cx="18273600" cy="8222944"/>
          </a:xfrm>
        </p:spPr>
        <p:txBody>
          <a:bodyPr>
            <a:normAutofit/>
          </a:bodyPr>
          <a:lstStyle/>
          <a:p>
            <a:r>
              <a:rPr lang="zh-CN" altLang="en-US" dirty="0" smtClean="0"/>
              <a:t>基本概念</a:t>
            </a:r>
            <a:endParaRPr lang="zh-CN" altLang="en-US" dirty="0"/>
          </a:p>
          <a:p>
            <a:r>
              <a:rPr lang="zh-CN" altLang="en-US" dirty="0" smtClean="0"/>
              <a:t>创建简单的类</a:t>
            </a:r>
            <a:endParaRPr lang="en-US" altLang="zh-CN" dirty="0" smtClean="0"/>
          </a:p>
          <a:p>
            <a:r>
              <a:rPr lang="zh-CN" altLang="en-US" dirty="0" smtClean="0"/>
              <a:t>完善类的内容</a:t>
            </a:r>
            <a:endParaRPr lang="zh-CN" altLang="en-US" dirty="0"/>
          </a:p>
        </p:txBody>
      </p:sp>
    </p:spTree>
    <p:extLst>
      <p:ext uri="{BB962C8B-B14F-4D97-AF65-F5344CB8AC3E}">
        <p14:creationId xmlns:p14="http://schemas.microsoft.com/office/powerpoint/2010/main" val="282666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 </a:t>
            </a:r>
            <a:r>
              <a:rPr kumimoji="1" lang="zh-CN" altLang="en-US" dirty="0" smtClean="0"/>
              <a:t>类初步</a:t>
            </a:r>
            <a:endParaRPr kumimoji="1" lang="zh-CN" altLang="en-US" dirty="0"/>
          </a:p>
        </p:txBody>
      </p:sp>
      <p:sp>
        <p:nvSpPr>
          <p:cNvPr id="3" name="文本占位符 2"/>
          <p:cNvSpPr>
            <a:spLocks noGrp="1"/>
          </p:cNvSpPr>
          <p:nvPr>
            <p:ph type="body" idx="1"/>
          </p:nvPr>
        </p:nvSpPr>
        <p:spPr/>
        <p:txBody>
          <a:bodyPr/>
          <a:lstStyle/>
          <a:p>
            <a:r>
              <a:rPr lang="zh-CN" altLang="en-US" dirty="0" smtClean="0"/>
              <a:t>基本概念</a:t>
            </a:r>
            <a:endParaRPr kumimoji="1" lang="zh-CN" altLang="en-US" dirty="0"/>
          </a:p>
        </p:txBody>
      </p:sp>
    </p:spTree>
    <p:extLst>
      <p:ext uri="{BB962C8B-B14F-4D97-AF65-F5344CB8AC3E}">
        <p14:creationId xmlns:p14="http://schemas.microsoft.com/office/powerpoint/2010/main" val="162158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kumimoji="1" lang="zh-CN" altLang="en-US" dirty="0" smtClean="0"/>
              <a:t>基本概念</a:t>
            </a:r>
            <a:endParaRPr kumimoji="1" lang="zh-CN" altLang="en-US" dirty="0"/>
          </a:p>
        </p:txBody>
      </p:sp>
      <p:sp>
        <p:nvSpPr>
          <p:cNvPr id="5" name="副标题 4"/>
          <p:cNvSpPr>
            <a:spLocks noGrp="1"/>
          </p:cNvSpPr>
          <p:nvPr>
            <p:ph type="subTitle" idx="1"/>
          </p:nvPr>
        </p:nvSpPr>
        <p:spPr>
          <a:xfrm>
            <a:off x="3517200" y="3531600"/>
            <a:ext cx="18273600" cy="6350736"/>
          </a:xfrm>
        </p:spPr>
        <p:txBody>
          <a:bodyPr>
            <a:normAutofit/>
          </a:bodyPr>
          <a:lstStyle/>
          <a:p>
            <a:r>
              <a:rPr kumimoji="1" lang="zh-CN" altLang="en-US" sz="4800" dirty="0" smtClean="0"/>
              <a:t>问题空间</a:t>
            </a:r>
          </a:p>
          <a:p>
            <a:r>
              <a:rPr kumimoji="1" lang="zh-CN" altLang="en-US" sz="4800" dirty="0"/>
              <a:t>对象</a:t>
            </a:r>
            <a:endParaRPr kumimoji="1" lang="zh-CN" altLang="en-US" sz="4800" dirty="0" smtClean="0"/>
          </a:p>
          <a:p>
            <a:r>
              <a:rPr kumimoji="1" lang="zh-CN" altLang="en-US" sz="4800" dirty="0" smtClean="0"/>
              <a:t>面向对象</a:t>
            </a:r>
            <a:endParaRPr kumimoji="1" lang="en-US" altLang="zh-CN" sz="4800" dirty="0" smtClean="0"/>
          </a:p>
          <a:p>
            <a:r>
              <a:rPr kumimoji="1" lang="zh-CN" altLang="en-US" sz="4800" dirty="0"/>
              <a:t>类</a:t>
            </a:r>
            <a:endParaRPr kumimoji="1" lang="en-US" altLang="zh-CN" sz="4800" dirty="0" smtClean="0"/>
          </a:p>
        </p:txBody>
      </p:sp>
    </p:spTree>
    <p:extLst>
      <p:ext uri="{BB962C8B-B14F-4D97-AF65-F5344CB8AC3E}">
        <p14:creationId xmlns:p14="http://schemas.microsoft.com/office/powerpoint/2010/main" val="199686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基本概念</a:t>
            </a:r>
            <a:r>
              <a:rPr lang="en-US" altLang="zh-CN" dirty="0" smtClean="0"/>
              <a:t> — </a:t>
            </a:r>
            <a:r>
              <a:rPr kumimoji="1" lang="zh-CN" altLang="en-US" b="1" dirty="0" smtClean="0">
                <a:solidFill>
                  <a:srgbClr val="35B558"/>
                </a:solidFill>
                <a:latin typeface="Noto Sans CJK SC Bold" pitchFamily="34" charset="-122"/>
                <a:ea typeface="Noto Sans CJK SC Bold" pitchFamily="34" charset="-122"/>
              </a:rPr>
              <a:t>问题空间</a:t>
            </a:r>
            <a:endParaRPr kumimoji="1" lang="zh-CN" altLang="en-US" b="1" dirty="0">
              <a:solidFill>
                <a:srgbClr val="35B558"/>
              </a:solidFill>
              <a:latin typeface="Noto Sans CJK SC Bold" pitchFamily="34" charset="-122"/>
              <a:ea typeface="Noto Sans CJK SC Bold" pitchFamily="34" charset="-122"/>
            </a:endParaRPr>
          </a:p>
        </p:txBody>
      </p:sp>
      <p:sp>
        <p:nvSpPr>
          <p:cNvPr id="4" name="矩形 3"/>
          <p:cNvSpPr/>
          <p:nvPr/>
        </p:nvSpPr>
        <p:spPr>
          <a:xfrm>
            <a:off x="1033200" y="2681536"/>
            <a:ext cx="21455944" cy="5262979"/>
          </a:xfrm>
          <a:prstGeom prst="rect">
            <a:avLst/>
          </a:prstGeom>
        </p:spPr>
        <p:txBody>
          <a:bodyPr wrap="square">
            <a:spAutoFit/>
          </a:bodyPr>
          <a:lstStyle/>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定义</a:t>
            </a:r>
            <a:r>
              <a:rPr lang="zh-CN" altLang="en-US" sz="4800" dirty="0">
                <a:solidFill>
                  <a:srgbClr val="666666"/>
                </a:solidFill>
                <a:latin typeface="Noto Sans CJK SC Regular" pitchFamily="34" charset="-122"/>
                <a:ea typeface="Noto Sans CJK SC Regular" pitchFamily="34" charset="-122"/>
              </a:rPr>
              <a:t>：问题空间是问题解决者对一个问题所达到的全部认识状态，它是由问题解决者利用问题所包含的信息和已贮存的信息主动地构成的。 </a:t>
            </a:r>
            <a:endParaRPr lang="en-US" altLang="zh-CN" sz="4800" dirty="0" smtClean="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初始状态</a:t>
            </a:r>
            <a:r>
              <a:rPr lang="en-US" altLang="zh-CN" sz="4800" dirty="0">
                <a:solidFill>
                  <a:srgbClr val="666666"/>
                </a:solidFill>
                <a:latin typeface="Noto Sans CJK SC Regular" pitchFamily="34" charset="-122"/>
                <a:ea typeface="Noto Sans CJK SC Regular" pitchFamily="34" charset="-122"/>
              </a:rPr>
              <a:t>——</a:t>
            </a:r>
            <a:r>
              <a:rPr lang="zh-CN" altLang="en-US" sz="4800" dirty="0">
                <a:solidFill>
                  <a:srgbClr val="666666"/>
                </a:solidFill>
                <a:latin typeface="Noto Sans CJK SC Regular" pitchFamily="34" charset="-122"/>
                <a:ea typeface="Noto Sans CJK SC Regular" pitchFamily="34" charset="-122"/>
              </a:rPr>
              <a:t>一开始时的不完全的信息或令人不满意的状况</a:t>
            </a:r>
            <a:r>
              <a:rPr lang="zh-CN" altLang="en-US" sz="4800" dirty="0" smtClean="0">
                <a:solidFill>
                  <a:srgbClr val="666666"/>
                </a:solidFill>
                <a:latin typeface="Noto Sans CJK SC Regular" pitchFamily="34" charset="-122"/>
                <a:ea typeface="Noto Sans CJK SC Regular" pitchFamily="34" charset="-122"/>
              </a:rPr>
              <a:t>；</a:t>
            </a:r>
            <a:endParaRPr lang="en-US" altLang="zh-CN" sz="4800" dirty="0" smtClean="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目标</a:t>
            </a:r>
            <a:r>
              <a:rPr lang="zh-CN" altLang="en-US" sz="4800" dirty="0">
                <a:solidFill>
                  <a:srgbClr val="666666"/>
                </a:solidFill>
                <a:latin typeface="Noto Sans CJK SC Regular" pitchFamily="34" charset="-122"/>
                <a:ea typeface="Noto Sans CJK SC Regular" pitchFamily="34" charset="-122"/>
              </a:rPr>
              <a:t>状态</a:t>
            </a:r>
            <a:r>
              <a:rPr lang="en-US" altLang="zh-CN" sz="4800" dirty="0">
                <a:solidFill>
                  <a:srgbClr val="666666"/>
                </a:solidFill>
                <a:latin typeface="Noto Sans CJK SC Regular" pitchFamily="34" charset="-122"/>
                <a:ea typeface="Noto Sans CJK SC Regular" pitchFamily="34" charset="-122"/>
              </a:rPr>
              <a:t>——</a:t>
            </a:r>
            <a:r>
              <a:rPr lang="zh-CN" altLang="en-US" sz="4800" dirty="0">
                <a:solidFill>
                  <a:srgbClr val="666666"/>
                </a:solidFill>
                <a:latin typeface="Noto Sans CJK SC Regular" pitchFamily="34" charset="-122"/>
                <a:ea typeface="Noto Sans CJK SC Regular" pitchFamily="34" charset="-122"/>
              </a:rPr>
              <a:t>你希望获得的信息或状态</a:t>
            </a:r>
            <a:r>
              <a:rPr lang="zh-CN" altLang="en-US" sz="4800" dirty="0" smtClean="0">
                <a:solidFill>
                  <a:srgbClr val="666666"/>
                </a:solidFill>
                <a:latin typeface="Noto Sans CJK SC Regular" pitchFamily="34" charset="-122"/>
                <a:ea typeface="Noto Sans CJK SC Regular" pitchFamily="34" charset="-122"/>
              </a:rPr>
              <a:t>；</a:t>
            </a:r>
            <a:endParaRPr lang="en-US" altLang="zh-CN" sz="4800" dirty="0" smtClean="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操作</a:t>
            </a:r>
            <a:r>
              <a:rPr lang="en-US" altLang="zh-CN" sz="4800" dirty="0">
                <a:solidFill>
                  <a:srgbClr val="666666"/>
                </a:solidFill>
                <a:latin typeface="Noto Sans CJK SC Regular" pitchFamily="34" charset="-122"/>
                <a:ea typeface="Noto Sans CJK SC Regular" pitchFamily="34" charset="-122"/>
              </a:rPr>
              <a:t>——</a:t>
            </a:r>
            <a:r>
              <a:rPr lang="zh-CN" altLang="en-US" sz="4800" dirty="0">
                <a:solidFill>
                  <a:srgbClr val="666666"/>
                </a:solidFill>
                <a:latin typeface="Noto Sans CJK SC Regular" pitchFamily="34" charset="-122"/>
                <a:ea typeface="Noto Sans CJK SC Regular" pitchFamily="34" charset="-122"/>
              </a:rPr>
              <a:t>为了从初始状态迈向目标状态，你可能采取的步骤。</a:t>
            </a:r>
            <a:endParaRPr lang="en-US" altLang="zh-CN" sz="4800" dirty="0" smtClean="0">
              <a:solidFill>
                <a:srgbClr val="666666"/>
              </a:solidFill>
              <a:latin typeface="Noto Sans CJK SC Regular" pitchFamily="34" charset="-122"/>
              <a:ea typeface="Noto Sans CJK SC Regular"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github.com/qiwsir/StarterLearningPython/raw/master/2images/20101.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0212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基本概念</a:t>
            </a:r>
            <a:r>
              <a:rPr lang="en-US" altLang="zh-CN" dirty="0" smtClean="0"/>
              <a:t> — </a:t>
            </a:r>
            <a:r>
              <a:rPr kumimoji="1" lang="zh-CN" altLang="en-US" b="1" dirty="0">
                <a:solidFill>
                  <a:srgbClr val="35B558"/>
                </a:solidFill>
                <a:latin typeface="Noto Sans CJK SC Bold" pitchFamily="34" charset="-122"/>
                <a:ea typeface="Noto Sans CJK SC Bold" pitchFamily="34" charset="-122"/>
              </a:rPr>
              <a:t>对象</a:t>
            </a:r>
          </a:p>
        </p:txBody>
      </p:sp>
      <p:sp>
        <p:nvSpPr>
          <p:cNvPr id="4" name="矩形 3"/>
          <p:cNvSpPr/>
          <p:nvPr/>
        </p:nvSpPr>
        <p:spPr>
          <a:xfrm>
            <a:off x="1033200" y="1817440"/>
            <a:ext cx="22176024" cy="11467755"/>
          </a:xfrm>
          <a:prstGeom prst="rect">
            <a:avLst/>
          </a:prstGeom>
        </p:spPr>
        <p:txBody>
          <a:bodyPr wrap="square">
            <a:spAutoFit/>
          </a:bodyPr>
          <a:lstStyle/>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 </a:t>
            </a:r>
            <a:r>
              <a:rPr lang="zh-CN" altLang="en-US" sz="4800" dirty="0">
                <a:solidFill>
                  <a:srgbClr val="666666"/>
                </a:solidFill>
                <a:latin typeface="Noto Sans CJK SC Regular" pitchFamily="34" charset="-122"/>
                <a:ea typeface="Noto Sans CJK SC Regular" pitchFamily="34" charset="-122"/>
              </a:rPr>
              <a:t>定义：对象（</a:t>
            </a:r>
            <a:r>
              <a:rPr lang="en-US" altLang="zh-CN" sz="4800" dirty="0">
                <a:solidFill>
                  <a:srgbClr val="666666"/>
                </a:solidFill>
                <a:latin typeface="Noto Sans CJK SC Regular" pitchFamily="34" charset="-122"/>
                <a:ea typeface="Noto Sans CJK SC Regular" pitchFamily="34" charset="-122"/>
              </a:rPr>
              <a:t>object</a:t>
            </a:r>
            <a:r>
              <a:rPr lang="zh-CN" altLang="en-US" sz="4800" dirty="0">
                <a:solidFill>
                  <a:srgbClr val="666666"/>
                </a:solidFill>
                <a:latin typeface="Noto Sans CJK SC Regular" pitchFamily="34" charset="-122"/>
                <a:ea typeface="Noto Sans CJK SC Regular" pitchFamily="34" charset="-122"/>
              </a:rPr>
              <a:t>），台湾译作物件，是面向对象（</a:t>
            </a:r>
            <a:r>
              <a:rPr lang="en-US" altLang="zh-CN" sz="4800" dirty="0">
                <a:solidFill>
                  <a:srgbClr val="666666"/>
                </a:solidFill>
                <a:latin typeface="Noto Sans CJK SC Regular" pitchFamily="34" charset="-122"/>
                <a:ea typeface="Noto Sans CJK SC Regular" pitchFamily="34" charset="-122"/>
              </a:rPr>
              <a:t>Object Oriented</a:t>
            </a:r>
            <a:r>
              <a:rPr lang="zh-CN" altLang="en-US" sz="4800" dirty="0">
                <a:solidFill>
                  <a:srgbClr val="666666"/>
                </a:solidFill>
                <a:latin typeface="Noto Sans CJK SC Regular" pitchFamily="34" charset="-122"/>
                <a:ea typeface="Noto Sans CJK SC Regular" pitchFamily="34" charset="-122"/>
              </a:rPr>
              <a:t>）中的术语，既表示客观世界问题空间（</a:t>
            </a:r>
            <a:r>
              <a:rPr lang="en-US" altLang="zh-CN" sz="4800" dirty="0">
                <a:solidFill>
                  <a:srgbClr val="666666"/>
                </a:solidFill>
                <a:latin typeface="Noto Sans CJK SC Regular" pitchFamily="34" charset="-122"/>
                <a:ea typeface="Noto Sans CJK SC Regular" pitchFamily="34" charset="-122"/>
              </a:rPr>
              <a:t>Namespace</a:t>
            </a:r>
            <a:r>
              <a:rPr lang="zh-CN" altLang="en-US" sz="4800" dirty="0">
                <a:solidFill>
                  <a:srgbClr val="666666"/>
                </a:solidFill>
                <a:latin typeface="Noto Sans CJK SC Regular" pitchFamily="34" charset="-122"/>
                <a:ea typeface="Noto Sans CJK SC Regular" pitchFamily="34" charset="-122"/>
              </a:rPr>
              <a:t>）中的某个具体的事物，又表示软件系统解空间中的基本元素</a:t>
            </a:r>
            <a:r>
              <a:rPr lang="zh-CN" altLang="en-US" sz="4800" dirty="0" smtClean="0">
                <a:solidFill>
                  <a:srgbClr val="666666"/>
                </a:solidFill>
                <a:latin typeface="Noto Sans CJK SC Regular" pitchFamily="34" charset="-122"/>
                <a:ea typeface="Noto Sans CJK SC Regular" pitchFamily="34" charset="-122"/>
              </a:rPr>
              <a:t>。</a:t>
            </a:r>
            <a:endParaRPr lang="zh-CN" altLang="en-US" sz="4800" dirty="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zh-CN" altLang="en-US" sz="4800" dirty="0">
                <a:solidFill>
                  <a:srgbClr val="666666"/>
                </a:solidFill>
                <a:latin typeface="Noto Sans CJK SC Regular" pitchFamily="34" charset="-122"/>
                <a:ea typeface="Noto Sans CJK SC Regular" pitchFamily="34" charset="-122"/>
              </a:rPr>
              <a:t> </a:t>
            </a:r>
            <a:r>
              <a:rPr lang="zh-CN" altLang="en-US" sz="4800" dirty="0" smtClean="0">
                <a:solidFill>
                  <a:srgbClr val="666666"/>
                </a:solidFill>
                <a:latin typeface="Noto Sans CJK SC Regular" pitchFamily="34" charset="-122"/>
                <a:ea typeface="Noto Sans CJK SC Regular" pitchFamily="34" charset="-122"/>
              </a:rPr>
              <a:t>对象</a:t>
            </a:r>
            <a:r>
              <a:rPr lang="zh-CN" altLang="en-US" sz="4800" dirty="0">
                <a:solidFill>
                  <a:srgbClr val="666666"/>
                </a:solidFill>
                <a:latin typeface="Noto Sans CJK SC Regular" pitchFamily="34" charset="-122"/>
                <a:ea typeface="Noto Sans CJK SC Regular" pitchFamily="34" charset="-122"/>
              </a:rPr>
              <a:t>：一个对象有自己的状态、行为和唯一的标识；所有相同类型的对象所具有的结构和行为在他们共同的类中被定义。</a:t>
            </a:r>
          </a:p>
          <a:p>
            <a:pPr marL="685800" indent="-685800" algn="l">
              <a:lnSpc>
                <a:spcPct val="140000"/>
              </a:lnSpc>
              <a:buFont typeface="Wingdings" pitchFamily="2" charset="2"/>
              <a:buChar char="u"/>
            </a:pPr>
            <a:r>
              <a:rPr lang="zh-CN" altLang="en-US" sz="4800" dirty="0">
                <a:solidFill>
                  <a:srgbClr val="666666"/>
                </a:solidFill>
                <a:latin typeface="Noto Sans CJK SC Regular" pitchFamily="34" charset="-122"/>
                <a:ea typeface="Noto Sans CJK SC Regular" pitchFamily="34" charset="-122"/>
              </a:rPr>
              <a:t> </a:t>
            </a:r>
            <a:r>
              <a:rPr lang="zh-CN" altLang="en-US" sz="4800" dirty="0" smtClean="0">
                <a:solidFill>
                  <a:srgbClr val="666666"/>
                </a:solidFill>
                <a:latin typeface="Noto Sans CJK SC Regular" pitchFamily="34" charset="-122"/>
                <a:ea typeface="Noto Sans CJK SC Regular" pitchFamily="34" charset="-122"/>
              </a:rPr>
              <a:t>状态</a:t>
            </a:r>
            <a:r>
              <a:rPr lang="zh-CN" altLang="en-US" sz="4800" dirty="0">
                <a:solidFill>
                  <a:srgbClr val="666666"/>
                </a:solidFill>
                <a:latin typeface="Noto Sans CJK SC Regular" pitchFamily="34" charset="-122"/>
                <a:ea typeface="Noto Sans CJK SC Regular" pitchFamily="34" charset="-122"/>
              </a:rPr>
              <a:t>（</a:t>
            </a:r>
            <a:r>
              <a:rPr lang="en-US" altLang="zh-CN" sz="4800" dirty="0">
                <a:solidFill>
                  <a:srgbClr val="666666"/>
                </a:solidFill>
                <a:latin typeface="Noto Sans CJK SC Regular" pitchFamily="34" charset="-122"/>
                <a:ea typeface="Noto Sans CJK SC Regular" pitchFamily="34" charset="-122"/>
              </a:rPr>
              <a:t>state</a:t>
            </a:r>
            <a:r>
              <a:rPr lang="zh-CN" altLang="en-US" sz="4800" dirty="0">
                <a:solidFill>
                  <a:srgbClr val="666666"/>
                </a:solidFill>
                <a:latin typeface="Noto Sans CJK SC Regular" pitchFamily="34" charset="-122"/>
                <a:ea typeface="Noto Sans CJK SC Regular" pitchFamily="34" charset="-122"/>
              </a:rPr>
              <a:t>）：包括这个对象已有的属性（通常是类里面已经定义好的）在加上对象具有的当前属性值（这些属性往往是动态的）</a:t>
            </a:r>
          </a:p>
          <a:p>
            <a:pPr marL="685800" indent="-685800" algn="l">
              <a:lnSpc>
                <a:spcPct val="140000"/>
              </a:lnSpc>
              <a:buFont typeface="Wingdings" pitchFamily="2" charset="2"/>
              <a:buChar char="u"/>
            </a:pPr>
            <a:r>
              <a:rPr lang="zh-CN" altLang="en-US" sz="4800" dirty="0">
                <a:solidFill>
                  <a:srgbClr val="666666"/>
                </a:solidFill>
                <a:latin typeface="Noto Sans CJK SC Regular" pitchFamily="34" charset="-122"/>
                <a:ea typeface="Noto Sans CJK SC Regular" pitchFamily="34" charset="-122"/>
              </a:rPr>
              <a:t> </a:t>
            </a:r>
            <a:r>
              <a:rPr lang="zh-CN" altLang="en-US" sz="4800" dirty="0" smtClean="0">
                <a:solidFill>
                  <a:srgbClr val="666666"/>
                </a:solidFill>
                <a:latin typeface="Noto Sans CJK SC Regular" pitchFamily="34" charset="-122"/>
                <a:ea typeface="Noto Sans CJK SC Regular" pitchFamily="34" charset="-122"/>
              </a:rPr>
              <a:t>行为</a:t>
            </a:r>
            <a:r>
              <a:rPr lang="zh-CN" altLang="en-US" sz="4800" dirty="0">
                <a:solidFill>
                  <a:srgbClr val="666666"/>
                </a:solidFill>
                <a:latin typeface="Noto Sans CJK SC Regular" pitchFamily="34" charset="-122"/>
                <a:ea typeface="Noto Sans CJK SC Regular" pitchFamily="34" charset="-122"/>
              </a:rPr>
              <a:t>（</a:t>
            </a:r>
            <a:r>
              <a:rPr lang="en-US" altLang="zh-CN" sz="4800" dirty="0">
                <a:solidFill>
                  <a:srgbClr val="666666"/>
                </a:solidFill>
                <a:latin typeface="Noto Sans CJK SC Regular" pitchFamily="34" charset="-122"/>
                <a:ea typeface="Noto Sans CJK SC Regular" pitchFamily="34" charset="-122"/>
              </a:rPr>
              <a:t>behavior</a:t>
            </a:r>
            <a:r>
              <a:rPr lang="zh-CN" altLang="en-US" sz="4800" dirty="0">
                <a:solidFill>
                  <a:srgbClr val="666666"/>
                </a:solidFill>
                <a:latin typeface="Noto Sans CJK SC Regular" pitchFamily="34" charset="-122"/>
                <a:ea typeface="Noto Sans CJK SC Regular" pitchFamily="34" charset="-122"/>
              </a:rPr>
              <a:t>）：是指一个对象如何影响外界及被外界影响，表现为对象自身状态的改变和信息的传递。</a:t>
            </a:r>
          </a:p>
          <a:p>
            <a:pPr marL="685800" indent="-685800" algn="l">
              <a:lnSpc>
                <a:spcPct val="140000"/>
              </a:lnSpc>
              <a:buFont typeface="Wingdings" pitchFamily="2" charset="2"/>
              <a:buChar char="u"/>
            </a:pPr>
            <a:r>
              <a:rPr lang="zh-CN" altLang="en-US" sz="4800" dirty="0">
                <a:solidFill>
                  <a:srgbClr val="666666"/>
                </a:solidFill>
                <a:latin typeface="Noto Sans CJK SC Regular" pitchFamily="34" charset="-122"/>
                <a:ea typeface="Noto Sans CJK SC Regular" pitchFamily="34" charset="-122"/>
              </a:rPr>
              <a:t> </a:t>
            </a:r>
            <a:r>
              <a:rPr lang="zh-CN" altLang="en-US" sz="4800" dirty="0" smtClean="0">
                <a:solidFill>
                  <a:srgbClr val="666666"/>
                </a:solidFill>
                <a:latin typeface="Noto Sans CJK SC Regular" pitchFamily="34" charset="-122"/>
                <a:ea typeface="Noto Sans CJK SC Regular" pitchFamily="34" charset="-122"/>
              </a:rPr>
              <a:t>标识</a:t>
            </a:r>
            <a:r>
              <a:rPr lang="zh-CN" altLang="en-US" sz="4800" dirty="0">
                <a:solidFill>
                  <a:srgbClr val="666666"/>
                </a:solidFill>
                <a:latin typeface="Noto Sans CJK SC Regular" pitchFamily="34" charset="-122"/>
                <a:ea typeface="Noto Sans CJK SC Regular" pitchFamily="34" charset="-122"/>
              </a:rPr>
              <a:t>（</a:t>
            </a:r>
            <a:r>
              <a:rPr lang="en-US" altLang="zh-CN" sz="4800" dirty="0">
                <a:solidFill>
                  <a:srgbClr val="666666"/>
                </a:solidFill>
                <a:latin typeface="Noto Sans CJK SC Regular" pitchFamily="34" charset="-122"/>
                <a:ea typeface="Noto Sans CJK SC Regular" pitchFamily="34" charset="-122"/>
              </a:rPr>
              <a:t>identity</a:t>
            </a:r>
            <a:r>
              <a:rPr lang="zh-CN" altLang="en-US" sz="4800" dirty="0">
                <a:solidFill>
                  <a:srgbClr val="666666"/>
                </a:solidFill>
                <a:latin typeface="Noto Sans CJK SC Regular" pitchFamily="34" charset="-122"/>
                <a:ea typeface="Noto Sans CJK SC Regular" pitchFamily="34" charset="-122"/>
              </a:rPr>
              <a:t>）：是指一个对象所具有的区别于所有其它对象的属性。（本质上指内存中所创建的对象的地址</a:t>
            </a:r>
            <a:r>
              <a:rPr lang="zh-CN" altLang="en-US" sz="4800" dirty="0" smtClean="0">
                <a:solidFill>
                  <a:srgbClr val="666666"/>
                </a:solidFill>
                <a:latin typeface="Noto Sans CJK SC Regular" pitchFamily="34" charset="-122"/>
                <a:ea typeface="Noto Sans CJK SC Regular" pitchFamily="34" charset="-122"/>
              </a:rPr>
              <a:t>）</a:t>
            </a:r>
            <a:endParaRPr lang="zh-CN" altLang="en-US" sz="4800" dirty="0">
              <a:solidFill>
                <a:srgbClr val="666666"/>
              </a:solidFill>
              <a:latin typeface="Noto Sans CJK SC Regular" pitchFamily="34" charset="-122"/>
              <a:ea typeface="Noto Sans CJK SC Regular"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7594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基本概念</a:t>
            </a:r>
            <a:r>
              <a:rPr lang="en-US" altLang="zh-CN" dirty="0" smtClean="0"/>
              <a:t> — </a:t>
            </a:r>
            <a:r>
              <a:rPr kumimoji="1" lang="zh-CN" altLang="en-US" b="1" dirty="0" smtClean="0">
                <a:solidFill>
                  <a:srgbClr val="35B558"/>
                </a:solidFill>
                <a:latin typeface="Noto Sans CJK SC Bold" pitchFamily="34" charset="-122"/>
                <a:ea typeface="Noto Sans CJK SC Bold" pitchFamily="34" charset="-122"/>
              </a:rPr>
              <a:t>面向对象</a:t>
            </a:r>
            <a:endParaRPr kumimoji="1" lang="zh-CN" altLang="en-US" b="1" dirty="0">
              <a:solidFill>
                <a:srgbClr val="35B558"/>
              </a:solidFill>
              <a:latin typeface="Noto Sans CJK SC Bold" pitchFamily="34" charset="-122"/>
              <a:ea typeface="Noto Sans CJK SC Bold" pitchFamily="34" charset="-122"/>
            </a:endParaRPr>
          </a:p>
        </p:txBody>
      </p:sp>
      <p:sp>
        <p:nvSpPr>
          <p:cNvPr id="4" name="矩形 3"/>
          <p:cNvSpPr/>
          <p:nvPr/>
        </p:nvSpPr>
        <p:spPr>
          <a:xfrm>
            <a:off x="1033200" y="2681536"/>
            <a:ext cx="21455944" cy="5262979"/>
          </a:xfrm>
          <a:prstGeom prst="rect">
            <a:avLst/>
          </a:prstGeom>
        </p:spPr>
        <p:txBody>
          <a:bodyPr wrap="square">
            <a:spAutoFit/>
          </a:bodyPr>
          <a:lstStyle/>
          <a:p>
            <a:pPr marL="685800" indent="-685800" algn="l">
              <a:lnSpc>
                <a:spcPct val="140000"/>
              </a:lnSpc>
              <a:buFont typeface="Wingdings" pitchFamily="2" charset="2"/>
              <a:buChar char="u"/>
            </a:pPr>
            <a:r>
              <a:rPr lang="zh-CN" altLang="en-US" sz="4800" dirty="0">
                <a:solidFill>
                  <a:srgbClr val="666666"/>
                </a:solidFill>
                <a:latin typeface="Noto Sans CJK SC Regular" pitchFamily="34" charset="-122"/>
                <a:ea typeface="Noto Sans CJK SC Regular" pitchFamily="34" charset="-122"/>
              </a:rPr>
              <a:t>面向对象程序设计（英语：</a:t>
            </a:r>
            <a:r>
              <a:rPr lang="en-US" altLang="zh-CN" sz="4800" dirty="0">
                <a:solidFill>
                  <a:srgbClr val="666666"/>
                </a:solidFill>
                <a:latin typeface="Noto Sans CJK SC Regular" pitchFamily="34" charset="-122"/>
                <a:ea typeface="Noto Sans CJK SC Regular" pitchFamily="34" charset="-122"/>
              </a:rPr>
              <a:t>Object-oriented programming</a:t>
            </a:r>
            <a:r>
              <a:rPr lang="zh-CN" altLang="en-US" sz="4800" dirty="0">
                <a:solidFill>
                  <a:srgbClr val="666666"/>
                </a:solidFill>
                <a:latin typeface="Noto Sans CJK SC Regular" pitchFamily="34" charset="-122"/>
                <a:ea typeface="Noto Sans CJK SC Regular" pitchFamily="34" charset="-122"/>
              </a:rPr>
              <a:t>，缩写：</a:t>
            </a:r>
            <a:r>
              <a:rPr lang="en-US" altLang="zh-CN" sz="4800" dirty="0">
                <a:solidFill>
                  <a:srgbClr val="666666"/>
                </a:solidFill>
                <a:latin typeface="Noto Sans CJK SC Regular" pitchFamily="34" charset="-122"/>
                <a:ea typeface="Noto Sans CJK SC Regular" pitchFamily="34" charset="-122"/>
              </a:rPr>
              <a:t>OOP</a:t>
            </a:r>
            <a:r>
              <a:rPr lang="zh-CN" altLang="en-US" sz="4800" dirty="0">
                <a:solidFill>
                  <a:srgbClr val="666666"/>
                </a:solidFill>
                <a:latin typeface="Noto Sans CJK SC Regular" pitchFamily="34" charset="-122"/>
                <a:ea typeface="Noto Sans CJK SC Regular" pitchFamily="34" charset="-122"/>
              </a:rPr>
              <a:t>）是一种程序设计范型，同时也是一种程序开发的方法。对象指的是类的实例。它将对象作为程序的基本单元，将程序和数据封装其中，以提高软件的重用性、灵活性和扩展性。</a:t>
            </a:r>
            <a:endParaRPr lang="en-US" altLang="zh-CN" sz="4800" dirty="0" smtClean="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en-US" altLang="zh-CN" sz="4800" dirty="0" smtClean="0">
                <a:solidFill>
                  <a:srgbClr val="666666"/>
                </a:solidFill>
                <a:latin typeface="Noto Sans CJK SC Regular" pitchFamily="34" charset="-122"/>
                <a:ea typeface="Noto Sans CJK SC Regular" pitchFamily="34" charset="-122"/>
              </a:rPr>
              <a:t>OOP</a:t>
            </a:r>
            <a:r>
              <a:rPr lang="zh-CN" altLang="en-US" sz="4800" dirty="0" smtClean="0">
                <a:solidFill>
                  <a:srgbClr val="666666"/>
                </a:solidFill>
                <a:latin typeface="Noto Sans CJK SC Regular" pitchFamily="34" charset="-122"/>
                <a:ea typeface="Noto Sans CJK SC Regular" pitchFamily="34" charset="-122"/>
              </a:rPr>
              <a:t>简史</a:t>
            </a:r>
            <a:endParaRPr lang="en-US" altLang="zh-CN" sz="4800" dirty="0" smtClean="0">
              <a:solidFill>
                <a:srgbClr val="666666"/>
              </a:solidFill>
              <a:latin typeface="Noto Sans CJK SC Regular" pitchFamily="34" charset="-122"/>
              <a:ea typeface="Noto Sans CJK SC Regular"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2649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基本概念</a:t>
            </a:r>
            <a:r>
              <a:rPr lang="en-US" altLang="zh-CN" dirty="0" smtClean="0"/>
              <a:t> —</a:t>
            </a:r>
            <a:r>
              <a:rPr kumimoji="1" lang="zh-CN" altLang="en-US" b="1" dirty="0">
                <a:solidFill>
                  <a:srgbClr val="35B558"/>
                </a:solidFill>
                <a:latin typeface="Noto Sans CJK SC Bold" pitchFamily="34" charset="-122"/>
                <a:ea typeface="Noto Sans CJK SC Bold" pitchFamily="34" charset="-122"/>
              </a:rPr>
              <a:t> </a:t>
            </a:r>
            <a:r>
              <a:rPr kumimoji="1" lang="zh-CN" altLang="en-US" b="1" dirty="0" smtClean="0">
                <a:solidFill>
                  <a:srgbClr val="35B558"/>
                </a:solidFill>
                <a:latin typeface="Noto Sans CJK SC Bold" pitchFamily="34" charset="-122"/>
                <a:ea typeface="Noto Sans CJK SC Bold" pitchFamily="34" charset="-122"/>
              </a:rPr>
              <a:t>类</a:t>
            </a:r>
            <a:endParaRPr kumimoji="1" lang="zh-CN" altLang="en-US" b="1" dirty="0">
              <a:solidFill>
                <a:srgbClr val="35B558"/>
              </a:solidFill>
              <a:latin typeface="Noto Sans CJK SC Bold" pitchFamily="34" charset="-122"/>
              <a:ea typeface="Noto Sans CJK SC Bold" pitchFamily="34" charset="-122"/>
            </a:endParaRPr>
          </a:p>
        </p:txBody>
      </p:sp>
      <p:sp>
        <p:nvSpPr>
          <p:cNvPr id="4" name="矩形 3"/>
          <p:cNvSpPr/>
          <p:nvPr/>
        </p:nvSpPr>
        <p:spPr>
          <a:xfrm>
            <a:off x="1033200" y="2681536"/>
            <a:ext cx="21455944" cy="3194721"/>
          </a:xfrm>
          <a:prstGeom prst="rect">
            <a:avLst/>
          </a:prstGeom>
        </p:spPr>
        <p:txBody>
          <a:bodyPr wrap="square">
            <a:spAutoFit/>
          </a:bodyPr>
          <a:lstStyle/>
          <a:p>
            <a:pPr marL="685800" indent="-685800" algn="l">
              <a:lnSpc>
                <a:spcPct val="140000"/>
              </a:lnSpc>
              <a:buFont typeface="Wingdings" pitchFamily="2" charset="2"/>
              <a:buChar char="u"/>
            </a:pPr>
            <a:r>
              <a:rPr lang="zh-CN" altLang="en-US" sz="4800" dirty="0">
                <a:solidFill>
                  <a:srgbClr val="666666"/>
                </a:solidFill>
                <a:latin typeface="Noto Sans CJK SC Regular" pitchFamily="34" charset="-122"/>
                <a:ea typeface="Noto Sans CJK SC Regular" pitchFamily="34" charset="-122"/>
              </a:rPr>
              <a:t>定义：在面向对象程式设计，类（</a:t>
            </a:r>
            <a:r>
              <a:rPr lang="en-US" altLang="zh-CN" sz="4800" dirty="0">
                <a:solidFill>
                  <a:srgbClr val="666666"/>
                </a:solidFill>
                <a:latin typeface="Noto Sans CJK SC Regular" pitchFamily="34" charset="-122"/>
                <a:ea typeface="Noto Sans CJK SC Regular" pitchFamily="34" charset="-122"/>
              </a:rPr>
              <a:t>class</a:t>
            </a:r>
            <a:r>
              <a:rPr lang="zh-CN" altLang="en-US" sz="4800" dirty="0">
                <a:solidFill>
                  <a:srgbClr val="666666"/>
                </a:solidFill>
                <a:latin typeface="Noto Sans CJK SC Regular" pitchFamily="34" charset="-122"/>
                <a:ea typeface="Noto Sans CJK SC Regular" pitchFamily="34" charset="-122"/>
              </a:rPr>
              <a:t>）是一种面向对象计算机编程语言的构造，是创建对象的蓝图，描述了所创建的对象共同的属性和方法。</a:t>
            </a:r>
            <a:endParaRPr lang="en-US" altLang="zh-CN" sz="4800" dirty="0" smtClean="0">
              <a:solidFill>
                <a:srgbClr val="666666"/>
              </a:solidFill>
              <a:latin typeface="Noto Sans CJK SC Regular" pitchFamily="34" charset="-122"/>
              <a:ea typeface="Noto Sans CJK SC Regular" pitchFamily="34" charset="-122"/>
            </a:endParaRPr>
          </a:p>
          <a:p>
            <a:pPr marL="685800" indent="-685800" algn="l">
              <a:lnSpc>
                <a:spcPct val="140000"/>
              </a:lnSpc>
              <a:buFont typeface="Wingdings" pitchFamily="2" charset="2"/>
              <a:buChar char="u"/>
            </a:pPr>
            <a:r>
              <a:rPr lang="zh-CN" altLang="en-US" sz="4800" dirty="0" smtClean="0">
                <a:solidFill>
                  <a:srgbClr val="666666"/>
                </a:solidFill>
                <a:latin typeface="Noto Sans CJK SC Regular" pitchFamily="34" charset="-122"/>
                <a:ea typeface="Noto Sans CJK SC Regular" pitchFamily="34" charset="-122"/>
              </a:rPr>
              <a:t>编写类的基本方法</a:t>
            </a:r>
            <a:endParaRPr lang="en-US" altLang="zh-CN" sz="4800" dirty="0" smtClean="0">
              <a:solidFill>
                <a:srgbClr val="666666"/>
              </a:solidFill>
              <a:latin typeface="Noto Sans CJK SC Regular" pitchFamily="34" charset="-122"/>
              <a:ea typeface="Noto Sans CJK SC Regular" pitchFamily="34" charset="-122"/>
            </a:endParaRPr>
          </a:p>
        </p:txBody>
      </p:sp>
      <p:sp>
        <p:nvSpPr>
          <p:cNvPr id="3" name="AutoShape 2" descr="https://github.com/qiwsir/StarterLearningPython/raw/master/1images/102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github.com/qiwsir/StarterLearningPython/raw/master/1images/102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2960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 </a:t>
            </a:r>
            <a:r>
              <a:rPr kumimoji="1" lang="zh-CN" altLang="en-US" dirty="0" smtClean="0"/>
              <a:t>类初步</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创建简单的类</a:t>
            </a:r>
            <a:endParaRPr kumimoji="1" lang="zh-CN" altLang="en-US" dirty="0"/>
          </a:p>
        </p:txBody>
      </p:sp>
    </p:spTree>
    <p:extLst>
      <p:ext uri="{BB962C8B-B14F-4D97-AF65-F5344CB8AC3E}">
        <p14:creationId xmlns:p14="http://schemas.microsoft.com/office/powerpoint/2010/main" val="260990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4186</TotalTime>
  <Words>625</Words>
  <Application>Microsoft Macintosh PowerPoint</Application>
  <PresentationFormat>自定义</PresentationFormat>
  <Paragraphs>65</Paragraphs>
  <Slides>17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Avenir Roman</vt:lpstr>
      <vt:lpstr>Calibri</vt:lpstr>
      <vt:lpstr>Helvetica Light</vt:lpstr>
      <vt:lpstr>Noto Sans CJK SC</vt:lpstr>
      <vt:lpstr>Noto Sans CJK SC Black</vt:lpstr>
      <vt:lpstr>Noto Sans CJK SC Bold</vt:lpstr>
      <vt:lpstr>Noto Sans CJK SC Light</vt:lpstr>
      <vt:lpstr>Noto Sans CJK SC Regular</vt:lpstr>
      <vt:lpstr>Wingdings</vt:lpstr>
      <vt:lpstr>宋体</vt:lpstr>
      <vt:lpstr>Arial</vt:lpstr>
      <vt:lpstr>Black</vt:lpstr>
      <vt:lpstr>Python 类初步</vt:lpstr>
      <vt:lpstr>Python 类初步－课程概要</vt:lpstr>
      <vt:lpstr>Python 类初步</vt:lpstr>
      <vt:lpstr>基本概念</vt:lpstr>
      <vt:lpstr>基本概念 — 问题空间</vt:lpstr>
      <vt:lpstr>基本概念 — 对象</vt:lpstr>
      <vt:lpstr>基本概念 — 面向对象</vt:lpstr>
      <vt:lpstr>基本概念 — 类</vt:lpstr>
      <vt:lpstr>Python 类初步</vt:lpstr>
      <vt:lpstr>创建简单的类</vt:lpstr>
      <vt:lpstr>创建简单的类 — 新式类和旧式类</vt:lpstr>
      <vt:lpstr>创建简单的类 — 编写方法</vt:lpstr>
      <vt:lpstr>创建简单的类 — 类和实例</vt:lpstr>
      <vt:lpstr>Python 类初步</vt:lpstr>
      <vt:lpstr>完善类的内容</vt:lpstr>
      <vt:lpstr>Python类初步－课程总结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spring0315@163.com</cp:lastModifiedBy>
  <cp:revision>291</cp:revision>
  <dcterms:created xsi:type="dcterms:W3CDTF">2015-03-23T11:35:35Z</dcterms:created>
  <dcterms:modified xsi:type="dcterms:W3CDTF">2016-03-06T12:44:57Z</dcterms:modified>
</cp:coreProperties>
</file>