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46" r:id="rId5"/>
    <p:sldId id="8654" r:id="rId6"/>
    <p:sldId id="8652" r:id="rId7"/>
    <p:sldId id="8655" r:id="rId8"/>
    <p:sldId id="8656" r:id="rId9"/>
    <p:sldId id="8657" r:id="rId10"/>
    <p:sldId id="8658" r:id="rId11"/>
    <p:sldId id="8659" r:id="rId12"/>
    <p:sldId id="86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9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Zimney (MBO Partners)" userId="99318516-4e1c-4b5e-a3a5-a9b02480eaa8" providerId="ADAL" clId="{7FC23D5F-E4F0-4593-9DB5-1488F2A9AD82}"/>
    <pc:docChg chg="modSld">
      <pc:chgData name="Chris Zimney (MBO Partners)" userId="99318516-4e1c-4b5e-a3a5-a9b02480eaa8" providerId="ADAL" clId="{7FC23D5F-E4F0-4593-9DB5-1488F2A9AD82}" dt="2020-03-09T15:35:32.421" v="4" actId="20577"/>
      <pc:docMkLst>
        <pc:docMk/>
      </pc:docMkLst>
      <pc:sldChg chg="modSp">
        <pc:chgData name="Chris Zimney (MBO Partners)" userId="99318516-4e1c-4b5e-a3a5-a9b02480eaa8" providerId="ADAL" clId="{7FC23D5F-E4F0-4593-9DB5-1488F2A9AD82}" dt="2020-03-09T15:35:32.421" v="4" actId="20577"/>
        <pc:sldMkLst>
          <pc:docMk/>
          <pc:sldMk cId="4186771386" sldId="2846"/>
        </pc:sldMkLst>
        <pc:spChg chg="mod">
          <ac:chgData name="Chris Zimney (MBO Partners)" userId="99318516-4e1c-4b5e-a3a5-a9b02480eaa8" providerId="ADAL" clId="{7FC23D5F-E4F0-4593-9DB5-1488F2A9AD82}" dt="2020-03-09T15:35:32.421" v="4" actId="20577"/>
          <ac:spMkLst>
            <pc:docMk/>
            <pc:sldMk cId="4186771386" sldId="2846"/>
            <ac:spMk id="4" creationId="{32928D19-3A1C-4F1E-9FF0-ED20CC968B8B}"/>
          </ac:spMkLst>
        </pc:spChg>
      </pc:sldChg>
    </pc:docChg>
  </pc:docChgLst>
  <pc:docChgLst>
    <pc:chgData name="Chris Zimney (MBO Partners)" userId="99318516-4e1c-4b5e-a3a5-a9b02480eaa8" providerId="ADAL" clId="{AC06368B-5B47-4B2A-B46E-4CF68AF9D8C8}"/>
    <pc:docChg chg="modSld">
      <pc:chgData name="Chris Zimney (MBO Partners)" userId="99318516-4e1c-4b5e-a3a5-a9b02480eaa8" providerId="ADAL" clId="{AC06368B-5B47-4B2A-B46E-4CF68AF9D8C8}" dt="2020-02-02T00:23:57.470" v="26" actId="20577"/>
      <pc:docMkLst>
        <pc:docMk/>
      </pc:docMkLst>
      <pc:sldChg chg="modSp">
        <pc:chgData name="Chris Zimney (MBO Partners)" userId="99318516-4e1c-4b5e-a3a5-a9b02480eaa8" providerId="ADAL" clId="{AC06368B-5B47-4B2A-B46E-4CF68AF9D8C8}" dt="2020-02-02T00:23:57.470" v="26" actId="20577"/>
        <pc:sldMkLst>
          <pc:docMk/>
          <pc:sldMk cId="4186771386" sldId="2846"/>
        </pc:sldMkLst>
        <pc:spChg chg="mod">
          <ac:chgData name="Chris Zimney (MBO Partners)" userId="99318516-4e1c-4b5e-a3a5-a9b02480eaa8" providerId="ADAL" clId="{AC06368B-5B47-4B2A-B46E-4CF68AF9D8C8}" dt="2020-02-02T00:23:57.470" v="26" actId="20577"/>
          <ac:spMkLst>
            <pc:docMk/>
            <pc:sldMk cId="4186771386" sldId="2846"/>
            <ac:spMk id="4" creationId="{32928D19-3A1C-4F1E-9FF0-ED20CC968B8B}"/>
          </ac:spMkLst>
        </pc:spChg>
      </pc:sldChg>
    </pc:docChg>
  </pc:docChgLst>
  <pc:docChgLst>
    <pc:chgData name="Chris Zimney (MBO Partners)" userId="99318516-4e1c-4b5e-a3a5-a9b02480eaa8" providerId="ADAL" clId="{A616398E-C86D-4E56-9122-C3BED7174690}"/>
    <pc:docChg chg="modSld">
      <pc:chgData name="Chris Zimney (MBO Partners)" userId="99318516-4e1c-4b5e-a3a5-a9b02480eaa8" providerId="ADAL" clId="{A616398E-C86D-4E56-9122-C3BED7174690}" dt="2020-01-07T20:23:56.078" v="161" actId="20577"/>
      <pc:docMkLst>
        <pc:docMk/>
      </pc:docMkLst>
      <pc:sldChg chg="modSp">
        <pc:chgData name="Chris Zimney (MBO Partners)" userId="99318516-4e1c-4b5e-a3a5-a9b02480eaa8" providerId="ADAL" clId="{A616398E-C86D-4E56-9122-C3BED7174690}" dt="2020-01-07T20:23:56.078" v="161" actId="20577"/>
        <pc:sldMkLst>
          <pc:docMk/>
          <pc:sldMk cId="1720761610" sldId="8654"/>
        </pc:sldMkLst>
        <pc:graphicFrameChg chg="modGraphic">
          <ac:chgData name="Chris Zimney (MBO Partners)" userId="99318516-4e1c-4b5e-a3a5-a9b02480eaa8" providerId="ADAL" clId="{A616398E-C86D-4E56-9122-C3BED7174690}" dt="2020-01-07T20:23:56.078" v="161" actId="20577"/>
          <ac:graphicFrameMkLst>
            <pc:docMk/>
            <pc:sldMk cId="1720761610" sldId="8654"/>
            <ac:graphicFrameMk id="8" creationId="{89842ADF-1120-4E32-BF51-C0CDF12C159B}"/>
          </ac:graphicFrameMkLst>
        </pc:graphicFrameChg>
      </pc:sldChg>
    </pc:docChg>
  </pc:docChgLst>
  <pc:docChgLst>
    <pc:chgData name="Chris Zimney" userId="99318516-4e1c-4b5e-a3a5-a9b02480eaa8" providerId="ADAL" clId="{AC06368B-5B47-4B2A-B46E-4CF68AF9D8C8}"/>
    <pc:docChg chg="modSld">
      <pc:chgData name="Chris Zimney" userId="99318516-4e1c-4b5e-a3a5-a9b02480eaa8" providerId="ADAL" clId="{AC06368B-5B47-4B2A-B46E-4CF68AF9D8C8}" dt="2020-01-28T20:34:12.255" v="34" actId="20577"/>
      <pc:docMkLst>
        <pc:docMk/>
      </pc:docMkLst>
      <pc:sldChg chg="modSp">
        <pc:chgData name="Chris Zimney" userId="99318516-4e1c-4b5e-a3a5-a9b02480eaa8" providerId="ADAL" clId="{AC06368B-5B47-4B2A-B46E-4CF68AF9D8C8}" dt="2020-01-28T20:33:57.970" v="10" actId="20577"/>
        <pc:sldMkLst>
          <pc:docMk/>
          <pc:sldMk cId="4186771386" sldId="2846"/>
        </pc:sldMkLst>
        <pc:spChg chg="mod">
          <ac:chgData name="Chris Zimney" userId="99318516-4e1c-4b5e-a3a5-a9b02480eaa8" providerId="ADAL" clId="{AC06368B-5B47-4B2A-B46E-4CF68AF9D8C8}" dt="2020-01-28T20:33:57.970" v="10" actId="20577"/>
          <ac:spMkLst>
            <pc:docMk/>
            <pc:sldMk cId="4186771386" sldId="2846"/>
            <ac:spMk id="2" creationId="{F785E022-BED1-4740-A88E-3B67510F53D6}"/>
          </ac:spMkLst>
        </pc:spChg>
      </pc:sldChg>
      <pc:sldChg chg="modSp">
        <pc:chgData name="Chris Zimney" userId="99318516-4e1c-4b5e-a3a5-a9b02480eaa8" providerId="ADAL" clId="{AC06368B-5B47-4B2A-B46E-4CF68AF9D8C8}" dt="2020-01-28T20:34:12.255" v="34" actId="20577"/>
        <pc:sldMkLst>
          <pc:docMk/>
          <pc:sldMk cId="1720761610" sldId="8654"/>
        </pc:sldMkLst>
        <pc:graphicFrameChg chg="modGraphic">
          <ac:chgData name="Chris Zimney" userId="99318516-4e1c-4b5e-a3a5-a9b02480eaa8" providerId="ADAL" clId="{AC06368B-5B47-4B2A-B46E-4CF68AF9D8C8}" dt="2020-01-28T20:34:12.255" v="34" actId="20577"/>
          <ac:graphicFrameMkLst>
            <pc:docMk/>
            <pc:sldMk cId="1720761610" sldId="8654"/>
            <ac:graphicFrameMk id="8" creationId="{89842ADF-1120-4E32-BF51-C0CDF12C159B}"/>
          </ac:graphicFrameMkLst>
        </pc:graphicFrameChg>
      </pc:sldChg>
    </pc:docChg>
  </pc:docChgLst>
  <pc:docChgLst>
    <pc:chgData name="Chris Zimney" userId="c1a7a0c9-7cd9-4b57-b11c-625cb97e869a" providerId="ADAL" clId="{A616398E-C86D-4E56-9122-C3BED7174690}"/>
    <pc:docChg chg="modSld sldOrd">
      <pc:chgData name="Chris Zimney" userId="c1a7a0c9-7cd9-4b57-b11c-625cb97e869a" providerId="ADAL" clId="{A616398E-C86D-4E56-9122-C3BED7174690}" dt="2020-01-10T18:10:16.261" v="0"/>
      <pc:docMkLst>
        <pc:docMk/>
      </pc:docMkLst>
      <pc:sldChg chg="ord">
        <pc:chgData name="Chris Zimney" userId="c1a7a0c9-7cd9-4b57-b11c-625cb97e869a" providerId="ADAL" clId="{A616398E-C86D-4E56-9122-C3BED7174690}" dt="2020-01-10T18:10:16.261" v="0"/>
        <pc:sldMkLst>
          <pc:docMk/>
          <pc:sldMk cId="1720761610" sldId="86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D865C-B7BF-4CE7-A76A-865E364A78D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13BB-1F33-4A73-B44A-A8B27911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93569-8D16-4AC3-80ED-03243A8E09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A506F-EE5A-405A-8463-1C73DA170D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291F-19DE-4E2F-A08B-A9402E7A7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A733-A4E3-4AA1-977D-759724D35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31C2-FB78-4395-AEC1-E356C789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0761-F6B5-4861-951B-E9C02554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0150-5E3F-4A24-866C-170D657E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2D92-022B-44F5-80EB-0FEADC33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DE43-057A-45A3-89F0-3E0992AB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B299-EE25-402A-8D9A-B59ADF87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4D4A-58D1-4403-A3FC-14C8D157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CFC5-43EF-431E-B9DB-B8528D36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8C6DC-12B6-494F-890D-2FB08E75E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EB105-4595-4CF6-9111-247FFDF48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9D2A-0DAB-4787-9B7D-ABD84AAC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9159-2D0B-4144-BE40-3BB23007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5C87-1D48-4366-B5DF-D9724073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Picture 5" descr="A person sitting at a table using a computer with a woman looking over his shoulder.&#10;&#10;Description automatically generated">
            <a:extLst>
              <a:ext uri="{FF2B5EF4-FFF2-40B4-BE49-F238E27FC236}">
                <a16:creationId xmlns:a16="http://schemas.microsoft.com/office/drawing/2014/main" id="{EA268BAA-33F8-4556-A065-67F3145360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24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3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7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413256711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1DF1-8702-48E8-AEE9-A425181F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D6D9-0632-4F58-9162-BEA854D0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A315-5487-4353-A52B-50C3BDE1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003C-A66A-432D-AE68-9D429C1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BC52-7F74-43A7-BD07-68A302C7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7DE5-C019-4D59-B29D-FE9D862D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E354-47F5-4EA0-A7A5-5F04A8B5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AC04-E5B0-4549-A564-500B9422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E13E-0C2A-468A-8079-DAB0636A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6596-0C6C-4E7D-949E-40595427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7E3E-309B-4A91-860F-C032F8BC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BCFD-1DCC-4035-B2B4-5D06C0B1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5BC7-D314-4BDC-AA16-F6F73F68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5C16-5D2E-4509-8BB1-579830E6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025ED-A6E6-42DE-B554-E479B2AC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566A-25DE-4291-B588-2F0105B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DF60-4692-4E86-840B-73A2F5A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FD03-B263-4EB6-BDA8-7462426B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F723F-C9B2-4B07-8928-54D52DD4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1AA4-6365-455C-A065-D8F505B9A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555F7-AA6B-46F7-9C6E-9A6CE84C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20DE-7A6D-49FC-B754-D54D2CE3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3DED5-2F91-4F35-BCF4-A99F4912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77FD9-0EF5-40F0-AA5D-314A72F7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7FDD-81CC-4576-8745-7DFEE55A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D99AC-5472-405D-AF57-14D5BF44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C0B0-E296-4D8B-A96B-FF6CBB9B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9E743-3F4A-4136-AD88-78DDE293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D67DA-187D-43EA-9DC4-BCD02ED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60B62-BDCC-40F1-A29A-F7B44849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3377-3476-4D13-A7DF-FD786106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28B4-2EB1-400A-A7F9-0CC46469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1E21-2FBC-4023-B8E2-F27E363B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E26A-17A9-4910-A3D4-1068130B6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FF0C5-7D28-4B9A-B240-A5864C2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8CD30-0BE7-46C7-A572-EAE0E356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CFB3-8FA2-4109-A33F-D42DA065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BEEA-3598-46E5-8A49-A891EAE3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0F0C3-C66F-4202-B376-87A099E7C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E3EE2-77DB-4876-BFD3-7AB6D933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8AABB-78C6-4D89-8EBA-FD69FAD9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FA62-E16F-4230-93A2-FFEE45C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C695-2D32-42A9-8B8C-B9DD5F22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4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76246-F28F-4DAF-AC03-1B1EBDD8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F674-967A-4409-887A-2383E7EA1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9FC1-C768-4614-B0CE-17F360588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F36C8-BCC3-47B2-B6EB-89CF93B03F7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7F26-0E94-470D-86A1-8BCA62A77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42AF-A6B1-4BA6-9A58-5CB155BB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425EA-81EA-4A4D-98FC-E10E7EA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platform/admin/import-configuration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E022-BED1-4740-A88E-3B67510F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5" y="2568657"/>
            <a:ext cx="4976038" cy="964880"/>
          </a:xfrm>
        </p:spPr>
        <p:txBody>
          <a:bodyPr/>
          <a:lstStyle/>
          <a:p>
            <a:r>
              <a:rPr lang="en-US" sz="315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Nonprofit Operations Toolkit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A0D37-63E7-4E92-B19F-6F4D5E0AE649}"/>
              </a:ext>
            </a:extLst>
          </p:cNvPr>
          <p:cNvSpPr/>
          <p:nvPr/>
        </p:nvSpPr>
        <p:spPr>
          <a:xfrm>
            <a:off x="582042" y="5702539"/>
            <a:ext cx="417410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defTabSz="914225"/>
            <a:r>
              <a:rPr lang="en-US" sz="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© Microsoft Corporation 2019</a:t>
            </a:r>
          </a:p>
          <a:p>
            <a:pPr defTabSz="914225"/>
            <a:r>
              <a:rPr lang="en-US" sz="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</a:p>
          <a:p>
            <a:pPr defTabSz="914225"/>
            <a:r>
              <a:rPr lang="en-US" sz="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PROVIDES THIS READINESS TRAINING FOR INFORMATIONAL PURPOSES ONLY. MICROSOFT PROVIDES NO WARRANTIES EXPRESS OR IMPLIED AS TO THE CONTENT OF THIS TRAINING.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28D19-3A1C-4F1E-9FF0-ED20CC968B8B}"/>
              </a:ext>
            </a:extLst>
          </p:cNvPr>
          <p:cNvSpPr/>
          <p:nvPr/>
        </p:nvSpPr>
        <p:spPr>
          <a:xfrm>
            <a:off x="350875" y="3971706"/>
            <a:ext cx="3356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31753" fontAlgn="base">
              <a:spcBef>
                <a:spcPts val="600"/>
              </a:spcBef>
              <a:defRPr/>
            </a:pPr>
            <a:r>
              <a:rPr lang="en-US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 Guide</a:t>
            </a:r>
          </a:p>
        </p:txBody>
      </p:sp>
    </p:spTree>
    <p:extLst>
      <p:ext uri="{BB962C8B-B14F-4D97-AF65-F5344CB8AC3E}">
        <p14:creationId xmlns:p14="http://schemas.microsoft.com/office/powerpoint/2010/main" val="418677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8644-C689-4B9A-A102-7D5D321A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Preparation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842ADF-1120-4E32-BF51-C0CDF12C1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03256"/>
              </p:ext>
            </p:extLst>
          </p:nvPr>
        </p:nvGraphicFramePr>
        <p:xfrm>
          <a:off x="429767" y="1815550"/>
          <a:ext cx="11332695" cy="4650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7955">
                  <a:extLst>
                    <a:ext uri="{9D8B030D-6E8A-4147-A177-3AD203B41FA5}">
                      <a16:colId xmlns:a16="http://schemas.microsoft.com/office/drawing/2014/main" val="4089532018"/>
                    </a:ext>
                  </a:extLst>
                </a:gridCol>
                <a:gridCol w="8124740">
                  <a:extLst>
                    <a:ext uri="{9D8B030D-6E8A-4147-A177-3AD203B41FA5}">
                      <a16:colId xmlns:a16="http://schemas.microsoft.com/office/drawing/2014/main" val="2921989205"/>
                    </a:ext>
                  </a:extLst>
                </a:gridCol>
              </a:tblGrid>
              <a:tr h="1640193">
                <a:tc>
                  <a:txBody>
                    <a:bodyPr/>
                    <a:lstStyle/>
                    <a:p>
                      <a:r>
                        <a:rPr lang="en-US" sz="1600" b="1" dirty="0"/>
                        <a:t>Environment setup</a:t>
                      </a:r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224097" marR="0" lvl="1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Review the solution documentation provided:  “Nonprofit Operations Toolkit Docs”</a:t>
                      </a:r>
                    </a:p>
                    <a:p>
                      <a:pPr marL="967031" marR="0" lvl="2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Follow steps in “Getting Started” and “Setting up Nonprofit </a:t>
                      </a:r>
                      <a:r>
                        <a:rPr lang="en-US" sz="1400"/>
                        <a:t>Operations Toolkit”.</a:t>
                      </a:r>
                      <a:endParaRPr lang="en-US" sz="1400" dirty="0"/>
                    </a:p>
                    <a:p>
                      <a:pPr marL="967031" marR="0" lvl="2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Recommended environment configuration:</a:t>
                      </a:r>
                    </a:p>
                    <a:p>
                      <a:pPr marL="1424214" marR="0" lvl="3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Trial environment with CDS</a:t>
                      </a:r>
                    </a:p>
                    <a:p>
                      <a:pPr marL="1424214" marR="0" lvl="3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USD base currency</a:t>
                      </a:r>
                    </a:p>
                    <a:p>
                      <a:pPr marL="1424214" marR="0" lvl="3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SharePoint integration setup</a:t>
                      </a:r>
                    </a:p>
                  </a:txBody>
                  <a:tcPr marL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77149"/>
                  </a:ext>
                </a:extLst>
              </a:tr>
              <a:tr h="1280963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 data</a:t>
                      </a:r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224097" lvl="1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Included with this deck is a ZIP file with basic data needed to support core scenarios.</a:t>
                      </a:r>
                    </a:p>
                    <a:p>
                      <a:pPr marL="967047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Additional records, document templates or reports may be needed to demonstrate specific or advanced scenarios based on your needs.</a:t>
                      </a:r>
                    </a:p>
                    <a:p>
                      <a:pPr marL="967047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See </a:t>
                      </a:r>
                      <a:r>
                        <a:rPr lang="en-US" sz="1400" dirty="0">
                          <a:hlinkClick r:id="rId3"/>
                        </a:rPr>
                        <a:t>Import Configuration Data</a:t>
                      </a:r>
                      <a:r>
                        <a:rPr lang="en-US" sz="1400" dirty="0"/>
                        <a:t> for how to load data.</a:t>
                      </a:r>
                    </a:p>
                    <a:p>
                      <a:pPr marL="967047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Some blank Time Entries or Default Project Activities may appear due to workflow execution after import.  Delete </a:t>
                      </a:r>
                      <a:r>
                        <a:rPr lang="en-US" sz="1400"/>
                        <a:t>or ignore.</a:t>
                      </a:r>
                      <a:endParaRPr lang="en-US" sz="1400" dirty="0"/>
                    </a:p>
                  </a:txBody>
                  <a:tcPr marL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7321"/>
                  </a:ext>
                </a:extLst>
              </a:tr>
              <a:tr h="1120553">
                <a:tc>
                  <a:txBody>
                    <a:bodyPr/>
                    <a:lstStyle/>
                    <a:p>
                      <a:r>
                        <a:rPr lang="en-US" sz="1600" b="1" dirty="0"/>
                        <a:t>Time &amp; Expense app</a:t>
                      </a:r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224097" marR="0" lvl="1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For the best experience demonstrating the mobile app:</a:t>
                      </a:r>
                    </a:p>
                    <a:p>
                      <a:pPr marL="509847" marR="0" lvl="1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Associate a Worker to the logged in demo user by following the steps outlined in the solution doc:  “To Associate a Worker to a User”.</a:t>
                      </a:r>
                    </a:p>
                    <a:p>
                      <a:pPr marL="509847" marR="0" lvl="1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Ensure the PC or mobile device has a functional camera</a:t>
                      </a:r>
                    </a:p>
                  </a:txBody>
                  <a:tcPr marL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187789"/>
                  </a:ext>
                </a:extLst>
              </a:tr>
              <a:tr h="510462">
                <a:tc>
                  <a:txBody>
                    <a:bodyPr/>
                    <a:lstStyle/>
                    <a:p>
                      <a:r>
                        <a:rPr lang="en-US" sz="1600" b="1" dirty="0"/>
                        <a:t>Security role(s)</a:t>
                      </a:r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224097" marR="0" lvl="1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By default, the account used to setup the environment will be a System Administrator.  Consider which role(s) you would like to demonstrate and assign them to the demo user accordingly.</a:t>
                      </a:r>
                    </a:p>
                  </a:txBody>
                  <a:tcPr marL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0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616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028644-C689-4B9A-A102-7D5D321A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Overview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842ADF-1120-4E32-BF51-C0CDF12C159B}"/>
              </a:ext>
            </a:extLst>
          </p:cNvPr>
          <p:cNvGraphicFramePr>
            <a:graphicFrameLocks noGrp="1"/>
          </p:cNvGraphicFramePr>
          <p:nvPr/>
        </p:nvGraphicFramePr>
        <p:xfrm>
          <a:off x="429767" y="1815550"/>
          <a:ext cx="11332695" cy="457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7955">
                  <a:extLst>
                    <a:ext uri="{9D8B030D-6E8A-4147-A177-3AD203B41FA5}">
                      <a16:colId xmlns:a16="http://schemas.microsoft.com/office/drawing/2014/main" val="4089532018"/>
                    </a:ext>
                  </a:extLst>
                </a:gridCol>
                <a:gridCol w="8124740">
                  <a:extLst>
                    <a:ext uri="{9D8B030D-6E8A-4147-A177-3AD203B41FA5}">
                      <a16:colId xmlns:a16="http://schemas.microsoft.com/office/drawing/2014/main" val="2921989205"/>
                    </a:ext>
                  </a:extLst>
                </a:gridCol>
              </a:tblGrid>
              <a:tr h="1563754">
                <a:tc>
                  <a:txBody>
                    <a:bodyPr/>
                    <a:lstStyle/>
                    <a:p>
                      <a:r>
                        <a:rPr lang="en-US" sz="1600" b="1" dirty="0"/>
                        <a:t>Narrative</a:t>
                      </a:r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224097" lvl="1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Small nonprofits can achieve immediate value by centrally managing their information and getting the most out of their Office 365 tools.  Recommended flow of the demo:</a:t>
                      </a:r>
                    </a:p>
                    <a:p>
                      <a:pPr marL="1024181" lvl="2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Centralized record management</a:t>
                      </a:r>
                    </a:p>
                    <a:p>
                      <a:pPr marL="1024181" lvl="2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Project planning</a:t>
                      </a:r>
                    </a:p>
                    <a:p>
                      <a:pPr marL="1024181" lvl="2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Cost tracking</a:t>
                      </a:r>
                    </a:p>
                    <a:p>
                      <a:pPr marL="1024181" lvl="2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Company administration</a:t>
                      </a:r>
                    </a:p>
                  </a:txBody>
                  <a:tcPr marL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77149"/>
                  </a:ext>
                </a:extLst>
              </a:tr>
              <a:tr h="1635316">
                <a:tc>
                  <a:txBody>
                    <a:bodyPr/>
                    <a:lstStyle/>
                    <a:p>
                      <a:r>
                        <a:rPr lang="en-US" sz="1600" b="1" dirty="0"/>
                        <a:t>Personas</a:t>
                      </a:r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224097" lvl="1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Users often occupy more than one role in small operating nonprofits:</a:t>
                      </a:r>
                    </a:p>
                    <a:p>
                      <a:pPr marL="967031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Finance Administrator</a:t>
                      </a:r>
                    </a:p>
                    <a:p>
                      <a:pPr marL="967031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Human Resources Administrator</a:t>
                      </a:r>
                    </a:p>
                    <a:p>
                      <a:pPr marL="967031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Manager</a:t>
                      </a:r>
                    </a:p>
                    <a:p>
                      <a:pPr marL="967031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team member</a:t>
                      </a:r>
                    </a:p>
                    <a:p>
                      <a:pPr marL="967031" marR="0" lvl="2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Operations Director or Executive Director</a:t>
                      </a:r>
                    </a:p>
                  </a:txBody>
                  <a:tcPr marL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913499"/>
                  </a:ext>
                </a:extLst>
              </a:tr>
              <a:tr h="1103245">
                <a:tc>
                  <a:txBody>
                    <a:bodyPr/>
                    <a:lstStyle/>
                    <a:p>
                      <a:r>
                        <a:rPr lang="en-US" sz="1600" b="1" dirty="0"/>
                        <a:t>Scenarios</a:t>
                      </a:r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566997" marR="0" lvl="1" indent="-34290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Onboarding a new Worker</a:t>
                      </a:r>
                    </a:p>
                    <a:p>
                      <a:pPr marL="566997" lvl="1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Create a proposal budget for a new award</a:t>
                      </a:r>
                    </a:p>
                    <a:p>
                      <a:pPr marL="566997" lvl="1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Enter and submit time in the mobile app</a:t>
                      </a:r>
                    </a:p>
                    <a:p>
                      <a:pPr marL="566997" lvl="1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Create and submit an expense in the mobile app</a:t>
                      </a:r>
                    </a:p>
                    <a:p>
                      <a:pPr marL="566997" lvl="1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Approve submitted time and expense</a:t>
                      </a:r>
                    </a:p>
                    <a:p>
                      <a:pPr marL="566997" lvl="1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Add a new Currency</a:t>
                      </a:r>
                    </a:p>
                  </a:txBody>
                  <a:tcPr marL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38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A69C8-80FA-4DCE-988E-C0233DA3D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645920"/>
            <a:ext cx="11339774" cy="4493025"/>
          </a:xfrm>
        </p:spPr>
        <p:txBody>
          <a:bodyPr/>
          <a:lstStyle/>
          <a:p>
            <a:r>
              <a:rPr lang="en-US" sz="1600" dirty="0"/>
              <a:t>Goals of this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Familiarize users with the UI of the model-driven app including navigation, lists, forms and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Highlight the first step organizations can take toward having a single accurate source of mission-critical information</a:t>
            </a:r>
          </a:p>
          <a:p>
            <a:endParaRPr lang="en-US" sz="1600" dirty="0"/>
          </a:p>
          <a:p>
            <a:r>
              <a:rPr lang="en-US" sz="1600" dirty="0"/>
              <a:t>Key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Master Records functional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worker information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Compensation Plan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Active/Inactive record status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Role security – who is able to edit vs. view worker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 management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customization abilities (i.e. Add/hide fields, add dropdown values)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D8BEB-242D-487B-BF0E-4725C40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Scenario:  Onboarding a new worker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77CAF-11AF-4307-A93E-67E0312675A8}"/>
              </a:ext>
            </a:extLst>
          </p:cNvPr>
          <p:cNvSpPr/>
          <p:nvPr/>
        </p:nvSpPr>
        <p:spPr bwMode="auto">
          <a:xfrm>
            <a:off x="9030410" y="5047488"/>
            <a:ext cx="2746682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Relevant Roles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HR Administrator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Finance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700233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A69C8-80FA-4DCE-988E-C0233DA3D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645920"/>
            <a:ext cx="11339774" cy="3716402"/>
          </a:xfrm>
        </p:spPr>
        <p:txBody>
          <a:bodyPr/>
          <a:lstStyle/>
          <a:p>
            <a:r>
              <a:rPr lang="en-US" sz="1600" dirty="0"/>
              <a:t>Goals of this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Familiarize users with relationships among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simple path to developing a budget</a:t>
            </a:r>
          </a:p>
          <a:p>
            <a:endParaRPr lang="en-US" sz="1600" dirty="0"/>
          </a:p>
          <a:p>
            <a:r>
              <a:rPr lang="en-US" sz="1600" dirty="0"/>
              <a:t>Key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Funders issue Awards that are used to fund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Projects have Activities used to plan and track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Budgets are built-up by adding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generates periods for each Project Budget Line, amounts can be modified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Award, Project and Project Budget status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D8BEB-242D-487B-BF0E-4725C40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Scenario:  Create a proposal budget for a new award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0E148-4EAC-4429-99ED-0828072BC2FA}"/>
              </a:ext>
            </a:extLst>
          </p:cNvPr>
          <p:cNvSpPr/>
          <p:nvPr/>
        </p:nvSpPr>
        <p:spPr bwMode="auto">
          <a:xfrm>
            <a:off x="9033892" y="5045903"/>
            <a:ext cx="2743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Relevant Roles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Project Manager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Finance Administrator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Executive Director</a:t>
            </a:r>
          </a:p>
        </p:txBody>
      </p:sp>
    </p:spTree>
    <p:extLst>
      <p:ext uri="{BB962C8B-B14F-4D97-AF65-F5344CB8AC3E}">
        <p14:creationId xmlns:p14="http://schemas.microsoft.com/office/powerpoint/2010/main" val="33964488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A69C8-80FA-4DCE-988E-C0233DA3D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645920"/>
            <a:ext cx="11339774" cy="4493025"/>
          </a:xfrm>
        </p:spPr>
        <p:txBody>
          <a:bodyPr/>
          <a:lstStyle/>
          <a:p>
            <a:r>
              <a:rPr lang="en-US" sz="1600" dirty="0"/>
              <a:t>Goals of this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Familiarize users with the UI of the mobile app - can be used on a mobile device or in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Attention brought to “open” items – only Active records show in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Convenience of time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time association to projects or cost centers</a:t>
            </a:r>
          </a:p>
          <a:p>
            <a:endParaRPr lang="en-US" sz="1600" dirty="0"/>
          </a:p>
          <a:p>
            <a:r>
              <a:rPr lang="en-US" sz="1600" dirty="0"/>
              <a:t>Key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generates a blank time entry for each weekday of a timesheet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Entering time associated with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Entering time associated with a cost center (time not covered by a particular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Entering Paid Leave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D8BEB-242D-487B-BF0E-4725C40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Scenario:  Enter and submit time in the mobile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7D3C1-DCEB-4F86-B2AB-B09E5CC428DE}"/>
              </a:ext>
            </a:extLst>
          </p:cNvPr>
          <p:cNvSpPr/>
          <p:nvPr/>
        </p:nvSpPr>
        <p:spPr bwMode="auto">
          <a:xfrm>
            <a:off x="9034272" y="5047488"/>
            <a:ext cx="2743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Relevant Roles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Project Manager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Finance Administrator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Executive Director</a:t>
            </a:r>
          </a:p>
        </p:txBody>
      </p:sp>
    </p:spTree>
    <p:extLst>
      <p:ext uri="{BB962C8B-B14F-4D97-AF65-F5344CB8AC3E}">
        <p14:creationId xmlns:p14="http://schemas.microsoft.com/office/powerpoint/2010/main" val="41189148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A69C8-80FA-4DCE-988E-C0233DA3D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645920"/>
            <a:ext cx="11339774" cy="3716402"/>
          </a:xfrm>
        </p:spPr>
        <p:txBody>
          <a:bodyPr/>
          <a:lstStyle/>
          <a:p>
            <a:r>
              <a:rPr lang="en-US" sz="1600" dirty="0"/>
              <a:t>Goals of this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Convenience of reimbursable expense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rules ensure complete records prior to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value of backing documentation or receipt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Key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Creation and submission of a reimbursable expense associated with either a project or cost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Creation and submission of an advance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rule failure on submission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D8BEB-242D-487B-BF0E-4725C40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Scenario:  Create and submit an expense in the mobile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C0A36-953D-4E4F-A18A-ED03B4210C29}"/>
              </a:ext>
            </a:extLst>
          </p:cNvPr>
          <p:cNvSpPr/>
          <p:nvPr/>
        </p:nvSpPr>
        <p:spPr bwMode="auto">
          <a:xfrm>
            <a:off x="9034272" y="5047488"/>
            <a:ext cx="2743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Relevant Roles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Project Team Member</a:t>
            </a:r>
          </a:p>
        </p:txBody>
      </p:sp>
    </p:spTree>
    <p:extLst>
      <p:ext uri="{BB962C8B-B14F-4D97-AF65-F5344CB8AC3E}">
        <p14:creationId xmlns:p14="http://schemas.microsoft.com/office/powerpoint/2010/main" val="23241376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A69C8-80FA-4DCE-988E-C0233DA3D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645920"/>
            <a:ext cx="11339774" cy="3716402"/>
          </a:xfrm>
        </p:spPr>
        <p:txBody>
          <a:bodyPr/>
          <a:lstStyle/>
          <a:p>
            <a:r>
              <a:rPr lang="en-US" sz="1600" dirty="0"/>
              <a:t>Goals of this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visibility of entered time and expenses (through views) – not waiting until end of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steps to review and approve or reject time in 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Key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Time &amp; Expense functional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Switch view to find submitted time or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Review, approve/reject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attachment, approve/reject expense or advance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D8BEB-242D-487B-BF0E-4725C40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Scenario:  Approve submitted time and expense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9CB93-5812-4AE6-9920-997840D96819}"/>
              </a:ext>
            </a:extLst>
          </p:cNvPr>
          <p:cNvSpPr/>
          <p:nvPr/>
        </p:nvSpPr>
        <p:spPr bwMode="auto">
          <a:xfrm>
            <a:off x="9034272" y="5047488"/>
            <a:ext cx="2743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Relevant Roles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Project Manager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Finance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6121154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A69C8-80FA-4DCE-988E-C0233DA3D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645920"/>
            <a:ext cx="11339774" cy="3328091"/>
          </a:xfrm>
        </p:spPr>
        <p:txBody>
          <a:bodyPr/>
          <a:lstStyle/>
          <a:p>
            <a:r>
              <a:rPr lang="en-US" sz="1600" dirty="0"/>
              <a:t>Goals of this 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administrative controls that ensure information accuracy and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extensibility of the solution</a:t>
            </a:r>
          </a:p>
          <a:p>
            <a:endParaRPr lang="en-US" sz="1600" dirty="0"/>
          </a:p>
          <a:p>
            <a:r>
              <a:rPr lang="en-US" sz="1600" dirty="0"/>
              <a:t>Key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Administration functional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 currency with exchange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Navigate through other Finance or Company-related records such as Planning Periods, GL Accounts, Funds,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Active/Inactive status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D8BEB-242D-487B-BF0E-4725C40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40" dirty="0"/>
              <a:t>Scenario:  Add a new currency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CEFBF-81B2-4E93-87A1-15754B3B41F9}"/>
              </a:ext>
            </a:extLst>
          </p:cNvPr>
          <p:cNvSpPr/>
          <p:nvPr/>
        </p:nvSpPr>
        <p:spPr bwMode="auto">
          <a:xfrm>
            <a:off x="9034272" y="5047488"/>
            <a:ext cx="2743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Relevant Roles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Finance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8088258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bb2f383-64e8-43a2-bc29-bea0a6fd6bd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08F77D67AB045A322382BD52F69D2" ma:contentTypeVersion="12" ma:contentTypeDescription="Create a new document." ma:contentTypeScope="" ma:versionID="4ac17ab8eb4ce7e6c64b506f2c76ff29">
  <xsd:schema xmlns:xsd="http://www.w3.org/2001/XMLSchema" xmlns:xs="http://www.w3.org/2001/XMLSchema" xmlns:p="http://schemas.microsoft.com/office/2006/metadata/properties" xmlns:ns2="154394fe-d9db-426d-8700-7b499e97b9ba" xmlns:ns3="3bb2f383-64e8-43a2-bc29-bea0a6fd6bdf" targetNamespace="http://schemas.microsoft.com/office/2006/metadata/properties" ma:root="true" ma:fieldsID="e81b61d212a728d419bed8054a9b1ad5" ns2:_="" ns3:_="">
    <xsd:import namespace="154394fe-d9db-426d-8700-7b499e97b9ba"/>
    <xsd:import namespace="3bb2f383-64e8-43a2-bc29-bea0a6fd6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394fe-d9db-426d-8700-7b499e97b9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2f383-64e8-43a2-bc29-bea0a6fd6bd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8512AA-CF09-4F5B-83BE-B3490CCD5B2E}">
  <ds:schemaRefs>
    <ds:schemaRef ds:uri="http://purl.org/dc/dcmitype/"/>
    <ds:schemaRef ds:uri="http://schemas.microsoft.com/office/2006/documentManagement/types"/>
    <ds:schemaRef ds:uri="http://www.w3.org/XML/1998/namespace"/>
    <ds:schemaRef ds:uri="f4cea428-651b-4c69-a382-858d1e394fd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05EC44-D178-4FA2-BD4A-0535394A93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9EF20-4775-4E32-9B07-035822F4D18C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859</Words>
  <Application>Microsoft Office PowerPoint</Application>
  <PresentationFormat>Widescreen</PresentationFormat>
  <Paragraphs>147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Semibold</vt:lpstr>
      <vt:lpstr>Office Theme</vt:lpstr>
      <vt:lpstr>Nonprofit Operations Toolkit</vt:lpstr>
      <vt:lpstr>Preparation</vt:lpstr>
      <vt:lpstr>Overview</vt:lpstr>
      <vt:lpstr>Scenario:  Onboarding a new worker</vt:lpstr>
      <vt:lpstr>Scenario:  Create a proposal budget for a new award</vt:lpstr>
      <vt:lpstr>Scenario:  Enter and submit time in the mobile app</vt:lpstr>
      <vt:lpstr>Scenario:  Create and submit an expense in the mobile app</vt:lpstr>
      <vt:lpstr>Scenario:  Approve submitted time and expense</vt:lpstr>
      <vt:lpstr>Scenario:  Add a new 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Nonprofit Operations Toolkit</dc:title>
  <dc:creator>Chris Zimney (MBO Partners)</dc:creator>
  <cp:lastModifiedBy>Chris Zimney (MBO Partners)</cp:lastModifiedBy>
  <cp:revision>4</cp:revision>
  <dcterms:created xsi:type="dcterms:W3CDTF">2019-12-12T16:21:53Z</dcterms:created>
  <dcterms:modified xsi:type="dcterms:W3CDTF">2020-03-09T15:35:34Z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0x010100A0808F77D67AB045A322382BD52F69D2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