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Comfortaa Regular"/>
      <p:regular r:id="rId41"/>
      <p:bold r:id="rId42"/>
    </p:embeddedFont>
    <p:embeddedFont>
      <p:font typeface="Quicksand"/>
      <p:regular r:id="rId43"/>
      <p:bold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ComfortaaRegular-bold.fntdata"/><Relationship Id="rId41" Type="http://schemas.openxmlformats.org/officeDocument/2006/relationships/font" Target="fonts/ComfortaaRegular-regular.fntdata"/><Relationship Id="rId22" Type="http://schemas.openxmlformats.org/officeDocument/2006/relationships/slide" Target="slides/slide18.xml"/><Relationship Id="rId44" Type="http://schemas.openxmlformats.org/officeDocument/2006/relationships/font" Target="fonts/Quicksand-bold.fntdata"/><Relationship Id="rId21" Type="http://schemas.openxmlformats.org/officeDocument/2006/relationships/slide" Target="slides/slide17.xml"/><Relationship Id="rId43" Type="http://schemas.openxmlformats.org/officeDocument/2006/relationships/font" Target="fonts/Quicksand-regular.fntdata"/><Relationship Id="rId24" Type="http://schemas.openxmlformats.org/officeDocument/2006/relationships/slide" Target="slides/slide20.xml"/><Relationship Id="rId46" Type="http://schemas.openxmlformats.org/officeDocument/2006/relationships/font" Target="fonts/Comfortaa-bold.fntdata"/><Relationship Id="rId23" Type="http://schemas.openxmlformats.org/officeDocument/2006/relationships/slide" Target="slides/slide19.xml"/><Relationship Id="rId45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d804c6c8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d804c6c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1d804c6c8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1d804c6c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d804c6c8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d804c6c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d804c6c8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d804c6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d804c6c8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d804c6c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d804c6c8_0_3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d804c6c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d804c6c8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d804c6c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d804c6c8_0_2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d804c6c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d804c6c8_0_2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d804c6c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d804c6c8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1d804c6c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d804c6c8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1d804c6c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1d804c6c8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1d804c6c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d804c6c8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d804c6c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d804c6c8_0_2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1d804c6c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d804c6c8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d804c6c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d804c6c8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1d804c6c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d804c6c8_0_2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d804c6c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1d804c6c8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1d804c6c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d804c6c8_0_2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1d804c6c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d804c6c8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1d804c6c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d804c6c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d804c6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1d804c6c8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1d804c6c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d804c6c8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d804c6c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d804c6c8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1d804c6c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1d804c6c8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1d804c6c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1d804c6c8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1d804c6c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d804c6c8_0_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d804c6c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d804c6c8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d804c6c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d804c6c8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d804c6c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d804c6c8_0_2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d804c6c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orrespondent.net/" TargetMode="External"/><Relationship Id="rId4" Type="http://schemas.openxmlformats.org/officeDocument/2006/relationships/hyperlink" Target="https://www.pravda.com.ua/" TargetMode="External"/><Relationship Id="rId5" Type="http://schemas.openxmlformats.org/officeDocument/2006/relationships/hyperlink" Target="https://www.liga.ne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231800" y="2471132"/>
            <a:ext cx="66804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9C0BA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Побудова хронології подій, пов’язаних із заданим об’єктом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Збір та анотація даних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229125" y="1136525"/>
            <a:ext cx="74883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Тренувальні дані скрейпились з українських новинних сайтів (</a:t>
            </a:r>
            <a:r>
              <a:rPr lang="en" sz="1200">
                <a:solidFill>
                  <a:srgbClr val="A4C2F4"/>
                </a:solidFill>
                <a:uFill>
                  <a:noFill/>
                </a:uFill>
                <a:latin typeface="Comfortaa Regular"/>
                <a:ea typeface="Comfortaa Regular"/>
                <a:cs typeface="Comfortaa Regular"/>
                <a:sym typeface="Comfortaa Regular"/>
                <a:hlinkClick r:id="rId3"/>
              </a:rPr>
              <a:t>https://korrespondent.net</a:t>
            </a:r>
            <a:r>
              <a:rPr lang="en" sz="1200">
                <a:solidFill>
                  <a:srgbClr val="A4C2F4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, </a:t>
            </a:r>
            <a:r>
              <a:rPr lang="en" sz="1200">
                <a:solidFill>
                  <a:srgbClr val="A4C2F4"/>
                </a:solidFill>
                <a:uFill>
                  <a:noFill/>
                </a:uFill>
                <a:latin typeface="Comfortaa Regular"/>
                <a:ea typeface="Comfortaa Regular"/>
                <a:cs typeface="Comfortaa Regular"/>
                <a:sym typeface="Comfortaa Regular"/>
                <a:hlinkClick r:id="rId4"/>
              </a:rPr>
              <a:t>https://www.pravda.com.ua</a:t>
            </a:r>
            <a:r>
              <a:rPr lang="en" sz="1200">
                <a:solidFill>
                  <a:srgbClr val="A4C2F4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, </a:t>
            </a:r>
            <a:r>
              <a:rPr lang="en" sz="1200">
                <a:solidFill>
                  <a:srgbClr val="A4C2F4"/>
                </a:solidFill>
                <a:uFill>
                  <a:noFill/>
                </a:uFill>
                <a:latin typeface="Comfortaa Regular"/>
                <a:ea typeface="Comfortaa Regular"/>
                <a:cs typeface="Comfortaa Regular"/>
                <a:sym typeface="Comfortaa Regular"/>
                <a:hlinkClick r:id="rId5"/>
              </a:rPr>
              <a:t>https://www.liga.net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) приблизно за останній рік станом на березень 2020. + трохи даних від компанії Semantrum. Всього - близько </a:t>
            </a:r>
            <a:r>
              <a:rPr b="1"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13000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новин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Анотувальниця анотувала оцими руками денно і інколи нощно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Проанотовано було лише близько </a:t>
            </a:r>
            <a:r>
              <a:rPr b="1"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1500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статей, із яких вийшло трохи більше </a:t>
            </a:r>
            <a:r>
              <a:rPr b="1"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3000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прикладів </a:t>
            </a:r>
            <a:r>
              <a:rPr lang="en" sz="1200">
                <a:solidFill>
                  <a:srgbClr val="E8E7E3"/>
                </a:solidFill>
              </a:rPr>
              <a:t>¯\_(ツ)_/¯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4294967295" type="ctrTitle"/>
          </p:nvPr>
        </p:nvSpPr>
        <p:spPr>
          <a:xfrm>
            <a:off x="2307675" y="1554588"/>
            <a:ext cx="602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Метрики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51" y="1991775"/>
            <a:ext cx="1159800" cy="1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2210475" y="3151575"/>
            <a:ext cx="61254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IS_EVENT/IS_NOT_EVENT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Precision, Recall, F1 score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4294967295" type="ctrTitle"/>
          </p:nvPr>
        </p:nvSpPr>
        <p:spPr>
          <a:xfrm>
            <a:off x="2236125" y="1991838"/>
            <a:ext cx="602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Реалізація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51" y="1991775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Модель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229125" y="1136525"/>
            <a:ext cx="7488300" cy="20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в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ибрано </a:t>
            </a:r>
            <a:r>
              <a:rPr b="1"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LogisticRegression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класифіктор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б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ули спроби використати RandomForest, але він показав гірший результат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д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о нейронок справа не дішла, може то й на краще ( ͡° ͜ʖ ͡°)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Фічі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1229125" y="1136525"/>
            <a:ext cx="74883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Структура речення, дерево залежностей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Граматичні ознаки слів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Фічі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229125" y="1136525"/>
            <a:ext cx="74883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C0BA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Основні фічі, що начебто спрацювали</a:t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Час присудка (predicate) - якщо це дієслово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Наявність підмета (subject)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Наявність об’єкта (object)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Паттерн частин мови </a:t>
            </a:r>
            <a:r>
              <a:rPr b="1" lang="en" sz="1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підмет-присудок-об’єкт</a:t>
            </a:r>
            <a:endParaRPr b="1" sz="1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Частини мови контексту (“вікно” по три слова зліва і справа) підмета, присудка та об’єкта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Час підрядного дієслова у складнопідрядному реченні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Classification report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1229125" y="1136525"/>
            <a:ext cx="71661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     	  	   precision     recall  f1-score   support</a:t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		False               0.72       0.68          0.70            458</a:t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		 True                0.75       0.79          0.77	   561</a:t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        </a:t>
            </a:r>
            <a:r>
              <a:rPr lang="en" sz="105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Accuracy				        0.74	   1019</a:t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      macro avg       	 0.74       0.73           0.73	   1019</a:t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        weighted avg       	 0.74       0.74           0.74	   1019</a:t>
            </a:r>
            <a:endParaRPr sz="105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178225" y="4467775"/>
            <a:ext cx="4666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Даних</a:t>
            </a:r>
            <a:r>
              <a:rPr lang="en" sz="1200">
                <a:solidFill>
                  <a:srgbClr val="CCCCCC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, як ми бачимо, було... прям небагато :(</a:t>
            </a:r>
            <a:endParaRPr sz="1200">
              <a:solidFill>
                <a:srgbClr val="CCCCCC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229125" y="1136525"/>
            <a:ext cx="7488300" cy="20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Дані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Анотування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Робота з фічами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дані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229125" y="1136525"/>
            <a:ext cx="7488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Шумність (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посилання на інші статті, посилання на фото/відео, реклама, подяки, анонси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дані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229125" y="1136525"/>
            <a:ext cx="7488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Шумність (посилання на інші статті, посилання на фото/відео, реклама, подяки, анонси)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Однорідність (2019 - 2020 роки)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4294967295" type="subTitle"/>
          </p:nvPr>
        </p:nvSpPr>
        <p:spPr>
          <a:xfrm>
            <a:off x="1500750" y="1405200"/>
            <a:ext cx="18852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Аліса</a:t>
            </a:r>
            <a:endParaRPr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77" name="Google Shape;77;p13"/>
          <p:cNvSpPr txBox="1"/>
          <p:nvPr>
            <p:ph idx="4294967295" type="body"/>
          </p:nvPr>
        </p:nvSpPr>
        <p:spPr>
          <a:xfrm>
            <a:off x="1500750" y="462819"/>
            <a:ext cx="66714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Frontend Developer @        Preply</a:t>
            </a:r>
            <a:endParaRPr sz="1800">
              <a:solidFill>
                <a:srgbClr val="F3F3F3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325" y="573675"/>
            <a:ext cx="427725" cy="4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анотування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229125" y="1136525"/>
            <a:ext cx="74883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Анотування - процес дуууже повільний (100 - 200 статей/вечір)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анотування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1229125" y="1136525"/>
            <a:ext cx="74883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Анотування - процес дуууже повільний (100 - 200 статей/вечір)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Читання новин з минулого впливає на психічне здоров’я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анотування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1229125" y="1136525"/>
            <a:ext cx="74883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Анотування - процес дуууже повільний (100 - 200 статей/вечір)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Читання новин з минулого впливає на психічне здоров’я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Подія чи не подія?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анотування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1229125" y="1136525"/>
            <a:ext cx="74883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Анотування - процес дуууже повільний (100 - 200 статей/вечір)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Читання новин з минулого впливає на психічне здоров’я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Подія чи не подія?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Парсинг анотованих текстів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фічі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1229125" y="1136525"/>
            <a:ext cx="7488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Робота з  деревом залежностей - пекло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фічі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1229125" y="1136525"/>
            <a:ext cx="7488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Робота з  деревом залежностей - пекло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Можна витратити купу часу на фічу, яка здається важливою і отримати в кращому випадку НІЯКОГО ПОКРАЩЕННЯ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фічі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1229125" y="1136525"/>
            <a:ext cx="7488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Робота з  деревом залежностей - пекло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Можна витратити купу часу на фічу, яка здається важливою і отримати в кращому випадку НІЯКОГО ПОКРАЩЕННЯ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stanza іноді дивно парсить речення, розбиваючи його на декілька там, де не треба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Складнощі та проблеми: фічі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1229125" y="1136525"/>
            <a:ext cx="7488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Робота з  деревом залежностей - пекло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Можна витратити купу часу на фічу, яка здається важливою і отримати в кращому випадку НІЯКОГО ПОКРАЩЕННЯ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stanza іноді дивно парсить речення, розбиваючи його на декілька там, де не треба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stanza іноді дивно парсить в принципі </a:t>
            </a:r>
            <a:r>
              <a:rPr lang="en" sz="1200">
                <a:solidFill>
                  <a:srgbClr val="E8E7E3"/>
                </a:solidFill>
              </a:rPr>
              <a:t>¯\_(ツ)_/¯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Що покращити/пофіксити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1229125" y="1136525"/>
            <a:ext cx="74883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Обробка підрядних речень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“</a:t>
            </a:r>
            <a:r>
              <a:rPr i="1" lang="en" sz="1100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Зеленський заявив, що </a:t>
            </a:r>
            <a:r>
              <a:rPr b="1" i="1" lang="en" sz="1100">
                <a:solidFill>
                  <a:srgbClr val="F35B69"/>
                </a:solidFill>
                <a:latin typeface="Comfortaa"/>
                <a:ea typeface="Comfortaa"/>
                <a:cs typeface="Comfortaa"/>
                <a:sym typeface="Comfortaa"/>
              </a:rPr>
              <a:t>Аваков</a:t>
            </a:r>
            <a:r>
              <a:rPr i="1" lang="en" sz="1100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має нести відповідальність за ситуації в Кагарлику та Броварах”</a:t>
            </a:r>
            <a:endParaRPr i="1" sz="1100">
              <a:solidFill>
                <a:srgbClr val="F35B69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Обробка речень з цитатами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“Арахамія про альтернативу </a:t>
            </a:r>
            <a:r>
              <a:rPr b="1" i="1" lang="en" sz="1100">
                <a:solidFill>
                  <a:srgbClr val="F35B69"/>
                </a:solidFill>
                <a:latin typeface="Comfortaa"/>
                <a:ea typeface="Comfortaa"/>
                <a:cs typeface="Comfortaa"/>
                <a:sym typeface="Comfortaa"/>
              </a:rPr>
              <a:t>Авакову</a:t>
            </a:r>
            <a:r>
              <a:rPr i="1" lang="en" sz="1100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: Ми передали прапор прийняття рішення президенту</a:t>
            </a:r>
            <a:r>
              <a:rPr i="1" lang="en" sz="1100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”</a:t>
            </a:r>
            <a:endParaRPr i="1" sz="1100">
              <a:solidFill>
                <a:srgbClr val="F35B69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Та купа інших багів…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“Депутати зацікавились «таємним» підрозділом </a:t>
            </a:r>
            <a:r>
              <a:rPr b="1" i="1" lang="en" sz="1100">
                <a:solidFill>
                  <a:srgbClr val="F35B69"/>
                </a:solidFill>
                <a:latin typeface="Comfortaa"/>
                <a:ea typeface="Comfortaa"/>
                <a:cs typeface="Comfortaa"/>
                <a:sym typeface="Comfortaa"/>
              </a:rPr>
              <a:t>Авакова</a:t>
            </a:r>
            <a:r>
              <a:rPr i="1" lang="en" sz="1100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”</a:t>
            </a:r>
            <a:endParaRPr i="1" sz="1100">
              <a:solidFill>
                <a:srgbClr val="F35B69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Обробка NER-сутностей та визначення “важливості” події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Мержити подібні статті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Дані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 txBox="1"/>
          <p:nvPr>
            <p:ph idx="4294967295" type="ctrTitle"/>
          </p:nvPr>
        </p:nvSpPr>
        <p:spPr>
          <a:xfrm>
            <a:off x="2426925" y="1695450"/>
            <a:ext cx="63894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Як це працює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51" y="1991775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1530175" y="2307800"/>
            <a:ext cx="7190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9C0BA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Окей, гугл, а… що таке подія?</a:t>
            </a:r>
            <a:endParaRPr sz="2400"/>
          </a:p>
        </p:txBody>
      </p:sp>
      <p:sp>
        <p:nvSpPr>
          <p:cNvPr id="85" name="Google Shape;85;p1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?</a:t>
            </a:r>
            <a:endParaRPr sz="3000">
              <a:solidFill>
                <a:srgbClr val="2E303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Як це бачить користувач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1229125" y="1136525"/>
            <a:ext cx="74883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Користувач вводить термін у систему пошуку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Система шукає новини згідно пошуково запиту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Відфільтровує їх і повертає тільки ті, що є на її скромну думку подіями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Користувач бачить красивий таймлайн і є задоволеним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idx="4294967295" type="ctrTitle"/>
          </p:nvPr>
        </p:nvSpPr>
        <p:spPr>
          <a:xfrm>
            <a:off x="2426925" y="1695450"/>
            <a:ext cx="63894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Вйо до демо!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51" y="1991775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idx="4294967295" type="ctrTitle"/>
          </p:nvPr>
        </p:nvSpPr>
        <p:spPr>
          <a:xfrm>
            <a:off x="2426925" y="1695450"/>
            <a:ext cx="63894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Чи існує життя після демо?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51" y="1991775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1143000" y="341853"/>
            <a:ext cx="68580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Як це бачить мій код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1229125" y="1136525"/>
            <a:ext cx="74883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Фронтенд передає пошуковий термін до бекенду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Бекенд через Google Search API питає в пошуковика новини за 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запитом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Всі дивляться, як крутиться спінер у браузері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Бекенд отримує новини і відфільтровує їх, застосовуючи нашу натреновану модельку і трошки додаткової магії на “іфочках”, повертає тільки ті, що пройшли перевірку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mfortaa Regular"/>
              <a:buChar char="-"/>
            </a:pP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Фронтенд красиво 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(наскільки може)</a:t>
            </a:r>
            <a:r>
              <a:rPr lang="en" sz="12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малює отримані дані</a:t>
            </a:r>
            <a:endParaRPr sz="12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4294967295" type="ctrTitle"/>
          </p:nvPr>
        </p:nvSpPr>
        <p:spPr>
          <a:xfrm>
            <a:off x="2426925" y="1695450"/>
            <a:ext cx="63894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Tech stack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551" y="1991775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1165475" y="325774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Використані інструменти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Apify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mfortaa Regular"/>
                <a:ea typeface="Comfortaa Regular"/>
                <a:cs typeface="Comfortaa Regular"/>
                <a:sym typeface="Comfortaa Regular"/>
              </a:rPr>
              <a:t>Утиліта для скрейпингу даних з сайтів</a:t>
            </a:r>
            <a:endParaRPr sz="12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85" name="Google Shape;285;p46"/>
          <p:cNvSpPr txBox="1"/>
          <p:nvPr>
            <p:ph idx="2" type="body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TagTog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mfortaa Regular"/>
                <a:ea typeface="Comfortaa Regular"/>
                <a:cs typeface="Comfortaa Regular"/>
                <a:sym typeface="Comfortaa Regular"/>
              </a:rPr>
              <a:t>Утиліта для анотування текстів</a:t>
            </a:r>
            <a:endParaRPr sz="12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86" name="Google Shape;286;p46"/>
          <p:cNvSpPr txBox="1"/>
          <p:nvPr>
            <p:ph idx="3" type="body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Stanza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mfortaa Regular"/>
                <a:ea typeface="Comfortaa Regular"/>
                <a:cs typeface="Comfortaa Regular"/>
                <a:sym typeface="Comfortaa Regular"/>
              </a:rPr>
              <a:t>Бібліотека NLP (одна з небагатьох, що підтримує українську)</a:t>
            </a:r>
            <a:endParaRPr sz="12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SerpWow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mfortaa Regular"/>
                <a:ea typeface="Comfortaa Regular"/>
                <a:cs typeface="Comfortaa Regular"/>
                <a:sym typeface="Comfortaa Regular"/>
              </a:rPr>
              <a:t>Google Search API</a:t>
            </a:r>
            <a:endParaRPr sz="12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88" name="Google Shape;288;p46"/>
          <p:cNvSpPr txBox="1"/>
          <p:nvPr>
            <p:ph idx="2" type="body"/>
          </p:nvPr>
        </p:nvSpPr>
        <p:spPr>
          <a:xfrm>
            <a:off x="3752300" y="3214628"/>
            <a:ext cx="1610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mfortaa Regular"/>
                <a:ea typeface="Comfortaa Regular"/>
                <a:cs typeface="Comfortaa Regular"/>
                <a:sym typeface="Comfortaa Regular"/>
              </a:rPr>
              <a:t>Бекенд</a:t>
            </a:r>
            <a:endParaRPr sz="12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289" name="Google Shape;289;p46"/>
          <p:cNvSpPr txBox="1"/>
          <p:nvPr>
            <p:ph idx="3" type="body"/>
          </p:nvPr>
        </p:nvSpPr>
        <p:spPr>
          <a:xfrm>
            <a:off x="6312825" y="3214629"/>
            <a:ext cx="11901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mfortaa Regular"/>
                <a:ea typeface="Comfortaa Regular"/>
                <a:cs typeface="Comfortaa Regular"/>
                <a:sym typeface="Comfortaa Regular"/>
              </a:rPr>
              <a:t>Фронтенд</a:t>
            </a:r>
            <a:endParaRPr sz="12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550" y="800737"/>
            <a:ext cx="378525" cy="3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288" y="758919"/>
            <a:ext cx="378525" cy="46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825" y="876100"/>
            <a:ext cx="1395380" cy="3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5550" y="2677526"/>
            <a:ext cx="1044150" cy="2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9275" y="2639674"/>
            <a:ext cx="378525" cy="3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5850" y="2639664"/>
            <a:ext cx="959048" cy="65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54896" y="2780159"/>
            <a:ext cx="378525" cy="3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idx="4294967295" type="ctrTitle"/>
          </p:nvPr>
        </p:nvSpPr>
        <p:spPr>
          <a:xfrm>
            <a:off x="1336100" y="1368194"/>
            <a:ext cx="7337700" cy="6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E3037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Дяка!</a:t>
            </a:r>
            <a:endParaRPr sz="2200">
              <a:solidFill>
                <a:srgbClr val="2E3037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302" name="Google Shape;302;p47"/>
          <p:cNvSpPr txBox="1"/>
          <p:nvPr>
            <p:ph idx="4294967295" type="subTitle"/>
          </p:nvPr>
        </p:nvSpPr>
        <p:spPr>
          <a:xfrm>
            <a:off x="1336100" y="2222588"/>
            <a:ext cx="73377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3F3F3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Питання?</a:t>
            </a:r>
            <a:endParaRPr sz="3600">
              <a:solidFill>
                <a:srgbClr val="F3F3F3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143000" y="199511"/>
            <a:ext cx="6858000" cy="8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Інкарнації підходів до визначення сутності поняття “подія”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182000" y="1176000"/>
            <a:ext cx="7488300" cy="27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Важливе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явище, що відбулось з об’єктом, де об’єкт відіграв </a:t>
            </a: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головну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роль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Quicksand"/>
              <a:buChar char="-"/>
            </a:pPr>
            <a:r>
              <a:rPr lang="en">
                <a:solidFill>
                  <a:schemeClr val="accen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Президентом США став Трамп +</a:t>
            </a:r>
            <a:endParaRPr>
              <a:solidFill>
                <a:schemeClr val="accen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5B69"/>
              </a:buClr>
              <a:buSzPts val="1400"/>
              <a:buFont typeface="Comfortaa Regular"/>
              <a:buChar char="-"/>
            </a:pPr>
            <a:r>
              <a:rPr lang="en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Гончарука відсторонено від посади прем’єр-міністра України -</a:t>
            </a:r>
            <a:endParaRPr>
              <a:solidFill>
                <a:srgbClr val="F35B69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5B69"/>
              </a:buClr>
              <a:buSzPts val="1400"/>
              <a:buFont typeface="Comfortaa Regular"/>
              <a:buChar char="-"/>
            </a:pPr>
            <a:r>
              <a:rPr lang="en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Зеленський провів прес-конференцію -</a:t>
            </a:r>
            <a:endParaRPr>
              <a:solidFill>
                <a:srgbClr val="F35B69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143000" y="199511"/>
            <a:ext cx="6858000" cy="8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Інкарнації підходів до визначення сутності поняття “подія”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189375" y="1176000"/>
            <a:ext cx="7488300" cy="27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Важливе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явище, що відбулось з об’єктом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Quicksand"/>
              <a:buChar char="-"/>
            </a:pPr>
            <a:r>
              <a:rPr lang="en">
                <a:solidFill>
                  <a:schemeClr val="accen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Президентом США став Трамп +</a:t>
            </a:r>
            <a:endParaRPr>
              <a:solidFill>
                <a:schemeClr val="accen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 Regular"/>
              <a:buChar char="-"/>
            </a:pPr>
            <a:r>
              <a:rPr lang="en">
                <a:solidFill>
                  <a:schemeClr val="accen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Гончарука відсторонено від посади прем’єр-міністра України +</a:t>
            </a:r>
            <a:endParaRPr>
              <a:solidFill>
                <a:schemeClr val="accen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5B69"/>
              </a:buClr>
              <a:buSzPts val="1400"/>
              <a:buFont typeface="Comfortaa Regular"/>
              <a:buChar char="-"/>
            </a:pPr>
            <a:r>
              <a:rPr lang="en">
                <a:solidFill>
                  <a:srgbClr val="F35B69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Зеленський провів прес-конференцію -</a:t>
            </a:r>
            <a:endParaRPr>
              <a:solidFill>
                <a:srgbClr val="F35B69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143000" y="199511"/>
            <a:ext cx="6858000" cy="8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fortaa Regular"/>
                <a:ea typeface="Comfortaa Regular"/>
                <a:cs typeface="Comfortaa Regular"/>
                <a:sym typeface="Comfortaa Regular"/>
              </a:rPr>
              <a:t>Інкарнації підходів до визначення сутності поняття “подія”</a:t>
            </a:r>
            <a:endParaRPr sz="24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189375" y="1176000"/>
            <a:ext cx="7488300" cy="27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Я</a:t>
            </a:r>
            <a:r>
              <a:rPr lang="en" sz="18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вище, що відбулось з об’єктом</a:t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Quicksand"/>
              <a:buChar char="-"/>
            </a:pPr>
            <a:r>
              <a:rPr lang="en">
                <a:solidFill>
                  <a:schemeClr val="accen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Президентом США став Трамп +</a:t>
            </a:r>
            <a:endParaRPr>
              <a:solidFill>
                <a:schemeClr val="accen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 Regular"/>
              <a:buChar char="-"/>
            </a:pPr>
            <a:r>
              <a:rPr lang="en">
                <a:solidFill>
                  <a:schemeClr val="accen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Гончарука відсторонено від посади прем’єр-міністра України +</a:t>
            </a:r>
            <a:endParaRPr>
              <a:solidFill>
                <a:schemeClr val="accen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mfortaa Regular"/>
              <a:buChar char="-"/>
            </a:pPr>
            <a:r>
              <a:rPr lang="en">
                <a:solidFill>
                  <a:schemeClr val="accent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Зеленський провів прес-конференцію +</a:t>
            </a:r>
            <a:endParaRPr>
              <a:solidFill>
                <a:schemeClr val="accent1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ctrTitle"/>
          </p:nvPr>
        </p:nvSpPr>
        <p:spPr>
          <a:xfrm>
            <a:off x="1489500" y="531301"/>
            <a:ext cx="7033800" cy="40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Побудова таймлайну значимих подій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  . . .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Фільтрація новин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75" y="645775"/>
            <a:ext cx="5189850" cy="38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4294967295" type="ctrTitle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fortaa Regular"/>
                <a:ea typeface="Comfortaa Regular"/>
                <a:cs typeface="Comfortaa Regular"/>
                <a:sym typeface="Comfortaa Regular"/>
              </a:rPr>
              <a:t>Дані</a:t>
            </a:r>
            <a:endParaRPr sz="36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51" y="1991775"/>
            <a:ext cx="1159800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