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3FF"/>
    <a:srgbClr val="0800A2"/>
    <a:srgbClr val="38355F"/>
    <a:srgbClr val="3F3D56"/>
    <a:srgbClr val="D0C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 autoAdjust="0"/>
    <p:restoredTop sz="94660"/>
  </p:normalViewPr>
  <p:slideViewPr>
    <p:cSldViewPr showGuides="1">
      <p:cViewPr varScale="1">
        <p:scale>
          <a:sx n="81" d="100"/>
          <a:sy n="81" d="100"/>
        </p:scale>
        <p:origin x="499" y="72"/>
      </p:cViewPr>
      <p:guideLst>
        <p:guide orient="horz" pos="2160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35255-DC58-41F1-937A-C0EEA0AEE5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1352E-2775-4414-BA18-9D851A864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FBFA-39E4-4CE7-B7D8-7FE34A96D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3DC4-BDD5-4D0F-AE2D-CF04EEA0D1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4813212" y="-13492880"/>
            <a:ext cx="21746416" cy="14977664"/>
          </a:xfrm>
          <a:prstGeom prst="ellipse">
            <a:avLst/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727848" y="404664"/>
            <a:ext cx="2160240" cy="2160240"/>
          </a:xfrm>
          <a:prstGeom prst="ellipse">
            <a:avLst/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720736" y="476672"/>
            <a:ext cx="2376264" cy="4176464"/>
            <a:chOff x="12685670" y="-747464"/>
            <a:chExt cx="2376264" cy="4176464"/>
          </a:xfrm>
        </p:grpSpPr>
        <p:sp>
          <p:nvSpPr>
            <p:cNvPr id="17" name="矩形 16"/>
            <p:cNvSpPr/>
            <p:nvPr/>
          </p:nvSpPr>
          <p:spPr>
            <a:xfrm>
              <a:off x="12685670" y="-747464"/>
              <a:ext cx="2376264" cy="1512168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685670" y="584684"/>
              <a:ext cx="2376264" cy="1512168"/>
            </a:xfrm>
            <a:prstGeom prst="rect">
              <a:avLst/>
            </a:prstGeom>
            <a:solidFill>
              <a:srgbClr val="D0C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685670" y="1916832"/>
              <a:ext cx="2376264" cy="151216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646864" y="2886198"/>
            <a:ext cx="712154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数据库课堂展示</a:t>
            </a:r>
            <a:endParaRPr lang="zh-CN" altLang="en-US" sz="7200" dirty="0">
              <a:solidFill>
                <a:srgbClr val="3F3D56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19823" y="4961621"/>
            <a:ext cx="4680520" cy="558300"/>
          </a:xfrm>
          <a:prstGeom prst="rect">
            <a:avLst/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64075" y="5057140"/>
            <a:ext cx="286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郑炜熹 李胜涛 曾正</a:t>
            </a:r>
            <a:endParaRPr lang="zh-CN" altLang="en-US" dirty="0">
              <a:solidFill>
                <a:schemeClr val="bg1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23592" y="2886198"/>
            <a:ext cx="7488832" cy="1200302"/>
          </a:xfrm>
          <a:prstGeom prst="rect">
            <a:avLst/>
          </a:prstGeom>
          <a:noFill/>
          <a:ln w="22225">
            <a:solidFill>
              <a:srgbClr val="3F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350544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15535" y="592455"/>
            <a:ext cx="1784985" cy="1784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-4478296" y="-783153"/>
            <a:ext cx="7519151" cy="8424936"/>
          </a:xfrm>
          <a:prstGeom prst="roundRect">
            <a:avLst>
              <a:gd name="adj" fmla="val 50000"/>
            </a:avLst>
          </a:prstGeom>
          <a:solidFill>
            <a:srgbClr val="6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-4752845" y="-783153"/>
            <a:ext cx="7519151" cy="8424936"/>
          </a:xfrm>
          <a:prstGeom prst="roundRect">
            <a:avLst>
              <a:gd name="adj" fmla="val 50000"/>
            </a:avLst>
          </a:prstGeom>
          <a:solidFill>
            <a:srgbClr val="3F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9927" y="1641216"/>
            <a:ext cx="1106170" cy="3276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演示目录</a:t>
            </a:r>
            <a:endParaRPr lang="zh-CN" altLang="en-US" sz="60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9453" y="1563663"/>
            <a:ext cx="3442699" cy="837184"/>
            <a:chOff x="5538844" y="1151657"/>
            <a:chExt cx="3442699" cy="837184"/>
          </a:xfrm>
        </p:grpSpPr>
        <p:sp>
          <p:nvSpPr>
            <p:cNvPr id="14" name="椭圆 13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泪滴形 14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储存模块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64373" y="498781"/>
            <a:ext cx="4003040" cy="837184"/>
            <a:chOff x="5538844" y="1151657"/>
            <a:chExt cx="4003040" cy="837184"/>
          </a:xfrm>
        </p:grpSpPr>
        <p:sp>
          <p:nvSpPr>
            <p:cNvPr id="20" name="椭圆 19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泪滴形 20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46919" y="1173882"/>
              <a:ext cx="28949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通信及异常处理模块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70723" y="3648394"/>
            <a:ext cx="3442699" cy="837184"/>
            <a:chOff x="5538844" y="1151657"/>
            <a:chExt cx="3442699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查询模块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147863" y="4616147"/>
            <a:ext cx="3442699" cy="837184"/>
            <a:chOff x="5538844" y="1151657"/>
            <a:chExt cx="3442699" cy="837184"/>
          </a:xfrm>
        </p:grpSpPr>
        <p:sp>
          <p:nvSpPr>
            <p:cNvPr id="30" name="椭圆 29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泪滴形 30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事务与恢复模块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69453" y="2613318"/>
            <a:ext cx="3442699" cy="837184"/>
            <a:chOff x="5538844" y="1151657"/>
            <a:chExt cx="3442699" cy="837184"/>
          </a:xfrm>
        </p:grpSpPr>
        <p:sp>
          <p:nvSpPr>
            <p:cNvPr id="3" name="椭圆 2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泪滴形 7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元数据管理模块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70723" y="5606747"/>
            <a:ext cx="3442699" cy="837184"/>
            <a:chOff x="5538844" y="1151657"/>
            <a:chExt cx="3442699" cy="837184"/>
          </a:xfrm>
        </p:grpSpPr>
        <p:sp>
          <p:nvSpPr>
            <p:cNvPr id="17" name="椭圆 16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泪滴形 22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46968" y="1173606"/>
              <a:ext cx="23345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用户模块</a:t>
              </a:r>
              <a:endParaRPr lang="zh-CN" altLang="en-US" sz="20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96107" y="2270102"/>
            <a:ext cx="4751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connect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、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disconnect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、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executeStatement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接口</a:t>
            </a:r>
            <a:endParaRPr lang="zh-CN" altLang="en-US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支持多种异常处理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并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将异常处理信息返回客户端进行展示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49" y="274805"/>
            <a:ext cx="2933851" cy="3098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439" y="4591104"/>
            <a:ext cx="5921420" cy="680964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1587500" y="354604"/>
            <a:ext cx="314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通讯与异常模块</a:t>
            </a:r>
            <a:endParaRPr lang="zh-CN" altLang="en-US" sz="2400" b="1" dirty="0">
              <a:solidFill>
                <a:srgbClr val="3F3D56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存储模块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84490" y="2252611"/>
            <a:ext cx="4791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java的序列化和反序列化实现记录的持久化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使用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B+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树的索引实现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对记录的增加、删除、修改、查询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支持五种数据类型：Int，Long，Float，Double，String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多列主键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4561" y="1932241"/>
            <a:ext cx="3093988" cy="342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61" y="2539687"/>
            <a:ext cx="3581710" cy="3048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61" y="3137893"/>
            <a:ext cx="5662151" cy="2667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61" y="3706251"/>
            <a:ext cx="4374259" cy="2972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561" y="4225473"/>
            <a:ext cx="5250635" cy="281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元数据管理模块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86457" y="2312492"/>
            <a:ext cx="4645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支持表的删除、修改、创建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支持数据库的删除、创建、切换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支持表和数据库元数据的持久化（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提供对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WAL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机制的支持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重启数据库可以从存储的元数据中恢复数据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045197" y="5743320"/>
            <a:ext cx="1541292" cy="20596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查询模块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: Select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90327" y="2189182"/>
            <a:ext cx="4721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选择列时支持 AttrName, tableName.AttrName, *, tableName.*等指定方式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from子句支持多个表的join以及笛卡尔积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en-US" altLang="zh-CN" sz="1600" dirty="0" err="1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where子句支持逻辑运算符AND等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.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自动检查是否使用主键进行查询，进行索引查找，其余选择线性查找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112626"/>
            <a:ext cx="4816257" cy="975445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479376" y="4202033"/>
            <a:ext cx="5110239" cy="2353468"/>
            <a:chOff x="479376" y="1651596"/>
            <a:chExt cx="5110239" cy="2353468"/>
          </a:xfrm>
        </p:grpSpPr>
        <p:grpSp>
          <p:nvGrpSpPr>
            <p:cNvPr id="48" name="组合 47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57" name="矩形: 圆角 56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55" name="矩形: 圆角 54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: 圆角 55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矩形: 圆角 49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r>
                <a:rPr lang="en-US" altLang="zh-CN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: </a:t>
              </a:r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其余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73621" y="4795667"/>
            <a:ext cx="472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支持数据行的插入、删除、更新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支持数据表的创建删除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支持数据库的创建等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12" y="3212976"/>
            <a:ext cx="2316681" cy="3436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事务与恢复模块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62814" y="2272866"/>
            <a:ext cx="5568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事务的开始结束，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strat transaction; commit;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事务的恢复，使用事务的内存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log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 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rollback; </a:t>
            </a:r>
            <a:endParaRPr lang="en-US" altLang="zh-CN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WAL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机制，将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sql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语句写入 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*.script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文件</a:t>
            </a:r>
            <a:endParaRPr lang="zh-CN" altLang="en-US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多事务的的并发机制，基于</a:t>
            </a:r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2PL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协议的可重复读</a:t>
            </a:r>
            <a:endParaRPr lang="zh-CN" altLang="en-US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lang="en-US" altLang="zh-CN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</a:t>
            </a:r>
            <a:r>
              <a:rPr lang="zh-CN" altLang="en-US"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死锁回滚处理</a:t>
            </a:r>
            <a:endParaRPr lang="zh-CN" altLang="en-US"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7181"/>
          <a:stretch>
            <a:fillRect/>
          </a:stretch>
        </p:blipFill>
        <p:spPr>
          <a:xfrm>
            <a:off x="6562090" y="1961985"/>
            <a:ext cx="3907155" cy="145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083949" y="-1230577"/>
            <a:ext cx="3961248" cy="871456"/>
          </a:xfrm>
          <a:prstGeom prst="rect">
            <a:avLst/>
          </a:prstGeom>
          <a:solidFill>
            <a:srgbClr val="D0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305037" y="-891480"/>
            <a:ext cx="7228844" cy="9436713"/>
          </a:xfrm>
          <a:custGeom>
            <a:avLst/>
            <a:gdLst>
              <a:gd name="connsiteX0" fmla="*/ 548207 w 7228844"/>
              <a:gd name="connsiteY0" fmla="*/ 734961 h 9436713"/>
              <a:gd name="connsiteX1" fmla="*/ 1706447 w 7228844"/>
              <a:gd name="connsiteY1" fmla="*/ 2883801 h 9436713"/>
              <a:gd name="connsiteX2" fmla="*/ 761567 w 7228844"/>
              <a:gd name="connsiteY2" fmla="*/ 5169801 h 9436713"/>
              <a:gd name="connsiteX3" fmla="*/ 1203527 w 7228844"/>
              <a:gd name="connsiteY3" fmla="*/ 6495681 h 9436713"/>
              <a:gd name="connsiteX4" fmla="*/ 14807 w 7228844"/>
              <a:gd name="connsiteY4" fmla="*/ 7882521 h 9436713"/>
              <a:gd name="connsiteX5" fmla="*/ 2178887 w 7228844"/>
              <a:gd name="connsiteY5" fmla="*/ 8918841 h 9436713"/>
              <a:gd name="connsiteX6" fmla="*/ 6568007 w 7228844"/>
              <a:gd name="connsiteY6" fmla="*/ 8735961 h 9436713"/>
              <a:gd name="connsiteX7" fmla="*/ 6583247 w 7228844"/>
              <a:gd name="connsiteY7" fmla="*/ 658761 h 9436713"/>
              <a:gd name="connsiteX8" fmla="*/ 548207 w 7228844"/>
              <a:gd name="connsiteY8" fmla="*/ 734961 h 9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844" h="9436713">
                <a:moveTo>
                  <a:pt x="548207" y="734961"/>
                </a:moveTo>
                <a:cubicBezTo>
                  <a:pt x="-264593" y="1105801"/>
                  <a:pt x="1670887" y="2144661"/>
                  <a:pt x="1706447" y="2883801"/>
                </a:cubicBezTo>
                <a:cubicBezTo>
                  <a:pt x="1742007" y="3622941"/>
                  <a:pt x="845387" y="4567821"/>
                  <a:pt x="761567" y="5169801"/>
                </a:cubicBezTo>
                <a:cubicBezTo>
                  <a:pt x="677747" y="5771781"/>
                  <a:pt x="1327987" y="6043561"/>
                  <a:pt x="1203527" y="6495681"/>
                </a:cubicBezTo>
                <a:cubicBezTo>
                  <a:pt x="1079067" y="6947801"/>
                  <a:pt x="-147753" y="7478661"/>
                  <a:pt x="14807" y="7882521"/>
                </a:cubicBezTo>
                <a:cubicBezTo>
                  <a:pt x="177367" y="8286381"/>
                  <a:pt x="1086687" y="8776601"/>
                  <a:pt x="2178887" y="8918841"/>
                </a:cubicBezTo>
                <a:cubicBezTo>
                  <a:pt x="3271087" y="9061081"/>
                  <a:pt x="5833947" y="10112641"/>
                  <a:pt x="6568007" y="8735961"/>
                </a:cubicBezTo>
                <a:cubicBezTo>
                  <a:pt x="7302067" y="7359281"/>
                  <a:pt x="7578927" y="1989721"/>
                  <a:pt x="6583247" y="658761"/>
                </a:cubicBezTo>
                <a:cubicBezTo>
                  <a:pt x="5587567" y="-672199"/>
                  <a:pt x="1361007" y="364121"/>
                  <a:pt x="548207" y="734961"/>
                </a:cubicBezTo>
                <a:close/>
              </a:path>
            </a:pathLst>
          </a:custGeom>
          <a:solidFill>
            <a:srgbClr val="6C63F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79376" y="332656"/>
            <a:ext cx="4248472" cy="837184"/>
            <a:chOff x="5538844" y="1151657"/>
            <a:chExt cx="4248472" cy="837184"/>
          </a:xfrm>
        </p:grpSpPr>
        <p:sp>
          <p:nvSpPr>
            <p:cNvPr id="25" name="椭圆 24"/>
            <p:cNvSpPr/>
            <p:nvPr/>
          </p:nvSpPr>
          <p:spPr>
            <a:xfrm>
              <a:off x="5538844" y="1772309"/>
              <a:ext cx="1086349" cy="21653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泪滴形 25"/>
            <p:cNvSpPr/>
            <p:nvPr/>
          </p:nvSpPr>
          <p:spPr>
            <a:xfrm rot="8074129">
              <a:off x="5800161" y="1151657"/>
              <a:ext cx="562146" cy="562146"/>
            </a:xfrm>
            <a:prstGeom prst="teardrop">
              <a:avLst/>
            </a:prstGeom>
            <a:solidFill>
              <a:srgbClr val="6C6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46968" y="1173606"/>
              <a:ext cx="3140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F3D56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事务模块</a:t>
              </a:r>
              <a:endParaRPr lang="zh-CN" altLang="en-US" sz="2400" b="1" dirty="0">
                <a:solidFill>
                  <a:srgbClr val="3F3D5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9376" y="1651596"/>
            <a:ext cx="5110239" cy="2353468"/>
            <a:chOff x="479376" y="1651596"/>
            <a:chExt cx="5110239" cy="23534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62814" y="1682140"/>
              <a:ext cx="936105" cy="284291"/>
              <a:chOff x="1343471" y="1566800"/>
              <a:chExt cx="936105" cy="284291"/>
            </a:xfrm>
            <a:solidFill>
              <a:srgbClr val="38355F"/>
            </a:solidFill>
          </p:grpSpPr>
          <p:sp>
            <p:nvSpPr>
              <p:cNvPr id="33" name="矩形: 圆角 32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3713" y="1651596"/>
              <a:ext cx="936105" cy="284291"/>
              <a:chOff x="1343471" y="1566800"/>
              <a:chExt cx="936105" cy="284291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343471" y="1566800"/>
                <a:ext cx="576065" cy="284291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2071111" y="1570445"/>
                <a:ext cx="208465" cy="277000"/>
              </a:xfrm>
              <a:prstGeom prst="roundRect">
                <a:avLst>
                  <a:gd name="adj" fmla="val 50000"/>
                </a:avLst>
              </a:prstGeom>
              <a:solidFill>
                <a:srgbClr val="6C6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: 圆角 34"/>
            <p:cNvSpPr/>
            <p:nvPr/>
          </p:nvSpPr>
          <p:spPr>
            <a:xfrm>
              <a:off x="479376" y="2132856"/>
              <a:ext cx="5110239" cy="1872208"/>
            </a:xfrm>
            <a:prstGeom prst="roundRect">
              <a:avLst/>
            </a:prstGeom>
            <a:solidFill>
              <a:srgbClr val="D0CDE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98919" y="1651596"/>
              <a:ext cx="222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功能</a:t>
              </a:r>
              <a:endPara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62814" y="2272866"/>
            <a:ext cx="5568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用户的登录与验证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用户的创建(create user)和删除(drop user)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授权(grant)和收回权限(revoke)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拥有所有权限的数据库管理员root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r>
              <a:rPr sz="16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 用户数据持久化储存</a:t>
            </a:r>
            <a:endParaRPr sz="16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pic>
        <p:nvPicPr>
          <p:cNvPr id="3" name="图片 2" descr="截屏2020-06-14 下午10.48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7855" y="2021205"/>
            <a:ext cx="27686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宽屏</PresentationFormat>
  <Paragraphs>78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方正书宋_GBK</vt:lpstr>
      <vt:lpstr>Wingdings</vt:lpstr>
      <vt:lpstr>思源宋体 Heavy</vt:lpstr>
      <vt:lpstr>宋体-简</vt:lpstr>
      <vt:lpstr>思源宋体 Medium</vt:lpstr>
      <vt:lpstr>思源宋体 Light</vt:lpstr>
      <vt:lpstr>等线</vt:lpstr>
      <vt:lpstr>汉仪中等线KW</vt:lpstr>
      <vt:lpstr>苹方-简</vt:lpstr>
      <vt:lpstr>微软雅黑</vt:lpstr>
      <vt:lpstr>汉仪旗黑KW</vt:lpstr>
      <vt:lpstr>宋体</vt:lpstr>
      <vt:lpstr>Arial Unicode MS</vt:lpstr>
      <vt:lpstr>冬青黑体简体中文</vt:lpstr>
      <vt:lpstr>等线 Light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sc</dc:creator>
  <cp:lastModifiedBy>aiemu</cp:lastModifiedBy>
  <cp:revision>34</cp:revision>
  <dcterms:created xsi:type="dcterms:W3CDTF">2020-06-14T14:53:36Z</dcterms:created>
  <dcterms:modified xsi:type="dcterms:W3CDTF">2020-06-14T14:53:36Z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