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3FF"/>
    <a:srgbClr val="0800A2"/>
    <a:srgbClr val="38355F"/>
    <a:srgbClr val="3F3D56"/>
    <a:srgbClr val="D0C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 autoAdjust="0"/>
    <p:restoredTop sz="94660"/>
  </p:normalViewPr>
  <p:slideViewPr>
    <p:cSldViewPr showGuides="1">
      <p:cViewPr varScale="1">
        <p:scale>
          <a:sx n="81" d="100"/>
          <a:sy n="81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35255-DC58-41F1-937A-C0EEA0AEE51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1352E-2775-4414-BA18-9D851A864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FBFA-39E4-4CE7-B7D8-7FE34A96DA87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3DC4-BDD5-4D0F-AE2D-CF04EEA0D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4813212" y="-13492880"/>
            <a:ext cx="21746416" cy="14977664"/>
          </a:xfrm>
          <a:prstGeom prst="ellipse">
            <a:avLst/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727848" y="404664"/>
            <a:ext cx="2160240" cy="2160240"/>
          </a:xfrm>
          <a:prstGeom prst="ellipse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720736" y="476672"/>
            <a:ext cx="2376264" cy="4176464"/>
            <a:chOff x="12685670" y="-747464"/>
            <a:chExt cx="2376264" cy="4176464"/>
          </a:xfrm>
        </p:grpSpPr>
        <p:sp>
          <p:nvSpPr>
            <p:cNvPr id="17" name="矩形 16"/>
            <p:cNvSpPr/>
            <p:nvPr/>
          </p:nvSpPr>
          <p:spPr>
            <a:xfrm>
              <a:off x="12685670" y="-747464"/>
              <a:ext cx="2376264" cy="1512168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685670" y="584684"/>
              <a:ext cx="2376264" cy="1512168"/>
            </a:xfrm>
            <a:prstGeom prst="rect">
              <a:avLst/>
            </a:prstGeom>
            <a:solidFill>
              <a:srgbClr val="D0C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685670" y="1916832"/>
              <a:ext cx="2376264" cy="151216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646864" y="2886198"/>
            <a:ext cx="712154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数据库课堂展示</a:t>
            </a:r>
          </a:p>
        </p:txBody>
      </p:sp>
      <p:sp>
        <p:nvSpPr>
          <p:cNvPr id="30" name="矩形 29"/>
          <p:cNvSpPr/>
          <p:nvPr/>
        </p:nvSpPr>
        <p:spPr>
          <a:xfrm>
            <a:off x="3719823" y="4961621"/>
            <a:ext cx="4680520" cy="558300"/>
          </a:xfrm>
          <a:prstGeom prst="rect">
            <a:avLst/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664075" y="5057140"/>
            <a:ext cx="286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郑炜熹 李胜涛 曾正</a:t>
            </a:r>
          </a:p>
        </p:txBody>
      </p:sp>
      <p:sp>
        <p:nvSpPr>
          <p:cNvPr id="43" name="矩形 42"/>
          <p:cNvSpPr/>
          <p:nvPr/>
        </p:nvSpPr>
        <p:spPr>
          <a:xfrm>
            <a:off x="2423592" y="2886198"/>
            <a:ext cx="7488832" cy="1200302"/>
          </a:xfrm>
          <a:prstGeom prst="rect">
            <a:avLst/>
          </a:prstGeom>
          <a:noFill/>
          <a:ln w="22225">
            <a:solidFill>
              <a:srgbClr val="3F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350544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5535" y="592455"/>
            <a:ext cx="1784985" cy="17849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-4478296" y="-783153"/>
            <a:ext cx="7519151" cy="8424936"/>
          </a:xfrm>
          <a:prstGeom prst="roundRect">
            <a:avLst>
              <a:gd name="adj" fmla="val 50000"/>
            </a:avLst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-4752845" y="-783153"/>
            <a:ext cx="7519151" cy="8424936"/>
          </a:xfrm>
          <a:prstGeom prst="roundRect">
            <a:avLst>
              <a:gd name="adj" fmla="val 50000"/>
            </a:avLst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9927" y="1641216"/>
            <a:ext cx="1106170" cy="3276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演示目录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368718" y="1267753"/>
            <a:ext cx="3442699" cy="837184"/>
            <a:chOff x="5538844" y="1151657"/>
            <a:chExt cx="3442699" cy="837184"/>
          </a:xfrm>
        </p:grpSpPr>
        <p:sp>
          <p:nvSpPr>
            <p:cNvPr id="14" name="椭圆 13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泪滴形 14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储存模块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68718" y="254941"/>
            <a:ext cx="4003040" cy="837184"/>
            <a:chOff x="5538844" y="1151657"/>
            <a:chExt cx="4003040" cy="837184"/>
          </a:xfrm>
        </p:grpSpPr>
        <p:sp>
          <p:nvSpPr>
            <p:cNvPr id="20" name="椭圆 19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泪滴形 20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46919" y="1173882"/>
              <a:ext cx="28949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通信及异常处理模块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72528" y="4032569"/>
            <a:ext cx="3442699" cy="837184"/>
            <a:chOff x="5538844" y="1151657"/>
            <a:chExt cx="3442699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查询模块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373798" y="5230827"/>
            <a:ext cx="3442699" cy="837184"/>
            <a:chOff x="5538844" y="1151657"/>
            <a:chExt cx="3442699" cy="837184"/>
          </a:xfrm>
        </p:grpSpPr>
        <p:sp>
          <p:nvSpPr>
            <p:cNvPr id="30" name="椭圆 29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泪滴形 30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事务与恢复模块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68718" y="2650148"/>
            <a:ext cx="3442699" cy="837184"/>
            <a:chOff x="5538844" y="1151657"/>
            <a:chExt cx="3442699" cy="837184"/>
          </a:xfrm>
        </p:grpSpPr>
        <p:sp>
          <p:nvSpPr>
            <p:cNvPr id="3" name="椭圆 2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泪滴形 7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元数据管理模块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1172D3F9-D2E7-441E-A9F8-0A34FB2D195A}"/>
              </a:ext>
            </a:extLst>
          </p:cNvPr>
          <p:cNvSpPr txBox="1"/>
          <p:nvPr/>
        </p:nvSpPr>
        <p:spPr>
          <a:xfrm>
            <a:off x="696107" y="2270102"/>
            <a:ext cx="4751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实现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connect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、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disconnect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、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executeStatement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接口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支持多种异常处理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并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将异常处理信息返回客户端进行展示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9C77E-6E49-46EC-8DB7-F34133D0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49" y="274805"/>
            <a:ext cx="2933851" cy="30989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7920BA-3964-4B23-ACAB-99818B7F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39" y="4591104"/>
            <a:ext cx="5921420" cy="680964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5624FAB5-72E6-4A27-9888-AED5538FFC38}"/>
              </a:ext>
            </a:extLst>
          </p:cNvPr>
          <p:cNvSpPr txBox="1"/>
          <p:nvPr/>
        </p:nvSpPr>
        <p:spPr>
          <a:xfrm>
            <a:off x="1587500" y="354604"/>
            <a:ext cx="314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通讯与异常模块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存储模块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A7DFA77-11F3-4659-A6FC-0DFB05906611}"/>
              </a:ext>
            </a:extLst>
          </p:cNvPr>
          <p:cNvSpPr txBox="1"/>
          <p:nvPr/>
        </p:nvSpPr>
        <p:spPr>
          <a:xfrm>
            <a:off x="584490" y="2252611"/>
            <a:ext cx="4791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java的序列化和反序列化实现记录的持久化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使用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B+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树的索引实现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对记录的增加、删除、修改、查询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支持五种数据类型：Int，Long，Float，Double，String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多列主键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C3E5ED-BB3D-4B92-94F4-3D6AA288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61" y="1932241"/>
            <a:ext cx="3093988" cy="3429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B38704D-25A8-43E9-A0C9-37E3703A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61" y="2539687"/>
            <a:ext cx="3581710" cy="3048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3D4704-5630-4532-B4AC-C8553DB4D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61" y="3137893"/>
            <a:ext cx="5662151" cy="2667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B510A3-C8AA-4643-871D-5C13DAE8D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561" y="3706251"/>
            <a:ext cx="4374259" cy="2972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3FC3B6-D199-44E2-A658-96ACF0482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561" y="4225473"/>
            <a:ext cx="5250635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1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元数据管理模块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89BD4EF-8456-46B0-8F44-2515A4082F82}"/>
              </a:ext>
            </a:extLst>
          </p:cNvPr>
          <p:cNvSpPr txBox="1"/>
          <p:nvPr/>
        </p:nvSpPr>
        <p:spPr>
          <a:xfrm>
            <a:off x="586457" y="2312492"/>
            <a:ext cx="4645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支持表的删除、修改、创建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支持数据库的删除、创建、切换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支持表和数据库元数据的持久化（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提供对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WAL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机制的支持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）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重启数据库可以从存储的元数据中恢复数据</a:t>
            </a:r>
          </a:p>
        </p:txBody>
      </p:sp>
    </p:spTree>
    <p:extLst>
      <p:ext uri="{BB962C8B-B14F-4D97-AF65-F5344CB8AC3E}">
        <p14:creationId xmlns:p14="http://schemas.microsoft.com/office/powerpoint/2010/main" val="293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045197" y="5743320"/>
            <a:ext cx="1541292" cy="205960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查询模块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r>
                <a:rPr lang="en-US" altLang="zh-CN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: Select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2544100-C481-49C9-8CA0-00ABD7AB06F6}"/>
              </a:ext>
            </a:extLst>
          </p:cNvPr>
          <p:cNvSpPr txBox="1"/>
          <p:nvPr/>
        </p:nvSpPr>
        <p:spPr>
          <a:xfrm>
            <a:off x="590327" y="2189182"/>
            <a:ext cx="4721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选择列时支持 AttrName, tableName.AttrName, *, tableName.*等指定方式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from子句支持多个表的join以及笛卡尔积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where子句支持逻辑运算符AND等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.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自动检查是否使用主键进行查询，进行索引查找，其余选择线性查找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C5F25F-F803-4AAE-90DC-BFA8AD98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2626"/>
            <a:ext cx="4816257" cy="975445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534EF49D-FBF7-4C8A-845B-4422D76245C2}"/>
              </a:ext>
            </a:extLst>
          </p:cNvPr>
          <p:cNvGrpSpPr/>
          <p:nvPr/>
        </p:nvGrpSpPr>
        <p:grpSpPr>
          <a:xfrm>
            <a:off x="479376" y="4202033"/>
            <a:ext cx="5110239" cy="2353468"/>
            <a:chOff x="479376" y="1651596"/>
            <a:chExt cx="5110239" cy="2353468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3DBD19F-0EA0-4D9B-A41C-E3016942F7AE}"/>
                </a:ext>
              </a:extLst>
            </p:cNvPr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E1C49129-B93F-4FA5-BF91-F2C4109A7A55}"/>
                  </a:ext>
                </a:extLst>
              </p:cNvPr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4E110111-5F00-44EA-BFC6-2A0469F389DC}"/>
                  </a:ext>
                </a:extLst>
              </p:cNvPr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A9FB830-2C24-4ADE-9FEB-567B7134E550}"/>
                </a:ext>
              </a:extLst>
            </p:cNvPr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0A5E5CB3-3C1E-46C1-80E3-16DABA04E687}"/>
                  </a:ext>
                </a:extLst>
              </p:cNvPr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1E293E0-7485-4849-9826-E5245B63089C}"/>
                  </a:ext>
                </a:extLst>
              </p:cNvPr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41FACCFD-829E-4ED7-9F87-CB58A3B41EA9}"/>
                </a:ext>
              </a:extLst>
            </p:cNvPr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02AD5BD-FEE5-448C-A0E4-F92CE31D480C}"/>
                </a:ext>
              </a:extLst>
            </p:cNvPr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r>
                <a:rPr lang="en-US" altLang="zh-CN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: </a:t>
              </a:r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其余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AA3C177-5C64-4FBF-B222-0B357F999AC0}"/>
              </a:ext>
            </a:extLst>
          </p:cNvPr>
          <p:cNvSpPr txBox="1"/>
          <p:nvPr/>
        </p:nvSpPr>
        <p:spPr>
          <a:xfrm>
            <a:off x="673621" y="4795667"/>
            <a:ext cx="472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支持数据行的插入、删除、更新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支持数据表的创建删除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支持数据库的创建等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B41627-3FE2-4A02-8940-F7B26EDCC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12" y="3212976"/>
            <a:ext cx="2316681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3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事务模块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21B2E36-9B3A-4ED8-B624-ADC1FCD07F18}"/>
              </a:ext>
            </a:extLst>
          </p:cNvPr>
          <p:cNvSpPr txBox="1"/>
          <p:nvPr/>
        </p:nvSpPr>
        <p:spPr>
          <a:xfrm>
            <a:off x="562814" y="2272866"/>
            <a:ext cx="5568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事务的开始结束，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strat transaction; commit;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事务的恢复，使用事务的内存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log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实现 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rollback; 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WAL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机制，将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sql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语句写入 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*.script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文件</a:t>
            </a: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多事务的的并发机制，基于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2PL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协议的可重复读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C5859B-1039-421F-ABA5-5552F2B1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89" y="1857540"/>
            <a:ext cx="3907024" cy="1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227</Words>
  <Application>Microsoft Office PowerPoint</Application>
  <PresentationFormat>宽屏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思源宋体 Heavy</vt:lpstr>
      <vt:lpstr>思源宋体 Light</vt:lpstr>
      <vt:lpstr>思源宋体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sc</dc:creator>
  <cp:lastModifiedBy>Sama Shinoa</cp:lastModifiedBy>
  <cp:revision>33</cp:revision>
  <dcterms:created xsi:type="dcterms:W3CDTF">2020-06-01T17:48:52Z</dcterms:created>
  <dcterms:modified xsi:type="dcterms:W3CDTF">2020-06-02T02:24:18Z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