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handoutMasterIdLst>
    <p:handoutMasterId r:id="rId46"/>
  </p:handoutMasterIdLst>
  <p:sldIdLst>
    <p:sldId id="485" r:id="rId2"/>
    <p:sldId id="540" r:id="rId3"/>
    <p:sldId id="479" r:id="rId4"/>
    <p:sldId id="522" r:id="rId5"/>
    <p:sldId id="480" r:id="rId6"/>
    <p:sldId id="577" r:id="rId7"/>
    <p:sldId id="735" r:id="rId8"/>
    <p:sldId id="693" r:id="rId9"/>
    <p:sldId id="696" r:id="rId10"/>
    <p:sldId id="728" r:id="rId11"/>
    <p:sldId id="725" r:id="rId12"/>
    <p:sldId id="732" r:id="rId13"/>
    <p:sldId id="674" r:id="rId14"/>
    <p:sldId id="780" r:id="rId15"/>
    <p:sldId id="781" r:id="rId16"/>
    <p:sldId id="782" r:id="rId17"/>
    <p:sldId id="813" r:id="rId18"/>
    <p:sldId id="812" r:id="rId19"/>
    <p:sldId id="736" r:id="rId20"/>
    <p:sldId id="588" r:id="rId21"/>
    <p:sldId id="738" r:id="rId22"/>
    <p:sldId id="739" r:id="rId23"/>
    <p:sldId id="741" r:id="rId24"/>
    <p:sldId id="811" r:id="rId25"/>
    <p:sldId id="772" r:id="rId26"/>
    <p:sldId id="791" r:id="rId27"/>
    <p:sldId id="783" r:id="rId28"/>
    <p:sldId id="792" r:id="rId29"/>
    <p:sldId id="784" r:id="rId30"/>
    <p:sldId id="810" r:id="rId31"/>
    <p:sldId id="776" r:id="rId32"/>
    <p:sldId id="777" r:id="rId33"/>
    <p:sldId id="778" r:id="rId34"/>
    <p:sldId id="669" r:id="rId35"/>
    <p:sldId id="814" r:id="rId36"/>
    <p:sldId id="698" r:id="rId37"/>
    <p:sldId id="815" r:id="rId38"/>
    <p:sldId id="745" r:id="rId39"/>
    <p:sldId id="746" r:id="rId40"/>
    <p:sldId id="747" r:id="rId41"/>
    <p:sldId id="731" r:id="rId42"/>
    <p:sldId id="629" r:id="rId43"/>
    <p:sldId id="469" r:id="rId44"/>
  </p:sldIdLst>
  <p:sldSz cx="9144000" cy="5143500" type="screen16x9"/>
  <p:notesSz cx="6858000" cy="9144000"/>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6">
          <p15:clr>
            <a:srgbClr val="A4A3A4"/>
          </p15:clr>
        </p15:guide>
        <p15:guide id="2" pos="3963">
          <p15:clr>
            <a:srgbClr val="A4A3A4"/>
          </p15:clr>
        </p15:guide>
        <p15:guide id="3" orient="horz" pos="1727">
          <p15:clr>
            <a:srgbClr val="A4A3A4"/>
          </p15:clr>
        </p15:guide>
        <p15:guide id="4" orient="horz" pos="577">
          <p15:clr>
            <a:srgbClr val="A4A3A4"/>
          </p15:clr>
        </p15:guide>
        <p15:guide id="5" orient="horz" pos="2863">
          <p15:clr>
            <a:srgbClr val="A4A3A4"/>
          </p15:clr>
        </p15:guide>
        <p15:guide id="6" pos="2912">
          <p15:clr>
            <a:srgbClr val="A4A3A4"/>
          </p15:clr>
        </p15:guide>
        <p15:guide id="7" pos="340">
          <p15:clr>
            <a:srgbClr val="A4A3A4"/>
          </p15:clr>
        </p15:guide>
        <p15:guide id="8" pos="53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gyu li" initials="xl" lastIdx="1" clrIdx="0">
    <p:extLst>
      <p:ext uri="{19B8F6BF-5375-455C-9EA6-DF929625EA0E}">
        <p15:presenceInfo xmlns:p15="http://schemas.microsoft.com/office/powerpoint/2012/main" userId="b8038041a282a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07"/>
    <a:srgbClr val="F39700"/>
    <a:srgbClr val="909090"/>
    <a:srgbClr val="454545"/>
    <a:srgbClr val="282828"/>
    <a:srgbClr val="071F65"/>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864" autoAdjust="0"/>
  </p:normalViewPr>
  <p:slideViewPr>
    <p:cSldViewPr snapToGrid="0" snapToObjects="1">
      <p:cViewPr varScale="1">
        <p:scale>
          <a:sx n="99" d="100"/>
          <a:sy n="99" d="100"/>
        </p:scale>
        <p:origin x="1013" y="72"/>
      </p:cViewPr>
      <p:guideLst>
        <p:guide orient="horz" pos="1966"/>
        <p:guide pos="3963"/>
        <p:guide orient="horz" pos="1727"/>
        <p:guide orient="horz" pos="577"/>
        <p:guide orient="horz" pos="2863"/>
        <p:guide pos="2912"/>
        <p:guide pos="340"/>
        <p:guide pos="530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2021/7/20</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2021/7/20</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19</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20</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21</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22</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23</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24</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25</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26</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27</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28</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29</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30</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31</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32</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33</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34</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35</a:t>
            </a:fld>
            <a:endParaRPr kumimoji="1" lang="zh-CN" altLang="en-US"/>
          </a:p>
        </p:txBody>
      </p:sp>
    </p:spTree>
    <p:extLst>
      <p:ext uri="{BB962C8B-B14F-4D97-AF65-F5344CB8AC3E}">
        <p14:creationId xmlns:p14="http://schemas.microsoft.com/office/powerpoint/2010/main" val="257071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36</a:t>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37</a:t>
            </a:fld>
            <a:endParaRPr kumimoji="1" lang="zh-CN" altLang="en-US"/>
          </a:p>
        </p:txBody>
      </p:sp>
    </p:spTree>
    <p:extLst>
      <p:ext uri="{BB962C8B-B14F-4D97-AF65-F5344CB8AC3E}">
        <p14:creationId xmlns:p14="http://schemas.microsoft.com/office/powerpoint/2010/main" val="2159531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38</a:t>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上次浏览相机，所以此次历史推荐也是相机</a:t>
            </a:r>
            <a:endParaRPr lang="en-US" altLang="zh-CN" dirty="0"/>
          </a:p>
          <a:p>
            <a:r>
              <a:rPr lang="zh-CN" altLang="en-US" dirty="0"/>
              <a:t>上次退出计算出相似用户，相似用户</a:t>
            </a:r>
            <a:r>
              <a:rPr lang="en-US" altLang="zh-CN" dirty="0"/>
              <a:t>1</a:t>
            </a:r>
            <a:r>
              <a:rPr lang="zh-CN" altLang="en-US" dirty="0"/>
              <a:t>常浏览衣物，相似用户</a:t>
            </a:r>
            <a:r>
              <a:rPr lang="en-US" altLang="zh-CN" dirty="0"/>
              <a:t>2</a:t>
            </a:r>
            <a:r>
              <a:rPr lang="zh-CN" altLang="en-US" dirty="0"/>
              <a:t>常浏览手机，相似用户</a:t>
            </a:r>
            <a:r>
              <a:rPr lang="en-US" altLang="zh-CN" dirty="0"/>
              <a:t>3</a:t>
            </a:r>
            <a:r>
              <a:rPr lang="zh-CN" altLang="en-US" dirty="0"/>
              <a:t>常浏览珠宝</a:t>
            </a:r>
            <a:endParaRPr lang="en-US" altLang="zh-CN" dirty="0"/>
          </a:p>
          <a:p>
            <a:r>
              <a:rPr lang="zh-CN" altLang="en-US" dirty="0"/>
              <a:t>购物车内添加衣物后，此策略也推荐出衣物</a:t>
            </a:r>
            <a:endParaRPr lang="en-US" altLang="zh-CN"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40</a:t>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41</a:t>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42</a:t>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43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ft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375813" y="2549957"/>
            <a:ext cx="2292935" cy="1000659"/>
          </a:xfrm>
          <a:prstGeom prst="rect">
            <a:avLst/>
          </a:prstGeom>
        </p:spPr>
        <p:txBody>
          <a:bodyPr wrap="none" lIns="68580" tIns="34290" rIns="68580" bIns="34290">
            <a:spAutoFit/>
          </a:bodyPr>
          <a:lstStyle/>
          <a:p>
            <a:pPr algn="ctr">
              <a:lnSpc>
                <a:spcPct val="150000"/>
              </a:lnSpc>
            </a:pP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小组成员：李星煜（组长）</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李星灿</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吴泽林</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1697863" y="1464353"/>
            <a:ext cx="6967474" cy="438582"/>
          </a:xfrm>
          <a:prstGeom prst="rect">
            <a:avLst/>
          </a:prstGeom>
        </p:spPr>
        <p:txBody>
          <a:bodyPr wrap="square" lIns="68580" tIns="34290" rIns="68580" bIns="34290">
            <a:spAutoFit/>
          </a:bodyPr>
          <a:lstStyle/>
          <a:p>
            <a:r>
              <a:rPr lang="zh-CN" altLang="en-US" sz="2400" b="1" dirty="0">
                <a:solidFill>
                  <a:srgbClr val="071F65"/>
                </a:solidFill>
                <a:latin typeface="+mj-ea"/>
                <a:ea typeface="+mj-ea"/>
              </a:rPr>
              <a:t>基于机器学习大数据评论文本分析的电商推荐系统</a:t>
            </a:r>
          </a:p>
        </p:txBody>
      </p:sp>
      <p:cxnSp>
        <p:nvCxnSpPr>
          <p:cNvPr id="24" name="直接连接符 23"/>
          <p:cNvCxnSpPr/>
          <p:nvPr/>
        </p:nvCxnSpPr>
        <p:spPr>
          <a:xfrm flipH="1">
            <a:off x="2231137" y="2203161"/>
            <a:ext cx="59009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概要设计</a:t>
            </a:r>
          </a:p>
        </p:txBody>
      </p:sp>
      <p:sp>
        <p:nvSpPr>
          <p:cNvPr id="5"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p:cNvSpPr txBox="1"/>
          <p:nvPr/>
        </p:nvSpPr>
        <p:spPr>
          <a:xfrm>
            <a:off x="476187" y="1018032"/>
            <a:ext cx="8125119" cy="1721369"/>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本项目分为两个模块：</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1.</a:t>
            </a:r>
            <a:r>
              <a:rPr lang="zh-CN" altLang="en-US" sz="1200" dirty="0">
                <a:latin typeface="Arial" panose="020B0604020202020204" pitchFamily="34" charset="0"/>
                <a:ea typeface="微软雅黑" panose="020B0503020204020204" pitchFamily="34" charset="-122"/>
              </a:rPr>
              <a:t>电商系统模块，该模块实现了一个商城系统，包括前端展示，后台管理部分，实现了注册、登录、添加商品至购物车以及下订单等功能，其中最重要的是实现了推荐功能。</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2.</a:t>
            </a:r>
            <a:r>
              <a:rPr lang="zh-CN" altLang="en-US" sz="1200" dirty="0">
                <a:latin typeface="Arial" panose="020B0604020202020204" pitchFamily="34" charset="0"/>
                <a:ea typeface="微软雅黑" panose="020B0503020204020204" pitchFamily="34" charset="-122"/>
              </a:rPr>
              <a:t>推荐模块，该模块包含爬虫，爬取京东商品信息，包括商品的品牌价格等信息、商品评论信息、商品的图片，将这些评论信息提供给算法模块用来计算商品的相似度，其余信息提供给系统模块用来更好地展示商品；机器学习算法，依据评论信息计算商品之间的相似度，并将相似度信息提供给系统模块，以便于实现推荐功能；</a:t>
            </a:r>
            <a:endParaRPr lang="en-US" altLang="zh-CN"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357020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概要设计</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系统架构图</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a:extLst>
              <a:ext uri="{FF2B5EF4-FFF2-40B4-BE49-F238E27FC236}">
                <a16:creationId xmlns:a16="http://schemas.microsoft.com/office/drawing/2014/main" id="{B03AEFEB-27E0-48B7-A702-B2E399DB90BC}"/>
              </a:ext>
            </a:extLst>
          </p:cNvPr>
          <p:cNvPicPr>
            <a:picLocks noChangeAspect="1"/>
          </p:cNvPicPr>
          <p:nvPr/>
        </p:nvPicPr>
        <p:blipFill>
          <a:blip r:embed="rId3"/>
          <a:stretch>
            <a:fillRect/>
          </a:stretch>
        </p:blipFill>
        <p:spPr>
          <a:xfrm>
            <a:off x="1874003" y="760529"/>
            <a:ext cx="5395994" cy="38965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4</a:t>
            </a:r>
            <a:endParaRPr lang="zh-CN" altLang="en-US" sz="5400" b="1" dirty="0">
              <a:solidFill>
                <a:schemeClr val="bg1"/>
              </a:solidFill>
            </a:endParaRPr>
          </a:p>
        </p:txBody>
      </p:sp>
      <p:sp>
        <p:nvSpPr>
          <p:cNvPr id="29" name="矩形 28"/>
          <p:cNvSpPr/>
          <p:nvPr/>
        </p:nvSpPr>
        <p:spPr>
          <a:xfrm>
            <a:off x="3986530" y="2090420"/>
            <a:ext cx="4914900" cy="530225"/>
          </a:xfrm>
          <a:prstGeom prst="rect">
            <a:avLst/>
          </a:prstGeom>
        </p:spPr>
        <p:txBody>
          <a:bodyPr wrap="square" lIns="68580" tIns="34290" rIns="68580" bIns="34290">
            <a:spAutoFit/>
          </a:bodyPr>
          <a:lstStyle/>
          <a:p>
            <a:pPr algn="l"/>
            <a:r>
              <a:rPr lang="zh-CN" altLang="en-US" sz="3000" b="1" dirty="0">
                <a:solidFill>
                  <a:schemeClr val="bg1"/>
                </a:solidFill>
              </a:rPr>
              <a:t>详细设计</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031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电商系统模块</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8" name="文本框 7"/>
          <p:cNvSpPr txBox="1"/>
          <p:nvPr/>
        </p:nvSpPr>
        <p:spPr>
          <a:xfrm>
            <a:off x="476188" y="1018032"/>
            <a:ext cx="7942388" cy="2828147"/>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电商系统基本实现了一个购物网站的功能，并且实现了进行个性化推荐的功能。</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系统于 </a:t>
            </a:r>
            <a:r>
              <a:rPr lang="en-US" altLang="zh-CN" sz="1200" dirty="0">
                <a:latin typeface="Arial" panose="020B0604020202020204" pitchFamily="34" charset="0"/>
                <a:ea typeface="微软雅黑" panose="020B0503020204020204" pitchFamily="34" charset="-122"/>
              </a:rPr>
              <a:t>windows </a:t>
            </a:r>
            <a:r>
              <a:rPr lang="zh-CN" altLang="en-US" sz="1200" dirty="0">
                <a:latin typeface="Arial" panose="020B0604020202020204" pitchFamily="34" charset="0"/>
                <a:ea typeface="微软雅黑" panose="020B0503020204020204" pitchFamily="34" charset="-122"/>
              </a:rPr>
              <a:t>操作系统下使用 </a:t>
            </a:r>
            <a:r>
              <a:rPr lang="en-US" altLang="zh-CN" sz="1200" dirty="0">
                <a:latin typeface="Arial" panose="020B0604020202020204" pitchFamily="34" charset="0"/>
                <a:ea typeface="微软雅黑" panose="020B0503020204020204" pitchFamily="34" charset="-122"/>
              </a:rPr>
              <a:t>eclipse </a:t>
            </a:r>
            <a:r>
              <a:rPr lang="zh-CN" altLang="en-US" sz="1200" dirty="0">
                <a:latin typeface="Arial" panose="020B0604020202020204" pitchFamily="34" charset="0"/>
                <a:ea typeface="微软雅黑" panose="020B0503020204020204" pitchFamily="34" charset="-122"/>
              </a:rPr>
              <a:t>编译器，采用 </a:t>
            </a:r>
            <a:r>
              <a:rPr lang="en-US" altLang="zh-CN" sz="1200" dirty="0">
                <a:latin typeface="Arial" panose="020B0604020202020204" pitchFamily="34" charset="0"/>
                <a:ea typeface="微软雅黑" panose="020B0503020204020204" pitchFamily="34" charset="-122"/>
              </a:rPr>
              <a:t>Java </a:t>
            </a:r>
            <a:r>
              <a:rPr lang="zh-CN" altLang="en-US" sz="1200" dirty="0">
                <a:latin typeface="Arial" panose="020B0604020202020204" pitchFamily="34" charset="0"/>
                <a:ea typeface="微软雅黑" panose="020B0503020204020204" pitchFamily="34" charset="-122"/>
              </a:rPr>
              <a:t>语言进行开发，数据库采用 </a:t>
            </a:r>
            <a:r>
              <a:rPr lang="en-US" altLang="zh-CN" sz="1200" dirty="0" err="1">
                <a:latin typeface="Arial" panose="020B0604020202020204" pitchFamily="34" charset="0"/>
                <a:ea typeface="微软雅黑" panose="020B0503020204020204" pitchFamily="34" charset="-122"/>
              </a:rPr>
              <a:t>mysql</a:t>
            </a:r>
            <a:r>
              <a:rPr lang="zh-CN" altLang="en-US" sz="1200" dirty="0">
                <a:latin typeface="Arial" panose="020B0604020202020204" pitchFamily="34" charset="0"/>
                <a:ea typeface="微软雅黑" panose="020B0503020204020204" pitchFamily="34" charset="-122"/>
              </a:rPr>
              <a:t>，服务器采用</a:t>
            </a:r>
            <a:r>
              <a:rPr lang="en-US" altLang="zh-CN" sz="1200" dirty="0">
                <a:latin typeface="Arial" panose="020B0604020202020204" pitchFamily="34" charset="0"/>
                <a:ea typeface="微软雅黑" panose="020B0503020204020204" pitchFamily="34" charset="-122"/>
              </a:rPr>
              <a:t>tomcat</a:t>
            </a:r>
            <a:r>
              <a:rPr lang="zh-CN" altLang="en-US" sz="1200" dirty="0">
                <a:latin typeface="Arial" panose="020B0604020202020204" pitchFamily="34" charset="0"/>
                <a:ea typeface="微软雅黑" panose="020B0503020204020204" pitchFamily="34" charset="-122"/>
              </a:rPr>
              <a:t>，主要使用了 </a:t>
            </a:r>
            <a:r>
              <a:rPr lang="en-US" altLang="zh-CN" sz="1200" dirty="0" err="1">
                <a:latin typeface="Arial" panose="020B0604020202020204" pitchFamily="34" charset="0"/>
                <a:ea typeface="微软雅黑" panose="020B0503020204020204" pitchFamily="34" charset="-122"/>
              </a:rPr>
              <a:t>springboot</a:t>
            </a:r>
            <a:r>
              <a:rPr lang="zh-CN" altLang="en-US" sz="1200" dirty="0">
                <a:latin typeface="Arial" panose="020B0604020202020204" pitchFamily="34" charset="0"/>
                <a:ea typeface="微软雅黑" panose="020B0503020204020204" pitchFamily="34" charset="-122"/>
              </a:rPr>
              <a:t>，</a:t>
            </a:r>
            <a:r>
              <a:rPr lang="en-US" altLang="zh-CN" sz="1200" dirty="0" err="1">
                <a:latin typeface="Arial" panose="020B0604020202020204" pitchFamily="34" charset="0"/>
                <a:ea typeface="微软雅黑" panose="020B0503020204020204" pitchFamily="34" charset="-122"/>
              </a:rPr>
              <a:t>mybaits</a:t>
            </a:r>
            <a:r>
              <a:rPr lang="zh-CN" altLang="en-US" sz="1200" dirty="0">
                <a:latin typeface="Arial" panose="020B0604020202020204" pitchFamily="34" charset="0"/>
                <a:ea typeface="微软雅黑" panose="020B0503020204020204" pitchFamily="34" charset="-122"/>
              </a:rPr>
              <a:t>，</a:t>
            </a:r>
            <a:r>
              <a:rPr lang="en-US" altLang="zh-CN" sz="1200" dirty="0" err="1">
                <a:latin typeface="Arial" panose="020B0604020202020204" pitchFamily="34" charset="0"/>
                <a:ea typeface="微软雅黑" panose="020B0503020204020204" pitchFamily="34" charset="-122"/>
              </a:rPr>
              <a:t>springmvc</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等框架。</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电商模块包括 </a:t>
            </a:r>
            <a:r>
              <a:rPr lang="en-US" altLang="zh-CN" sz="1200" dirty="0">
                <a:latin typeface="Arial" panose="020B0604020202020204" pitchFamily="34" charset="0"/>
                <a:ea typeface="微软雅黑" panose="020B0503020204020204" pitchFamily="34" charset="-122"/>
              </a:rPr>
              <a:t>5 </a:t>
            </a:r>
            <a:r>
              <a:rPr lang="zh-CN" altLang="en-US" sz="1200" dirty="0">
                <a:latin typeface="Arial" panose="020B0604020202020204" pitchFamily="34" charset="0"/>
                <a:ea typeface="微软雅黑" panose="020B0503020204020204" pitchFamily="34" charset="-122"/>
              </a:rPr>
              <a:t>个小部分：</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个性化推荐商品；</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用户登录，注册；</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查询浏览商品及浏览行为的记录；</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4. </a:t>
            </a:r>
            <a:r>
              <a:rPr lang="zh-CN" altLang="en-US" sz="1200" dirty="0">
                <a:latin typeface="Arial" panose="020B0604020202020204" pitchFamily="34" charset="0"/>
                <a:ea typeface="微软雅黑" panose="020B0503020204020204" pitchFamily="34" charset="-122"/>
              </a:rPr>
              <a:t>购物车功能；</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5. </a:t>
            </a:r>
            <a:r>
              <a:rPr lang="zh-CN" altLang="en-US" sz="1200" dirty="0">
                <a:latin typeface="Arial" panose="020B0604020202020204" pitchFamily="34" charset="0"/>
                <a:ea typeface="微软雅黑" panose="020B0503020204020204" pitchFamily="34" charset="-122"/>
              </a:rPr>
              <a:t>订单功能。</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endParaRPr lang="zh-CN" altLang="en-US"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36D96A3-577D-43A7-B647-CC72C46BDC7C}"/>
              </a:ext>
            </a:extLst>
          </p:cNvPr>
          <p:cNvPicPr>
            <a:picLocks noChangeAspect="1"/>
          </p:cNvPicPr>
          <p:nvPr/>
        </p:nvPicPr>
        <p:blipFill>
          <a:blip r:embed="rId2"/>
          <a:stretch>
            <a:fillRect/>
          </a:stretch>
        </p:blipFill>
        <p:spPr>
          <a:xfrm>
            <a:off x="1517542" y="845324"/>
            <a:ext cx="6108916" cy="4038559"/>
          </a:xfrm>
          <a:prstGeom prst="rect">
            <a:avLst/>
          </a:prstGeom>
        </p:spPr>
      </p:pic>
      <p:sp>
        <p:nvSpPr>
          <p:cNvPr id="4" name="矩形 46">
            <a:extLst>
              <a:ext uri="{FF2B5EF4-FFF2-40B4-BE49-F238E27FC236}">
                <a16:creationId xmlns:a16="http://schemas.microsoft.com/office/drawing/2014/main" id="{E062381E-8CBA-4832-B26B-0C381D5F6C41}"/>
              </a:ext>
            </a:extLst>
          </p:cNvPr>
          <p:cNvSpPr>
            <a:spLocks noChangeArrowheads="1"/>
          </p:cNvSpPr>
          <p:nvPr/>
        </p:nvSpPr>
        <p:spPr bwMode="auto">
          <a:xfrm>
            <a:off x="476188" y="177842"/>
            <a:ext cx="418575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电商系统模块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注册时序图</a:t>
            </a:r>
            <a:endParaRPr lang="en-US" altLang="zh-CN" sz="2400" b="1" dirty="0">
              <a:solidFill>
                <a:schemeClr val="accent1"/>
              </a:solidFill>
              <a:latin typeface="Arial" panose="020B0604020202020204" pitchFamily="34" charset="0"/>
            </a:endParaRPr>
          </a:p>
        </p:txBody>
      </p:sp>
      <p:sp>
        <p:nvSpPr>
          <p:cNvPr id="5" name="等腰三角形 47">
            <a:extLst>
              <a:ext uri="{FF2B5EF4-FFF2-40B4-BE49-F238E27FC236}">
                <a16:creationId xmlns:a16="http://schemas.microsoft.com/office/drawing/2014/main" id="{4A37CE43-AF8A-4743-9528-1BA5109DEC23}"/>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extLst>
      <p:ext uri="{BB962C8B-B14F-4D97-AF65-F5344CB8AC3E}">
        <p14:creationId xmlns:p14="http://schemas.microsoft.com/office/powerpoint/2010/main" val="282522201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2EC5D5-1BB2-4D79-B444-F190FADB1863}"/>
              </a:ext>
            </a:extLst>
          </p:cNvPr>
          <p:cNvPicPr>
            <a:picLocks noChangeAspect="1"/>
          </p:cNvPicPr>
          <p:nvPr/>
        </p:nvPicPr>
        <p:blipFill>
          <a:blip r:embed="rId2"/>
          <a:stretch>
            <a:fillRect/>
          </a:stretch>
        </p:blipFill>
        <p:spPr>
          <a:xfrm>
            <a:off x="778466" y="886763"/>
            <a:ext cx="7587068" cy="3747552"/>
          </a:xfrm>
          <a:prstGeom prst="rect">
            <a:avLst/>
          </a:prstGeom>
        </p:spPr>
      </p:pic>
      <p:sp>
        <p:nvSpPr>
          <p:cNvPr id="4" name="矩形 46">
            <a:extLst>
              <a:ext uri="{FF2B5EF4-FFF2-40B4-BE49-F238E27FC236}">
                <a16:creationId xmlns:a16="http://schemas.microsoft.com/office/drawing/2014/main" id="{0EBED1C4-4DC8-4D27-9671-F5E90DF6914C}"/>
              </a:ext>
            </a:extLst>
          </p:cNvPr>
          <p:cNvSpPr>
            <a:spLocks noChangeArrowheads="1"/>
          </p:cNvSpPr>
          <p:nvPr/>
        </p:nvSpPr>
        <p:spPr bwMode="auto">
          <a:xfrm>
            <a:off x="476188" y="177842"/>
            <a:ext cx="480131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电商系统模块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浏览商品时序图</a:t>
            </a:r>
            <a:endParaRPr lang="en-US" altLang="zh-CN" sz="2400" b="1" dirty="0">
              <a:solidFill>
                <a:schemeClr val="accent1"/>
              </a:solidFill>
              <a:latin typeface="Arial" panose="020B0604020202020204" pitchFamily="34" charset="0"/>
            </a:endParaRPr>
          </a:p>
        </p:txBody>
      </p:sp>
      <p:sp>
        <p:nvSpPr>
          <p:cNvPr id="5" name="等腰三角形 47">
            <a:extLst>
              <a:ext uri="{FF2B5EF4-FFF2-40B4-BE49-F238E27FC236}">
                <a16:creationId xmlns:a16="http://schemas.microsoft.com/office/drawing/2014/main" id="{318B2153-F705-4720-88DE-2D2143734524}"/>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extLst>
      <p:ext uri="{BB962C8B-B14F-4D97-AF65-F5344CB8AC3E}">
        <p14:creationId xmlns:p14="http://schemas.microsoft.com/office/powerpoint/2010/main" val="234145467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6">
            <a:extLst>
              <a:ext uri="{FF2B5EF4-FFF2-40B4-BE49-F238E27FC236}">
                <a16:creationId xmlns:a16="http://schemas.microsoft.com/office/drawing/2014/main" id="{732E399A-7D79-4D3A-92C5-F5AEDA44C291}"/>
              </a:ext>
            </a:extLst>
          </p:cNvPr>
          <p:cNvSpPr>
            <a:spLocks noChangeArrowheads="1"/>
          </p:cNvSpPr>
          <p:nvPr/>
        </p:nvSpPr>
        <p:spPr bwMode="auto">
          <a:xfrm>
            <a:off x="476188" y="177842"/>
            <a:ext cx="510908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电商系统模块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添加购物车时序图</a:t>
            </a:r>
            <a:endParaRPr lang="en-US" altLang="zh-CN" sz="2400" b="1" dirty="0">
              <a:solidFill>
                <a:schemeClr val="accent1"/>
              </a:solidFill>
              <a:latin typeface="Arial" panose="020B0604020202020204" pitchFamily="34" charset="0"/>
            </a:endParaRPr>
          </a:p>
        </p:txBody>
      </p:sp>
      <p:sp>
        <p:nvSpPr>
          <p:cNvPr id="6" name="等腰三角形 47">
            <a:extLst>
              <a:ext uri="{FF2B5EF4-FFF2-40B4-BE49-F238E27FC236}">
                <a16:creationId xmlns:a16="http://schemas.microsoft.com/office/drawing/2014/main" id="{922E5C07-DDB1-4074-B509-9FE05C8C112F}"/>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7" name="图片 6">
            <a:extLst>
              <a:ext uri="{FF2B5EF4-FFF2-40B4-BE49-F238E27FC236}">
                <a16:creationId xmlns:a16="http://schemas.microsoft.com/office/drawing/2014/main" id="{C3A635D7-ED70-407C-839B-892B73CCB2EF}"/>
              </a:ext>
            </a:extLst>
          </p:cNvPr>
          <p:cNvPicPr>
            <a:picLocks noChangeAspect="1"/>
          </p:cNvPicPr>
          <p:nvPr/>
        </p:nvPicPr>
        <p:blipFill>
          <a:blip r:embed="rId2"/>
          <a:stretch>
            <a:fillRect/>
          </a:stretch>
        </p:blipFill>
        <p:spPr>
          <a:xfrm>
            <a:off x="832043" y="957030"/>
            <a:ext cx="7479913" cy="3522622"/>
          </a:xfrm>
          <a:prstGeom prst="rect">
            <a:avLst/>
          </a:prstGeom>
        </p:spPr>
      </p:pic>
    </p:spTree>
    <p:extLst>
      <p:ext uri="{BB962C8B-B14F-4D97-AF65-F5344CB8AC3E}">
        <p14:creationId xmlns:p14="http://schemas.microsoft.com/office/powerpoint/2010/main" val="60263010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6">
            <a:extLst>
              <a:ext uri="{FF2B5EF4-FFF2-40B4-BE49-F238E27FC236}">
                <a16:creationId xmlns:a16="http://schemas.microsoft.com/office/drawing/2014/main" id="{732E399A-7D79-4D3A-92C5-F5AEDA44C291}"/>
              </a:ext>
            </a:extLst>
          </p:cNvPr>
          <p:cNvSpPr>
            <a:spLocks noChangeArrowheads="1"/>
          </p:cNvSpPr>
          <p:nvPr/>
        </p:nvSpPr>
        <p:spPr bwMode="auto">
          <a:xfrm>
            <a:off x="476188" y="177842"/>
            <a:ext cx="44935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电商系统模块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下订单时序图</a:t>
            </a:r>
            <a:endParaRPr lang="en-US" altLang="zh-CN" sz="2400" b="1" dirty="0">
              <a:solidFill>
                <a:schemeClr val="accent1"/>
              </a:solidFill>
              <a:latin typeface="Arial" panose="020B0604020202020204" pitchFamily="34" charset="0"/>
            </a:endParaRPr>
          </a:p>
        </p:txBody>
      </p:sp>
      <p:sp>
        <p:nvSpPr>
          <p:cNvPr id="6" name="等腰三角形 47">
            <a:extLst>
              <a:ext uri="{FF2B5EF4-FFF2-40B4-BE49-F238E27FC236}">
                <a16:creationId xmlns:a16="http://schemas.microsoft.com/office/drawing/2014/main" id="{922E5C07-DDB1-4074-B509-9FE05C8C112F}"/>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a:extLst>
              <a:ext uri="{FF2B5EF4-FFF2-40B4-BE49-F238E27FC236}">
                <a16:creationId xmlns:a16="http://schemas.microsoft.com/office/drawing/2014/main" id="{2C9FD84D-155F-4004-8DEE-A15AFF9968A1}"/>
              </a:ext>
            </a:extLst>
          </p:cNvPr>
          <p:cNvPicPr>
            <a:picLocks noChangeAspect="1"/>
          </p:cNvPicPr>
          <p:nvPr/>
        </p:nvPicPr>
        <p:blipFill>
          <a:blip r:embed="rId2"/>
          <a:stretch>
            <a:fillRect/>
          </a:stretch>
        </p:blipFill>
        <p:spPr>
          <a:xfrm>
            <a:off x="1089974" y="854078"/>
            <a:ext cx="6964052" cy="3643499"/>
          </a:xfrm>
          <a:prstGeom prst="rect">
            <a:avLst/>
          </a:prstGeom>
        </p:spPr>
      </p:pic>
    </p:spTree>
    <p:extLst>
      <p:ext uri="{BB962C8B-B14F-4D97-AF65-F5344CB8AC3E}">
        <p14:creationId xmlns:p14="http://schemas.microsoft.com/office/powerpoint/2010/main" val="37950758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50BA282-E5E7-4572-9615-34612680FAE5}"/>
              </a:ext>
            </a:extLst>
          </p:cNvPr>
          <p:cNvSpPr txBox="1"/>
          <p:nvPr/>
        </p:nvSpPr>
        <p:spPr>
          <a:xfrm>
            <a:off x="501585" y="217022"/>
            <a:ext cx="4572000" cy="400110"/>
          </a:xfrm>
          <a:prstGeom prst="rect">
            <a:avLst/>
          </a:prstGeom>
          <a:noFill/>
        </p:spPr>
        <p:txBody>
          <a:bodyPr wrap="square">
            <a:spAutoFit/>
          </a:bodyPr>
          <a:lstStyle/>
          <a:p>
            <a:pPr>
              <a:buNone/>
            </a:pPr>
            <a:r>
              <a:rPr lang="zh-CN" altLang="en-US" sz="2000" b="1" dirty="0">
                <a:solidFill>
                  <a:schemeClr val="accent1"/>
                </a:solidFill>
                <a:latin typeface="Arial" panose="020B0604020202020204" pitchFamily="34" charset="0"/>
              </a:rPr>
              <a:t>电商系统模块</a:t>
            </a:r>
            <a:r>
              <a:rPr lang="en-US" altLang="zh-CN" sz="2000" b="1" dirty="0">
                <a:solidFill>
                  <a:schemeClr val="accent1"/>
                </a:solidFill>
                <a:latin typeface="Arial" panose="020B0604020202020204" pitchFamily="34" charset="0"/>
              </a:rPr>
              <a:t>——</a:t>
            </a:r>
            <a:r>
              <a:rPr lang="zh-CN" altLang="en-US" sz="2000" b="1" dirty="0">
                <a:solidFill>
                  <a:schemeClr val="accent1"/>
                </a:solidFill>
                <a:latin typeface="Arial" panose="020B0604020202020204" pitchFamily="34" charset="0"/>
              </a:rPr>
              <a:t>行为保存流程图</a:t>
            </a:r>
            <a:endParaRPr lang="en-US" altLang="zh-CN" sz="2000" b="1" dirty="0">
              <a:solidFill>
                <a:schemeClr val="accent1"/>
              </a:solidFill>
              <a:latin typeface="Arial" panose="020B0604020202020204" pitchFamily="34" charset="0"/>
            </a:endParaRPr>
          </a:p>
        </p:txBody>
      </p:sp>
      <p:sp>
        <p:nvSpPr>
          <p:cNvPr id="6" name="等腰三角形 47">
            <a:extLst>
              <a:ext uri="{FF2B5EF4-FFF2-40B4-BE49-F238E27FC236}">
                <a16:creationId xmlns:a16="http://schemas.microsoft.com/office/drawing/2014/main" id="{9756ADD1-A0B9-4880-8145-217BCD89A966}"/>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a:extLst>
              <a:ext uri="{FF2B5EF4-FFF2-40B4-BE49-F238E27FC236}">
                <a16:creationId xmlns:a16="http://schemas.microsoft.com/office/drawing/2014/main" id="{01361FA8-C475-4C13-92E0-93D12202BB0F}"/>
              </a:ext>
            </a:extLst>
          </p:cNvPr>
          <p:cNvPicPr>
            <a:picLocks noChangeAspect="1"/>
          </p:cNvPicPr>
          <p:nvPr/>
        </p:nvPicPr>
        <p:blipFill>
          <a:blip r:embed="rId2"/>
          <a:stretch>
            <a:fillRect/>
          </a:stretch>
        </p:blipFill>
        <p:spPr>
          <a:xfrm>
            <a:off x="2994904" y="698662"/>
            <a:ext cx="3154191" cy="4096215"/>
          </a:xfrm>
          <a:prstGeom prst="rect">
            <a:avLst/>
          </a:prstGeom>
        </p:spPr>
      </p:pic>
    </p:spTree>
    <p:extLst>
      <p:ext uri="{BB962C8B-B14F-4D97-AF65-F5344CB8AC3E}">
        <p14:creationId xmlns:p14="http://schemas.microsoft.com/office/powerpoint/2010/main" val="8659943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216597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推荐模块</a:t>
            </a:r>
            <a:r>
              <a:rPr lang="en-US" altLang="zh-CN" sz="2400" b="1" dirty="0">
                <a:solidFill>
                  <a:schemeClr val="accent1"/>
                </a:solidFill>
              </a:rPr>
              <a:t>-</a:t>
            </a:r>
            <a:r>
              <a:rPr lang="zh-CN" altLang="en-US" sz="2400" b="1" dirty="0">
                <a:solidFill>
                  <a:schemeClr val="accent1"/>
                </a:solidFill>
              </a:rPr>
              <a:t>爬虫</a:t>
            </a:r>
          </a:p>
        </p:txBody>
      </p:sp>
      <p:sp>
        <p:nvSpPr>
          <p:cNvPr id="11" name="文本框 10"/>
          <p:cNvSpPr txBox="1"/>
          <p:nvPr/>
        </p:nvSpPr>
        <p:spPr>
          <a:xfrm>
            <a:off x="476187" y="1018032"/>
            <a:ext cx="8072389" cy="2274149"/>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爬虫模块实现了爬取商品的 </a:t>
            </a:r>
            <a:r>
              <a:rPr lang="en-US" altLang="zh-CN" sz="1200" dirty="0" err="1">
                <a:latin typeface="Arial" panose="020B0604020202020204" pitchFamily="34" charset="0"/>
                <a:ea typeface="微软雅黑" panose="020B0503020204020204" pitchFamily="34" charset="-122"/>
              </a:rPr>
              <a:t>sku</a:t>
            </a:r>
            <a:r>
              <a:rPr lang="zh-CN" altLang="en-US" sz="1200" dirty="0">
                <a:latin typeface="Arial" panose="020B0604020202020204" pitchFamily="34" charset="0"/>
                <a:ea typeface="微软雅黑" panose="020B0503020204020204" pitchFamily="34" charset="-122"/>
              </a:rPr>
              <a:t>、商品的 </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、商品的名称、商品的价格、商品的评论信息以及商品图片的功能。</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爬虫代码使用 </a:t>
            </a:r>
            <a:r>
              <a:rPr lang="en-US" altLang="zh-CN" sz="1200" dirty="0">
                <a:latin typeface="Arial" panose="020B0604020202020204" pitchFamily="34" charset="0"/>
                <a:ea typeface="微软雅黑" panose="020B0503020204020204" pitchFamily="34" charset="-122"/>
              </a:rPr>
              <a:t>Python </a:t>
            </a:r>
            <a:r>
              <a:rPr lang="zh-CN" altLang="en-US" sz="1200" dirty="0">
                <a:latin typeface="Arial" panose="020B0604020202020204" pitchFamily="34" charset="0"/>
                <a:ea typeface="微软雅黑" panose="020B0503020204020204" pitchFamily="34" charset="-122"/>
              </a:rPr>
              <a:t>语言编写，主要使用了 </a:t>
            </a:r>
            <a:r>
              <a:rPr lang="en-US" altLang="zh-CN" sz="1200" dirty="0">
                <a:latin typeface="Arial" panose="020B0604020202020204" pitchFamily="34" charset="0"/>
                <a:ea typeface="微软雅黑" panose="020B0503020204020204" pitchFamily="34" charset="-122"/>
              </a:rPr>
              <a:t>selenium</a:t>
            </a:r>
            <a:r>
              <a:rPr lang="zh-CN" altLang="en-US" sz="1200" dirty="0">
                <a:latin typeface="Arial" panose="020B0604020202020204" pitchFamily="34" charset="0"/>
                <a:ea typeface="微软雅黑" panose="020B0503020204020204" pitchFamily="34" charset="-122"/>
              </a:rPr>
              <a:t>、</a:t>
            </a:r>
            <a:r>
              <a:rPr lang="en-US" altLang="zh-CN" sz="1200" dirty="0" err="1">
                <a:latin typeface="Arial" panose="020B0604020202020204" pitchFamily="34" charset="0"/>
                <a:ea typeface="微软雅黑" panose="020B0503020204020204" pitchFamily="34" charset="-122"/>
              </a:rPr>
              <a:t>lxml</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requests </a:t>
            </a:r>
            <a:r>
              <a:rPr lang="zh-CN" altLang="en-US" sz="1200" dirty="0">
                <a:latin typeface="Arial" panose="020B0604020202020204" pitchFamily="34" charset="0"/>
                <a:ea typeface="微软雅黑" panose="020B0503020204020204" pitchFamily="34" charset="-122"/>
              </a:rPr>
              <a:t>等爬虫常用库以及 </a:t>
            </a:r>
            <a:r>
              <a:rPr lang="en-US" altLang="zh-CN" sz="1200" dirty="0" err="1">
                <a:latin typeface="Arial" panose="020B0604020202020204" pitchFamily="34" charset="0"/>
                <a:ea typeface="微软雅黑" panose="020B0503020204020204" pitchFamily="34" charset="-122"/>
              </a:rPr>
              <a:t>openpyxl</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等操作</a:t>
            </a:r>
            <a:r>
              <a:rPr lang="en-US" altLang="zh-CN" sz="1200" dirty="0">
                <a:latin typeface="Arial" panose="020B0604020202020204" pitchFamily="34" charset="0"/>
                <a:ea typeface="微软雅黑" panose="020B0503020204020204" pitchFamily="34" charset="-122"/>
              </a:rPr>
              <a:t>Excel </a:t>
            </a:r>
            <a:r>
              <a:rPr lang="zh-CN" altLang="en-US" sz="1200" dirty="0">
                <a:latin typeface="Arial" panose="020B0604020202020204" pitchFamily="34" charset="0"/>
                <a:ea typeface="微软雅黑" panose="020B0503020204020204" pitchFamily="34" charset="-122"/>
              </a:rPr>
              <a:t>文件的库。</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爬虫模块包括三个小部分：</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爬取商品的 </a:t>
            </a:r>
            <a:r>
              <a:rPr lang="en-US" altLang="zh-CN" sz="1200" dirty="0" err="1">
                <a:latin typeface="Arial" panose="020B0604020202020204" pitchFamily="34" charset="0"/>
                <a:ea typeface="微软雅黑" panose="020B0503020204020204" pitchFamily="34" charset="-122"/>
              </a:rPr>
              <a:t>sku</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以及 </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爬取商品的品牌，名称，价格等信息以及爬取商品对应的图片；</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爬取商品的评论信息，包括好评、中评、差评。</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endParaRPr lang="zh-CN" altLang="en-US"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1200" y="1569043"/>
            <a:ext cx="1577452" cy="1581426"/>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3" name="任意多边形: 形状 2"/>
          <p:cNvSpPr/>
          <p:nvPr/>
        </p:nvSpPr>
        <p:spPr>
          <a:xfrm>
            <a:off x="2450644" y="785221"/>
            <a:ext cx="1685560" cy="3374336"/>
          </a:xfrm>
          <a:custGeom>
            <a:avLst/>
            <a:gdLst>
              <a:gd name="connsiteX0" fmla="*/ 320056 w 1685560"/>
              <a:gd name="connsiteY0" fmla="*/ 0 h 3374336"/>
              <a:gd name="connsiteX1" fmla="*/ 94504 w 1685560"/>
              <a:gd name="connsiteY1" fmla="*/ 3133344 h 3374336"/>
              <a:gd name="connsiteX2" fmla="*/ 1685560 w 1685560"/>
              <a:gd name="connsiteY2" fmla="*/ 2926080 h 3374336"/>
            </a:gdLst>
            <a:ahLst/>
            <a:cxnLst>
              <a:cxn ang="0">
                <a:pos x="connsiteX0" y="connsiteY0"/>
              </a:cxn>
              <a:cxn ang="0">
                <a:pos x="connsiteX1" y="connsiteY1"/>
              </a:cxn>
              <a:cxn ang="0">
                <a:pos x="connsiteX2" y="connsiteY2"/>
              </a:cxn>
            </a:cxnLst>
            <a:rect l="l" t="t" r="r" b="b"/>
            <a:pathLst>
              <a:path w="1685560" h="3374336">
                <a:moveTo>
                  <a:pt x="320056" y="0"/>
                </a:moveTo>
                <a:cubicBezTo>
                  <a:pt x="93488" y="1322832"/>
                  <a:pt x="-133080" y="2645664"/>
                  <a:pt x="94504" y="3133344"/>
                </a:cubicBezTo>
                <a:cubicBezTo>
                  <a:pt x="322088" y="3621024"/>
                  <a:pt x="1003824" y="3273552"/>
                  <a:pt x="1685560" y="292608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a:off x="996764" y="622142"/>
            <a:ext cx="3380903" cy="3779520"/>
          </a:xfrm>
          <a:prstGeom prst="arc">
            <a:avLst>
              <a:gd name="adj1" fmla="val 16200000"/>
              <a:gd name="adj2" fmla="val 54850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流程图: 接点 7"/>
          <p:cNvSpPr/>
          <p:nvPr/>
        </p:nvSpPr>
        <p:spPr>
          <a:xfrm>
            <a:off x="2926148" y="523093"/>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流程图: 接点 9"/>
          <p:cNvSpPr/>
          <p:nvPr/>
        </p:nvSpPr>
        <p:spPr>
          <a:xfrm>
            <a:off x="3691196" y="1055460"/>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流程图: 接点 10"/>
          <p:cNvSpPr/>
          <p:nvPr/>
        </p:nvSpPr>
        <p:spPr>
          <a:xfrm>
            <a:off x="4078939" y="1749988"/>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2" name="流程图: 接点 11"/>
          <p:cNvSpPr/>
          <p:nvPr/>
        </p:nvSpPr>
        <p:spPr>
          <a:xfrm>
            <a:off x="4136204" y="2606430"/>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3" name="流程图: 接点 12"/>
          <p:cNvSpPr/>
          <p:nvPr/>
        </p:nvSpPr>
        <p:spPr>
          <a:xfrm>
            <a:off x="3856435" y="3462872"/>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4" name="流程图: 接点 13"/>
          <p:cNvSpPr/>
          <p:nvPr/>
        </p:nvSpPr>
        <p:spPr>
          <a:xfrm>
            <a:off x="3025167" y="4098425"/>
            <a:ext cx="445008" cy="424289"/>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5" name="文本框 14"/>
          <p:cNvSpPr txBox="1"/>
          <p:nvPr/>
        </p:nvSpPr>
        <p:spPr>
          <a:xfrm>
            <a:off x="3371156" y="408844"/>
            <a:ext cx="1658112" cy="699166"/>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研究背景</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16" name="文本框 15"/>
          <p:cNvSpPr txBox="1"/>
          <p:nvPr/>
        </p:nvSpPr>
        <p:spPr>
          <a:xfrm>
            <a:off x="4103972" y="1000284"/>
            <a:ext cx="2235042" cy="699166"/>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需求分析</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17" name="文本框 16"/>
          <p:cNvSpPr txBox="1"/>
          <p:nvPr/>
        </p:nvSpPr>
        <p:spPr>
          <a:xfrm>
            <a:off x="4520210" y="1725121"/>
            <a:ext cx="2049729" cy="380810"/>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概要设计</a:t>
            </a:r>
          </a:p>
        </p:txBody>
      </p:sp>
      <p:sp>
        <p:nvSpPr>
          <p:cNvPr id="18" name="文本框 17"/>
          <p:cNvSpPr txBox="1"/>
          <p:nvPr/>
        </p:nvSpPr>
        <p:spPr>
          <a:xfrm>
            <a:off x="4581951" y="2586986"/>
            <a:ext cx="1005403" cy="699166"/>
          </a:xfrm>
          <a:prstGeom prst="rect">
            <a:avLst/>
          </a:prstGeom>
          <a:noFill/>
        </p:spPr>
        <p:txBody>
          <a:bodyPr wrap="non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详细设计</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19" name="文本框 18"/>
          <p:cNvSpPr txBox="1"/>
          <p:nvPr/>
        </p:nvSpPr>
        <p:spPr>
          <a:xfrm>
            <a:off x="4309343" y="3462872"/>
            <a:ext cx="595035" cy="699166"/>
          </a:xfrm>
          <a:prstGeom prst="rect">
            <a:avLst/>
          </a:prstGeom>
          <a:noFill/>
        </p:spPr>
        <p:txBody>
          <a:bodyPr wrap="non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演示</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20" name="文本框 19"/>
          <p:cNvSpPr txBox="1"/>
          <p:nvPr/>
        </p:nvSpPr>
        <p:spPr>
          <a:xfrm>
            <a:off x="3484886" y="4157400"/>
            <a:ext cx="1005403" cy="699166"/>
          </a:xfrm>
          <a:prstGeom prst="rect">
            <a:avLst/>
          </a:prstGeom>
          <a:noFill/>
        </p:spPr>
        <p:txBody>
          <a:bodyPr wrap="non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人员分工</a:t>
            </a:r>
            <a:endParaRPr lang="en-US" altLang="zh-CN" sz="1600" dirty="0">
              <a:latin typeface="Arial" panose="020B0604020202020204" pitchFamily="34" charset="0"/>
              <a:ea typeface="微软雅黑" panose="020B0503020204020204" pitchFamily="34" charset="-122"/>
            </a:endParaRPr>
          </a:p>
          <a:p>
            <a:pPr>
              <a:lnSpc>
                <a:spcPct val="130000"/>
              </a:lnSpc>
            </a:pPr>
            <a:endParaRPr lang="zh-CN" altLang="en-US" sz="16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437716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推荐模块</a:t>
            </a:r>
            <a:r>
              <a:rPr lang="en-US" altLang="zh-CN" sz="2400" b="1" dirty="0">
                <a:solidFill>
                  <a:schemeClr val="accent1"/>
                </a:solidFill>
              </a:rPr>
              <a:t>-</a:t>
            </a:r>
            <a:r>
              <a:rPr lang="zh-CN" altLang="en-US" sz="2400" b="1" dirty="0">
                <a:solidFill>
                  <a:schemeClr val="accent1"/>
                </a:solidFill>
              </a:rPr>
              <a:t>爬虫</a:t>
            </a:r>
            <a:r>
              <a:rPr lang="en-US" altLang="zh-CN" sz="2400" b="1" dirty="0">
                <a:solidFill>
                  <a:schemeClr val="accent1"/>
                </a:solidFill>
              </a:rPr>
              <a:t>-</a:t>
            </a:r>
            <a:r>
              <a:rPr lang="zh-CN" altLang="en-US" sz="2400" b="1" dirty="0">
                <a:solidFill>
                  <a:schemeClr val="accent1"/>
                </a:solidFill>
              </a:rPr>
              <a:t>爬取商品</a:t>
            </a:r>
            <a:r>
              <a:rPr lang="en-US" altLang="zh-CN" sz="2400" b="1" dirty="0" err="1">
                <a:solidFill>
                  <a:schemeClr val="accent1"/>
                </a:solidFill>
              </a:rPr>
              <a:t>sku</a:t>
            </a:r>
            <a:endParaRPr lang="zh-CN" altLang="en-US" sz="2400" b="1" dirty="0">
              <a:solidFill>
                <a:schemeClr val="accent1"/>
              </a:solidFill>
            </a:endParaRPr>
          </a:p>
        </p:txBody>
      </p:sp>
      <p:sp>
        <p:nvSpPr>
          <p:cNvPr id="11" name="文本框 10"/>
          <p:cNvSpPr txBox="1"/>
          <p:nvPr/>
        </p:nvSpPr>
        <p:spPr>
          <a:xfrm>
            <a:off x="476188" y="1018032"/>
            <a:ext cx="5832464" cy="2829364"/>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en-US" altLang="zh-CN" sz="1200" dirty="0" err="1">
                <a:latin typeface="Arial" panose="020B0604020202020204" pitchFamily="34" charset="0"/>
                <a:ea typeface="微软雅黑" panose="020B0503020204020204" pitchFamily="34" charset="-122"/>
              </a:rPr>
              <a:t>sku</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是商品的唯一编号，只有获取了 </a:t>
            </a:r>
            <a:r>
              <a:rPr lang="en-US" altLang="zh-CN" sz="1200" dirty="0" err="1">
                <a:latin typeface="Arial" panose="020B0604020202020204" pitchFamily="34" charset="0"/>
                <a:ea typeface="微软雅黑" panose="020B0503020204020204" pitchFamily="34" charset="-122"/>
              </a:rPr>
              <a:t>sku</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才能爬取商品的评论信息，观察京东某商品详情页的</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https://item.jd.com/100008699547.html</a:t>
            </a:r>
            <a:r>
              <a:rPr lang="zh-CN" altLang="en-US" sz="1200" dirty="0">
                <a:latin typeface="Arial" panose="020B0604020202020204" pitchFamily="34" charset="0"/>
                <a:ea typeface="微软雅黑" panose="020B0503020204020204" pitchFamily="34" charset="-122"/>
              </a:rPr>
              <a:t>，其中的</a:t>
            </a:r>
            <a:r>
              <a:rPr lang="en-US" altLang="zh-CN" sz="1200" dirty="0">
                <a:latin typeface="Arial" panose="020B0604020202020204" pitchFamily="34" charset="0"/>
                <a:ea typeface="微软雅黑" panose="020B0503020204020204" pitchFamily="34" charset="-122"/>
              </a:rPr>
              <a:t>100008699547</a:t>
            </a:r>
            <a:r>
              <a:rPr lang="zh-CN" altLang="en-US" sz="1200" dirty="0">
                <a:latin typeface="Arial" panose="020B0604020202020204" pitchFamily="34" charset="0"/>
                <a:ea typeface="微软雅黑" panose="020B0503020204020204" pitchFamily="34" charset="-122"/>
              </a:rPr>
              <a:t>就是此商品的</a:t>
            </a:r>
            <a:r>
              <a:rPr lang="en-US" altLang="zh-CN" sz="1200" dirty="0" err="1">
                <a:latin typeface="Arial" panose="020B0604020202020204" pitchFamily="34" charset="0"/>
                <a:ea typeface="微软雅黑" panose="020B0503020204020204" pitchFamily="34" charset="-122"/>
              </a:rPr>
              <a:t>sku</a:t>
            </a:r>
            <a:r>
              <a:rPr lang="zh-CN" altLang="en-US" sz="1200" dirty="0">
                <a:latin typeface="Arial" panose="020B0604020202020204" pitchFamily="34" charset="0"/>
                <a:ea typeface="微软雅黑" panose="020B0503020204020204" pitchFamily="34" charset="-122"/>
              </a:rPr>
              <a:t>。因此，只要爬取商品的</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，即可得到对应商品的</a:t>
            </a:r>
            <a:r>
              <a:rPr lang="en-US" altLang="zh-CN" sz="1200" dirty="0" err="1">
                <a:latin typeface="Arial" panose="020B0604020202020204" pitchFamily="34" charset="0"/>
                <a:ea typeface="微软雅黑" panose="020B0503020204020204" pitchFamily="34" charset="-122"/>
              </a:rPr>
              <a:t>sku</a:t>
            </a:r>
            <a:r>
              <a:rPr lang="zh-CN" altLang="en-US" sz="1200" dirty="0">
                <a:latin typeface="Arial" panose="020B0604020202020204" pitchFamily="34" charset="0"/>
                <a:ea typeface="微软雅黑" panose="020B0503020204020204" pitchFamily="34" charset="-122"/>
              </a:rPr>
              <a:t>。</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观察得知在商品列表页面的源代码中包含本页所有商品的</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，爬取做法如下：</a:t>
            </a:r>
          </a:p>
          <a:p>
            <a:pPr>
              <a:lnSpc>
                <a:spcPct val="15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在京东搜索某关键字（如笔记本电脑），设置按销量排序，在地址栏得到一个</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使用 </a:t>
            </a:r>
            <a:r>
              <a:rPr lang="en-US" altLang="zh-CN" sz="1200" dirty="0" err="1">
                <a:latin typeface="Arial" panose="020B0604020202020204" pitchFamily="34" charset="0"/>
                <a:ea typeface="微软雅黑" panose="020B0503020204020204" pitchFamily="34" charset="-122"/>
              </a:rPr>
              <a:t>chromedriver</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打开此 </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，等待 </a:t>
            </a:r>
            <a:r>
              <a:rPr lang="en-US" altLang="zh-CN" sz="1200" dirty="0">
                <a:latin typeface="Arial" panose="020B0604020202020204" pitchFamily="34" charset="0"/>
                <a:ea typeface="微软雅黑" panose="020B0503020204020204" pitchFamily="34" charset="-122"/>
              </a:rPr>
              <a:t>2.5s</a:t>
            </a:r>
            <a:r>
              <a:rPr lang="zh-CN" altLang="en-US" sz="1200" dirty="0">
                <a:latin typeface="Arial" panose="020B0604020202020204" pitchFamily="34" charset="0"/>
                <a:ea typeface="微软雅黑" panose="020B0503020204020204" pitchFamily="34" charset="-122"/>
              </a:rPr>
              <a:t>，模拟下拉操作，得到完整的 </a:t>
            </a:r>
            <a:r>
              <a:rPr lang="en-US" altLang="zh-CN" sz="1200" dirty="0">
                <a:latin typeface="Arial" panose="020B0604020202020204" pitchFamily="34" charset="0"/>
                <a:ea typeface="微软雅黑" panose="020B0503020204020204" pitchFamily="34" charset="-122"/>
              </a:rPr>
              <a:t>html </a:t>
            </a:r>
            <a:r>
              <a:rPr lang="zh-CN" altLang="en-US" sz="1200" dirty="0">
                <a:latin typeface="Arial" panose="020B0604020202020204" pitchFamily="34" charset="0"/>
                <a:ea typeface="微软雅黑" panose="020B0503020204020204" pitchFamily="34" charset="-122"/>
              </a:rPr>
              <a:t>页面；</a:t>
            </a:r>
          </a:p>
          <a:p>
            <a:pPr>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根据 </a:t>
            </a:r>
            <a:r>
              <a:rPr lang="en-US" altLang="zh-CN" sz="1200" dirty="0">
                <a:latin typeface="Arial" panose="020B0604020202020204" pitchFamily="34" charset="0"/>
                <a:ea typeface="微软雅黑" panose="020B0503020204020204" pitchFamily="34" charset="-122"/>
              </a:rPr>
              <a:t>html </a:t>
            </a:r>
            <a:r>
              <a:rPr lang="zh-CN" altLang="en-US" sz="1200" dirty="0">
                <a:latin typeface="Arial" panose="020B0604020202020204" pitchFamily="34" charset="0"/>
                <a:ea typeface="微软雅黑" panose="020B0503020204020204" pitchFamily="34" charset="-122"/>
              </a:rPr>
              <a:t>构造 </a:t>
            </a:r>
            <a:r>
              <a:rPr lang="en-US" altLang="zh-CN" sz="1200" dirty="0" err="1">
                <a:latin typeface="Arial" panose="020B0604020202020204" pitchFamily="34" charset="0"/>
                <a:ea typeface="微软雅黑" panose="020B0503020204020204" pitchFamily="34" charset="-122"/>
              </a:rPr>
              <a:t>Xpath</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对象，在 </a:t>
            </a:r>
            <a:r>
              <a:rPr lang="en-US" altLang="zh-CN" sz="1200" dirty="0" err="1">
                <a:latin typeface="Arial" panose="020B0604020202020204" pitchFamily="34" charset="0"/>
                <a:ea typeface="微软雅黑" panose="020B0503020204020204" pitchFamily="34" charset="-122"/>
              </a:rPr>
              <a:t>Xpath</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对象中找到并存储 </a:t>
            </a:r>
            <a:r>
              <a:rPr lang="en-US" altLang="zh-CN" sz="1200" dirty="0" err="1">
                <a:latin typeface="Arial" panose="020B0604020202020204" pitchFamily="34" charset="0"/>
                <a:ea typeface="微软雅黑" panose="020B0503020204020204" pitchFamily="34" charset="-122"/>
              </a:rPr>
              <a:t>href</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中前 </a:t>
            </a:r>
            <a:r>
              <a:rPr lang="en-US" altLang="zh-CN" sz="1200" dirty="0">
                <a:latin typeface="Arial" panose="020B0604020202020204" pitchFamily="34" charset="0"/>
                <a:ea typeface="微软雅黑" panose="020B0503020204020204" pitchFamily="34" charset="-122"/>
              </a:rPr>
              <a:t>40 </a:t>
            </a:r>
            <a:r>
              <a:rPr lang="zh-CN" altLang="en-US" sz="1200" dirty="0">
                <a:latin typeface="Arial" panose="020B0604020202020204" pitchFamily="34" charset="0"/>
                <a:ea typeface="微软雅黑" panose="020B0503020204020204" pitchFamily="34" charset="-122"/>
              </a:rPr>
              <a:t>个商品的 </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a:t>
            </a:r>
          </a:p>
        </p:txBody>
      </p:sp>
      <p:pic>
        <p:nvPicPr>
          <p:cNvPr id="4" name="图片 3">
            <a:extLst>
              <a:ext uri="{FF2B5EF4-FFF2-40B4-BE49-F238E27FC236}">
                <a16:creationId xmlns:a16="http://schemas.microsoft.com/office/drawing/2014/main" id="{B919205A-991E-4E2C-B1A7-59E06AA52B5F}"/>
              </a:ext>
            </a:extLst>
          </p:cNvPr>
          <p:cNvPicPr>
            <a:picLocks noChangeAspect="1"/>
          </p:cNvPicPr>
          <p:nvPr/>
        </p:nvPicPr>
        <p:blipFill>
          <a:blip r:embed="rId3"/>
          <a:stretch>
            <a:fillRect/>
          </a:stretch>
        </p:blipFill>
        <p:spPr>
          <a:xfrm>
            <a:off x="6518786" y="474389"/>
            <a:ext cx="2149026" cy="43285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474996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推荐模块</a:t>
            </a:r>
            <a:r>
              <a:rPr lang="en-US" altLang="zh-CN" sz="2400" b="1" dirty="0">
                <a:solidFill>
                  <a:schemeClr val="accent1"/>
                </a:solidFill>
              </a:rPr>
              <a:t>-</a:t>
            </a:r>
            <a:r>
              <a:rPr lang="zh-CN" altLang="en-US" sz="2400" b="1" dirty="0">
                <a:solidFill>
                  <a:schemeClr val="accent1"/>
                </a:solidFill>
              </a:rPr>
              <a:t>爬虫</a:t>
            </a:r>
            <a:r>
              <a:rPr lang="en-US" altLang="zh-CN" sz="2400" b="1" dirty="0">
                <a:solidFill>
                  <a:schemeClr val="accent1"/>
                </a:solidFill>
              </a:rPr>
              <a:t>-</a:t>
            </a:r>
            <a:r>
              <a:rPr lang="zh-CN" altLang="en-US" sz="2400" b="1" dirty="0">
                <a:solidFill>
                  <a:schemeClr val="accent1"/>
                </a:solidFill>
              </a:rPr>
              <a:t>爬取商品信息</a:t>
            </a:r>
          </a:p>
        </p:txBody>
      </p:sp>
      <p:pic>
        <p:nvPicPr>
          <p:cNvPr id="7" name="图片 6"/>
          <p:cNvPicPr>
            <a:picLocks noChangeAspect="1"/>
          </p:cNvPicPr>
          <p:nvPr/>
        </p:nvPicPr>
        <p:blipFill rotWithShape="1">
          <a:blip r:embed="rId3"/>
          <a:srcRect/>
          <a:stretch>
            <a:fillRect/>
          </a:stretch>
        </p:blipFill>
        <p:spPr>
          <a:xfrm>
            <a:off x="6684424" y="698662"/>
            <a:ext cx="1983388" cy="3845836"/>
          </a:xfrm>
          <a:prstGeom prst="rect">
            <a:avLst/>
          </a:prstGeom>
        </p:spPr>
      </p:pic>
      <p:sp>
        <p:nvSpPr>
          <p:cNvPr id="11" name="文本框 10"/>
          <p:cNvSpPr txBox="1"/>
          <p:nvPr/>
        </p:nvSpPr>
        <p:spPr>
          <a:xfrm>
            <a:off x="476188" y="1018032"/>
            <a:ext cx="6073468" cy="1998368"/>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爬取商品品牌、名称、价格等信息，是为了将这些信息提供系统，以便更好的展示商品。爬取商品信息的步骤如下：</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读取上一步获取的商品 </a:t>
            </a:r>
            <a:r>
              <a:rPr lang="en-US" altLang="zh-CN" sz="1200" dirty="0" err="1">
                <a:latin typeface="Arial" panose="020B0604020202020204" pitchFamily="34" charset="0"/>
                <a:ea typeface="微软雅黑" panose="020B0503020204020204" pitchFamily="34" charset="-122"/>
              </a:rPr>
              <a:t>url</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和 </a:t>
            </a:r>
            <a:r>
              <a:rPr lang="en-US" altLang="zh-CN" sz="1200" dirty="0" err="1">
                <a:latin typeface="Arial" panose="020B0604020202020204" pitchFamily="34" charset="0"/>
                <a:ea typeface="微软雅黑" panose="020B0503020204020204" pitchFamily="34" charset="-122"/>
              </a:rPr>
              <a:t>sku</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数据；</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根据 </a:t>
            </a:r>
            <a:r>
              <a:rPr lang="en-US" altLang="zh-CN" sz="1200" dirty="0" err="1">
                <a:latin typeface="Arial" panose="020B0604020202020204" pitchFamily="34" charset="0"/>
                <a:ea typeface="微软雅黑" panose="020B0503020204020204" pitchFamily="34" charset="-122"/>
              </a:rPr>
              <a:t>url</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获取商品详情页的 </a:t>
            </a:r>
            <a:r>
              <a:rPr lang="en-US" altLang="zh-CN" sz="1200" dirty="0">
                <a:latin typeface="Arial" panose="020B0604020202020204" pitchFamily="34" charset="0"/>
                <a:ea typeface="微软雅黑" panose="020B0503020204020204" pitchFamily="34" charset="-122"/>
              </a:rPr>
              <a:t>html </a:t>
            </a:r>
            <a:r>
              <a:rPr lang="zh-CN" altLang="en-US" sz="1200" dirty="0">
                <a:latin typeface="Arial" panose="020B0604020202020204" pitchFamily="34" charset="0"/>
                <a:ea typeface="微软雅黑" panose="020B0503020204020204" pitchFamily="34" charset="-122"/>
              </a:rPr>
              <a:t>源代码，在其中找到并存储商品的名称，品牌，详细参数信息，以及此商品对应图片的存储地址；</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构造请求价格信息的 </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，得到 </a:t>
            </a:r>
            <a:r>
              <a:rPr lang="en-US" altLang="zh-CN" sz="1200" dirty="0">
                <a:latin typeface="Arial" panose="020B0604020202020204" pitchFamily="34" charset="0"/>
                <a:ea typeface="微软雅黑" panose="020B0503020204020204" pitchFamily="34" charset="-122"/>
              </a:rPr>
              <a:t>json </a:t>
            </a:r>
            <a:r>
              <a:rPr lang="zh-CN" altLang="en-US" sz="1200" dirty="0">
                <a:latin typeface="Arial" panose="020B0604020202020204" pitchFamily="34" charset="0"/>
                <a:ea typeface="微软雅黑" panose="020B0503020204020204" pitchFamily="34" charset="-122"/>
              </a:rPr>
              <a:t>数据，解析并保存商品的价格信息；</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4. </a:t>
            </a:r>
            <a:r>
              <a:rPr lang="zh-CN" altLang="en-US" sz="1200" dirty="0">
                <a:latin typeface="Arial" panose="020B0604020202020204" pitchFamily="34" charset="0"/>
                <a:ea typeface="微软雅黑" panose="020B0503020204020204" pitchFamily="34" charset="-122"/>
              </a:rPr>
              <a:t>构造请求概要评论信息的 </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，得到 </a:t>
            </a:r>
            <a:r>
              <a:rPr lang="en-US" altLang="zh-CN" sz="1200" dirty="0">
                <a:latin typeface="Arial" panose="020B0604020202020204" pitchFamily="34" charset="0"/>
                <a:ea typeface="微软雅黑" panose="020B0503020204020204" pitchFamily="34" charset="-122"/>
              </a:rPr>
              <a:t>json </a:t>
            </a:r>
            <a:r>
              <a:rPr lang="zh-CN" altLang="en-US" sz="1200" dirty="0">
                <a:latin typeface="Arial" panose="020B0604020202020204" pitchFamily="34" charset="0"/>
                <a:ea typeface="微软雅黑" panose="020B0503020204020204" pitchFamily="34" charset="-122"/>
              </a:rPr>
              <a:t>数据，解析并保存商品的评论概要。</a:t>
            </a:r>
          </a:p>
        </p:txBody>
      </p:sp>
      <p:pic>
        <p:nvPicPr>
          <p:cNvPr id="4" name="图片 3"/>
          <p:cNvPicPr>
            <a:picLocks noChangeAspect="1"/>
          </p:cNvPicPr>
          <p:nvPr/>
        </p:nvPicPr>
        <p:blipFill>
          <a:blip r:embed="rId4"/>
          <a:stretch>
            <a:fillRect/>
          </a:stretch>
        </p:blipFill>
        <p:spPr>
          <a:xfrm>
            <a:off x="914769" y="3089443"/>
            <a:ext cx="5634887" cy="7726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444750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推荐模块</a:t>
            </a:r>
            <a:r>
              <a:rPr lang="en-US" altLang="zh-CN" sz="2400" b="1" dirty="0">
                <a:solidFill>
                  <a:schemeClr val="accent1"/>
                </a:solidFill>
              </a:rPr>
              <a:t>-</a:t>
            </a:r>
            <a:r>
              <a:rPr lang="zh-CN" altLang="en-US" sz="2400" b="1" dirty="0">
                <a:solidFill>
                  <a:schemeClr val="accent1"/>
                </a:solidFill>
              </a:rPr>
              <a:t>爬虫</a:t>
            </a:r>
            <a:r>
              <a:rPr lang="en-US" altLang="zh-CN" sz="2400" b="1" dirty="0">
                <a:solidFill>
                  <a:schemeClr val="accent1"/>
                </a:solidFill>
              </a:rPr>
              <a:t>-</a:t>
            </a:r>
            <a:r>
              <a:rPr lang="zh-CN" altLang="en-US" sz="2400" b="1" dirty="0">
                <a:solidFill>
                  <a:schemeClr val="accent1"/>
                </a:solidFill>
              </a:rPr>
              <a:t>爬取商品评论</a:t>
            </a:r>
          </a:p>
        </p:txBody>
      </p:sp>
      <p:pic>
        <p:nvPicPr>
          <p:cNvPr id="9" name="图片 8"/>
          <p:cNvPicPr>
            <a:picLocks noChangeAspect="1"/>
          </p:cNvPicPr>
          <p:nvPr/>
        </p:nvPicPr>
        <p:blipFill rotWithShape="1">
          <a:blip r:embed="rId3"/>
          <a:srcRect l="3146" r="3467"/>
          <a:stretch>
            <a:fillRect/>
          </a:stretch>
        </p:blipFill>
        <p:spPr>
          <a:xfrm>
            <a:off x="6778753" y="698662"/>
            <a:ext cx="2115312" cy="3994810"/>
          </a:xfrm>
          <a:prstGeom prst="rect">
            <a:avLst/>
          </a:prstGeom>
        </p:spPr>
      </p:pic>
      <p:sp>
        <p:nvSpPr>
          <p:cNvPr id="11" name="文本框 10"/>
          <p:cNvSpPr txBox="1"/>
          <p:nvPr/>
        </p:nvSpPr>
        <p:spPr>
          <a:xfrm>
            <a:off x="476188" y="914098"/>
            <a:ext cx="6205028" cy="613373"/>
          </a:xfrm>
          <a:prstGeom prst="rect">
            <a:avLst/>
          </a:prstGeom>
          <a:noFill/>
        </p:spPr>
        <p:txBody>
          <a:bodyPr wrap="square" rtlCol="0">
            <a:spAutoFit/>
          </a:bodyPr>
          <a:lstStyle/>
          <a:p>
            <a:pPr>
              <a:lnSpc>
                <a:spcPct val="150000"/>
              </a:lnSpc>
            </a:pPr>
            <a:r>
              <a:rPr lang="zh-CN" altLang="en-US" sz="1200" dirty="0">
                <a:latin typeface="Arial" panose="020B0604020202020204" pitchFamily="34" charset="0"/>
                <a:ea typeface="微软雅黑" panose="020B0503020204020204" pitchFamily="34" charset="-122"/>
              </a:rPr>
              <a:t>爬取商品的评价信息的步骤：</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1. </a:t>
            </a:r>
            <a:r>
              <a:rPr lang="zh-CN" altLang="en-US" sz="1200" dirty="0">
                <a:latin typeface="Arial" panose="020B0604020202020204" pitchFamily="34" charset="0"/>
                <a:ea typeface="微软雅黑" panose="020B0503020204020204" pitchFamily="34" charset="-122"/>
              </a:rPr>
              <a:t>构造请求评论信息的</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a:t>
            </a:r>
            <a:endParaRPr lang="en-US" altLang="zh-CN" sz="1200" dirty="0">
              <a:latin typeface="Arial" panose="020B0604020202020204" pitchFamily="34" charset="0"/>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744672" y="1546274"/>
            <a:ext cx="5046267" cy="302336"/>
          </a:xfrm>
          <a:prstGeom prst="rect">
            <a:avLst/>
          </a:prstGeom>
        </p:spPr>
      </p:pic>
      <p:sp>
        <p:nvSpPr>
          <p:cNvPr id="6" name="文本框 5"/>
          <p:cNvSpPr txBox="1"/>
          <p:nvPr/>
        </p:nvSpPr>
        <p:spPr>
          <a:xfrm>
            <a:off x="655670" y="1848610"/>
            <a:ext cx="5846064" cy="729623"/>
          </a:xfrm>
          <a:prstGeom prst="rect">
            <a:avLst/>
          </a:prstGeom>
          <a:noFill/>
        </p:spPr>
        <p:txBody>
          <a:bodyPr wrap="square" rtlCol="0">
            <a:spAutoFit/>
          </a:bodyPr>
          <a:lstStyle/>
          <a:p>
            <a:pPr>
              <a:lnSpc>
                <a:spcPct val="130000"/>
              </a:lnSpc>
            </a:pPr>
            <a:r>
              <a:rPr lang="en-US" altLang="zh-CN" sz="1100" dirty="0" err="1">
                <a:latin typeface="Arial" panose="020B0604020202020204" pitchFamily="34" charset="0"/>
                <a:ea typeface="微软雅黑" panose="020B0503020204020204" pitchFamily="34" charset="-122"/>
              </a:rPr>
              <a:t>product_id</a:t>
            </a:r>
            <a:r>
              <a:rPr lang="zh-CN" altLang="en-US" sz="1100" dirty="0">
                <a:latin typeface="Arial" panose="020B0604020202020204" pitchFamily="34" charset="0"/>
                <a:ea typeface="微软雅黑" panose="020B0503020204020204" pitchFamily="34" charset="-122"/>
              </a:rPr>
              <a:t>：待爬取的商品的</a:t>
            </a:r>
            <a:r>
              <a:rPr lang="en-US" altLang="zh-CN" sz="1100" dirty="0" err="1">
                <a:latin typeface="Arial" panose="020B0604020202020204" pitchFamily="34" charset="0"/>
                <a:ea typeface="微软雅黑" panose="020B0503020204020204" pitchFamily="34" charset="-122"/>
              </a:rPr>
              <a:t>sku</a:t>
            </a:r>
            <a:r>
              <a:rPr lang="zh-CN" altLang="en-US" sz="1100" dirty="0">
                <a:latin typeface="Arial" panose="020B0604020202020204" pitchFamily="34" charset="0"/>
                <a:ea typeface="微软雅黑" panose="020B0503020204020204" pitchFamily="34" charset="-122"/>
              </a:rPr>
              <a:t>；</a:t>
            </a:r>
            <a:r>
              <a:rPr lang="en-US" altLang="zh-CN" sz="1100" dirty="0">
                <a:latin typeface="Arial" panose="020B0604020202020204" pitchFamily="34" charset="0"/>
                <a:ea typeface="微软雅黑" panose="020B0503020204020204" pitchFamily="34" charset="-122"/>
              </a:rPr>
              <a:t>score</a:t>
            </a:r>
            <a:r>
              <a:rPr lang="zh-CN" altLang="en-US" sz="1100" dirty="0">
                <a:latin typeface="Arial" panose="020B0604020202020204" pitchFamily="34" charset="0"/>
                <a:ea typeface="微软雅黑" panose="020B0503020204020204" pitchFamily="34" charset="-122"/>
              </a:rPr>
              <a:t>：代表所抓取评论的类型，好评为</a:t>
            </a:r>
            <a:r>
              <a:rPr lang="en-US" altLang="zh-CN" sz="1100" dirty="0">
                <a:latin typeface="Arial" panose="020B0604020202020204" pitchFamily="34" charset="0"/>
                <a:ea typeface="微软雅黑" panose="020B0503020204020204" pitchFamily="34" charset="-122"/>
              </a:rPr>
              <a:t>3</a:t>
            </a:r>
            <a:r>
              <a:rPr lang="zh-CN" altLang="en-US" sz="1100" dirty="0">
                <a:latin typeface="Arial" panose="020B0604020202020204" pitchFamily="34" charset="0"/>
                <a:ea typeface="微软雅黑" panose="020B0503020204020204" pitchFamily="34" charset="-122"/>
              </a:rPr>
              <a:t>，中评为</a:t>
            </a:r>
            <a:r>
              <a:rPr lang="en-US" altLang="zh-CN" sz="1100" dirty="0">
                <a:latin typeface="Arial" panose="020B0604020202020204" pitchFamily="34" charset="0"/>
                <a:ea typeface="微软雅黑" panose="020B0503020204020204" pitchFamily="34" charset="-122"/>
              </a:rPr>
              <a:t>2</a:t>
            </a:r>
            <a:r>
              <a:rPr lang="zh-CN" altLang="en-US" sz="1100" dirty="0">
                <a:latin typeface="Arial" panose="020B0604020202020204" pitchFamily="34" charset="0"/>
                <a:ea typeface="微软雅黑" panose="020B0503020204020204" pitchFamily="34" charset="-122"/>
              </a:rPr>
              <a:t>，差评为</a:t>
            </a:r>
            <a:r>
              <a:rPr lang="en-US" altLang="zh-CN" sz="1100" dirty="0">
                <a:latin typeface="Arial" panose="020B0604020202020204" pitchFamily="34" charset="0"/>
                <a:ea typeface="微软雅黑" panose="020B0503020204020204" pitchFamily="34" charset="-122"/>
              </a:rPr>
              <a:t>1 </a:t>
            </a:r>
            <a:r>
              <a:rPr lang="zh-CN" altLang="en-US" sz="1100" dirty="0">
                <a:latin typeface="Arial" panose="020B0604020202020204" pitchFamily="34" charset="0"/>
                <a:ea typeface="微软雅黑" panose="020B0503020204020204" pitchFamily="34" charset="-122"/>
              </a:rPr>
              <a:t>；</a:t>
            </a:r>
            <a:r>
              <a:rPr lang="en-US" altLang="zh-CN" sz="1100" dirty="0">
                <a:latin typeface="Arial" panose="020B0604020202020204" pitchFamily="34" charset="0"/>
                <a:ea typeface="微软雅黑" panose="020B0503020204020204" pitchFamily="34" charset="-122"/>
              </a:rPr>
              <a:t>page</a:t>
            </a:r>
            <a:r>
              <a:rPr lang="zh-CN" altLang="en-US" sz="1100" dirty="0">
                <a:latin typeface="Arial" panose="020B0604020202020204" pitchFamily="34" charset="0"/>
                <a:ea typeface="微软雅黑" panose="020B0503020204020204" pitchFamily="34" charset="-122"/>
              </a:rPr>
              <a:t>：代表抓取的页面，京东只允许抓取</a:t>
            </a:r>
            <a:r>
              <a:rPr lang="en-US" altLang="zh-CN" sz="1100" dirty="0">
                <a:latin typeface="Arial" panose="020B0604020202020204" pitchFamily="34" charset="0"/>
                <a:ea typeface="微软雅黑" panose="020B0503020204020204" pitchFamily="34" charset="-122"/>
              </a:rPr>
              <a:t>100</a:t>
            </a:r>
            <a:r>
              <a:rPr lang="zh-CN" altLang="en-US" sz="1100" dirty="0">
                <a:latin typeface="Arial" panose="020B0604020202020204" pitchFamily="34" charset="0"/>
                <a:ea typeface="微软雅黑" panose="020B0503020204020204" pitchFamily="34" charset="-122"/>
              </a:rPr>
              <a:t>页，所以最多抓取</a:t>
            </a:r>
            <a:r>
              <a:rPr lang="en-US" altLang="zh-CN" sz="1100" dirty="0">
                <a:latin typeface="Arial" panose="020B0604020202020204" pitchFamily="34" charset="0"/>
                <a:ea typeface="微软雅黑" panose="020B0503020204020204" pitchFamily="34" charset="-122"/>
              </a:rPr>
              <a:t>1000</a:t>
            </a:r>
            <a:r>
              <a:rPr lang="zh-CN" altLang="en-US" sz="1100" dirty="0">
                <a:latin typeface="Arial" panose="020B0604020202020204" pitchFamily="34" charset="0"/>
                <a:ea typeface="微软雅黑" panose="020B0503020204020204" pitchFamily="34" charset="-122"/>
              </a:rPr>
              <a:t>条评论。</a:t>
            </a:r>
          </a:p>
          <a:p>
            <a:pPr>
              <a:lnSpc>
                <a:spcPct val="130000"/>
              </a:lnSpc>
            </a:pPr>
            <a:endParaRPr lang="zh-CN" altLang="en-US" sz="1100" dirty="0">
              <a:latin typeface="Arial" panose="020B0604020202020204" pitchFamily="34" charset="0"/>
              <a:ea typeface="微软雅黑" panose="020B0503020204020204" pitchFamily="34" charset="-122"/>
            </a:endParaRPr>
          </a:p>
        </p:txBody>
      </p:sp>
      <p:sp>
        <p:nvSpPr>
          <p:cNvPr id="12" name="文本框 11"/>
          <p:cNvSpPr txBox="1"/>
          <p:nvPr/>
        </p:nvSpPr>
        <p:spPr>
          <a:xfrm>
            <a:off x="501585" y="2567897"/>
            <a:ext cx="6205028" cy="1166153"/>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2. </a:t>
            </a:r>
            <a:r>
              <a:rPr lang="zh-CN" altLang="en-US" sz="1200" dirty="0">
                <a:latin typeface="Arial" panose="020B0604020202020204" pitchFamily="34" charset="0"/>
                <a:ea typeface="微软雅黑" panose="020B0503020204020204" pitchFamily="34" charset="-122"/>
              </a:rPr>
              <a:t>请求构造的</a:t>
            </a:r>
            <a:r>
              <a:rPr lang="en-US" altLang="zh-CN" sz="1200" dirty="0" err="1">
                <a:latin typeface="Arial" panose="020B0604020202020204" pitchFamily="34" charset="0"/>
                <a:ea typeface="微软雅黑" panose="020B0503020204020204" pitchFamily="34" charset="-122"/>
              </a:rPr>
              <a:t>url</a:t>
            </a:r>
            <a:r>
              <a:rPr lang="zh-CN" altLang="en-US" sz="1200" dirty="0">
                <a:latin typeface="Arial" panose="020B0604020202020204" pitchFamily="34" charset="0"/>
                <a:ea typeface="微软雅黑" panose="020B0503020204020204" pitchFamily="34" charset="-122"/>
              </a:rPr>
              <a:t>，服务器返回 </a:t>
            </a:r>
            <a:r>
              <a:rPr lang="en-US" altLang="zh-CN" sz="1200" dirty="0">
                <a:latin typeface="Arial" panose="020B0604020202020204" pitchFamily="34" charset="0"/>
                <a:ea typeface="微软雅黑" panose="020B0503020204020204" pitchFamily="34" charset="-122"/>
              </a:rPr>
              <a:t>json </a:t>
            </a:r>
            <a:r>
              <a:rPr lang="zh-CN" altLang="en-US" sz="1200" dirty="0">
                <a:latin typeface="Arial" panose="020B0604020202020204" pitchFamily="34" charset="0"/>
                <a:ea typeface="微软雅黑" panose="020B0503020204020204" pitchFamily="34" charset="-122"/>
              </a:rPr>
              <a:t>信息，</a:t>
            </a:r>
            <a:r>
              <a:rPr lang="en-US" altLang="zh-CN" sz="1200" dirty="0">
                <a:latin typeface="Arial" panose="020B0604020202020204" pitchFamily="34" charset="0"/>
                <a:ea typeface="微软雅黑" panose="020B0503020204020204" pitchFamily="34" charset="-122"/>
              </a:rPr>
              <a:t>json </a:t>
            </a:r>
            <a:r>
              <a:rPr lang="zh-CN" altLang="en-US" sz="1200" dirty="0">
                <a:latin typeface="Arial" panose="020B0604020202020204" pitchFamily="34" charset="0"/>
                <a:ea typeface="微软雅黑" panose="020B0503020204020204" pitchFamily="34" charset="-122"/>
              </a:rPr>
              <a:t>中包含一页的评论信息，因此可以通过解析 </a:t>
            </a:r>
            <a:r>
              <a:rPr lang="en-US" altLang="zh-CN" sz="1200" dirty="0">
                <a:latin typeface="Arial" panose="020B0604020202020204" pitchFamily="34" charset="0"/>
                <a:ea typeface="微软雅黑" panose="020B0503020204020204" pitchFamily="34" charset="-122"/>
              </a:rPr>
              <a:t>json </a:t>
            </a:r>
            <a:r>
              <a:rPr lang="zh-CN" altLang="en-US" sz="1200" dirty="0">
                <a:latin typeface="Arial" panose="020B0604020202020204" pitchFamily="34" charset="0"/>
                <a:ea typeface="微软雅黑" panose="020B0503020204020204" pitchFamily="34" charset="-122"/>
              </a:rPr>
              <a:t>来得到每一条评论，如果返回的信息为空，说明已经爬取了所有的评论。</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不断循环上述过程，即可得到商品的所有评论信息，并将这些评论存储的 </a:t>
            </a:r>
            <a:r>
              <a:rPr lang="en-US" altLang="zh-CN" sz="1200" dirty="0">
                <a:latin typeface="Arial" panose="020B0604020202020204" pitchFamily="34" charset="0"/>
                <a:ea typeface="微软雅黑" panose="020B0503020204020204" pitchFamily="34" charset="-122"/>
              </a:rPr>
              <a:t>Excel </a:t>
            </a:r>
            <a:r>
              <a:rPr lang="zh-CN" altLang="en-US" sz="1200" dirty="0">
                <a:latin typeface="Arial" panose="020B0604020202020204" pitchFamily="34" charset="0"/>
                <a:ea typeface="微软雅黑" panose="020B0503020204020204" pitchFamily="34" charset="-122"/>
              </a:rPr>
              <a:t>文件中。</a:t>
            </a:r>
          </a:p>
          <a:p>
            <a:pPr>
              <a:lnSpc>
                <a:spcPct val="150000"/>
              </a:lnSpc>
            </a:pPr>
            <a:endParaRPr lang="en-US" altLang="zh-CN"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4022660" cy="904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推荐模块</a:t>
            </a:r>
            <a:r>
              <a:rPr lang="en-US" altLang="zh-CN" sz="2400" b="1" dirty="0">
                <a:solidFill>
                  <a:schemeClr val="accent1"/>
                </a:solidFill>
              </a:rPr>
              <a:t>-</a:t>
            </a:r>
            <a:r>
              <a:rPr lang="zh-CN" altLang="en-US" sz="2400" b="1" dirty="0">
                <a:solidFill>
                  <a:schemeClr val="accent1"/>
                </a:solidFill>
              </a:rPr>
              <a:t>爬虫</a:t>
            </a:r>
          </a:p>
          <a:p>
            <a:pPr>
              <a:buNone/>
            </a:pPr>
            <a:endParaRPr lang="zh-CN" altLang="en-US" sz="2400" b="1" dirty="0">
              <a:solidFill>
                <a:schemeClr val="accent1"/>
              </a:solidFill>
            </a:endParaRPr>
          </a:p>
        </p:txBody>
      </p:sp>
      <p:sp>
        <p:nvSpPr>
          <p:cNvPr id="11" name="文本框 10"/>
          <p:cNvSpPr txBox="1"/>
          <p:nvPr/>
        </p:nvSpPr>
        <p:spPr>
          <a:xfrm>
            <a:off x="501584" y="839092"/>
            <a:ext cx="7203475" cy="890372"/>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爬虫模块分别爬取京东销量前 </a:t>
            </a:r>
            <a:r>
              <a:rPr lang="en-US" altLang="zh-CN" sz="1200" dirty="0">
                <a:latin typeface="Arial" panose="020B0604020202020204" pitchFamily="34" charset="0"/>
                <a:ea typeface="微软雅黑" panose="020B0503020204020204" pitchFamily="34" charset="-122"/>
              </a:rPr>
              <a:t>40 </a:t>
            </a:r>
            <a:r>
              <a:rPr lang="zh-CN" altLang="en-US" sz="1200" dirty="0">
                <a:latin typeface="Arial" panose="020B0604020202020204" pitchFamily="34" charset="0"/>
                <a:ea typeface="微软雅黑" panose="020B0503020204020204" pitchFamily="34" charset="-122"/>
              </a:rPr>
              <a:t>的笔记本电脑，手机，平板，相机的商品信息、图片信息、以及好评，中评，差评信息。</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爬取评论的数量如下所示：</a:t>
            </a:r>
            <a:endParaRPr lang="en-US" altLang="zh-CN" sz="1200" dirty="0">
              <a:latin typeface="Arial" panose="020B0604020202020204" pitchFamily="34" charset="0"/>
              <a:ea typeface="微软雅黑" panose="020B0503020204020204" pitchFamily="34" charset="-122"/>
            </a:endParaRPr>
          </a:p>
        </p:txBody>
      </p:sp>
      <p:graphicFrame>
        <p:nvGraphicFramePr>
          <p:cNvPr id="4" name="表格 4"/>
          <p:cNvGraphicFramePr>
            <a:graphicFrameLocks noGrp="1"/>
          </p:cNvGraphicFramePr>
          <p:nvPr/>
        </p:nvGraphicFramePr>
        <p:xfrm>
          <a:off x="1524000" y="1929051"/>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endParaRPr lang="zh-CN" altLang="en-US" dirty="0"/>
                    </a:p>
                  </a:txBody>
                  <a:tcPr/>
                </a:tc>
                <a:tc>
                  <a:txBody>
                    <a:bodyPr/>
                    <a:lstStyle/>
                    <a:p>
                      <a:pPr algn="ctr"/>
                      <a:r>
                        <a:rPr lang="zh-CN" altLang="en-US" dirty="0"/>
                        <a:t>好评</a:t>
                      </a:r>
                    </a:p>
                  </a:txBody>
                  <a:tcPr/>
                </a:tc>
                <a:tc>
                  <a:txBody>
                    <a:bodyPr/>
                    <a:lstStyle/>
                    <a:p>
                      <a:pPr algn="ctr"/>
                      <a:r>
                        <a:rPr lang="zh-CN" altLang="en-US" dirty="0"/>
                        <a:t>中评</a:t>
                      </a:r>
                    </a:p>
                  </a:txBody>
                  <a:tcPr/>
                </a:tc>
                <a:tc>
                  <a:txBody>
                    <a:bodyPr/>
                    <a:lstStyle/>
                    <a:p>
                      <a:pPr algn="ctr"/>
                      <a:r>
                        <a:rPr lang="zh-CN" altLang="en-US" dirty="0"/>
                        <a:t>差评</a:t>
                      </a:r>
                    </a:p>
                  </a:txBody>
                  <a:tcPr/>
                </a:tc>
                <a:extLst>
                  <a:ext uri="{0D108BD9-81ED-4DB2-BD59-A6C34878D82A}">
                    <a16:rowId xmlns:a16="http://schemas.microsoft.com/office/drawing/2014/main" val="10000"/>
                  </a:ext>
                </a:extLst>
              </a:tr>
              <a:tr h="370840">
                <a:tc>
                  <a:txBody>
                    <a:bodyPr/>
                    <a:lstStyle/>
                    <a:p>
                      <a:pPr algn="ctr"/>
                      <a:r>
                        <a:rPr lang="zh-CN" altLang="en-US" dirty="0"/>
                        <a:t>电脑</a:t>
                      </a:r>
                    </a:p>
                  </a:txBody>
                  <a:tcPr/>
                </a:tc>
                <a:tc>
                  <a:txBody>
                    <a:bodyPr/>
                    <a:lstStyle/>
                    <a:p>
                      <a:pPr algn="ctr"/>
                      <a:r>
                        <a:rPr lang="en-US" altLang="zh-CN" dirty="0"/>
                        <a:t>33313</a:t>
                      </a:r>
                      <a:endParaRPr lang="zh-CN" altLang="en-US" dirty="0"/>
                    </a:p>
                  </a:txBody>
                  <a:tcPr/>
                </a:tc>
                <a:tc>
                  <a:txBody>
                    <a:bodyPr/>
                    <a:lstStyle/>
                    <a:p>
                      <a:pPr algn="ctr"/>
                      <a:r>
                        <a:rPr lang="en-US" altLang="zh-CN" dirty="0"/>
                        <a:t>5103</a:t>
                      </a:r>
                      <a:endParaRPr lang="zh-CN" altLang="en-US" dirty="0"/>
                    </a:p>
                  </a:txBody>
                  <a:tcPr/>
                </a:tc>
                <a:tc>
                  <a:txBody>
                    <a:bodyPr/>
                    <a:lstStyle/>
                    <a:p>
                      <a:pPr algn="ctr"/>
                      <a:r>
                        <a:rPr lang="en-US" altLang="zh-CN" dirty="0"/>
                        <a:t>7484</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手机</a:t>
                      </a:r>
                    </a:p>
                  </a:txBody>
                  <a:tcPr/>
                </a:tc>
                <a:tc>
                  <a:txBody>
                    <a:bodyPr/>
                    <a:lstStyle/>
                    <a:p>
                      <a:pPr algn="ctr"/>
                      <a:r>
                        <a:rPr lang="en-US" altLang="zh-CN" dirty="0"/>
                        <a:t>36220</a:t>
                      </a:r>
                      <a:endParaRPr lang="zh-CN" altLang="en-US" dirty="0"/>
                    </a:p>
                  </a:txBody>
                  <a:tcPr/>
                </a:tc>
                <a:tc>
                  <a:txBody>
                    <a:bodyPr/>
                    <a:lstStyle/>
                    <a:p>
                      <a:pPr algn="ctr"/>
                      <a:r>
                        <a:rPr lang="en-US" altLang="zh-CN" dirty="0"/>
                        <a:t>7011</a:t>
                      </a:r>
                      <a:endParaRPr lang="zh-CN" altLang="en-US" dirty="0"/>
                    </a:p>
                  </a:txBody>
                  <a:tcPr/>
                </a:tc>
                <a:tc>
                  <a:txBody>
                    <a:bodyPr/>
                    <a:lstStyle/>
                    <a:p>
                      <a:pPr algn="ctr"/>
                      <a:r>
                        <a:rPr lang="en-US" altLang="zh-CN" dirty="0"/>
                        <a:t>8904</a:t>
                      </a:r>
                      <a:endParaRPr lang="zh-CN" altLang="en-US" dirty="0"/>
                    </a:p>
                  </a:txBody>
                  <a:tcPr/>
                </a:tc>
                <a:extLst>
                  <a:ext uri="{0D108BD9-81ED-4DB2-BD59-A6C34878D82A}">
                    <a16:rowId xmlns:a16="http://schemas.microsoft.com/office/drawing/2014/main" val="10002"/>
                  </a:ext>
                </a:extLst>
              </a:tr>
              <a:tr h="370840">
                <a:tc>
                  <a:txBody>
                    <a:bodyPr/>
                    <a:lstStyle/>
                    <a:p>
                      <a:pPr algn="ctr"/>
                      <a:r>
                        <a:rPr lang="zh-CN" altLang="en-US" dirty="0"/>
                        <a:t>平板</a:t>
                      </a:r>
                    </a:p>
                  </a:txBody>
                  <a:tcPr/>
                </a:tc>
                <a:tc>
                  <a:txBody>
                    <a:bodyPr/>
                    <a:lstStyle/>
                    <a:p>
                      <a:pPr algn="ctr"/>
                      <a:r>
                        <a:rPr lang="en-US" altLang="zh-CN" sz="1400" b="0" kern="1200" dirty="0">
                          <a:solidFill>
                            <a:schemeClr val="dk1"/>
                          </a:solidFill>
                          <a:effectLst/>
                          <a:latin typeface="+mn-lt"/>
                          <a:ea typeface="+mn-ea"/>
                          <a:cs typeface="+mn-cs"/>
                        </a:rPr>
                        <a:t>34500</a:t>
                      </a:r>
                      <a:endParaRPr lang="zh-CN" altLang="en-US" sz="1100" b="0" dirty="0"/>
                    </a:p>
                  </a:txBody>
                  <a:tcPr/>
                </a:tc>
                <a:tc>
                  <a:txBody>
                    <a:bodyPr/>
                    <a:lstStyle/>
                    <a:p>
                      <a:pPr algn="ctr"/>
                      <a:r>
                        <a:rPr lang="en-US" altLang="zh-CN" sz="1400" b="0" kern="1200" dirty="0">
                          <a:solidFill>
                            <a:schemeClr val="dk1"/>
                          </a:solidFill>
                          <a:effectLst/>
                          <a:latin typeface="+mn-lt"/>
                          <a:ea typeface="+mn-ea"/>
                          <a:cs typeface="+mn-cs"/>
                        </a:rPr>
                        <a:t>3298</a:t>
                      </a:r>
                      <a:endParaRPr lang="zh-CN" altLang="en-US" sz="1100" b="0" dirty="0"/>
                    </a:p>
                  </a:txBody>
                  <a:tcPr/>
                </a:tc>
                <a:tc>
                  <a:txBody>
                    <a:bodyPr/>
                    <a:lstStyle/>
                    <a:p>
                      <a:pPr algn="ctr"/>
                      <a:r>
                        <a:rPr lang="en-US" altLang="zh-CN" sz="1400" b="0" kern="1200" dirty="0">
                          <a:solidFill>
                            <a:schemeClr val="dk1"/>
                          </a:solidFill>
                          <a:effectLst/>
                          <a:latin typeface="+mn-lt"/>
                          <a:ea typeface="+mn-ea"/>
                          <a:cs typeface="+mn-cs"/>
                        </a:rPr>
                        <a:t>5717</a:t>
                      </a:r>
                      <a:endParaRPr lang="zh-CN" altLang="en-US" sz="1100" b="0" dirty="0"/>
                    </a:p>
                  </a:txBody>
                  <a:tcPr/>
                </a:tc>
                <a:extLst>
                  <a:ext uri="{0D108BD9-81ED-4DB2-BD59-A6C34878D82A}">
                    <a16:rowId xmlns:a16="http://schemas.microsoft.com/office/drawing/2014/main" val="10003"/>
                  </a:ext>
                </a:extLst>
              </a:tr>
              <a:tr h="370840">
                <a:tc>
                  <a:txBody>
                    <a:bodyPr/>
                    <a:lstStyle/>
                    <a:p>
                      <a:pPr algn="ctr"/>
                      <a:r>
                        <a:rPr lang="zh-CN" altLang="en-US" dirty="0"/>
                        <a:t>相机</a:t>
                      </a:r>
                    </a:p>
                  </a:txBody>
                  <a:tcPr/>
                </a:tc>
                <a:tc>
                  <a:txBody>
                    <a:bodyPr/>
                    <a:lstStyle/>
                    <a:p>
                      <a:pPr algn="ctr"/>
                      <a:r>
                        <a:rPr lang="en-US" altLang="zh-CN" sz="1400" b="0" kern="1200" dirty="0">
                          <a:solidFill>
                            <a:schemeClr val="dk1"/>
                          </a:solidFill>
                          <a:effectLst/>
                          <a:latin typeface="+mn-lt"/>
                          <a:ea typeface="+mn-ea"/>
                          <a:cs typeface="+mn-cs"/>
                        </a:rPr>
                        <a:t>21486</a:t>
                      </a:r>
                      <a:endParaRPr lang="zh-CN" altLang="en-US" sz="1100" b="0" dirty="0"/>
                    </a:p>
                  </a:txBody>
                  <a:tcPr/>
                </a:tc>
                <a:tc>
                  <a:txBody>
                    <a:bodyPr/>
                    <a:lstStyle/>
                    <a:p>
                      <a:pPr algn="ctr"/>
                      <a:r>
                        <a:rPr lang="en-US" altLang="zh-CN" sz="1400" b="0" kern="1200" dirty="0">
                          <a:solidFill>
                            <a:schemeClr val="dk1"/>
                          </a:solidFill>
                          <a:effectLst/>
                          <a:latin typeface="+mn-lt"/>
                          <a:ea typeface="+mn-ea"/>
                          <a:cs typeface="+mn-cs"/>
                        </a:rPr>
                        <a:t>658</a:t>
                      </a:r>
                      <a:endParaRPr lang="zh-CN" altLang="en-US" sz="1100" b="0" dirty="0"/>
                    </a:p>
                  </a:txBody>
                  <a:tcPr/>
                </a:tc>
                <a:tc>
                  <a:txBody>
                    <a:bodyPr/>
                    <a:lstStyle/>
                    <a:p>
                      <a:pPr algn="ctr"/>
                      <a:r>
                        <a:rPr lang="en-US" altLang="zh-CN" sz="1400" b="0" kern="1200" dirty="0">
                          <a:solidFill>
                            <a:schemeClr val="dk1"/>
                          </a:solidFill>
                          <a:effectLst/>
                          <a:latin typeface="+mn-lt"/>
                          <a:ea typeface="+mn-ea"/>
                          <a:cs typeface="+mn-cs"/>
                        </a:rPr>
                        <a:t>1386</a:t>
                      </a:r>
                      <a:endParaRPr lang="zh-CN" altLang="en-US" sz="1100" b="0" dirty="0"/>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366157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8" y="933365"/>
            <a:ext cx="6093945" cy="2861310"/>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计算商品相似度模块根据爬虫模块提供的评论信息来计算不同商品之间的相似度。</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代码使用 </a:t>
            </a:r>
            <a:r>
              <a:rPr lang="en-US" altLang="zh-CN" sz="1200" dirty="0">
                <a:latin typeface="Arial" panose="020B0604020202020204" pitchFamily="34" charset="0"/>
                <a:ea typeface="微软雅黑" panose="020B0503020204020204" pitchFamily="34" charset="-122"/>
              </a:rPr>
              <a:t>Python </a:t>
            </a:r>
            <a:r>
              <a:rPr lang="zh-CN" altLang="en-US" sz="1200" dirty="0">
                <a:latin typeface="Arial" panose="020B0604020202020204" pitchFamily="34" charset="0"/>
                <a:ea typeface="微软雅黑" panose="020B0503020204020204" pitchFamily="34" charset="-122"/>
              </a:rPr>
              <a:t>语言编写的来，主要使用了 </a:t>
            </a:r>
            <a:r>
              <a:rPr lang="en-US" altLang="zh-CN" sz="1200" dirty="0" err="1">
                <a:latin typeface="Arial" panose="020B0604020202020204" pitchFamily="34" charset="0"/>
                <a:ea typeface="微软雅黑" panose="020B0503020204020204" pitchFamily="34" charset="-122"/>
              </a:rPr>
              <a:t>jieba</a:t>
            </a:r>
            <a:r>
              <a:rPr lang="en-US" altLang="zh-CN" sz="1200" dirty="0">
                <a:latin typeface="Arial" panose="020B0604020202020204" pitchFamily="34" charset="0"/>
                <a:ea typeface="微软雅黑" panose="020B0503020204020204" pitchFamily="34" charset="-122"/>
              </a:rPr>
              <a:t>, textrank4zh </a:t>
            </a:r>
            <a:r>
              <a:rPr lang="zh-CN" altLang="en-US" sz="1200" dirty="0">
                <a:latin typeface="Arial" panose="020B0604020202020204" pitchFamily="34" charset="0"/>
                <a:ea typeface="微软雅黑" panose="020B0503020204020204" pitchFamily="34" charset="-122"/>
              </a:rPr>
              <a:t>等库。</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此模块包括四个小部分：</a:t>
            </a:r>
            <a:endParaRPr lang="en-US" altLang="zh-CN" sz="1200" dirty="0">
              <a:latin typeface="Arial" panose="020B0604020202020204" pitchFamily="34" charset="0"/>
              <a:ea typeface="微软雅黑" panose="020B0503020204020204" pitchFamily="34" charset="-122"/>
            </a:endParaRPr>
          </a:p>
          <a:p>
            <a:pPr lvl="1">
              <a:lnSpc>
                <a:spcPct val="15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数据处理；</a:t>
            </a:r>
            <a:endParaRPr lang="en-US" altLang="zh-CN" sz="1200" dirty="0">
              <a:latin typeface="Arial" panose="020B0604020202020204" pitchFamily="34" charset="0"/>
              <a:ea typeface="微软雅黑" panose="020B0503020204020204" pitchFamily="34" charset="-122"/>
            </a:endParaRPr>
          </a:p>
          <a:p>
            <a:pPr lvl="1">
              <a:lnSpc>
                <a:spcPct val="15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获取每一个商品的特征字典；</a:t>
            </a:r>
            <a:endParaRPr lang="en-US" altLang="zh-CN" sz="1200" dirty="0">
              <a:latin typeface="Arial" panose="020B0604020202020204" pitchFamily="34" charset="0"/>
              <a:ea typeface="微软雅黑" panose="020B0503020204020204" pitchFamily="34" charset="-122"/>
            </a:endParaRPr>
          </a:p>
          <a:p>
            <a:pPr lvl="1">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生成商品特征向量；</a:t>
            </a:r>
            <a:endParaRPr lang="en-US" altLang="zh-CN" sz="1200" dirty="0">
              <a:latin typeface="Arial" panose="020B0604020202020204" pitchFamily="34" charset="0"/>
              <a:ea typeface="微软雅黑" panose="020B0503020204020204" pitchFamily="34" charset="-122"/>
            </a:endParaRPr>
          </a:p>
          <a:p>
            <a:pPr lvl="1">
              <a:lnSpc>
                <a:spcPct val="150000"/>
              </a:lnSpc>
            </a:pPr>
            <a:r>
              <a:rPr lang="en-US" altLang="zh-CN" sz="1200" dirty="0">
                <a:latin typeface="Arial" panose="020B0604020202020204" pitchFamily="34" charset="0"/>
                <a:ea typeface="微软雅黑" panose="020B0503020204020204" pitchFamily="34" charset="-122"/>
              </a:rPr>
              <a:t>	4. </a:t>
            </a:r>
            <a:r>
              <a:rPr lang="zh-CN" altLang="en-US" sz="1200" dirty="0">
                <a:latin typeface="Arial" panose="020B0604020202020204" pitchFamily="34" charset="0"/>
                <a:ea typeface="微软雅黑" panose="020B0503020204020204" pitchFamily="34" charset="-122"/>
              </a:rPr>
              <a:t>计算商品相似度；</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主要完成了对平板类、电脑类、相机类和手机类的商品相似度分析，以下以平板类</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为例。</a:t>
            </a:r>
          </a:p>
        </p:txBody>
      </p:sp>
      <p:pic>
        <p:nvPicPr>
          <p:cNvPr id="3" name="图片 2"/>
          <p:cNvPicPr>
            <a:picLocks noChangeAspect="1"/>
          </p:cNvPicPr>
          <p:nvPr/>
        </p:nvPicPr>
        <p:blipFill>
          <a:blip r:embed="rId3"/>
          <a:stretch>
            <a:fillRect/>
          </a:stretch>
        </p:blipFill>
        <p:spPr>
          <a:xfrm>
            <a:off x="6734810" y="828675"/>
            <a:ext cx="2057400" cy="3486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00649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数据处理</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8" y="1018032"/>
            <a:ext cx="6228777" cy="3415030"/>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1.</a:t>
            </a:r>
            <a:r>
              <a:rPr lang="zh-CN" altLang="en-US" sz="1200" dirty="0">
                <a:latin typeface="Arial" panose="020B0604020202020204" pitchFamily="34" charset="0"/>
                <a:ea typeface="微软雅黑" panose="020B0503020204020204" pitchFamily="34" charset="-122"/>
              </a:rPr>
              <a:t>目的：处理各个商品的评论数据，以得到有用的关键词。</a:t>
            </a:r>
          </a:p>
          <a:p>
            <a:pPr>
              <a:lnSpc>
                <a:spcPct val="150000"/>
              </a:lnSpc>
            </a:pPr>
            <a:endParaRPr lang="zh-CN" altLang="en-US"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2.</a:t>
            </a:r>
            <a:r>
              <a:rPr lang="zh-CN" altLang="en-US" sz="1200" dirty="0">
                <a:latin typeface="Arial" panose="020B0604020202020204" pitchFamily="34" charset="0"/>
                <a:ea typeface="微软雅黑" panose="020B0503020204020204" pitchFamily="34" charset="-122"/>
              </a:rPr>
              <a:t>过程：</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1</a:t>
            </a:r>
            <a:r>
              <a:rPr lang="zh-CN" altLang="en-US" sz="1200" dirty="0">
                <a:latin typeface="Arial" panose="020B0604020202020204" pitchFamily="34" charset="0"/>
                <a:ea typeface="微软雅黑" panose="020B0503020204020204" pitchFamily="34" charset="-122"/>
              </a:rPr>
              <a:t>）</a:t>
            </a:r>
            <a:r>
              <a:rPr lang="en-US" altLang="zh-CN" sz="1200" dirty="0" err="1">
                <a:latin typeface="Arial" panose="020B0604020202020204" pitchFamily="34" charset="0"/>
                <a:ea typeface="微软雅黑" panose="020B0503020204020204" pitchFamily="34" charset="-122"/>
              </a:rPr>
              <a:t>jieba</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分词</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利用 </a:t>
            </a:r>
            <a:r>
              <a:rPr lang="en-US" altLang="zh-CN" sz="1200" dirty="0" err="1">
                <a:latin typeface="Arial" panose="020B0604020202020204" pitchFamily="34" charset="0"/>
                <a:ea typeface="微软雅黑" panose="020B0503020204020204" pitchFamily="34" charset="-122"/>
              </a:rPr>
              <a:t>jieba</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分词器，对商品的好评和差评分别进行分词，得到候选词语</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2</a:t>
            </a:r>
            <a:r>
              <a:rPr lang="zh-CN" altLang="en-US" sz="1200" dirty="0">
                <a:latin typeface="Arial" panose="020B0604020202020204" pitchFamily="34" charset="0"/>
                <a:ea typeface="微软雅黑" panose="020B0503020204020204" pitchFamily="34" charset="-122"/>
              </a:rPr>
              <a:t>）去非中文词</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非中文词语大部分是无意义的特殊符号，利用正则表达式筛选</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3</a:t>
            </a:r>
            <a:r>
              <a:rPr lang="zh-CN" altLang="en-US" sz="1200" dirty="0">
                <a:latin typeface="Arial" panose="020B0604020202020204" pitchFamily="34" charset="0"/>
                <a:ea typeface="微软雅黑" panose="020B0503020204020204" pitchFamily="34" charset="-122"/>
              </a:rPr>
              <a:t>）去停用词</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停用词表中包含许多无意义的词语，利用停用词表去除可能包含的这些词汇</a:t>
            </a:r>
          </a:p>
          <a:p>
            <a:pPr>
              <a:lnSpc>
                <a:spcPct val="150000"/>
              </a:lnSpc>
            </a:pPr>
            <a:r>
              <a:rPr lang="en-US" altLang="zh-CN" sz="1200" dirty="0">
                <a:latin typeface="Arial" panose="020B0604020202020204" pitchFamily="34" charset="0"/>
                <a:ea typeface="微软雅黑" panose="020B0503020204020204" pitchFamily="34" charset="-122"/>
              </a:rPr>
              <a:t>			</a:t>
            </a:r>
          </a:p>
          <a:p>
            <a:pPr>
              <a:lnSpc>
                <a:spcPct val="150000"/>
              </a:lnSpc>
            </a:pPr>
            <a:endParaRPr lang="zh-CN" altLang="en-US" sz="1200" dirty="0">
              <a:latin typeface="Arial" panose="020B0604020202020204" pitchFamily="34" charset="0"/>
              <a:ea typeface="微软雅黑" panose="020B0503020204020204" pitchFamily="34" charset="-122"/>
            </a:endParaRPr>
          </a:p>
          <a:p>
            <a:pPr>
              <a:lnSpc>
                <a:spcPct val="150000"/>
              </a:lnSpc>
            </a:pPr>
            <a:endParaRPr lang="zh-CN" altLang="en-US"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0076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数据处理</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8" y="1018032"/>
            <a:ext cx="6228777" cy="3138170"/>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3.</a:t>
            </a:r>
            <a:r>
              <a:rPr lang="zh-CN" altLang="en-US" sz="1200" dirty="0">
                <a:latin typeface="Arial" panose="020B0604020202020204" pitchFamily="34" charset="0"/>
                <a:ea typeface="微软雅黑" panose="020B0503020204020204" pitchFamily="34" charset="-122"/>
              </a:rPr>
              <a:t>伪代码及流程图：</a:t>
            </a:r>
          </a:p>
          <a:p>
            <a:pPr>
              <a:lnSpc>
                <a:spcPct val="150000"/>
              </a:lnSpc>
            </a:pPr>
            <a:r>
              <a:rPr lang="en-US" altLang="zh-CN" sz="1200" dirty="0">
                <a:latin typeface="Arial" panose="020B0604020202020204" pitchFamily="34" charset="0"/>
                <a:ea typeface="微软雅黑" panose="020B0503020204020204" pitchFamily="34" charset="-122"/>
              </a:rPr>
              <a:t>//每个商品获取关键词列表，参数是商品列表</a:t>
            </a:r>
          </a:p>
          <a:p>
            <a:pPr>
              <a:lnSpc>
                <a:spcPct val="150000"/>
              </a:lnSpc>
            </a:pPr>
            <a:r>
              <a:rPr lang="en-US" altLang="zh-CN" sz="1200" dirty="0">
                <a:latin typeface="Arial" panose="020B0604020202020204" pitchFamily="34" charset="0"/>
                <a:ea typeface="微软雅黑" panose="020B0503020204020204" pitchFamily="34" charset="-122"/>
              </a:rPr>
              <a:t>Data-Deal(pad-list)</a:t>
            </a:r>
          </a:p>
          <a:p>
            <a:pPr>
              <a:lnSpc>
                <a:spcPct val="150000"/>
              </a:lnSpc>
            </a:pPr>
            <a:r>
              <a:rPr lang="en-US" altLang="zh-CN" sz="1200" dirty="0">
                <a:latin typeface="Arial" panose="020B0604020202020204" pitchFamily="34" charset="0"/>
                <a:ea typeface="微软雅黑" panose="020B0503020204020204" pitchFamily="34" charset="-122"/>
              </a:rPr>
              <a:t>	for i to pad-list.length</a:t>
            </a:r>
          </a:p>
          <a:p>
            <a:pPr>
              <a:lnSpc>
                <a:spcPct val="150000"/>
              </a:lnSpc>
            </a:pPr>
            <a:r>
              <a:rPr lang="en-US" altLang="zh-CN" sz="1200" dirty="0">
                <a:latin typeface="Arial" panose="020B0604020202020204" pitchFamily="34" charset="0"/>
                <a:ea typeface="微软雅黑" panose="020B0503020204020204" pitchFamily="34" charset="-122"/>
              </a:rPr>
              <a:t>		for comment to 评论.length          </a:t>
            </a:r>
            <a:r>
              <a:rPr lang="en-US" altLang="zh-CN" sz="1200" dirty="0">
                <a:latin typeface="Arial" panose="020B0604020202020204" pitchFamily="34" charset="0"/>
                <a:ea typeface="微软雅黑" panose="020B0503020204020204" pitchFamily="34" charset="-122"/>
                <a:sym typeface="+mn-ea"/>
              </a:rPr>
              <a:t>//获取一个商品的关键词列表</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keyword = jieba(comment) </a:t>
            </a:r>
            <a:r>
              <a:rPr lang="en-US" altLang="zh-CN" sz="1200" dirty="0">
                <a:latin typeface="Arial" panose="020B0604020202020204" pitchFamily="34" charset="0"/>
                <a:ea typeface="微软雅黑" panose="020B0503020204020204" pitchFamily="34" charset="-122"/>
                <a:sym typeface="+mn-ea"/>
              </a:rPr>
              <a:t>//1.jieba分词</a:t>
            </a:r>
            <a:r>
              <a:rPr lang="en-US" altLang="zh-CN" sz="1200" dirty="0">
                <a:latin typeface="Arial" panose="020B0604020202020204" pitchFamily="34" charset="0"/>
                <a:ea typeface="微软雅黑" panose="020B0503020204020204" pitchFamily="34" charset="-122"/>
              </a:rPr>
              <a:t>			</a:t>
            </a:r>
          </a:p>
          <a:p>
            <a:pPr>
              <a:lnSpc>
                <a:spcPct val="150000"/>
              </a:lnSpc>
            </a:pPr>
            <a:r>
              <a:rPr lang="en-US" altLang="zh-CN" sz="1200" dirty="0">
                <a:latin typeface="Arial" panose="020B0604020202020204" pitchFamily="34" charset="0"/>
                <a:ea typeface="微软雅黑" panose="020B0503020204020204" pitchFamily="34" charset="-122"/>
              </a:rPr>
              <a:t>			keyword.delete(非中文词)  </a:t>
            </a:r>
            <a:r>
              <a:rPr lang="en-US" altLang="zh-CN" sz="1200" dirty="0">
                <a:latin typeface="Arial" panose="020B0604020202020204" pitchFamily="34" charset="0"/>
                <a:ea typeface="微软雅黑" panose="020B0503020204020204" pitchFamily="34" charset="-122"/>
                <a:sym typeface="+mn-ea"/>
              </a:rPr>
              <a:t>//2.去非中文词</a:t>
            </a:r>
            <a:r>
              <a:rPr lang="en-US" altLang="zh-CN" sz="1200" dirty="0">
                <a:latin typeface="Arial" panose="020B0604020202020204" pitchFamily="34" charset="0"/>
                <a:ea typeface="微软雅黑" panose="020B0503020204020204" pitchFamily="34" charset="-122"/>
              </a:rPr>
              <a:t>	</a:t>
            </a:r>
          </a:p>
          <a:p>
            <a:pPr>
              <a:lnSpc>
                <a:spcPct val="150000"/>
              </a:lnSpc>
            </a:pPr>
            <a:r>
              <a:rPr lang="en-US" altLang="zh-CN" sz="1200" dirty="0">
                <a:latin typeface="Arial" panose="020B0604020202020204" pitchFamily="34" charset="0"/>
                <a:ea typeface="微软雅黑" panose="020B0503020204020204" pitchFamily="34" charset="-122"/>
              </a:rPr>
              <a:t>			read("停用词表")              </a:t>
            </a:r>
            <a:r>
              <a:rPr lang="en-US" altLang="zh-CN" sz="1200" dirty="0">
                <a:latin typeface="Arial" panose="020B0604020202020204" pitchFamily="34" charset="0"/>
                <a:ea typeface="微软雅黑" panose="020B0503020204020204" pitchFamily="34" charset="-122"/>
                <a:sym typeface="+mn-ea"/>
              </a:rPr>
              <a:t>//3.去停用词</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keyword.delete(停用词)			</a:t>
            </a:r>
          </a:p>
          <a:p>
            <a:pPr>
              <a:lnSpc>
                <a:spcPct val="150000"/>
              </a:lnSpc>
            </a:pPr>
            <a:r>
              <a:rPr lang="en-US" altLang="zh-CN" sz="1200" dirty="0">
                <a:latin typeface="Arial" panose="020B0604020202020204" pitchFamily="34" charset="0"/>
                <a:ea typeface="微软雅黑" panose="020B0503020204020204" pitchFamily="34" charset="-122"/>
              </a:rPr>
              <a:t>		keywords.append(keyword)</a:t>
            </a:r>
          </a:p>
          <a:p>
            <a:pPr>
              <a:lnSpc>
                <a:spcPct val="150000"/>
              </a:lnSpc>
            </a:pPr>
            <a:r>
              <a:rPr lang="en-US" altLang="zh-CN" sz="1200" dirty="0">
                <a:latin typeface="Arial" panose="020B0604020202020204" pitchFamily="34" charset="0"/>
                <a:ea typeface="微软雅黑" panose="020B0503020204020204" pitchFamily="34" charset="-122"/>
              </a:rPr>
              <a:t>	return keywords //返回</a:t>
            </a:r>
            <a:r>
              <a:rPr lang="zh-CN" altLang="en-US" sz="1200" dirty="0">
                <a:latin typeface="Arial" panose="020B0604020202020204" pitchFamily="34" charset="0"/>
                <a:ea typeface="微软雅黑" panose="020B0503020204020204" pitchFamily="34" charset="-122"/>
              </a:rPr>
              <a:t>商品</a:t>
            </a:r>
            <a:r>
              <a:rPr lang="en-US" altLang="zh-CN" sz="1200" dirty="0">
                <a:latin typeface="Arial" panose="020B0604020202020204" pitchFamily="34" charset="0"/>
                <a:ea typeface="微软雅黑" panose="020B0503020204020204" pitchFamily="34" charset="-122"/>
              </a:rPr>
              <a:t>关键词列表的列表			</a:t>
            </a:r>
            <a:endParaRPr lang="zh-CN" altLang="en-US" sz="1200" dirty="0">
              <a:latin typeface="Arial" panose="020B0604020202020204" pitchFamily="34" charset="0"/>
              <a:ea typeface="微软雅黑" panose="020B0503020204020204" pitchFamily="34" charset="-122"/>
            </a:endParaRPr>
          </a:p>
        </p:txBody>
      </p:sp>
      <p:pic>
        <p:nvPicPr>
          <p:cNvPr id="3" name="图片 2"/>
          <p:cNvPicPr>
            <a:picLocks noChangeAspect="1"/>
          </p:cNvPicPr>
          <p:nvPr>
            <p:custDataLst>
              <p:tags r:id="rId1"/>
            </p:custDataLst>
          </p:nvPr>
        </p:nvPicPr>
        <p:blipFill>
          <a:blip r:embed="rId4"/>
          <a:stretch>
            <a:fillRect/>
          </a:stretch>
        </p:blipFill>
        <p:spPr>
          <a:xfrm>
            <a:off x="6814882" y="557847"/>
            <a:ext cx="1852930" cy="4027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755366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获取每一个商品的特征字典</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7" y="864235"/>
            <a:ext cx="8055971" cy="3138170"/>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1. </a:t>
            </a:r>
            <a:r>
              <a:rPr lang="zh-CN" altLang="en-US" sz="1200" dirty="0">
                <a:latin typeface="Arial" panose="020B0604020202020204" pitchFamily="34" charset="0"/>
                <a:ea typeface="微软雅黑" panose="020B0503020204020204" pitchFamily="34" charset="-122"/>
              </a:rPr>
              <a:t>目的：</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在得到分词的词语后，利用 </a:t>
            </a:r>
            <a:r>
              <a:rPr lang="en-US" altLang="zh-CN" sz="1200" dirty="0" err="1">
                <a:latin typeface="Arial" panose="020B0604020202020204" pitchFamily="34" charset="0"/>
                <a:ea typeface="微软雅黑" panose="020B0503020204020204" pitchFamily="34" charset="-122"/>
              </a:rPr>
              <a:t>TextRank</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算法，提取出商品的评论中的所有关键词，并计算关键词权重，根据权重得到权重大于</a:t>
            </a:r>
            <a:r>
              <a:rPr lang="en-US" altLang="zh-CN" sz="1200" dirty="0">
                <a:latin typeface="Arial" panose="020B0604020202020204" pitchFamily="34" charset="0"/>
                <a:ea typeface="微软雅黑" panose="020B0503020204020204" pitchFamily="34" charset="-122"/>
              </a:rPr>
              <a:t> w </a:t>
            </a:r>
            <a:r>
              <a:rPr lang="zh-CN" altLang="en-US" sz="1200" dirty="0">
                <a:latin typeface="Arial" panose="020B0604020202020204" pitchFamily="34" charset="0"/>
                <a:ea typeface="微软雅黑" panose="020B0503020204020204" pitchFamily="34" charset="-122"/>
              </a:rPr>
              <a:t>的好评和差评关键词。</a:t>
            </a:r>
          </a:p>
          <a:p>
            <a:pPr>
              <a:lnSpc>
                <a:spcPct val="150000"/>
              </a:lnSpc>
            </a:pP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2. </a:t>
            </a:r>
            <a:r>
              <a:rPr lang="en-US" altLang="zh-CN" sz="1200" dirty="0" err="1">
                <a:latin typeface="Arial" panose="020B0604020202020204" pitchFamily="34" charset="0"/>
                <a:ea typeface="微软雅黑" panose="020B0503020204020204" pitchFamily="34" charset="-122"/>
              </a:rPr>
              <a:t>TextRank</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介绍：</a:t>
            </a:r>
          </a:p>
          <a:p>
            <a:pPr>
              <a:lnSpc>
                <a:spcPct val="150000"/>
              </a:lnSpc>
            </a:pPr>
            <a:r>
              <a:rPr lang="en-US" altLang="zh-CN" sz="1200" dirty="0">
                <a:latin typeface="Arial" panose="020B0604020202020204" pitchFamily="34" charset="0"/>
                <a:ea typeface="微软雅黑" panose="020B0503020204020204" pitchFamily="34" charset="-122"/>
              </a:rPr>
              <a:t>	</a:t>
            </a:r>
            <a:r>
              <a:rPr lang="en-US" altLang="zh-CN" sz="1200" dirty="0" err="1">
                <a:latin typeface="Arial" panose="020B0604020202020204" pitchFamily="34" charset="0"/>
                <a:ea typeface="微软雅黑" panose="020B0503020204020204" pitchFamily="34" charset="-122"/>
              </a:rPr>
              <a:t>TextRank</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是一种无监督的机器学习算法，是基于谷歌的 </a:t>
            </a:r>
            <a:r>
              <a:rPr lang="en-US" altLang="zh-CN" sz="1200" dirty="0">
                <a:latin typeface="Arial" panose="020B0604020202020204" pitchFamily="34" charset="0"/>
                <a:ea typeface="微软雅黑" panose="020B0503020204020204" pitchFamily="34" charset="-122"/>
              </a:rPr>
              <a:t>PageRank </a:t>
            </a:r>
            <a:r>
              <a:rPr lang="zh-CN" altLang="en-US" sz="1200" dirty="0">
                <a:latin typeface="Arial" panose="020B0604020202020204" pitchFamily="34" charset="0"/>
                <a:ea typeface="微软雅黑" panose="020B0503020204020204" pitchFamily="34" charset="-122"/>
              </a:rPr>
              <a:t>算法的改进，常应用于提取关键词。</a:t>
            </a:r>
          </a:p>
          <a:p>
            <a:pPr>
              <a:lnSpc>
                <a:spcPct val="150000"/>
              </a:lnSpc>
            </a:pPr>
            <a:endParaRPr lang="zh-CN" altLang="en-US"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3.</a:t>
            </a:r>
            <a:r>
              <a:rPr lang="zh-CN" altLang="en-US" sz="1200" dirty="0">
                <a:latin typeface="Arial" panose="020B0604020202020204" pitchFamily="34" charset="0"/>
                <a:ea typeface="微软雅黑" panose="020B0503020204020204" pitchFamily="34" charset="-122"/>
              </a:rPr>
              <a:t>过程：</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1</a:t>
            </a:r>
            <a:r>
              <a:rPr lang="zh-CN" altLang="en-US" sz="1200" dirty="0">
                <a:latin typeface="Arial" panose="020B0604020202020204" pitchFamily="34" charset="0"/>
                <a:ea typeface="微软雅黑" panose="020B0503020204020204" pitchFamily="34" charset="-122"/>
              </a:rPr>
              <a:t>）根据 </a:t>
            </a:r>
            <a:r>
              <a:rPr lang="en-US" altLang="zh-CN" sz="1200" dirty="0" err="1">
                <a:latin typeface="Arial" panose="020B0604020202020204" pitchFamily="34" charset="0"/>
                <a:ea typeface="微软雅黑" panose="020B0503020204020204" pitchFamily="34" charset="-122"/>
              </a:rPr>
              <a:t>TextRank</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算法，每个商品得到按照权重从大到小排序的所有关键词；</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2</a:t>
            </a:r>
            <a:r>
              <a:rPr lang="zh-CN" altLang="en-US" sz="1200" dirty="0">
                <a:latin typeface="Arial" panose="020B0604020202020204" pitchFamily="34" charset="0"/>
                <a:ea typeface="微软雅黑" panose="020B0503020204020204" pitchFamily="34" charset="-122"/>
              </a:rPr>
              <a:t>）统计所有商品中，权重第 </a:t>
            </a:r>
            <a:r>
              <a:rPr lang="en-US" altLang="zh-CN" sz="1200" dirty="0">
                <a:latin typeface="Arial" panose="020B0604020202020204" pitchFamily="34" charset="0"/>
                <a:ea typeface="微软雅黑" panose="020B0503020204020204" pitchFamily="34" charset="-122"/>
              </a:rPr>
              <a:t>50 </a:t>
            </a:r>
            <a:r>
              <a:rPr lang="zh-CN" altLang="en-US" sz="1200" dirty="0">
                <a:latin typeface="Arial" panose="020B0604020202020204" pitchFamily="34" charset="0"/>
                <a:ea typeface="微软雅黑" panose="020B0503020204020204" pitchFamily="34" charset="-122"/>
              </a:rPr>
              <a:t>大的关键词权重，计算出它们的平均值</a:t>
            </a:r>
            <a:r>
              <a:rPr lang="en-US" altLang="zh-CN" sz="1200" dirty="0">
                <a:latin typeface="Arial" panose="020B0604020202020204" pitchFamily="34" charset="0"/>
                <a:ea typeface="微软雅黑" panose="020B0503020204020204" pitchFamily="34" charset="-122"/>
              </a:rPr>
              <a:t> w </a:t>
            </a:r>
            <a:r>
              <a:rPr lang="zh-CN" altLang="en-US" sz="1200" dirty="0">
                <a:latin typeface="Arial" panose="020B0604020202020204" pitchFamily="34" charset="0"/>
                <a:ea typeface="微软雅黑" panose="020B0503020204020204" pitchFamily="34" charset="-122"/>
              </a:rPr>
              <a:t>，得</a:t>
            </a:r>
            <a:r>
              <a:rPr lang="en-US" altLang="zh-CN" sz="1200" dirty="0">
                <a:latin typeface="Arial" panose="020B0604020202020204" pitchFamily="34" charset="0"/>
                <a:ea typeface="微软雅黑" panose="020B0503020204020204" pitchFamily="34" charset="-122"/>
              </a:rPr>
              <a:t> w = 0.0034</a:t>
            </a:r>
            <a:r>
              <a:rPr lang="zh-CN" altLang="en-US" sz="1200" dirty="0">
                <a:latin typeface="Arial" panose="020B0604020202020204" pitchFamily="34" charset="0"/>
                <a:ea typeface="微软雅黑" panose="020B0503020204020204" pitchFamily="34" charset="-122"/>
              </a:rPr>
              <a:t>；</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3</a:t>
            </a:r>
            <a:r>
              <a:rPr lang="zh-CN" altLang="en-US" sz="1200" dirty="0">
                <a:latin typeface="Arial" panose="020B0604020202020204" pitchFamily="34" charset="0"/>
                <a:ea typeface="微软雅黑" panose="020B0503020204020204" pitchFamily="34" charset="-122"/>
              </a:rPr>
              <a:t>）根据</a:t>
            </a:r>
            <a:r>
              <a:rPr lang="en-US" altLang="zh-CN" sz="1200" dirty="0">
                <a:latin typeface="Arial" panose="020B0604020202020204" pitchFamily="34" charset="0"/>
                <a:ea typeface="微软雅黑" panose="020B0503020204020204" pitchFamily="34" charset="-122"/>
              </a:rPr>
              <a:t> w </a:t>
            </a:r>
            <a:r>
              <a:rPr lang="zh-CN" altLang="en-US" sz="1200" dirty="0">
                <a:latin typeface="Arial" panose="020B0604020202020204" pitchFamily="34" charset="0"/>
                <a:ea typeface="微软雅黑" panose="020B0503020204020204" pitchFamily="34" charset="-122"/>
              </a:rPr>
              <a:t>值，每个商品保留</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权重</a:t>
            </a:r>
            <a:r>
              <a:rPr lang="en-US" altLang="zh-CN" sz="1200" dirty="0">
                <a:latin typeface="Arial" panose="020B0604020202020204" pitchFamily="34" charset="0"/>
                <a:ea typeface="微软雅黑" panose="020B0503020204020204" pitchFamily="34" charset="-122"/>
              </a:rPr>
              <a:t> &gt; w” </a:t>
            </a:r>
            <a:r>
              <a:rPr lang="zh-CN" altLang="en-US" sz="1200" dirty="0">
                <a:latin typeface="Arial" panose="020B0604020202020204" pitchFamily="34" charset="0"/>
                <a:ea typeface="微软雅黑" panose="020B0503020204020204" pitchFamily="34" charset="-122"/>
              </a:rPr>
              <a:t>的关键词作为商品的特征，从而得到</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关键词</a:t>
            </a: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rPr>
              <a:t>权重</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的商品特征字典。</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746870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获取每一个商品的特征字典</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8" y="775335"/>
            <a:ext cx="7942388" cy="3692525"/>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4.</a:t>
            </a:r>
            <a:r>
              <a:rPr lang="zh-CN" altLang="en-US" sz="1200" dirty="0">
                <a:latin typeface="Arial" panose="020B0604020202020204" pitchFamily="34" charset="0"/>
                <a:ea typeface="微软雅黑" panose="020B0503020204020204" pitchFamily="34" charset="-122"/>
              </a:rPr>
              <a:t>伪代码及流程图：</a:t>
            </a:r>
          </a:p>
          <a:p>
            <a:pPr>
              <a:lnSpc>
                <a:spcPct val="150000"/>
              </a:lnSpc>
            </a:pPr>
            <a:r>
              <a:rPr lang="zh-CN" altLang="en-US" sz="1200" dirty="0">
                <a:latin typeface="Arial" panose="020B0604020202020204" pitchFamily="34" charset="0"/>
                <a:ea typeface="微软雅黑" panose="020B0503020204020204" pitchFamily="34" charset="-122"/>
              </a:rPr>
              <a:t>//每个商品获取"关键词-权重"的字典，得到字典的列表的列表</a:t>
            </a:r>
          </a:p>
          <a:p>
            <a:pPr>
              <a:lnSpc>
                <a:spcPct val="150000"/>
              </a:lnSpc>
            </a:pPr>
            <a:r>
              <a:rPr lang="zh-CN" altLang="en-US" sz="1200" dirty="0">
                <a:latin typeface="Arial" panose="020B0604020202020204" pitchFamily="34" charset="0"/>
                <a:ea typeface="微软雅黑" panose="020B0503020204020204" pitchFamily="34" charset="-122"/>
              </a:rPr>
              <a:t>Get-Features</a:t>
            </a: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rPr>
              <a:t>Dict-List(keywords)</a:t>
            </a:r>
          </a:p>
          <a:p>
            <a:pPr>
              <a:lnSpc>
                <a:spcPct val="150000"/>
              </a:lnSpc>
            </a:pPr>
            <a:r>
              <a:rPr lang="zh-CN" altLang="en-US" sz="1200" dirty="0">
                <a:latin typeface="Arial" panose="020B0604020202020204" pitchFamily="34" charset="0"/>
                <a:ea typeface="微软雅黑" panose="020B0503020204020204" pitchFamily="34" charset="-122"/>
              </a:rPr>
              <a:t>	//1.利用</a:t>
            </a:r>
            <a:r>
              <a:rPr lang="en-US" altLang="zh-CN" sz="1200" dirty="0">
                <a:latin typeface="Arial" panose="020B0604020202020204" pitchFamily="34" charset="0"/>
                <a:ea typeface="微软雅黑" panose="020B0503020204020204" pitchFamily="34" charset="-122"/>
              </a:rPr>
              <a:t>TextRank</a:t>
            </a:r>
            <a:r>
              <a:rPr lang="zh-CN" altLang="en-US" sz="1200" dirty="0">
                <a:latin typeface="Arial" panose="020B0604020202020204" pitchFamily="34" charset="0"/>
                <a:ea typeface="微软雅黑" panose="020B0503020204020204" pitchFamily="34" charset="-122"/>
              </a:rPr>
              <a:t>，按权重从大到小排序所有的“关键词-权重”项</a:t>
            </a:r>
          </a:p>
          <a:p>
            <a:pPr>
              <a:lnSpc>
                <a:spcPct val="150000"/>
              </a:lnSpc>
            </a:pPr>
            <a:r>
              <a:rPr lang="zh-CN" altLang="en-US" sz="1200" dirty="0">
                <a:latin typeface="Arial" panose="020B0604020202020204" pitchFamily="34" charset="0"/>
                <a:ea typeface="微软雅黑" panose="020B0503020204020204" pitchFamily="34" charset="-122"/>
              </a:rPr>
              <a:t>	for i to keywords.length</a:t>
            </a:r>
          </a:p>
          <a:p>
            <a:pPr>
              <a:lnSpc>
                <a:spcPct val="150000"/>
              </a:lnSpc>
            </a:pPr>
            <a:r>
              <a:rPr lang="zh-CN" altLang="en-US" sz="1200" dirty="0">
                <a:latin typeface="Arial" panose="020B0604020202020204" pitchFamily="34" charset="0"/>
                <a:ea typeface="微软雅黑" panose="020B0503020204020204" pitchFamily="34" charset="-122"/>
              </a:rPr>
              <a:t>		key-w-list = textrank(keywords[i])</a:t>
            </a:r>
          </a:p>
          <a:p>
            <a:pPr>
              <a:lnSpc>
                <a:spcPct val="150000"/>
              </a:lnSpc>
            </a:pPr>
            <a:r>
              <a:rPr lang="zh-CN" altLang="en-US" sz="1200" dirty="0">
                <a:latin typeface="Arial" panose="020B0604020202020204" pitchFamily="34" charset="0"/>
                <a:ea typeface="微软雅黑" panose="020B0503020204020204" pitchFamily="34" charset="-122"/>
              </a:rPr>
              <a:t>	//2.统计所有商品中，权重第50大的关键词权重，计算出它们的平均值 w</a:t>
            </a:r>
          </a:p>
          <a:p>
            <a:pPr>
              <a:lnSpc>
                <a:spcPct val="150000"/>
              </a:lnSpc>
            </a:pPr>
            <a:r>
              <a:rPr lang="zh-CN" altLang="en-US" sz="1200" dirty="0">
                <a:latin typeface="Arial" panose="020B0604020202020204" pitchFamily="34" charset="0"/>
                <a:ea typeface="微软雅黑" panose="020B0503020204020204" pitchFamily="34" charset="-122"/>
              </a:rPr>
              <a:t>	w = avg(sum</a:t>
            </a: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sym typeface="+mn-ea"/>
              </a:rPr>
              <a:t>第50大权重的平均值</a:t>
            </a: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rPr>
              <a:t>)</a:t>
            </a:r>
          </a:p>
          <a:p>
            <a:pPr>
              <a:lnSpc>
                <a:spcPct val="150000"/>
              </a:lnSpc>
            </a:pPr>
            <a:r>
              <a:rPr lang="zh-CN" altLang="en-US" sz="1200" dirty="0">
                <a:latin typeface="Arial" panose="020B0604020202020204" pitchFamily="34" charset="0"/>
                <a:ea typeface="微软雅黑" panose="020B0503020204020204" pitchFamily="34" charset="-122"/>
              </a:rPr>
              <a:t>	//3.每个商品保留“权重 &gt;= w”的关键词作为商品的特征</a:t>
            </a:r>
          </a:p>
          <a:p>
            <a:pPr>
              <a:lnSpc>
                <a:spcPct val="150000"/>
              </a:lnSpc>
            </a:pPr>
            <a:r>
              <a:rPr lang="zh-CN" altLang="en-US" sz="1200" dirty="0">
                <a:latin typeface="Arial" panose="020B0604020202020204" pitchFamily="34" charset="0"/>
                <a:ea typeface="微软雅黑" panose="020B0503020204020204" pitchFamily="34" charset="-122"/>
              </a:rPr>
              <a:t>	for j to kwl</a:t>
            </a:r>
          </a:p>
          <a:p>
            <a:pPr>
              <a:lnSpc>
                <a:spcPct val="150000"/>
              </a:lnSpc>
            </a:pP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if kwl[j].weight &gt;= w</a:t>
            </a:r>
          </a:p>
          <a:p>
            <a:pPr>
              <a:lnSpc>
                <a:spcPct val="150000"/>
              </a:lnSpc>
            </a:pPr>
            <a:r>
              <a:rPr lang="zh-CN" altLang="en-US" sz="1200" dirty="0">
                <a:latin typeface="Arial" panose="020B0604020202020204" pitchFamily="34" charset="0"/>
                <a:ea typeface="微软雅黑" panose="020B0503020204020204" pitchFamily="34" charset="-122"/>
              </a:rPr>
              <a:t>			feature-dic.add(kwl[j])		</a:t>
            </a:r>
          </a:p>
          <a:p>
            <a:pPr>
              <a:lnSpc>
                <a:spcPct val="150000"/>
              </a:lnSpc>
            </a:pPr>
            <a:r>
              <a:rPr lang="zh-CN" altLang="en-US" sz="1200" dirty="0">
                <a:latin typeface="Arial" panose="020B0604020202020204" pitchFamily="34" charset="0"/>
                <a:ea typeface="微软雅黑" panose="020B0503020204020204" pitchFamily="34" charset="-122"/>
              </a:rPr>
              <a:t>	return feature-dic-list</a:t>
            </a:r>
            <a:r>
              <a:rPr lang="en-US" altLang="zh-CN" sz="1200" dirty="0">
                <a:latin typeface="Arial" panose="020B0604020202020204" pitchFamily="34" charset="0"/>
                <a:ea typeface="微软雅黑" panose="020B0503020204020204" pitchFamily="34" charset="-122"/>
              </a:rPr>
              <a:t> // </a:t>
            </a:r>
            <a:r>
              <a:rPr lang="zh-CN" altLang="en-US" sz="1200" dirty="0">
                <a:latin typeface="Arial" panose="020B0604020202020204" pitchFamily="34" charset="0"/>
                <a:ea typeface="微软雅黑" panose="020B0503020204020204" pitchFamily="34" charset="-122"/>
              </a:rPr>
              <a:t>返回所有商品特征字典的列表</a:t>
            </a:r>
          </a:p>
        </p:txBody>
      </p:sp>
      <p:pic>
        <p:nvPicPr>
          <p:cNvPr id="4" name="图片 3"/>
          <p:cNvPicPr>
            <a:picLocks noChangeAspect="1"/>
          </p:cNvPicPr>
          <p:nvPr/>
        </p:nvPicPr>
        <p:blipFill>
          <a:blip r:embed="rId3"/>
          <a:stretch>
            <a:fillRect/>
          </a:stretch>
        </p:blipFill>
        <p:spPr>
          <a:xfrm>
            <a:off x="5814060" y="775335"/>
            <a:ext cx="2928620" cy="3848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632256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 生成商品特征向量</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8" y="992329"/>
            <a:ext cx="7942388" cy="2828147"/>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1. </a:t>
            </a:r>
            <a:r>
              <a:rPr lang="zh-CN" altLang="en-US" sz="1200" dirty="0">
                <a:latin typeface="Arial" panose="020B0604020202020204" pitchFamily="34" charset="0"/>
                <a:ea typeface="微软雅黑" panose="020B0503020204020204" pitchFamily="34" charset="-122"/>
              </a:rPr>
              <a:t>目的：得到每一个商品的特征字典后，规定该类商品的特征，最后对每一个商品生成固定 </a:t>
            </a:r>
            <a:r>
              <a:rPr lang="en-US" altLang="zh-CN" sz="1200" dirty="0">
                <a:latin typeface="Arial" panose="020B0604020202020204" pitchFamily="34" charset="0"/>
                <a:ea typeface="微软雅黑" panose="020B0503020204020204" pitchFamily="34" charset="-122"/>
              </a:rPr>
              <a:t>100 </a:t>
            </a:r>
            <a:r>
              <a:rPr lang="zh-CN" altLang="en-US" sz="1200" dirty="0">
                <a:latin typeface="Arial" panose="020B0604020202020204" pitchFamily="34" charset="0"/>
                <a:ea typeface="微软雅黑" panose="020B0503020204020204" pitchFamily="34" charset="-122"/>
              </a:rPr>
              <a:t>维的特征向量。</a:t>
            </a:r>
          </a:p>
          <a:p>
            <a:pPr>
              <a:lnSpc>
                <a:spcPct val="150000"/>
              </a:lnSpc>
            </a:pPr>
            <a:endParaRPr lang="zh-CN" altLang="en-US"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2. </a:t>
            </a:r>
            <a:r>
              <a:rPr lang="zh-CN" altLang="en-US" sz="1200" dirty="0">
                <a:latin typeface="Arial" panose="020B0604020202020204" pitchFamily="34" charset="0"/>
                <a:ea typeface="微软雅黑" panose="020B0503020204020204" pitchFamily="34" charset="-122"/>
              </a:rPr>
              <a:t>过程：</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1</a:t>
            </a:r>
            <a:r>
              <a:rPr lang="zh-CN" altLang="en-US" sz="1200" dirty="0">
                <a:latin typeface="Arial" panose="020B0604020202020204" pitchFamily="34" charset="0"/>
                <a:ea typeface="微软雅黑" panose="020B0503020204020204" pitchFamily="34" charset="-122"/>
              </a:rPr>
              <a:t>）规定该类商品的特征列表</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合并所有商品的特征关键词，然后选择留下出现次数大于 </a:t>
            </a:r>
            <a:r>
              <a:rPr lang="en-US" altLang="zh-CN" sz="1200" dirty="0">
                <a:latin typeface="Arial" panose="020B0604020202020204" pitchFamily="34" charset="0"/>
                <a:ea typeface="微软雅黑" panose="020B0503020204020204" pitchFamily="34" charset="-122"/>
              </a:rPr>
              <a:t>2 </a:t>
            </a:r>
            <a:r>
              <a:rPr lang="zh-CN" altLang="en-US" sz="1200" dirty="0">
                <a:latin typeface="Arial" panose="020B0604020202020204" pitchFamily="34" charset="0"/>
                <a:ea typeface="微软雅黑" panose="020B0503020204020204" pitchFamily="34" charset="-122"/>
              </a:rPr>
              <a:t>的关键词。再手动筛选，留下</a:t>
            </a:r>
            <a:r>
              <a:rPr lang="en-US" altLang="zh-CN" sz="1200" dirty="0">
                <a:latin typeface="Arial" panose="020B0604020202020204" pitchFamily="34" charset="0"/>
                <a:ea typeface="微软雅黑" panose="020B0503020204020204" pitchFamily="34" charset="-122"/>
              </a:rPr>
              <a:t>100</a:t>
            </a:r>
            <a:r>
              <a:rPr lang="zh-CN" altLang="en-US" sz="1200" dirty="0">
                <a:latin typeface="Arial" panose="020B0604020202020204" pitchFamily="34" charset="0"/>
                <a:ea typeface="微软雅黑" panose="020B0503020204020204" pitchFamily="34" charset="-122"/>
              </a:rPr>
              <a:t>个关键词，</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作为商品的特征列表。</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a:t>
            </a:r>
            <a:r>
              <a:rPr lang="en-US" altLang="zh-CN" sz="1200" dirty="0">
                <a:latin typeface="Arial" panose="020B0604020202020204" pitchFamily="34" charset="0"/>
                <a:ea typeface="微软雅黑" panose="020B0503020204020204" pitchFamily="34" charset="-122"/>
              </a:rPr>
              <a:t>2</a:t>
            </a:r>
            <a:r>
              <a:rPr lang="zh-CN" altLang="en-US" sz="1200" dirty="0">
                <a:latin typeface="Arial" panose="020B0604020202020204" pitchFamily="34" charset="0"/>
                <a:ea typeface="微软雅黑" panose="020B0503020204020204" pitchFamily="34" charset="-122"/>
              </a:rPr>
              <a:t>）生成商品的特征向量</a:t>
            </a: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按照（</a:t>
            </a:r>
            <a:r>
              <a:rPr lang="en-US" altLang="zh-CN" sz="1200" dirty="0">
                <a:latin typeface="Arial" panose="020B0604020202020204" pitchFamily="34" charset="0"/>
                <a:ea typeface="微软雅黑" panose="020B0503020204020204" pitchFamily="34" charset="-122"/>
              </a:rPr>
              <a:t>1</a:t>
            </a:r>
            <a:r>
              <a:rPr lang="zh-CN" altLang="en-US" sz="1200" dirty="0">
                <a:latin typeface="Arial" panose="020B0604020202020204" pitchFamily="34" charset="0"/>
                <a:ea typeface="微软雅黑" panose="020B0503020204020204" pitchFamily="34" charset="-122"/>
              </a:rPr>
              <a:t>）得到的特征，查询商品特征字典的权重，将权重赋值对应位置，若无赋值为</a:t>
            </a:r>
            <a:r>
              <a:rPr lang="en-US" altLang="zh-CN" sz="1200" dirty="0">
                <a:latin typeface="Arial" panose="020B0604020202020204" pitchFamily="34" charset="0"/>
                <a:ea typeface="微软雅黑" panose="020B0503020204020204" pitchFamily="34" charset="-122"/>
              </a:rPr>
              <a:t>0</a:t>
            </a:r>
            <a:r>
              <a:rPr lang="zh-CN" altLang="en-US" sz="1200" dirty="0">
                <a:latin typeface="Arial" panose="020B0604020202020204" pitchFamily="34" charset="0"/>
                <a:ea typeface="微软雅黑" panose="020B0503020204020204" pitchFamily="34" charset="-122"/>
              </a:rPr>
              <a:t>，最后每一个商品</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都生成各自的</a:t>
            </a:r>
            <a:r>
              <a:rPr lang="en-US" altLang="zh-CN" sz="1200" dirty="0">
                <a:latin typeface="Arial" panose="020B0604020202020204" pitchFamily="34" charset="0"/>
                <a:ea typeface="微软雅黑" panose="020B0503020204020204" pitchFamily="34" charset="-122"/>
              </a:rPr>
              <a:t>100</a:t>
            </a:r>
            <a:r>
              <a:rPr lang="zh-CN" altLang="en-US" sz="1200" dirty="0">
                <a:latin typeface="Arial" panose="020B0604020202020204" pitchFamily="34" charset="0"/>
                <a:ea typeface="微软雅黑" panose="020B0503020204020204" pitchFamily="34" charset="-122"/>
              </a:rPr>
              <a:t>维特征向量。</a:t>
            </a:r>
          </a:p>
          <a:p>
            <a:pPr>
              <a:lnSpc>
                <a:spcPct val="150000"/>
              </a:lnSpc>
            </a:pPr>
            <a:endParaRPr lang="zh-CN" altLang="en-US"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8" y="2019303"/>
            <a:ext cx="1985159" cy="623248"/>
          </a:xfrm>
          <a:prstGeom prst="rect">
            <a:avLst/>
          </a:prstGeom>
        </p:spPr>
        <p:txBody>
          <a:bodyPr wrap="none" lIns="68580" tIns="34290" rIns="68580" bIns="34290">
            <a:spAutoFit/>
          </a:bodyPr>
          <a:lstStyle/>
          <a:p>
            <a:r>
              <a:rPr lang="zh-CN" altLang="en-US" sz="3600" b="1" dirty="0">
                <a:solidFill>
                  <a:schemeClr val="bg1"/>
                </a:solidFill>
              </a:rPr>
              <a:t>研究背景</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623760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生成商品特征向量</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8" y="813894"/>
            <a:ext cx="7942388" cy="4246245"/>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伪代码及流程图：</a:t>
            </a:r>
          </a:p>
          <a:p>
            <a:pPr>
              <a:lnSpc>
                <a:spcPct val="150000"/>
              </a:lnSpc>
            </a:pPr>
            <a:r>
              <a:rPr lang="zh-CN" altLang="en-US" sz="1200" dirty="0">
                <a:latin typeface="Arial" panose="020B0604020202020204" pitchFamily="34" charset="0"/>
                <a:ea typeface="微软雅黑" panose="020B0503020204020204" pitchFamily="34" charset="-122"/>
              </a:rPr>
              <a:t>//生成商品特征向量</a:t>
            </a:r>
          </a:p>
          <a:p>
            <a:pPr>
              <a:lnSpc>
                <a:spcPct val="150000"/>
              </a:lnSpc>
            </a:pPr>
            <a:r>
              <a:rPr lang="zh-CN" altLang="en-US" sz="1200" dirty="0">
                <a:latin typeface="Arial" panose="020B0604020202020204" pitchFamily="34" charset="0"/>
                <a:ea typeface="微软雅黑" panose="020B0503020204020204" pitchFamily="34" charset="-122"/>
              </a:rPr>
              <a:t>Get-Feature-Vector(feature-dic-list)</a:t>
            </a:r>
          </a:p>
          <a:p>
            <a:pPr>
              <a:lnSpc>
                <a:spcPct val="150000"/>
              </a:lnSpc>
            </a:pPr>
            <a:r>
              <a:rPr lang="zh-CN" altLang="en-US" sz="1200" dirty="0">
                <a:latin typeface="Arial" panose="020B0604020202020204" pitchFamily="34" charset="0"/>
                <a:ea typeface="微软雅黑" panose="020B0503020204020204" pitchFamily="34" charset="-122"/>
              </a:rPr>
              <a:t>	//1.获取该类商品的特征列表</a:t>
            </a:r>
          </a:p>
          <a:p>
            <a:pPr>
              <a:lnSpc>
                <a:spcPct val="150000"/>
              </a:lnSpc>
            </a:pPr>
            <a:r>
              <a:rPr lang="zh-CN" altLang="en-US" sz="1200" dirty="0">
                <a:latin typeface="Arial" panose="020B0604020202020204" pitchFamily="34" charset="0"/>
                <a:ea typeface="微软雅黑" panose="020B0503020204020204" pitchFamily="34" charset="-122"/>
              </a:rPr>
              <a:t>	//1.1 合并所有关键词</a:t>
            </a:r>
          </a:p>
          <a:p>
            <a:pPr>
              <a:lnSpc>
                <a:spcPct val="150000"/>
              </a:lnSpc>
            </a:pPr>
            <a:r>
              <a:rPr lang="zh-CN" altLang="en-US" sz="1200" dirty="0">
                <a:latin typeface="Arial" panose="020B0604020202020204" pitchFamily="34" charset="0"/>
                <a:ea typeface="微软雅黑" panose="020B0503020204020204" pitchFamily="34" charset="-122"/>
              </a:rPr>
              <a:t>	for i to feature-dic-list.length</a:t>
            </a:r>
          </a:p>
          <a:p>
            <a:pPr>
              <a:lnSpc>
                <a:spcPct val="150000"/>
              </a:lnSpc>
            </a:pPr>
            <a:r>
              <a:rPr lang="zh-CN" altLang="en-US" sz="1200" dirty="0">
                <a:latin typeface="Arial" panose="020B0604020202020204" pitchFamily="34" charset="0"/>
                <a:ea typeface="微软雅黑" panose="020B0503020204020204" pitchFamily="34" charset="-122"/>
              </a:rPr>
              <a:t>		features.append(</a:t>
            </a:r>
            <a:r>
              <a:rPr lang="zh-CN" altLang="en-US" sz="1200" dirty="0">
                <a:latin typeface="Arial" panose="020B0604020202020204" pitchFamily="34" charset="0"/>
                <a:ea typeface="微软雅黑" panose="020B0503020204020204" pitchFamily="34" charset="-122"/>
                <a:sym typeface="+mn-ea"/>
              </a:rPr>
              <a:t>feature-dic-list[i]</a:t>
            </a:r>
            <a:r>
              <a:rPr lang="zh-CN" altLang="en-US" sz="1200" dirty="0">
                <a:latin typeface="Arial" panose="020B0604020202020204" pitchFamily="34" charset="0"/>
                <a:ea typeface="微软雅黑" panose="020B0503020204020204" pitchFamily="34" charset="-122"/>
              </a:rPr>
              <a:t>.keys)</a:t>
            </a:r>
          </a:p>
          <a:p>
            <a:pPr>
              <a:lnSpc>
                <a:spcPct val="150000"/>
              </a:lnSpc>
            </a:pPr>
            <a:r>
              <a:rPr lang="zh-CN" altLang="en-US" sz="1200" dirty="0">
                <a:latin typeface="Arial" panose="020B0604020202020204" pitchFamily="34" charset="0"/>
                <a:ea typeface="微软雅黑" panose="020B0503020204020204" pitchFamily="34" charset="-122"/>
              </a:rPr>
              <a:t>	//1.2 删除出现次数小于2的词</a:t>
            </a:r>
          </a:p>
          <a:p>
            <a:pPr>
              <a:lnSpc>
                <a:spcPct val="150000"/>
              </a:lnSpc>
            </a:pPr>
            <a:r>
              <a:rPr lang="zh-CN" altLang="en-US" sz="1200" dirty="0">
                <a:latin typeface="Arial" panose="020B0604020202020204" pitchFamily="34" charset="0"/>
                <a:ea typeface="微软雅黑" panose="020B0503020204020204" pitchFamily="34" charset="-122"/>
              </a:rPr>
              <a:t>	if count(features[i]) &lt; 2</a:t>
            </a:r>
          </a:p>
          <a:p>
            <a:pPr>
              <a:lnSpc>
                <a:spcPct val="150000"/>
              </a:lnSpc>
            </a:pPr>
            <a:r>
              <a:rPr lang="zh-CN" altLang="en-US" sz="1200" dirty="0">
                <a:latin typeface="Arial" panose="020B0604020202020204" pitchFamily="34" charset="0"/>
                <a:ea typeface="微软雅黑" panose="020B0503020204020204" pitchFamily="34" charset="-122"/>
              </a:rPr>
              <a:t>		delete(features[i])</a:t>
            </a:r>
          </a:p>
          <a:p>
            <a:pPr>
              <a:lnSpc>
                <a:spcPct val="150000"/>
              </a:lnSpc>
            </a:pPr>
            <a:r>
              <a:rPr lang="zh-CN" altLang="en-US" sz="1200" dirty="0">
                <a:latin typeface="Arial" panose="020B0604020202020204" pitchFamily="34" charset="0"/>
                <a:ea typeface="微软雅黑" panose="020B0503020204020204" pitchFamily="34" charset="-122"/>
              </a:rPr>
              <a:t>	//2.获取每个商品的特征向量</a:t>
            </a:r>
          </a:p>
          <a:p>
            <a:pPr>
              <a:lnSpc>
                <a:spcPct val="150000"/>
              </a:lnSpc>
            </a:pPr>
            <a:r>
              <a:rPr lang="zh-CN" altLang="en-US" sz="1200" dirty="0">
                <a:latin typeface="Arial" panose="020B0604020202020204" pitchFamily="34" charset="0"/>
                <a:ea typeface="微软雅黑" panose="020B0503020204020204" pitchFamily="34" charset="-122"/>
              </a:rPr>
              <a:t>	for j to features.length</a:t>
            </a:r>
          </a:p>
          <a:p>
            <a:pPr>
              <a:lnSpc>
                <a:spcPct val="150000"/>
              </a:lnSpc>
            </a:pPr>
            <a:r>
              <a:rPr lang="zh-CN" altLang="en-US" sz="1200" dirty="0">
                <a:latin typeface="Arial" panose="020B0604020202020204" pitchFamily="34" charset="0"/>
                <a:ea typeface="微软雅黑" panose="020B0503020204020204" pitchFamily="34" charset="-122"/>
              </a:rPr>
              <a:t>		if key in fdl.keys //如果key包含在商品字典中</a:t>
            </a:r>
          </a:p>
          <a:p>
            <a:pPr>
              <a:lnSpc>
                <a:spcPct val="150000"/>
              </a:lnSpc>
            </a:pPr>
            <a:r>
              <a:rPr lang="zh-CN" altLang="en-US" sz="1200" dirty="0">
                <a:latin typeface="Arial" panose="020B0604020202020204" pitchFamily="34" charset="0"/>
                <a:ea typeface="微软雅黑" panose="020B0503020204020204" pitchFamily="34" charset="-122"/>
              </a:rPr>
              <a:t>			f-vec[j] = fdl[key] //向量这一维度赋值为其权重	</a:t>
            </a:r>
          </a:p>
          <a:p>
            <a:pPr>
              <a:lnSpc>
                <a:spcPct val="150000"/>
              </a:lnSpc>
            </a:pPr>
            <a:r>
              <a:rPr lang="zh-CN" altLang="en-US" sz="1200" dirty="0">
                <a:latin typeface="Arial" panose="020B0604020202020204" pitchFamily="34" charset="0"/>
                <a:ea typeface="微软雅黑" panose="020B0503020204020204" pitchFamily="34" charset="-122"/>
              </a:rPr>
              <a:t>	return f-vec-list</a:t>
            </a:r>
            <a:r>
              <a:rPr lang="en-US" altLang="zh-CN" sz="1200" dirty="0">
                <a:latin typeface="Arial" panose="020B0604020202020204" pitchFamily="34" charset="0"/>
                <a:ea typeface="微软雅黑" panose="020B0503020204020204" pitchFamily="34" charset="-122"/>
              </a:rPr>
              <a:t> // </a:t>
            </a:r>
            <a:r>
              <a:rPr lang="zh-CN" altLang="en-US" sz="1200" dirty="0">
                <a:latin typeface="Arial" panose="020B0604020202020204" pitchFamily="34" charset="0"/>
                <a:ea typeface="微软雅黑" panose="020B0503020204020204" pitchFamily="34" charset="-122"/>
              </a:rPr>
              <a:t>返回商品特征向量的列表</a:t>
            </a:r>
          </a:p>
        </p:txBody>
      </p:sp>
      <p:pic>
        <p:nvPicPr>
          <p:cNvPr id="2" name="图片 1"/>
          <p:cNvPicPr>
            <a:picLocks noChangeAspect="1"/>
          </p:cNvPicPr>
          <p:nvPr/>
        </p:nvPicPr>
        <p:blipFill>
          <a:blip r:embed="rId3"/>
          <a:stretch>
            <a:fillRect/>
          </a:stretch>
        </p:blipFill>
        <p:spPr>
          <a:xfrm>
            <a:off x="5774690" y="704215"/>
            <a:ext cx="2928620" cy="4111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48579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计算相似度</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1" name="文本框 10"/>
          <p:cNvSpPr txBox="1"/>
          <p:nvPr/>
        </p:nvSpPr>
        <p:spPr>
          <a:xfrm>
            <a:off x="476188" y="1018032"/>
            <a:ext cx="7942388" cy="3105145"/>
          </a:xfrm>
          <a:prstGeom prst="rect">
            <a:avLst/>
          </a:prstGeom>
          <a:noFill/>
        </p:spPr>
        <p:txBody>
          <a:bodyPr wrap="square" rtlCol="0">
            <a:spAutoFit/>
          </a:bodyPr>
          <a:lstStyle/>
          <a:p>
            <a:pPr marL="228600" indent="-228600">
              <a:lnSpc>
                <a:spcPct val="150000"/>
              </a:lnSpc>
              <a:buAutoNum type="arabicPeriod"/>
            </a:pPr>
            <a:r>
              <a:rPr lang="zh-CN" altLang="en-US" sz="1200" dirty="0">
                <a:latin typeface="Arial" panose="020B0604020202020204" pitchFamily="34" charset="0"/>
                <a:ea typeface="微软雅黑" panose="020B0503020204020204" pitchFamily="34" charset="-122"/>
              </a:rPr>
              <a:t>目的：</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有了商品的特征向量之后，通过向量的余弦相似性计算商品的相似度。</a:t>
            </a:r>
          </a:p>
          <a:p>
            <a:pPr>
              <a:lnSpc>
                <a:spcPct val="150000"/>
              </a:lnSpc>
            </a:pPr>
            <a:endParaRPr lang="zh-CN" altLang="en-US"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2.</a:t>
            </a:r>
            <a:r>
              <a:rPr lang="zh-CN" altLang="en-US" sz="1200" dirty="0">
                <a:latin typeface="Arial" panose="020B0604020202020204" pitchFamily="34" charset="0"/>
                <a:ea typeface="微软雅黑" panose="020B0503020204020204" pitchFamily="34" charset="-122"/>
              </a:rPr>
              <a:t>原理：</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用两个向量夹角的余弦值作为衡量两个个体间差异的大小。余弦值越接近1，就表明夹角越接近0度，</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也就是两个向量越相似，这就叫"余弦相似性"。</a:t>
            </a:r>
          </a:p>
          <a:p>
            <a:pPr>
              <a:lnSpc>
                <a:spcPct val="150000"/>
              </a:lnSpc>
            </a:pPr>
            <a:endParaRPr lang="zh-CN" altLang="en-US"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计算公式：</a:t>
            </a:r>
          </a:p>
          <a:p>
            <a:pPr>
              <a:lnSpc>
                <a:spcPct val="150000"/>
              </a:lnSpc>
            </a:pPr>
            <a:r>
              <a:rPr lang="en-US" altLang="zh-CN" sz="1200" dirty="0">
                <a:latin typeface="Arial" panose="020B0604020202020204" pitchFamily="34" charset="0"/>
                <a:ea typeface="微软雅黑" panose="020B0503020204020204" pitchFamily="34" charset="-122"/>
              </a:rPr>
              <a:t>				</a:t>
            </a:r>
          </a:p>
          <a:p>
            <a:pPr>
              <a:lnSpc>
                <a:spcPct val="150000"/>
              </a:lnSpc>
            </a:pPr>
            <a:endParaRPr lang="zh-CN" altLang="en-US" sz="1200" dirty="0">
              <a:latin typeface="Arial" panose="020B0604020202020204" pitchFamily="34" charset="0"/>
              <a:ea typeface="微软雅黑" panose="020B0503020204020204" pitchFamily="34" charset="-122"/>
            </a:endParaRPr>
          </a:p>
          <a:p>
            <a:pPr>
              <a:lnSpc>
                <a:spcPct val="150000"/>
              </a:lnSpc>
            </a:pPr>
            <a:endParaRPr lang="zh-CN" altLang="en-US" sz="1200" dirty="0">
              <a:latin typeface="Arial" panose="020B0604020202020204" pitchFamily="34" charset="0"/>
              <a:ea typeface="微软雅黑" panose="020B0503020204020204" pitchFamily="34" charset="-122"/>
            </a:endParaRPr>
          </a:p>
        </p:txBody>
      </p:sp>
      <p:graphicFrame>
        <p:nvGraphicFramePr>
          <p:cNvPr id="2" name="对象 1">
            <a:hlinkClick r:id="" action="ppaction://ole?verb=0"/>
          </p:cNvPr>
          <p:cNvGraphicFramePr>
            <a:graphicFrameLocks noChangeAspect="1"/>
          </p:cNvGraphicFramePr>
          <p:nvPr/>
        </p:nvGraphicFramePr>
        <p:xfrm>
          <a:off x="3415553" y="3320313"/>
          <a:ext cx="2068441" cy="1122234"/>
        </p:xfrm>
        <a:graphic>
          <a:graphicData uri="http://schemas.openxmlformats.org/presentationml/2006/ole">
            <mc:AlternateContent xmlns:mc="http://schemas.openxmlformats.org/markup-compatibility/2006">
              <mc:Choice xmlns:v="urn:schemas-microsoft-com:vml" Requires="v">
                <p:oleObj r:id="rId3" imgW="1638300" imgH="889000" progId="Equation.KSEE3">
                  <p:embed/>
                </p:oleObj>
              </mc:Choice>
              <mc:Fallback>
                <p:oleObj r:id="rId3" imgW="1638300" imgH="889000" progId="Equation.KSEE3">
                  <p:embed/>
                  <p:pic>
                    <p:nvPicPr>
                      <p:cNvPr id="0" name="对象 1">
                        <a:hlinkClick r:id="" action="ppaction://ole?verb=0"/>
                      </p:cNvPr>
                      <p:cNvPicPr/>
                      <p:nvPr/>
                    </p:nvPicPr>
                    <p:blipFill>
                      <a:blip r:embed="rId4"/>
                      <a:stretch>
                        <a:fillRect/>
                      </a:stretch>
                    </p:blipFill>
                    <p:spPr>
                      <a:xfrm>
                        <a:off x="3415553" y="3320313"/>
                        <a:ext cx="2068441" cy="112223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31427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sym typeface="+mn-ea"/>
              </a:rPr>
              <a:t>计算相似度</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p:cNvSpPr txBox="1"/>
          <p:nvPr/>
        </p:nvSpPr>
        <p:spPr>
          <a:xfrm>
            <a:off x="476188" y="1018032"/>
            <a:ext cx="7942388" cy="3936142"/>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实例：平板类的商品特征如下：</a:t>
            </a:r>
          </a:p>
          <a:p>
            <a:pPr>
              <a:lnSpc>
                <a:spcPct val="150000"/>
              </a:lnSpc>
            </a:pPr>
            <a:r>
              <a:rPr lang="en-US" altLang="zh-CN" sz="1200" dirty="0">
                <a:latin typeface="Arial" panose="020B0604020202020204" pitchFamily="34" charset="0"/>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手感</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笔记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携带</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苹果</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材质</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蓝色</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性价比</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实惠</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笔</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办公</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麒麟</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新款</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记笔记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赞</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荣耀</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质量</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画画</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护眼</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配置</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系统</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耳机</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书写</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灰色</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屏幕</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刷新率</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满意</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游戏</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小巧</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指纹</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活动</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价位</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信	赖</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入手</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灵敏</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刷新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优惠</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绿色</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音质</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香</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保护</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华为</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好看</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学生</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性能</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银色</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神速</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金属</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运行</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值得</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学习</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摄像</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敷衍</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破损</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行速</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裂纹</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歪</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坏点</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退款</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降价</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电流</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手写</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按键</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包装</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卡死</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失灵</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亏</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重启</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划痕</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差价</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垃圾</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上当</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折腾</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被删</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假货</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补发</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影响</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黑</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屏</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边缘</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优惠</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关机</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白点</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灰尘</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信号</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翻新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态度</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坑</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一般般</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账号</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划伤</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保价</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华为</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拆</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痕迹</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开封</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拆封</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瑕	疵</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补偿</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解决不了</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开票</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屁 </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a:t>
            </a:r>
          </a:p>
          <a:p>
            <a:pPr>
              <a:lnSpc>
                <a:spcPct val="150000"/>
              </a:lnSpc>
            </a:pP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商品</a:t>
            </a:r>
            <a:r>
              <a:rPr lang="en-US" altLang="zh-CN" sz="1200" dirty="0">
                <a:latin typeface="Arial" panose="020B0604020202020204" pitchFamily="34" charset="0"/>
                <a:ea typeface="微软雅黑" panose="020B0503020204020204" pitchFamily="34" charset="-122"/>
              </a:rPr>
              <a:t>Apple iPad mini 5 2019</a:t>
            </a:r>
            <a:r>
              <a:rPr lang="zh-CN" altLang="en-US" sz="1200" dirty="0">
                <a:latin typeface="Arial" panose="020B0604020202020204" pitchFamily="34" charset="0"/>
                <a:ea typeface="微软雅黑" panose="020B0503020204020204" pitchFamily="34" charset="-122"/>
              </a:rPr>
              <a:t>年新款平板电脑（银色款）的特征向量如下：</a:t>
            </a:r>
            <a:endParaRPr lang="en-US" altLang="zh-CN" sz="1200" dirty="0">
              <a:latin typeface="Arial" panose="020B0604020202020204" pitchFamily="34" charset="0"/>
              <a:ea typeface="微软雅黑" panose="020B0503020204020204" pitchFamily="34" charset="-122"/>
            </a:endParaRPr>
          </a:p>
          <a:p>
            <a:pPr>
              <a:lnSpc>
                <a:spcPct val="150000"/>
              </a:lnSpc>
            </a:pPr>
            <a:r>
              <a:rPr lang="en-US" sz="1200" dirty="0">
                <a:latin typeface="Arial" panose="020B0604020202020204" pitchFamily="34" charset="0"/>
                <a:ea typeface="微软雅黑" panose="020B0503020204020204" pitchFamily="34" charset="-122"/>
              </a:rPr>
              <a:t>	</a:t>
            </a:r>
            <a:r>
              <a:rPr sz="1200" dirty="0">
                <a:latin typeface="Arial" panose="020B0604020202020204" pitchFamily="34" charset="0"/>
                <a:ea typeface="微软雅黑" panose="020B0503020204020204" pitchFamily="34" charset="-122"/>
              </a:rPr>
              <a:t>[0</a:t>
            </a:r>
            <a:r>
              <a:rPr lang="en-US" sz="1200" dirty="0">
                <a:latin typeface="Arial" panose="020B0604020202020204" pitchFamily="34" charset="0"/>
                <a:ea typeface="微软雅黑" panose="020B0503020204020204" pitchFamily="34" charset="-122"/>
              </a:rPr>
              <a:t>.</a:t>
            </a:r>
            <a:r>
              <a:rPr sz="1200" dirty="0">
                <a:latin typeface="Arial" panose="020B0604020202020204" pitchFamily="34" charset="0"/>
                <a:ea typeface="微软雅黑" panose="020B0503020204020204" pitchFamily="34" charset="-122"/>
              </a:rPr>
              <a:t>0152, 0, 0.0179, 0.0233, 0.0200, 0, 0.012, 0, 0, 0, 0, 0, 0, 0, 0, </a:t>
            </a:r>
            <a:r>
              <a:rPr lang="en-US" sz="1200" dirty="0">
                <a:latin typeface="Arial" panose="020B0604020202020204" pitchFamily="34" charset="0"/>
                <a:ea typeface="微软雅黑" panose="020B0503020204020204" pitchFamily="34" charset="-122"/>
              </a:rPr>
              <a:t>	</a:t>
            </a:r>
            <a:r>
              <a:rPr sz="1200" dirty="0">
                <a:latin typeface="Arial" panose="020B0604020202020204" pitchFamily="34" charset="0"/>
                <a:ea typeface="微软雅黑" panose="020B0503020204020204" pitchFamily="34" charset="-122"/>
              </a:rPr>
              <a:t>0.0133, 0, 0, 0, 0.0148, 0.0184, 0, 0, 0.028, </a:t>
            </a:r>
            <a:r>
              <a:rPr lang="en-US" sz="1200" dirty="0">
                <a:latin typeface="Arial" panose="020B0604020202020204" pitchFamily="34" charset="0"/>
                <a:ea typeface="微软雅黑" panose="020B0503020204020204" pitchFamily="34" charset="-122"/>
              </a:rPr>
              <a:t>	</a:t>
            </a:r>
            <a:r>
              <a:rPr sz="1200" dirty="0">
                <a:latin typeface="Arial" panose="020B0604020202020204" pitchFamily="34" charset="0"/>
                <a:ea typeface="微软雅黑" panose="020B0503020204020204" pitchFamily="34" charset="-122"/>
              </a:rPr>
              <a:t>0, 0.019, 0.0300, 0, 0, 0.0154, 0, 0, 0, 0, 0, 0, 0, 0, 0, 0, 0, 0.0121, 0, 0.0120, 0, 0, 0, 0.0339, 0, 0.0160, 0, 0, </a:t>
            </a:r>
            <a:r>
              <a:rPr lang="en-US" sz="1200" dirty="0">
                <a:latin typeface="Arial" panose="020B0604020202020204" pitchFamily="34" charset="0"/>
                <a:ea typeface="微软雅黑" panose="020B0503020204020204" pitchFamily="34" charset="-122"/>
              </a:rPr>
              <a:t>	</a:t>
            </a:r>
            <a:r>
              <a:rPr sz="1200" dirty="0">
                <a:latin typeface="Arial" panose="020B0604020202020204" pitchFamily="34" charset="0"/>
                <a:ea typeface="微软雅黑" panose="020B0503020204020204" pitchFamily="34" charset="-122"/>
              </a:rPr>
              <a:t>0, 0.0273, 0, 0, 0, 0, 0.0265, 0, 0, 0, 0.0159, 0, 0, 0, 0, 0, 0, 0.0171, 0, 0, 0, 0, 0, 0, 0, 0, 0, 0, 0, 0, 0, 0, 0, 0, </a:t>
            </a:r>
            <a:r>
              <a:rPr lang="en-US" sz="1200" dirty="0">
                <a:latin typeface="Arial" panose="020B0604020202020204" pitchFamily="34" charset="0"/>
                <a:ea typeface="微软雅黑" panose="020B0503020204020204" pitchFamily="34" charset="-122"/>
              </a:rPr>
              <a:t>	</a:t>
            </a:r>
            <a:r>
              <a:rPr sz="1200" dirty="0">
                <a:latin typeface="Arial" panose="020B0604020202020204" pitchFamily="34" charset="0"/>
                <a:ea typeface="微软雅黑" panose="020B0503020204020204" pitchFamily="34" charset="-122"/>
              </a:rPr>
              <a:t>0, 0, 0, 0, 0, 0, 0, 0, 0, 0, 0, 0, 0, 0] </a:t>
            </a:r>
          </a:p>
          <a:p>
            <a:pPr>
              <a:lnSpc>
                <a:spcPct val="150000"/>
              </a:lnSpc>
            </a:pPr>
            <a:r>
              <a:rPr lang="en-US" altLang="zh-CN" sz="1200" dirty="0">
                <a:latin typeface="Arial" panose="020B0604020202020204" pitchFamily="34" charset="0"/>
                <a:ea typeface="微软雅黑" panose="020B0503020204020204" pitchFamily="34" charset="-122"/>
              </a:rPr>
              <a:t>	</a:t>
            </a:r>
            <a:endParaRPr lang="zh-CN" altLang="en-US"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31427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计算商品相似度</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sym typeface="+mn-ea"/>
              </a:rPr>
              <a:t>计算相似度</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p:cNvSpPr txBox="1"/>
          <p:nvPr/>
        </p:nvSpPr>
        <p:spPr>
          <a:xfrm>
            <a:off x="476188" y="1007237"/>
            <a:ext cx="7942388" cy="3660361"/>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商品</a:t>
            </a:r>
            <a:r>
              <a:rPr lang="en-US" altLang="zh-CN" sz="1200" dirty="0">
                <a:latin typeface="Arial" panose="020B0604020202020204" pitchFamily="34" charset="0"/>
                <a:ea typeface="微软雅黑" panose="020B0503020204020204" pitchFamily="34" charset="-122"/>
              </a:rPr>
              <a:t>Apple iPad mini 5 2019</a:t>
            </a:r>
            <a:r>
              <a:rPr lang="zh-CN" altLang="en-US" sz="1200" dirty="0">
                <a:latin typeface="Arial" panose="020B0604020202020204" pitchFamily="34" charset="0"/>
                <a:ea typeface="微软雅黑" panose="020B0503020204020204" pitchFamily="34" charset="-122"/>
              </a:rPr>
              <a:t>年新款平板电脑（黑色款） ：</a:t>
            </a:r>
          </a:p>
          <a:p>
            <a:pPr>
              <a:lnSpc>
                <a:spcPct val="150000"/>
              </a:lnSpc>
            </a:pPr>
            <a:r>
              <a:rPr lang="zh-CN" altLang="en-US" sz="1200" dirty="0">
                <a:latin typeface="Arial" panose="020B0604020202020204" pitchFamily="34" charset="0"/>
                <a:ea typeface="微软雅黑" panose="020B0503020204020204" pitchFamily="34" charset="-122"/>
                <a:sym typeface="+mn-ea"/>
              </a:rPr>
              <a:t>	</a:t>
            </a:r>
            <a:r>
              <a:rPr lang="en-US" altLang="zh-CN" sz="1200" dirty="0">
                <a:latin typeface="Arial" panose="020B0604020202020204" pitchFamily="34" charset="0"/>
                <a:ea typeface="微软雅黑" panose="020B0503020204020204" pitchFamily="34" charset="-122"/>
                <a:sym typeface="+mn-ea"/>
              </a:rPr>
              <a:t>[0.0182, 0, 0.0172, 0.0268 0.02209,</a:t>
            </a:r>
            <a:r>
              <a:rPr lang="zh-CN" altLang="en-US" sz="1200" dirty="0">
                <a:latin typeface="Arial" panose="020B0604020202020204" pitchFamily="34" charset="0"/>
                <a:ea typeface="微软雅黑" panose="020B0503020204020204" pitchFamily="34" charset="-122"/>
                <a:sym typeface="+mn-ea"/>
              </a:rPr>
              <a:t> </a:t>
            </a:r>
            <a:r>
              <a:rPr lang="en-US" altLang="zh-CN" sz="1200" dirty="0">
                <a:latin typeface="Arial" panose="020B0604020202020204" pitchFamily="34" charset="0"/>
                <a:ea typeface="微软雅黑" panose="020B0503020204020204" pitchFamily="34" charset="-122"/>
                <a:sym typeface="+mn-ea"/>
              </a:rPr>
              <a:t>0, 0.0116, 0, 0, 0, 0, 0, 0, 0, 0, 0.0161, 0, 0, 0, 0.0154, 0.0165, 0, 0, </a:t>
            </a:r>
            <a:r>
              <a:rPr lang="zh-CN" altLang="en-US" sz="1200" dirty="0">
                <a:latin typeface="Arial" panose="020B0604020202020204" pitchFamily="34" charset="0"/>
                <a:ea typeface="微软雅黑" panose="020B0503020204020204" pitchFamily="34" charset="-122"/>
                <a:sym typeface="+mn-ea"/>
              </a:rPr>
              <a:t>	</a:t>
            </a:r>
            <a:r>
              <a:rPr lang="en-US" altLang="zh-CN" sz="1200" dirty="0">
                <a:latin typeface="Arial" panose="020B0604020202020204" pitchFamily="34" charset="0"/>
                <a:ea typeface="微软雅黑" panose="020B0503020204020204" pitchFamily="34" charset="-122"/>
                <a:sym typeface="+mn-ea"/>
              </a:rPr>
              <a:t>0.0323, 0, 0.0171 0.0127, 0.0119, 0, 0.0117, 0, 0, 0, 0, 0, 0, 0, 0, 0, 0.0115, 0, 0, 0, 0.0143, 0, 0, 0, 0.0376, 0, </a:t>
            </a:r>
            <a:r>
              <a:rPr lang="zh-CN" altLang="en-US" sz="1200" dirty="0">
                <a:latin typeface="Arial" panose="020B0604020202020204" pitchFamily="34" charset="0"/>
                <a:ea typeface="微软雅黑" panose="020B0503020204020204" pitchFamily="34" charset="-122"/>
                <a:sym typeface="+mn-ea"/>
              </a:rPr>
              <a:t>	</a:t>
            </a:r>
            <a:r>
              <a:rPr lang="en-US" altLang="zh-CN" sz="1200" dirty="0">
                <a:latin typeface="Arial" panose="020B0604020202020204" pitchFamily="34" charset="0"/>
                <a:ea typeface="微软雅黑" panose="020B0503020204020204" pitchFamily="34" charset="-122"/>
                <a:sym typeface="+mn-ea"/>
              </a:rPr>
              <a:t>0.0137, 0, 0, 0, 0.0311, 0, 0, 0, 0, 0.0231, 0, 0, 0, 0.0201 0, 0, 0, 0, 0, 0, 0.0179, 0, 0, 0, 0, 0, 0, 0, 0, 0, 0, 0, 0, </a:t>
            </a:r>
            <a:r>
              <a:rPr lang="zh-CN" altLang="en-US" sz="1200" dirty="0">
                <a:latin typeface="Arial" panose="020B0604020202020204" pitchFamily="34" charset="0"/>
                <a:ea typeface="微软雅黑" panose="020B0503020204020204" pitchFamily="34" charset="-122"/>
                <a:sym typeface="+mn-ea"/>
              </a:rPr>
              <a:t>	</a:t>
            </a:r>
            <a:r>
              <a:rPr lang="en-US" altLang="zh-CN" sz="1200" dirty="0">
                <a:latin typeface="Arial" panose="020B0604020202020204" pitchFamily="34" charset="0"/>
                <a:ea typeface="微软雅黑" panose="020B0503020204020204" pitchFamily="34" charset="-122"/>
                <a:sym typeface="+mn-ea"/>
              </a:rPr>
              <a:t>0, 0, 0, 0, 0, 0, 0, 0.0116, 0, 0, 0, 0, 0, 0, 0, 0, 0, 0]</a:t>
            </a:r>
            <a:endParaRPr lang="zh-CN" altLang="en-US"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该商品与</a:t>
            </a:r>
            <a:r>
              <a:rPr lang="en-US" altLang="zh-CN" sz="1200" dirty="0">
                <a:latin typeface="Arial" panose="020B0604020202020204" pitchFamily="34" charset="0"/>
                <a:ea typeface="微软雅黑" panose="020B0503020204020204" pitchFamily="34" charset="-122"/>
              </a:rPr>
              <a:t>Apple iPad mini 5 2019</a:t>
            </a:r>
            <a:r>
              <a:rPr lang="zh-CN" altLang="en-US" sz="1200" dirty="0">
                <a:latin typeface="Arial" panose="020B0604020202020204" pitchFamily="34" charset="0"/>
                <a:ea typeface="微软雅黑" panose="020B0503020204020204" pitchFamily="34" charset="-122"/>
              </a:rPr>
              <a:t>年新款平板电脑（银色款）余弦相似度为：</a:t>
            </a:r>
            <a:r>
              <a:rPr lang="en-US" altLang="zh-CN" sz="1200" dirty="0">
                <a:latin typeface="Arial" panose="020B0604020202020204" pitchFamily="34" charset="0"/>
                <a:ea typeface="微软雅黑" panose="020B0503020204020204" pitchFamily="34" charset="-122"/>
              </a:rPr>
              <a:t>0.942</a:t>
            </a:r>
            <a:r>
              <a:rPr lang="en-US" altLang="zh-CN" sz="1200">
                <a:latin typeface="Arial" panose="020B0604020202020204" pitchFamily="34" charset="0"/>
                <a:ea typeface="微软雅黑" panose="020B0503020204020204" pitchFamily="34" charset="-122"/>
              </a:rPr>
              <a:t>	</a:t>
            </a:r>
          </a:p>
          <a:p>
            <a:pPr>
              <a:lnSpc>
                <a:spcPct val="150000"/>
              </a:lnSpc>
            </a:pP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商品Apple iPad Pro 11英寸平板电脑 2020年新款(银色)</a:t>
            </a:r>
            <a:r>
              <a:rPr lang="zh-CN" altLang="en-US" sz="1200" dirty="0">
                <a:latin typeface="Arial" panose="020B0604020202020204" pitchFamily="34" charset="0"/>
                <a:ea typeface="微软雅黑" panose="020B0503020204020204" pitchFamily="34" charset="-122"/>
                <a:sym typeface="+mn-ea"/>
              </a:rPr>
              <a:t>的特征向量如下：</a:t>
            </a:r>
          </a:p>
          <a:p>
            <a:pPr>
              <a:lnSpc>
                <a:spcPct val="150000"/>
              </a:lnSpc>
            </a:pPr>
            <a:r>
              <a:rPr lang="en-US" altLang="zh-CN" sz="1200" dirty="0">
                <a:latin typeface="Arial" panose="020B0604020202020204" pitchFamily="34" charset="0"/>
                <a:ea typeface="微软雅黑" panose="020B0503020204020204" pitchFamily="34" charset="-122"/>
                <a:sym typeface="+mn-ea"/>
              </a:rPr>
              <a:t>	</a:t>
            </a:r>
            <a:r>
              <a:rPr lang="zh-CN" altLang="en-US" sz="1200" dirty="0">
                <a:latin typeface="Arial" panose="020B0604020202020204" pitchFamily="34" charset="0"/>
                <a:ea typeface="微软雅黑" panose="020B0503020204020204" pitchFamily="34" charset="-122"/>
                <a:sym typeface="+mn-ea"/>
              </a:rPr>
              <a:t>[0.0155, 0, 0, 0.0252, 0.0258, 0, 0, 0, 0, 0.011</a:t>
            </a:r>
            <a:r>
              <a:rPr lang="en-US" altLang="zh-CN" sz="1200" dirty="0">
                <a:latin typeface="Arial" panose="020B0604020202020204" pitchFamily="34" charset="0"/>
                <a:ea typeface="微软雅黑" panose="020B0503020204020204" pitchFamily="34" charset="-122"/>
                <a:sym typeface="+mn-ea"/>
              </a:rPr>
              <a:t>1</a:t>
            </a:r>
            <a:r>
              <a:rPr lang="zh-CN" altLang="en-US" sz="1200" dirty="0">
                <a:latin typeface="Arial" panose="020B0604020202020204" pitchFamily="34" charset="0"/>
                <a:ea typeface="微软雅黑" panose="020B0503020204020204" pitchFamily="34" charset="-122"/>
                <a:sym typeface="+mn-ea"/>
              </a:rPr>
              <a:t> 0, 0, 0, 0.01055, 0, 0.0157, 0.0120, 0, 0, 0.0109 0, 0, 0, </a:t>
            </a:r>
            <a:r>
              <a:rPr lang="en-US" altLang="zh-CN" sz="1200" dirty="0">
                <a:latin typeface="Arial" panose="020B0604020202020204" pitchFamily="34" charset="0"/>
                <a:ea typeface="微软雅黑" panose="020B0503020204020204" pitchFamily="34" charset="-122"/>
                <a:sym typeface="+mn-ea"/>
              </a:rPr>
              <a:t>	</a:t>
            </a:r>
            <a:r>
              <a:rPr lang="zh-CN" altLang="en-US" sz="1200" dirty="0">
                <a:latin typeface="Arial" panose="020B0604020202020204" pitchFamily="34" charset="0"/>
                <a:ea typeface="微软雅黑" panose="020B0503020204020204" pitchFamily="34" charset="-122"/>
                <a:sym typeface="+mn-ea"/>
              </a:rPr>
              <a:t>0.0194, 0, 0.0241, 0.0146, 0, 0, 0.0124, 0, 0, 0, 0, 0, 0.0151, 0, 0, 0.0121,0, 0, 0.0151, 0, 0.0147, 0.0103, 0, 0, </a:t>
            </a:r>
            <a:r>
              <a:rPr lang="en-US" altLang="zh-CN" sz="1200" dirty="0">
                <a:latin typeface="Arial" panose="020B0604020202020204" pitchFamily="34" charset="0"/>
                <a:ea typeface="微软雅黑" panose="020B0503020204020204" pitchFamily="34" charset="-122"/>
                <a:sym typeface="+mn-ea"/>
              </a:rPr>
              <a:t>	</a:t>
            </a:r>
            <a:r>
              <a:rPr lang="zh-CN" altLang="en-US" sz="1200" dirty="0">
                <a:latin typeface="Arial" panose="020B0604020202020204" pitchFamily="34" charset="0"/>
                <a:ea typeface="微软雅黑" panose="020B0503020204020204" pitchFamily="34" charset="-122"/>
                <a:sym typeface="+mn-ea"/>
              </a:rPr>
              <a:t>0.040, 0.0116, 0.0128, 0, 0, 0, 0.034, 0, 0, 0, 0, 0.0116, 0, 0, 0, 0.0195, 0,0, 0, 0, 0, 0, 0.0130, 0, 0, 0, 0, 0, 0, </a:t>
            </a:r>
            <a:r>
              <a:rPr lang="en-US" altLang="zh-CN" sz="1200" dirty="0">
                <a:latin typeface="Arial" panose="020B0604020202020204" pitchFamily="34" charset="0"/>
                <a:ea typeface="微软雅黑" panose="020B0503020204020204" pitchFamily="34" charset="-122"/>
                <a:sym typeface="+mn-ea"/>
              </a:rPr>
              <a:t>	</a:t>
            </a:r>
            <a:r>
              <a:rPr lang="zh-CN" altLang="en-US" sz="1200" dirty="0">
                <a:latin typeface="Arial" panose="020B0604020202020204" pitchFamily="34" charset="0"/>
                <a:ea typeface="微软雅黑" panose="020B0503020204020204" pitchFamily="34" charset="-122"/>
                <a:sym typeface="+mn-ea"/>
              </a:rPr>
              <a:t>0.012, 0, 0.0151 0.0185, 0, 0, 0, 0, 0.0177, 0, 0, 0, 0, 0.0139, 0, 0, 0, 0, 0, 0, 0, 0, 0, 0]</a:t>
            </a:r>
            <a:endParaRPr lang="zh-CN" altLang="en-US"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该商品与</a:t>
            </a:r>
            <a:r>
              <a:rPr lang="en-US" altLang="zh-CN" sz="1200" dirty="0">
                <a:latin typeface="Arial" panose="020B0604020202020204" pitchFamily="34" charset="0"/>
                <a:ea typeface="微软雅黑" panose="020B0503020204020204" pitchFamily="34" charset="-122"/>
              </a:rPr>
              <a:t>Apple iPad mini 5 2019</a:t>
            </a:r>
            <a:r>
              <a:rPr lang="zh-CN" altLang="en-US" sz="1200" dirty="0">
                <a:latin typeface="Arial" panose="020B0604020202020204" pitchFamily="34" charset="0"/>
                <a:ea typeface="微软雅黑" panose="020B0503020204020204" pitchFamily="34" charset="-122"/>
              </a:rPr>
              <a:t>年新款平板电脑（银色款）余弦相似度为： </a:t>
            </a:r>
            <a:r>
              <a:rPr lang="zh-CN" altLang="en-US" sz="1200" dirty="0">
                <a:latin typeface="Arial" panose="020B0604020202020204" pitchFamily="34" charset="0"/>
                <a:ea typeface="微软雅黑" panose="020B0503020204020204" pitchFamily="34" charset="-122"/>
                <a:sym typeface="+mn-ea"/>
              </a:rPr>
              <a:t>0.788</a:t>
            </a:r>
            <a:endParaRPr lang="zh-CN" altLang="en-US"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16038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推荐模块</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用户未登录的推荐策略</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a:extLst>
              <a:ext uri="{FF2B5EF4-FFF2-40B4-BE49-F238E27FC236}">
                <a16:creationId xmlns:a16="http://schemas.microsoft.com/office/drawing/2014/main" id="{8A1BFA73-B0A4-4148-B4C8-465CBA582EA2}"/>
              </a:ext>
            </a:extLst>
          </p:cNvPr>
          <p:cNvPicPr>
            <a:picLocks noChangeAspect="1"/>
          </p:cNvPicPr>
          <p:nvPr/>
        </p:nvPicPr>
        <p:blipFill>
          <a:blip r:embed="rId3"/>
          <a:stretch>
            <a:fillRect/>
          </a:stretch>
        </p:blipFill>
        <p:spPr>
          <a:xfrm>
            <a:off x="5746595" y="639505"/>
            <a:ext cx="2761209" cy="4057410"/>
          </a:xfrm>
          <a:prstGeom prst="rect">
            <a:avLst/>
          </a:prstGeom>
        </p:spPr>
      </p:pic>
      <p:sp>
        <p:nvSpPr>
          <p:cNvPr id="5" name="文本框 4">
            <a:extLst>
              <a:ext uri="{FF2B5EF4-FFF2-40B4-BE49-F238E27FC236}">
                <a16:creationId xmlns:a16="http://schemas.microsoft.com/office/drawing/2014/main" id="{C0E963BD-FBE2-45B0-8DAE-0959CBA15D58}"/>
              </a:ext>
            </a:extLst>
          </p:cNvPr>
          <p:cNvSpPr txBox="1"/>
          <p:nvPr/>
        </p:nvSpPr>
        <p:spPr>
          <a:xfrm>
            <a:off x="501585" y="1085385"/>
            <a:ext cx="5245010" cy="2314544"/>
          </a:xfrm>
          <a:prstGeom prst="rect">
            <a:avLst/>
          </a:prstGeom>
          <a:noFill/>
        </p:spPr>
        <p:txBody>
          <a:bodyPr wrap="square" rtlCol="0">
            <a:spAutoFit/>
          </a:bodyPr>
          <a:lstStyle/>
          <a:p>
            <a:pPr>
              <a:lnSpc>
                <a:spcPct val="150000"/>
              </a:lnSpc>
            </a:pP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当用户处于登录状态或者未登录状态时有不同的推荐策略。如右图所示。</a:t>
            </a:r>
            <a:endParaRPr lang="en-US" altLang="zh-CN" sz="1400"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当用户处于未登录状态时推荐策略为：推荐商品点击量最高的 </a:t>
            </a:r>
            <a:r>
              <a:rPr lang="en-US" altLang="zh-CN" dirty="0">
                <a:latin typeface="Arial" panose="020B0604020202020204" pitchFamily="34" charset="0"/>
                <a:ea typeface="微软雅黑" panose="020B0503020204020204" pitchFamily="34" charset="-122"/>
              </a:rPr>
              <a:t>max </a:t>
            </a:r>
            <a:r>
              <a:rPr lang="zh-CN" altLang="en-US" dirty="0">
                <a:latin typeface="Arial" panose="020B0604020202020204" pitchFamily="34" charset="0"/>
                <a:ea typeface="微软雅黑" panose="020B0503020204020204" pitchFamily="34" charset="-122"/>
              </a:rPr>
              <a:t>个商品，将此作为热门商品，即未登录时首页只展示热门商品。</a:t>
            </a:r>
          </a:p>
          <a:p>
            <a:pPr>
              <a:lnSpc>
                <a:spcPct val="150000"/>
              </a:lnSpc>
            </a:pPr>
            <a:endParaRPr lang="zh-CN" altLang="en-US" sz="14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10908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3429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推荐模块</a:t>
            </a:r>
            <a:r>
              <a:rPr kumimoji="0" lang="en-US" altLang="zh-CN"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用户</a:t>
            </a:r>
            <a:r>
              <a:rPr lang="zh-CN" altLang="en-US" sz="2400" b="1" dirty="0">
                <a:solidFill>
                  <a:srgbClr val="071F65"/>
                </a:solidFill>
                <a:latin typeface="Arial" panose="020B0604020202020204" pitchFamily="34" charset="0"/>
              </a:rPr>
              <a:t>登录时的推荐策略</a:t>
            </a:r>
            <a:endPar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 name="图片 2">
            <a:extLst>
              <a:ext uri="{FF2B5EF4-FFF2-40B4-BE49-F238E27FC236}">
                <a16:creationId xmlns:a16="http://schemas.microsoft.com/office/drawing/2014/main" id="{EC15D537-74B1-42D2-958D-9FDA750D2B0A}"/>
              </a:ext>
            </a:extLst>
          </p:cNvPr>
          <p:cNvPicPr>
            <a:picLocks noChangeAspect="1"/>
          </p:cNvPicPr>
          <p:nvPr/>
        </p:nvPicPr>
        <p:blipFill>
          <a:blip r:embed="rId3"/>
          <a:stretch>
            <a:fillRect/>
          </a:stretch>
        </p:blipFill>
        <p:spPr>
          <a:xfrm>
            <a:off x="1150139" y="758283"/>
            <a:ext cx="6843721" cy="4015574"/>
          </a:xfrm>
          <a:prstGeom prst="rect">
            <a:avLst/>
          </a:prstGeom>
        </p:spPr>
      </p:pic>
    </p:spTree>
    <p:extLst>
      <p:ext uri="{BB962C8B-B14F-4D97-AF65-F5344CB8AC3E}">
        <p14:creationId xmlns:p14="http://schemas.microsoft.com/office/powerpoint/2010/main" val="195866688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10908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3429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推荐模块</a:t>
            </a:r>
            <a:r>
              <a:rPr kumimoji="0" lang="en-US" altLang="zh-CN"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用户</a:t>
            </a:r>
            <a:r>
              <a:rPr lang="zh-CN" altLang="en-US" sz="2400" b="1" dirty="0">
                <a:solidFill>
                  <a:srgbClr val="071F65"/>
                </a:solidFill>
                <a:latin typeface="Arial" panose="020B0604020202020204" pitchFamily="34" charset="0"/>
              </a:rPr>
              <a:t>登录时的推荐策略</a:t>
            </a:r>
            <a:endPar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7" name="文本框 16"/>
          <p:cNvSpPr txBox="1"/>
          <p:nvPr/>
        </p:nvSpPr>
        <p:spPr>
          <a:xfrm>
            <a:off x="476187" y="893156"/>
            <a:ext cx="7701373" cy="2552365"/>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当用户处于登录状态时推荐策略：</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1.</a:t>
            </a:r>
            <a:r>
              <a:rPr lang="zh-CN" altLang="en-US" sz="1200" dirty="0">
                <a:latin typeface="Arial" panose="020B0604020202020204" pitchFamily="34" charset="0"/>
                <a:ea typeface="微软雅黑" panose="020B0503020204020204" pitchFamily="34" charset="-122"/>
              </a:rPr>
              <a:t> 判断该用户的购物车是否为空，如果不为空，对于购物车里每个商品，查找与其相似的所有商品，接着将这些相似商品按照相似度从大到小排序，取前 </a:t>
            </a:r>
            <a:r>
              <a:rPr lang="en-US" altLang="zh-CN" sz="1200" dirty="0">
                <a:latin typeface="Arial" panose="020B0604020202020204" pitchFamily="34" charset="0"/>
                <a:ea typeface="微软雅黑" panose="020B0503020204020204" pitchFamily="34" charset="-122"/>
              </a:rPr>
              <a:t>N</a:t>
            </a:r>
            <a:r>
              <a:rPr lang="en-US" altLang="zh-CN" sz="1200" baseline="-25000" dirty="0">
                <a:latin typeface="Arial" panose="020B0604020202020204" pitchFamily="34" charset="0"/>
                <a:ea typeface="微软雅黑" panose="020B0503020204020204" pitchFamily="34" charset="-122"/>
              </a:rPr>
              <a:t>1 </a:t>
            </a:r>
            <a:r>
              <a:rPr lang="zh-CN" altLang="en-US" sz="1200" dirty="0">
                <a:latin typeface="Arial" panose="020B0604020202020204" pitchFamily="34" charset="0"/>
                <a:ea typeface="微软雅黑" panose="020B0503020204020204" pitchFamily="34" charset="-122"/>
              </a:rPr>
              <a:t>个商品加入到推荐集合中；</a:t>
            </a:r>
          </a:p>
          <a:p>
            <a:pPr>
              <a:lnSpc>
                <a:spcPct val="150000"/>
              </a:lnSpc>
            </a:pP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2.</a:t>
            </a:r>
            <a:r>
              <a:rPr lang="zh-CN" altLang="en-US" sz="1200" dirty="0">
                <a:latin typeface="Arial" panose="020B0604020202020204" pitchFamily="34" charset="0"/>
                <a:ea typeface="微软雅黑" panose="020B0503020204020204" pitchFamily="34" charset="-122"/>
              </a:rPr>
              <a:t> 判断用户的浏览历史是否为空，如果浏览历史不为空，那么将浏览历史中的商品按照点击量从大到小排序取前 </a:t>
            </a:r>
            <a:r>
              <a:rPr lang="en-US" altLang="zh-CN" sz="1200" dirty="0">
                <a:latin typeface="Arial" panose="020B0604020202020204" pitchFamily="34" charset="0"/>
                <a:ea typeface="微软雅黑" panose="020B0503020204020204" pitchFamily="34" charset="-122"/>
              </a:rPr>
              <a:t>N</a:t>
            </a:r>
            <a:r>
              <a:rPr lang="en-US" altLang="zh-CN" sz="1200" baseline="-25000" dirty="0">
                <a:latin typeface="Arial" panose="020B0604020202020204" pitchFamily="34" charset="0"/>
                <a:ea typeface="微软雅黑" panose="020B0503020204020204" pitchFamily="34" charset="-122"/>
              </a:rPr>
              <a:t>2 </a:t>
            </a:r>
            <a:r>
              <a:rPr lang="zh-CN" altLang="en-US" sz="1200" dirty="0">
                <a:latin typeface="Arial" panose="020B0604020202020204" pitchFamily="34" charset="0"/>
                <a:ea typeface="微软雅黑" panose="020B0503020204020204" pitchFamily="34" charset="-122"/>
              </a:rPr>
              <a:t>个商品，并找到这些商品对应的二级目录，对于每个二级目录，查找该目录中点击量最多的那个商品，将此商品加入到推荐集合中，并推荐最后浏览商品的相似商品；</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3.</a:t>
            </a:r>
            <a:r>
              <a:rPr lang="zh-CN" altLang="en-US" sz="1200" dirty="0">
                <a:latin typeface="Arial" panose="020B0604020202020204" pitchFamily="34" charset="0"/>
                <a:ea typeface="微软雅黑" panose="020B0503020204020204" pitchFamily="34" charset="-122"/>
              </a:rPr>
              <a:t> 查找与当前用户相似的用户，根据用户相似度大小找到前 </a:t>
            </a:r>
            <a:r>
              <a:rPr lang="en-US" altLang="zh-CN" sz="1200" dirty="0">
                <a:latin typeface="Arial" panose="020B0604020202020204" pitchFamily="34" charset="0"/>
                <a:ea typeface="微软雅黑" panose="020B0503020204020204" pitchFamily="34" charset="-122"/>
              </a:rPr>
              <a:t>N</a:t>
            </a:r>
            <a:r>
              <a:rPr lang="en-US" altLang="zh-CN" sz="1200" baseline="-250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个相似用户，对于这 </a:t>
            </a:r>
            <a:r>
              <a:rPr lang="en-US" altLang="zh-CN" sz="1200" dirty="0">
                <a:latin typeface="Arial" panose="020B0604020202020204" pitchFamily="34" charset="0"/>
                <a:ea typeface="微软雅黑" panose="020B0503020204020204" pitchFamily="34" charset="-122"/>
              </a:rPr>
              <a:t>N</a:t>
            </a:r>
            <a:r>
              <a:rPr lang="en-US" altLang="zh-CN" sz="1200" baseline="-250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个相似用户的每一个用户，按与当前用户二级目录点击量差值最大为指标进行筛选，以此得到 </a:t>
            </a:r>
            <a:r>
              <a:rPr lang="en-US" altLang="zh-CN" sz="1200" dirty="0">
                <a:latin typeface="Arial" panose="020B0604020202020204" pitchFamily="34" charset="0"/>
                <a:ea typeface="微软雅黑" panose="020B0503020204020204" pitchFamily="34" charset="-122"/>
              </a:rPr>
              <a:t>N</a:t>
            </a:r>
            <a:r>
              <a:rPr lang="en-US" altLang="zh-CN" sz="1200" baseline="-250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个二级目录，对于这 </a:t>
            </a:r>
            <a:r>
              <a:rPr lang="en-US" altLang="zh-CN" sz="1200" dirty="0">
                <a:latin typeface="Arial" panose="020B0604020202020204" pitchFamily="34" charset="0"/>
                <a:ea typeface="微软雅黑" panose="020B0503020204020204" pitchFamily="34" charset="-122"/>
              </a:rPr>
              <a:t>N</a:t>
            </a:r>
            <a:r>
              <a:rPr lang="en-US" altLang="zh-CN" sz="1200" baseline="-250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个二级目录中的每个目录，将其点击量最大的那个商品加入推荐集合中。</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44935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3429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推荐模块</a:t>
            </a:r>
            <a:r>
              <a:rPr kumimoji="0" lang="en-US" altLang="zh-CN"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a:t>
            </a:r>
            <a:r>
              <a:rPr kumimoji="0" lang="zh-CN" altLang="en-US" sz="2400" b="1" i="0" u="none" strike="noStrike" kern="1200" cap="none" spc="0" normalizeH="0" baseline="0" noProof="0" dirty="0">
                <a:ln>
                  <a:noFill/>
                </a:ln>
                <a:solidFill>
                  <a:srgbClr val="071F65"/>
                </a:solidFill>
                <a:effectLst/>
                <a:uLnTx/>
                <a:uFillTx/>
                <a:latin typeface="Arial" panose="020B0604020202020204" pitchFamily="34" charset="0"/>
                <a:ea typeface="微软雅黑" panose="020B0503020204020204" pitchFamily="34" charset="-122"/>
                <a:cs typeface="+mn-cs"/>
                <a:sym typeface="Calibri" panose="020F0502020204030204" pitchFamily="34" charset="0"/>
              </a:rPr>
              <a:t>用户相似度的计算</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752810" y="698662"/>
            <a:ext cx="3223101" cy="3952416"/>
          </a:xfrm>
          <a:prstGeom prst="rect">
            <a:avLst/>
          </a:prstGeom>
        </p:spPr>
      </p:pic>
      <p:sp>
        <p:nvSpPr>
          <p:cNvPr id="6" name="文本框 5"/>
          <p:cNvSpPr txBox="1"/>
          <p:nvPr/>
        </p:nvSpPr>
        <p:spPr>
          <a:xfrm>
            <a:off x="476188" y="1040651"/>
            <a:ext cx="5209387" cy="1749069"/>
          </a:xfrm>
          <a:prstGeom prst="rect">
            <a:avLst/>
          </a:prstGeom>
          <a:noFill/>
        </p:spPr>
        <p:txBody>
          <a:bodyPr wrap="square" rtlCol="0">
            <a:spAutoFit/>
          </a:bodyPr>
          <a:lstStyle/>
          <a:p>
            <a:pPr>
              <a:lnSpc>
                <a:spcPct val="130000"/>
              </a:lnSpc>
            </a:pPr>
            <a:r>
              <a:rPr lang="zh-CN" altLang="en-US" sz="1200" dirty="0">
                <a:latin typeface="Arial" panose="020B0604020202020204" pitchFamily="34" charset="0"/>
                <a:ea typeface="微软雅黑" panose="020B0503020204020204" pitchFamily="34" charset="-122"/>
              </a:rPr>
              <a:t>用户相似度的计算流程如右图所示</a:t>
            </a:r>
            <a:endParaRPr lang="en-US" altLang="zh-CN" sz="1200" dirty="0">
              <a:latin typeface="Arial" panose="020B0604020202020204" pitchFamily="34" charset="0"/>
              <a:ea typeface="微软雅黑" panose="020B0503020204020204" pitchFamily="34" charset="-122"/>
            </a:endParaRPr>
          </a:p>
          <a:p>
            <a:pPr>
              <a:lnSpc>
                <a:spcPct val="13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将浏览的二级目录为轴，点击量为值，计算不同用户之间的余弦相似度，计算方式与计算商品相似度类似。</a:t>
            </a:r>
            <a:endParaRPr lang="en-US" altLang="zh-CN" sz="1200" dirty="0">
              <a:latin typeface="Arial" panose="020B0604020202020204" pitchFamily="34" charset="0"/>
              <a:ea typeface="微软雅黑" panose="020B0503020204020204" pitchFamily="34" charset="-122"/>
            </a:endParaRPr>
          </a:p>
          <a:p>
            <a:pPr>
              <a:lnSpc>
                <a:spcPct val="130000"/>
              </a:lnSpc>
            </a:pPr>
            <a:endParaRPr lang="en-US" altLang="zh-CN" sz="1200" dirty="0">
              <a:latin typeface="Arial" panose="020B0604020202020204" pitchFamily="34" charset="0"/>
              <a:ea typeface="微软雅黑" panose="020B0503020204020204" pitchFamily="34" charset="-122"/>
            </a:endParaRPr>
          </a:p>
          <a:p>
            <a:pPr>
              <a:lnSpc>
                <a:spcPct val="13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推荐过程</a:t>
            </a:r>
            <a:endParaRPr lang="en-US" altLang="zh-CN" sz="1200" dirty="0">
              <a:latin typeface="Arial" panose="020B0604020202020204" pitchFamily="34" charset="0"/>
              <a:ea typeface="微软雅黑" panose="020B0503020204020204" pitchFamily="34" charset="-122"/>
            </a:endParaRPr>
          </a:p>
          <a:p>
            <a:pPr>
              <a:lnSpc>
                <a:spcPct val="13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相似用户与此用户浏览行为向量相减，选择差大于阈值 </a:t>
            </a:r>
            <a:r>
              <a:rPr lang="en-US" altLang="zh-CN" sz="1200" dirty="0">
                <a:latin typeface="Arial" panose="020B0604020202020204" pitchFamily="34" charset="0"/>
                <a:ea typeface="微软雅黑" panose="020B0503020204020204" pitchFamily="34" charset="-122"/>
              </a:rPr>
              <a:t>H </a:t>
            </a:r>
            <a:r>
              <a:rPr lang="zh-CN" altLang="en-US" sz="1200" dirty="0">
                <a:latin typeface="Arial" panose="020B0604020202020204" pitchFamily="34" charset="0"/>
                <a:ea typeface="微软雅黑" panose="020B0503020204020204" pitchFamily="34" charset="-122"/>
              </a:rPr>
              <a:t>且不为此用户浏览量最大的 </a:t>
            </a:r>
            <a:r>
              <a:rPr lang="en-US" altLang="zh-CN" sz="1200" dirty="0">
                <a:latin typeface="Arial" panose="020B0604020202020204" pitchFamily="34" charset="0"/>
                <a:ea typeface="微软雅黑" panose="020B0503020204020204" pitchFamily="34" charset="-122"/>
              </a:rPr>
              <a:t>a </a:t>
            </a:r>
            <a:r>
              <a:rPr lang="zh-CN" altLang="en-US" sz="1200" dirty="0">
                <a:latin typeface="Arial" panose="020B0604020202020204" pitchFamily="34" charset="0"/>
                <a:ea typeface="微软雅黑" panose="020B0503020204020204" pitchFamily="34" charset="-122"/>
              </a:rPr>
              <a:t>个目录，选择此目录下热门商品推荐。</a:t>
            </a:r>
            <a:endParaRPr lang="en-US" altLang="zh-CN" sz="12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0020945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a:solidFill>
                  <a:schemeClr val="bg1"/>
                </a:solidFill>
              </a:rPr>
              <a:t>Part</a:t>
            </a:r>
            <a:r>
              <a:rPr lang="en-US" altLang="zh-CN" sz="5400" b="1" dirty="0">
                <a:solidFill>
                  <a:schemeClr val="bg1"/>
                </a:solidFill>
              </a:rPr>
              <a:t>5</a:t>
            </a:r>
            <a:endParaRPr lang="en-US" sz="5400" b="1" dirty="0">
              <a:solidFill>
                <a:schemeClr val="bg1"/>
              </a:solidFill>
            </a:endParaRPr>
          </a:p>
        </p:txBody>
      </p:sp>
      <p:sp>
        <p:nvSpPr>
          <p:cNvPr id="29" name="矩形 28"/>
          <p:cNvSpPr/>
          <p:nvPr/>
        </p:nvSpPr>
        <p:spPr>
          <a:xfrm>
            <a:off x="3898898" y="2090423"/>
            <a:ext cx="907941" cy="530915"/>
          </a:xfrm>
          <a:prstGeom prst="rect">
            <a:avLst/>
          </a:prstGeom>
        </p:spPr>
        <p:txBody>
          <a:bodyPr wrap="none" lIns="68580" tIns="34290" rIns="68580" bIns="34290">
            <a:spAutoFit/>
          </a:bodyPr>
          <a:lstStyle/>
          <a:p>
            <a:pPr algn="l"/>
            <a:r>
              <a:rPr lang="zh-CN" altLang="en-US" sz="3000" b="1" dirty="0">
                <a:solidFill>
                  <a:schemeClr val="bg1"/>
                </a:solidFill>
              </a:rPr>
              <a:t>演示</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研究背景</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文本框 1"/>
          <p:cNvSpPr txBox="1"/>
          <p:nvPr/>
        </p:nvSpPr>
        <p:spPr>
          <a:xfrm>
            <a:off x="476250" y="975360"/>
            <a:ext cx="8085455" cy="1721369"/>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据第 </a:t>
            </a:r>
            <a:r>
              <a:rPr lang="en-US" altLang="zh-CN" sz="1200" dirty="0">
                <a:latin typeface="Arial" panose="020B0604020202020204" pitchFamily="34" charset="0"/>
                <a:ea typeface="微软雅黑" panose="020B0503020204020204" pitchFamily="34" charset="-122"/>
              </a:rPr>
              <a:t>45 </a:t>
            </a:r>
            <a:r>
              <a:rPr lang="zh-CN" altLang="en-US" sz="1200" dirty="0">
                <a:latin typeface="Arial" panose="020B0604020202020204" pitchFamily="34" charset="0"/>
                <a:ea typeface="微软雅黑" panose="020B0503020204020204" pitchFamily="34" charset="-122"/>
              </a:rPr>
              <a:t>次网络发展报告显示，截至 </a:t>
            </a:r>
            <a:r>
              <a:rPr lang="en-US" altLang="zh-CN" sz="1200" dirty="0">
                <a:latin typeface="Arial" panose="020B0604020202020204" pitchFamily="34" charset="0"/>
                <a:ea typeface="微软雅黑" panose="020B0503020204020204" pitchFamily="34" charset="-122"/>
              </a:rPr>
              <a:t>2020 </a:t>
            </a:r>
            <a:r>
              <a:rPr lang="zh-CN" altLang="en-US" sz="1200" dirty="0">
                <a:latin typeface="Arial" panose="020B0604020202020204" pitchFamily="34" charset="0"/>
                <a:ea typeface="微软雅黑" panose="020B0503020204020204" pitchFamily="34" charset="-122"/>
              </a:rPr>
              <a:t>年 </a:t>
            </a:r>
            <a:r>
              <a:rPr lang="en-US" altLang="zh-CN" sz="12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月，我国网络购物用户规模达到 </a:t>
            </a:r>
            <a:r>
              <a:rPr lang="en-US" altLang="zh-CN" sz="1200" dirty="0">
                <a:latin typeface="Arial" panose="020B0604020202020204" pitchFamily="34" charset="0"/>
                <a:ea typeface="微软雅黑" panose="020B0503020204020204" pitchFamily="34" charset="-122"/>
              </a:rPr>
              <a:t>7.10 </a:t>
            </a:r>
            <a:r>
              <a:rPr lang="zh-CN" altLang="en-US" sz="1200" dirty="0">
                <a:latin typeface="Arial" panose="020B0604020202020204" pitchFamily="34" charset="0"/>
                <a:ea typeface="微软雅黑" panose="020B0503020204020204" pitchFamily="34" charset="-122"/>
              </a:rPr>
              <a:t>亿，越来越多的用户正参与到网络购物中去。大量的网购用户会对商品进行评论来表达自己对商品的喜好程度，如此便会产生一系列的商品评论信息。</a:t>
            </a:r>
            <a:endParaRPr lang="en-US" altLang="zh-CN" sz="1200" dirty="0">
              <a:latin typeface="Arial" panose="020B0604020202020204" pitchFamily="34" charset="0"/>
              <a:ea typeface="微软雅黑" panose="020B0503020204020204" pitchFamily="34" charset="-122"/>
            </a:endParaRPr>
          </a:p>
          <a:p>
            <a:pPr>
              <a:lnSpc>
                <a:spcPct val="150000"/>
              </a:lnSpc>
            </a:pP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商品评价信息具有很大的价值。用户可根据商品评价信息做出决策，商家可根据商品评价信息调整销售策略。在此背景下，如何挖掘商品评论数据体系背后蕴藏的信息，并根据个人需求进行推荐逐渐成为研究领域的一个重要课题。</a:t>
            </a:r>
            <a:endParaRPr lang="en-US" altLang="zh-CN"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Part</a:t>
            </a:r>
            <a:r>
              <a:rPr lang="en-US" altLang="zh-CN" sz="5400" b="1" dirty="0">
                <a:solidFill>
                  <a:prstClr val="white"/>
                </a:solidFill>
                <a:latin typeface="Arial" panose="020B0604020202020204"/>
                <a:ea typeface="微软雅黑" panose="020B0503020204020204" pitchFamily="34" charset="-122"/>
              </a:rPr>
              <a:t>6</a:t>
            </a:r>
            <a:endParaRPr kumimoji="0" lang="en-US" sz="54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9" name="矩形 28"/>
          <p:cNvSpPr/>
          <p:nvPr/>
        </p:nvSpPr>
        <p:spPr>
          <a:xfrm>
            <a:off x="3898898" y="2090423"/>
            <a:ext cx="1677382" cy="530915"/>
          </a:xfrm>
          <a:prstGeom prst="rect">
            <a:avLst/>
          </a:prstGeom>
        </p:spPr>
        <p:txBody>
          <a:bodyPr wrap="none" lIns="68580" tIns="34290" rIns="68580" bIns="3429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分工情况</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分工情况</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aphicFrame>
        <p:nvGraphicFramePr>
          <p:cNvPr id="2" name="表格 3"/>
          <p:cNvGraphicFramePr>
            <a:graphicFrameLocks noGrp="1"/>
          </p:cNvGraphicFramePr>
          <p:nvPr>
            <p:extLst>
              <p:ext uri="{D42A27DB-BD31-4B8C-83A1-F6EECF244321}">
                <p14:modId xmlns:p14="http://schemas.microsoft.com/office/powerpoint/2010/main" val="4162184781"/>
              </p:ext>
            </p:extLst>
          </p:nvPr>
        </p:nvGraphicFramePr>
        <p:xfrm>
          <a:off x="887817" y="882959"/>
          <a:ext cx="7368365" cy="3895439"/>
        </p:xfrm>
        <a:graphic>
          <a:graphicData uri="http://schemas.openxmlformats.org/drawingml/2006/table">
            <a:tbl>
              <a:tblPr firstRow="1" bandRow="1">
                <a:tableStyleId>{5C22544A-7EE6-4342-B048-85BDC9FD1C3A}</a:tableStyleId>
              </a:tblPr>
              <a:tblGrid>
                <a:gridCol w="1473673">
                  <a:extLst>
                    <a:ext uri="{9D8B030D-6E8A-4147-A177-3AD203B41FA5}">
                      <a16:colId xmlns:a16="http://schemas.microsoft.com/office/drawing/2014/main" val="20000"/>
                    </a:ext>
                  </a:extLst>
                </a:gridCol>
                <a:gridCol w="1473673">
                  <a:extLst>
                    <a:ext uri="{9D8B030D-6E8A-4147-A177-3AD203B41FA5}">
                      <a16:colId xmlns:a16="http://schemas.microsoft.com/office/drawing/2014/main" val="20001"/>
                    </a:ext>
                  </a:extLst>
                </a:gridCol>
                <a:gridCol w="1473673">
                  <a:extLst>
                    <a:ext uri="{9D8B030D-6E8A-4147-A177-3AD203B41FA5}">
                      <a16:colId xmlns:a16="http://schemas.microsoft.com/office/drawing/2014/main" val="20002"/>
                    </a:ext>
                  </a:extLst>
                </a:gridCol>
                <a:gridCol w="1473673">
                  <a:extLst>
                    <a:ext uri="{9D8B030D-6E8A-4147-A177-3AD203B41FA5}">
                      <a16:colId xmlns:a16="http://schemas.microsoft.com/office/drawing/2014/main" val="20003"/>
                    </a:ext>
                  </a:extLst>
                </a:gridCol>
                <a:gridCol w="1473673">
                  <a:extLst>
                    <a:ext uri="{9D8B030D-6E8A-4147-A177-3AD203B41FA5}">
                      <a16:colId xmlns:a16="http://schemas.microsoft.com/office/drawing/2014/main" val="20004"/>
                    </a:ext>
                  </a:extLst>
                </a:gridCol>
              </a:tblGrid>
              <a:tr h="321391">
                <a:tc>
                  <a:txBody>
                    <a:bodyPr/>
                    <a:lstStyle/>
                    <a:p>
                      <a:pPr algn="ctr"/>
                      <a:r>
                        <a:rPr lang="zh-CN" altLang="en-US" sz="1200" dirty="0"/>
                        <a:t>组员</a:t>
                      </a:r>
                    </a:p>
                  </a:txBody>
                  <a:tcPr/>
                </a:tc>
                <a:tc>
                  <a:txBody>
                    <a:bodyPr/>
                    <a:lstStyle/>
                    <a:p>
                      <a:pPr algn="ctr"/>
                      <a:r>
                        <a:rPr lang="zh-CN" altLang="en-US" sz="1200" dirty="0"/>
                        <a:t>任务</a:t>
                      </a:r>
                    </a:p>
                  </a:txBody>
                  <a:tcPr/>
                </a:tc>
                <a:tc>
                  <a:txBody>
                    <a:bodyPr/>
                    <a:lstStyle/>
                    <a:p>
                      <a:pPr algn="ctr"/>
                      <a:r>
                        <a:rPr lang="zh-CN" altLang="en-US" sz="1200" dirty="0"/>
                        <a:t>目标</a:t>
                      </a:r>
                    </a:p>
                  </a:txBody>
                  <a:tcPr/>
                </a:tc>
                <a:tc>
                  <a:txBody>
                    <a:bodyPr/>
                    <a:lstStyle/>
                    <a:p>
                      <a:pPr algn="ctr"/>
                      <a:r>
                        <a:rPr lang="zh-CN" altLang="en-US" sz="1200" dirty="0"/>
                        <a:t>备注</a:t>
                      </a:r>
                    </a:p>
                  </a:txBody>
                  <a:tcPr/>
                </a:tc>
                <a:tc>
                  <a:txBody>
                    <a:bodyPr/>
                    <a:lstStyle/>
                    <a:p>
                      <a:pPr algn="ctr"/>
                      <a:r>
                        <a:rPr lang="zh-CN" altLang="en-US" sz="1200" dirty="0"/>
                        <a:t>贡献比</a:t>
                      </a:r>
                    </a:p>
                  </a:txBody>
                  <a:tcPr/>
                </a:tc>
                <a:extLst>
                  <a:ext uri="{0D108BD9-81ED-4DB2-BD59-A6C34878D82A}">
                    <a16:rowId xmlns:a16="http://schemas.microsoft.com/office/drawing/2014/main" val="10000"/>
                  </a:ext>
                </a:extLst>
              </a:tr>
              <a:tr h="1030213">
                <a:tc>
                  <a:txBody>
                    <a:bodyPr/>
                    <a:lstStyle/>
                    <a:p>
                      <a:pPr algn="ctr"/>
                      <a:r>
                        <a:rPr lang="zh-CN" altLang="en-US" sz="1200" dirty="0"/>
                        <a:t>李星煜</a:t>
                      </a:r>
                    </a:p>
                  </a:txBody>
                  <a:tcPr/>
                </a:tc>
                <a:tc>
                  <a:txBody>
                    <a:bodyPr/>
                    <a:lstStyle/>
                    <a:p>
                      <a:pPr algn="ctr"/>
                      <a:r>
                        <a:rPr lang="zh-CN" altLang="en-US" sz="1200" dirty="0"/>
                        <a:t>电商系统开发</a:t>
                      </a:r>
                    </a:p>
                  </a:txBody>
                  <a:tcPr/>
                </a:tc>
                <a:tc>
                  <a:txBody>
                    <a:bodyPr/>
                    <a:lstStyle/>
                    <a:p>
                      <a:pPr algn="l"/>
                      <a:r>
                        <a:rPr lang="zh-CN" altLang="en-US" sz="1200" dirty="0"/>
                        <a:t>完成电商系统的开发；完成推荐模块的根据用户相似度推荐</a:t>
                      </a:r>
                    </a:p>
                  </a:txBody>
                  <a:tcPr/>
                </a:tc>
                <a:tc>
                  <a:txBody>
                    <a:bodyPr/>
                    <a:lstStyle/>
                    <a:p>
                      <a:pPr algn="l"/>
                      <a:r>
                        <a:rPr lang="zh-CN" altLang="en-US" sz="1200" dirty="0"/>
                        <a:t>电商系统包括登录注册模块、浏览商品模块、购物车模块、</a:t>
                      </a:r>
                      <a:r>
                        <a:rPr lang="zh-CN" altLang="en-US" sz="1200"/>
                        <a:t>订单模块</a:t>
                      </a:r>
                      <a:endParaRPr lang="zh-CN" altLang="en-US" sz="1200" dirty="0"/>
                    </a:p>
                  </a:txBody>
                  <a:tcPr/>
                </a:tc>
                <a:tc>
                  <a:txBody>
                    <a:bodyPr/>
                    <a:lstStyle/>
                    <a:p>
                      <a:pPr algn="ctr"/>
                      <a:r>
                        <a:rPr lang="en-US" altLang="zh-CN" sz="1200" dirty="0"/>
                        <a:t>40%</a:t>
                      </a:r>
                      <a:endParaRPr lang="zh-CN" altLang="en-US" sz="1200" dirty="0"/>
                    </a:p>
                  </a:txBody>
                  <a:tcPr/>
                </a:tc>
                <a:extLst>
                  <a:ext uri="{0D108BD9-81ED-4DB2-BD59-A6C34878D82A}">
                    <a16:rowId xmlns:a16="http://schemas.microsoft.com/office/drawing/2014/main" val="10001"/>
                  </a:ext>
                </a:extLst>
              </a:tr>
              <a:tr h="1030213">
                <a:tc>
                  <a:txBody>
                    <a:bodyPr/>
                    <a:lstStyle/>
                    <a:p>
                      <a:pPr algn="ctr"/>
                      <a:r>
                        <a:rPr lang="zh-CN" altLang="en-US" sz="1200" dirty="0"/>
                        <a:t>李星灿</a:t>
                      </a:r>
                    </a:p>
                  </a:txBody>
                  <a:tcPr/>
                </a:tc>
                <a:tc>
                  <a:txBody>
                    <a:bodyPr/>
                    <a:lstStyle/>
                    <a:p>
                      <a:pPr algn="ctr"/>
                      <a:r>
                        <a:rPr lang="zh-CN" altLang="en-US" sz="1200" dirty="0"/>
                        <a:t>京东商品评价爬虫</a:t>
                      </a:r>
                    </a:p>
                  </a:txBody>
                  <a:tcPr/>
                </a:tc>
                <a:tc>
                  <a:txBody>
                    <a:bodyPr/>
                    <a:lstStyle/>
                    <a:p>
                      <a:pPr marL="0" indent="0" algn="l">
                        <a:buNone/>
                      </a:pPr>
                      <a:r>
                        <a:rPr lang="zh-CN" altLang="en-US" sz="1200" dirty="0"/>
                        <a:t>爬取京东笔记本电脑、手机、平板、相机商品信息，并存储到本地</a:t>
                      </a:r>
                    </a:p>
                  </a:txBody>
                  <a:tcPr/>
                </a:tc>
                <a:tc>
                  <a:txBody>
                    <a:bodyPr/>
                    <a:lstStyle/>
                    <a:p>
                      <a:pPr algn="l"/>
                      <a:r>
                        <a:rPr lang="zh-CN" altLang="en-US" sz="1200" dirty="0"/>
                        <a:t>分别爬取京东销量前</a:t>
                      </a:r>
                      <a:r>
                        <a:rPr lang="en-US" altLang="zh-CN" sz="1200" dirty="0"/>
                        <a:t>40</a:t>
                      </a:r>
                      <a:r>
                        <a:rPr lang="zh-CN" altLang="en-US" sz="1200" dirty="0"/>
                        <a:t>的笔记本电脑，手机，平板，相机的好评，中评，差评</a:t>
                      </a:r>
                    </a:p>
                  </a:txBody>
                  <a:tcPr/>
                </a:tc>
                <a:tc>
                  <a:txBody>
                    <a:bodyPr/>
                    <a:lstStyle/>
                    <a:p>
                      <a:pPr algn="ctr"/>
                      <a:r>
                        <a:rPr lang="en-US" altLang="zh-CN" sz="1200" dirty="0"/>
                        <a:t>30%</a:t>
                      </a:r>
                      <a:endParaRPr lang="zh-CN" altLang="en-US" sz="1200" dirty="0"/>
                    </a:p>
                  </a:txBody>
                  <a:tcPr/>
                </a:tc>
                <a:extLst>
                  <a:ext uri="{0D108BD9-81ED-4DB2-BD59-A6C34878D82A}">
                    <a16:rowId xmlns:a16="http://schemas.microsoft.com/office/drawing/2014/main" val="10002"/>
                  </a:ext>
                </a:extLst>
              </a:tr>
              <a:tr h="1513622">
                <a:tc>
                  <a:txBody>
                    <a:bodyPr/>
                    <a:lstStyle/>
                    <a:p>
                      <a:pPr algn="ctr"/>
                      <a:r>
                        <a:rPr lang="zh-CN" altLang="en-US" sz="1200"/>
                        <a:t>吴泽林</a:t>
                      </a:r>
                    </a:p>
                  </a:txBody>
                  <a:tcPr/>
                </a:tc>
                <a:tc>
                  <a:txBody>
                    <a:bodyPr/>
                    <a:lstStyle/>
                    <a:p>
                      <a:pPr algn="ctr"/>
                      <a:r>
                        <a:rPr lang="zh-CN" altLang="en-US" sz="1200" dirty="0"/>
                        <a:t>个性化推荐算法设计</a:t>
                      </a:r>
                    </a:p>
                  </a:txBody>
                  <a:tcPr/>
                </a:tc>
                <a:tc>
                  <a:txBody>
                    <a:bodyPr/>
                    <a:lstStyle/>
                    <a:p>
                      <a:pPr algn="l"/>
                      <a:r>
                        <a:rPr lang="zh-CN" altLang="en-US" sz="1200" dirty="0">
                          <a:sym typeface="+mn-ea"/>
                        </a:rPr>
                        <a:t>主要是利用</a:t>
                      </a:r>
                      <a:r>
                        <a:rPr lang="en-US" altLang="zh-CN" sz="1200" dirty="0">
                          <a:sym typeface="+mn-ea"/>
                        </a:rPr>
                        <a:t>textrank</a:t>
                      </a:r>
                      <a:r>
                        <a:rPr lang="zh-CN" altLang="en-US" sz="1200" dirty="0"/>
                        <a:t>得到每一个商品的特征向量，然后计算商品间的相似度</a:t>
                      </a:r>
                    </a:p>
                  </a:txBody>
                  <a:tcPr/>
                </a:tc>
                <a:tc>
                  <a:txBody>
                    <a:bodyPr/>
                    <a:lstStyle/>
                    <a:p>
                      <a:pPr algn="l"/>
                      <a:r>
                        <a:rPr lang="zh-CN" altLang="en-US" sz="1200" dirty="0"/>
                        <a:t>得到单一商品的关键词和权重，然后保存并汇总出所有的关键词，筛选出特征，然后根据各自权重再计算出特征向量</a:t>
                      </a:r>
                    </a:p>
                  </a:txBody>
                  <a:tcPr/>
                </a:tc>
                <a:tc>
                  <a:txBody>
                    <a:bodyPr/>
                    <a:lstStyle/>
                    <a:p>
                      <a:pPr algn="ctr"/>
                      <a:r>
                        <a:rPr lang="en-US" altLang="zh-CN" sz="1200" dirty="0"/>
                        <a:t>30%</a:t>
                      </a:r>
                      <a:endParaRPr lang="zh-CN" altLang="en-US" sz="1200" dirty="0"/>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953260" y="1416685"/>
            <a:ext cx="6351905" cy="1633332"/>
          </a:xfrm>
          <a:prstGeom prst="rect">
            <a:avLst/>
          </a:prstGeom>
        </p:spPr>
        <p:txBody>
          <a:bodyPr wrap="square" lIns="68580" tIns="34290" rIns="68580" bIns="34290">
            <a:spAutoFit/>
          </a:bodyPr>
          <a:lstStyle/>
          <a:p>
            <a:pPr algn="ctr" fontAlgn="auto">
              <a:lnSpc>
                <a:spcPct val="150000"/>
              </a:lnSpc>
            </a:pPr>
            <a:r>
              <a:rPr lang="zh-CN" altLang="en-US" sz="3600" b="1">
                <a:solidFill>
                  <a:srgbClr val="071F65"/>
                </a:solidFill>
                <a:latin typeface="+mj-ea"/>
                <a:ea typeface="+mj-ea"/>
              </a:rPr>
              <a:t>汇报完毕 </a:t>
            </a:r>
            <a:endParaRPr lang="zh-CN" altLang="en-US" sz="3600" b="1" dirty="0">
              <a:solidFill>
                <a:srgbClr val="071F65"/>
              </a:solidFill>
              <a:latin typeface="+mj-ea"/>
              <a:ea typeface="+mj-ea"/>
            </a:endParaRPr>
          </a:p>
          <a:p>
            <a:pPr algn="ctr" fontAlgn="auto">
              <a:lnSpc>
                <a:spcPct val="150000"/>
              </a:lnSpc>
            </a:pPr>
            <a:r>
              <a:rPr lang="zh-CN" altLang="en-US" sz="3600" b="1" dirty="0">
                <a:solidFill>
                  <a:srgbClr val="071F65"/>
                </a:solidFill>
                <a:latin typeface="+mj-ea"/>
                <a:ea typeface="+mj-ea"/>
              </a:rPr>
              <a:t>请老师批评指正</a:t>
            </a:r>
          </a:p>
        </p:txBody>
      </p:sp>
      <p:cxnSp>
        <p:nvCxnSpPr>
          <p:cNvPr id="28" name="直接连接符 27"/>
          <p:cNvCxnSpPr/>
          <p:nvPr/>
        </p:nvCxnSpPr>
        <p:spPr>
          <a:xfrm flipH="1">
            <a:off x="2522220" y="3152775"/>
            <a:ext cx="52571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32"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3884930" y="2096135"/>
            <a:ext cx="5118735" cy="530915"/>
          </a:xfrm>
          <a:prstGeom prst="rect">
            <a:avLst/>
          </a:prstGeom>
        </p:spPr>
        <p:txBody>
          <a:bodyPr wrap="square" lIns="68580" tIns="34290" rIns="68580" bIns="34290">
            <a:spAutoFit/>
          </a:bodyPr>
          <a:lstStyle/>
          <a:p>
            <a:pPr algn="l"/>
            <a:r>
              <a:rPr lang="zh-CN" altLang="en-US" sz="3000" b="1" dirty="0">
                <a:solidFill>
                  <a:schemeClr val="bg1"/>
                </a:solidFill>
              </a:rPr>
              <a:t>需求分析</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326242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电商系统中存在的问题</a:t>
            </a:r>
          </a:p>
        </p:txBody>
      </p:sp>
      <p:sp>
        <p:nvSpPr>
          <p:cNvPr id="4" name="文本框 3"/>
          <p:cNvSpPr txBox="1"/>
          <p:nvPr/>
        </p:nvSpPr>
        <p:spPr>
          <a:xfrm>
            <a:off x="501650" y="956945"/>
            <a:ext cx="8074660" cy="2039020"/>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电商经济下的个体商家成倍增长，消费者网购的消费金额也指数式增长，但互联网电商繁荣发展的背景下也隐藏诸多问题：</a:t>
            </a:r>
          </a:p>
          <a:p>
            <a:pPr>
              <a:lnSpc>
                <a:spcPct val="15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消费者抉择困难。各类商品品牌款式繁多，各有特色，消费者在选择选择购买商品时，很难从成百上千种商品中选择出一个满足自己的需求的商品；</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评论信息冗余。热门商品存在海量的评论信息，但是大量评论所描述的商品特征往往相似，评论的雷同率相当高，逐条查看评论会浪费消费者大量时间；</a:t>
            </a:r>
          </a:p>
          <a:p>
            <a:pPr>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购物模式的局限。电商模式下，消费者根据商家的宣传广告并不能得到完全可靠的商品信息。</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矩形 46"/>
          <p:cNvSpPr>
            <a:spLocks noChangeArrowheads="1"/>
          </p:cNvSpPr>
          <p:nvPr/>
        </p:nvSpPr>
        <p:spPr bwMode="auto">
          <a:xfrm>
            <a:off x="476188" y="177842"/>
            <a:ext cx="203132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rPr>
              <a:t>系统需求分析</a:t>
            </a:r>
          </a:p>
        </p:txBody>
      </p:sp>
      <p:sp>
        <p:nvSpPr>
          <p:cNvPr id="4" name="文本框 3"/>
          <p:cNvSpPr txBox="1"/>
          <p:nvPr/>
        </p:nvSpPr>
        <p:spPr>
          <a:xfrm>
            <a:off x="501585" y="871727"/>
            <a:ext cx="7834341" cy="2362185"/>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微软雅黑" panose="020B0503020204020204" pitchFamily="34" charset="-122"/>
              </a:rPr>
              <a:t>	1. </a:t>
            </a:r>
            <a:r>
              <a:rPr lang="zh-CN" altLang="en-US" sz="1200" dirty="0">
                <a:latin typeface="Arial" panose="020B0604020202020204" pitchFamily="34" charset="0"/>
                <a:ea typeface="微软雅黑" panose="020B0503020204020204" pitchFamily="34" charset="-122"/>
              </a:rPr>
              <a:t>个性化推荐需求。电商推荐系统的核心就是推荐，推荐分为：通过评论计算商品的相似度，根据商品相似度进行推荐；通过浏览历史得到每个商品对应二级目录下点击量最高的商品，通过最近浏览商品推荐出相似商品，进行推荐；通过计算用户之间的相似度，使用相似用户推荐潜在商品；</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2. </a:t>
            </a:r>
            <a:r>
              <a:rPr lang="zh-CN" altLang="en-US" sz="1200" dirty="0">
                <a:latin typeface="Arial" panose="020B0604020202020204" pitchFamily="34" charset="0"/>
                <a:ea typeface="微软雅黑" panose="020B0503020204020204" pitchFamily="34" charset="-122"/>
              </a:rPr>
              <a:t>浏览商品信息，用户点击对应的商品就能看到商品的详细信息；</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3. </a:t>
            </a:r>
            <a:r>
              <a:rPr lang="zh-CN" altLang="en-US" sz="1200" dirty="0">
                <a:latin typeface="Arial" panose="020B0604020202020204" pitchFamily="34" charset="0"/>
                <a:ea typeface="微软雅黑" panose="020B0503020204020204" pitchFamily="34" charset="-122"/>
              </a:rPr>
              <a:t>注册功能，只有注册后，用户才能进行登录，下订单等操作；</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4. </a:t>
            </a:r>
            <a:r>
              <a:rPr lang="zh-CN" altLang="en-US" sz="1200" dirty="0">
                <a:latin typeface="Arial" panose="020B0604020202020204" pitchFamily="34" charset="0"/>
                <a:ea typeface="微软雅黑" panose="020B0503020204020204" pitchFamily="34" charset="-122"/>
              </a:rPr>
              <a:t>登录功能，用户登录后才能查看个性化推荐的商品，并进行添加商品至购物车，下订单等操作；</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5. </a:t>
            </a:r>
            <a:r>
              <a:rPr lang="zh-CN" altLang="en-US" sz="1200" dirty="0">
                <a:latin typeface="Arial" panose="020B0604020202020204" pitchFamily="34" charset="0"/>
                <a:ea typeface="微软雅黑" panose="020B0503020204020204" pitchFamily="34" charset="-122"/>
              </a:rPr>
              <a:t>管理购物车，用户可以选择商品加入购物车，并且在购物车进行结算；</a:t>
            </a:r>
            <a:endParaRPr lang="en-US" altLang="zh-CN" sz="1200" dirty="0">
              <a:latin typeface="Arial" panose="020B0604020202020204" pitchFamily="34" charset="0"/>
              <a:ea typeface="微软雅黑" panose="020B0503020204020204" pitchFamily="34" charset="-122"/>
            </a:endParaRPr>
          </a:p>
          <a:p>
            <a:pPr>
              <a:lnSpc>
                <a:spcPct val="150000"/>
              </a:lnSpc>
            </a:pPr>
            <a:r>
              <a:rPr lang="en-US" altLang="zh-CN" sz="1200" dirty="0">
                <a:latin typeface="Arial" panose="020B0604020202020204" pitchFamily="34" charset="0"/>
                <a:ea typeface="微软雅黑" panose="020B0503020204020204" pitchFamily="34" charset="-122"/>
              </a:rPr>
              <a:t>	6. </a:t>
            </a:r>
            <a:r>
              <a:rPr lang="zh-CN" altLang="en-US" sz="1200" dirty="0">
                <a:latin typeface="Arial" panose="020B0604020202020204" pitchFamily="34" charset="0"/>
                <a:ea typeface="微软雅黑" panose="020B0503020204020204" pitchFamily="34" charset="-122"/>
              </a:rPr>
              <a:t>订单功能，用户确定购物车商品后提交订单。</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95465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需求分析</a:t>
            </a:r>
            <a:r>
              <a:rPr lang="en-US" altLang="zh-CN" sz="2400" b="1" dirty="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用例图</a:t>
            </a:r>
            <a:endParaRPr lang="en-US" altLang="zh-CN"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a:extLst>
              <a:ext uri="{FF2B5EF4-FFF2-40B4-BE49-F238E27FC236}">
                <a16:creationId xmlns:a16="http://schemas.microsoft.com/office/drawing/2014/main" id="{A8AC0BF2-6FA1-4DC2-9345-2A524626C955}"/>
              </a:ext>
            </a:extLst>
          </p:cNvPr>
          <p:cNvPicPr>
            <a:picLocks noChangeAspect="1"/>
          </p:cNvPicPr>
          <p:nvPr/>
        </p:nvPicPr>
        <p:blipFill>
          <a:blip r:embed="rId3"/>
          <a:stretch>
            <a:fillRect/>
          </a:stretch>
        </p:blipFill>
        <p:spPr>
          <a:xfrm>
            <a:off x="372699" y="873302"/>
            <a:ext cx="8398601" cy="38466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3986530" y="2090420"/>
            <a:ext cx="4914900" cy="530225"/>
          </a:xfrm>
          <a:prstGeom prst="rect">
            <a:avLst/>
          </a:prstGeom>
        </p:spPr>
        <p:txBody>
          <a:bodyPr wrap="square" lIns="68580" tIns="34290" rIns="68580" bIns="34290">
            <a:spAutoFit/>
          </a:bodyPr>
          <a:lstStyle/>
          <a:p>
            <a:pPr algn="l"/>
            <a:r>
              <a:rPr lang="zh-CN" altLang="en-US" sz="3000" b="1" dirty="0">
                <a:solidFill>
                  <a:schemeClr val="bg1"/>
                </a:solidFill>
              </a:rPr>
              <a:t>概要设计</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343,&quot;width&quot;:2918}"/>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407</TotalTime>
  <Words>4300</Words>
  <Application>Microsoft Office PowerPoint</Application>
  <PresentationFormat>全屏显示(16:9)</PresentationFormat>
  <Paragraphs>301</Paragraphs>
  <Slides>43</Slides>
  <Notes>37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1" baseType="lpstr">
      <vt:lpstr>微软雅黑</vt:lpstr>
      <vt:lpstr>幼圆</vt:lpstr>
      <vt:lpstr>Arial</vt:lpstr>
      <vt:lpstr>Arial Black</vt:lpstr>
      <vt:lpstr>Calibri</vt:lpstr>
      <vt:lpstr>Wingdings 2</vt:lpstr>
      <vt:lpstr>A000120140530A99PPBG</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xingyu li</cp:lastModifiedBy>
  <cp:revision>2593</cp:revision>
  <dcterms:created xsi:type="dcterms:W3CDTF">2014-06-03T07:56:00Z</dcterms:created>
  <dcterms:modified xsi:type="dcterms:W3CDTF">2021-07-20T05:11:25Z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4788B88CA8CD444781BF149BED1C65EB</vt:lpwstr>
  </property>
</Properties>
</file>