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handoutMasterIdLst>
    <p:handoutMasterId r:id="rId27"/>
  </p:handoutMasterIdLst>
  <p:sldIdLst>
    <p:sldId id="735" r:id="rId2"/>
    <p:sldId id="540" r:id="rId3"/>
    <p:sldId id="479" r:id="rId4"/>
    <p:sldId id="522" r:id="rId5"/>
    <p:sldId id="480" r:id="rId6"/>
    <p:sldId id="741" r:id="rId7"/>
    <p:sldId id="742" r:id="rId8"/>
    <p:sldId id="696" r:id="rId9"/>
    <p:sldId id="728" r:id="rId10"/>
    <p:sldId id="736" r:id="rId11"/>
    <p:sldId id="737" r:id="rId12"/>
    <p:sldId id="738" r:id="rId13"/>
    <p:sldId id="739" r:id="rId14"/>
    <p:sldId id="732" r:id="rId15"/>
    <p:sldId id="674" r:id="rId16"/>
    <p:sldId id="588" r:id="rId17"/>
    <p:sldId id="670" r:id="rId18"/>
    <p:sldId id="745" r:id="rId19"/>
    <p:sldId id="542" r:id="rId20"/>
    <p:sldId id="693" r:id="rId21"/>
    <p:sldId id="731" r:id="rId22"/>
    <p:sldId id="629" r:id="rId23"/>
    <p:sldId id="740" r:id="rId24"/>
    <p:sldId id="469" r:id="rId25"/>
  </p:sldIdLst>
  <p:sldSz cx="9144000" cy="5143500" type="screen16x9"/>
  <p:notesSz cx="6858000" cy="9144000"/>
  <p:defaultTex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6">
          <p15:clr>
            <a:srgbClr val="A4A3A4"/>
          </p15:clr>
        </p15:guide>
        <p15:guide id="2" pos="3963">
          <p15:clr>
            <a:srgbClr val="A4A3A4"/>
          </p15:clr>
        </p15:guide>
        <p15:guide id="3" orient="horz" pos="1727">
          <p15:clr>
            <a:srgbClr val="A4A3A4"/>
          </p15:clr>
        </p15:guide>
        <p15:guide id="4" orient="horz" pos="577">
          <p15:clr>
            <a:srgbClr val="A4A3A4"/>
          </p15:clr>
        </p15:guide>
        <p15:guide id="5" orient="horz" pos="2863">
          <p15:clr>
            <a:srgbClr val="A4A3A4"/>
          </p15:clr>
        </p15:guide>
        <p15:guide id="6" pos="2912">
          <p15:clr>
            <a:srgbClr val="A4A3A4"/>
          </p15:clr>
        </p15:guide>
        <p15:guide id="7" pos="340">
          <p15:clr>
            <a:srgbClr val="A4A3A4"/>
          </p15:clr>
        </p15:guide>
        <p15:guide id="8" pos="530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607"/>
    <a:srgbClr val="F39700"/>
    <a:srgbClr val="909090"/>
    <a:srgbClr val="454545"/>
    <a:srgbClr val="282828"/>
    <a:srgbClr val="071F65"/>
    <a:srgbClr val="006C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95494" autoAdjust="0"/>
  </p:normalViewPr>
  <p:slideViewPr>
    <p:cSldViewPr snapToGrid="0" snapToObjects="1">
      <p:cViewPr varScale="1">
        <p:scale>
          <a:sx n="108" d="100"/>
          <a:sy n="108" d="100"/>
        </p:scale>
        <p:origin x="806" y="86"/>
      </p:cViewPr>
      <p:guideLst>
        <p:guide orient="horz" pos="1966"/>
        <p:guide pos="3963"/>
        <p:guide orient="horz" pos="1727"/>
        <p:guide orient="horz" pos="577"/>
        <p:guide orient="horz" pos="2863"/>
        <p:guide pos="2912"/>
        <p:guide pos="340"/>
        <p:guide pos="530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B18F8A-74B5-9148-A891-627592061A38}" type="datetimeFigureOut">
              <a:rPr kumimoji="1" lang="zh-CN" altLang="en-US" smtClean="0"/>
              <a:t>2021/7/6</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768D9-5829-CA4C-800C-5932EF9830F6}" type="slidenum">
              <a:rPr kumimoji="1" lang="zh-CN" altLang="en-US" smtClean="0"/>
              <a:t>‹#›</a:t>
            </a:fld>
            <a:endParaRPr kumimoji="1"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t>2021/7/6</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13</a:t>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14</a:t>
            </a:fld>
            <a:endParaRPr kumimoji="1" lang="zh-CN" altLang="en-US"/>
          </a:p>
        </p:txBody>
      </p:sp>
    </p:spTree>
    <p:extLst>
      <p:ext uri="{BB962C8B-B14F-4D97-AF65-F5344CB8AC3E}">
        <p14:creationId xmlns:p14="http://schemas.microsoft.com/office/powerpoint/2010/main" val="3474333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15</a:t>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17</a:t>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18</a:t>
            </a:fld>
            <a:endParaRPr kumimoji="1" lang="zh-CN" altLang="en-US"/>
          </a:p>
        </p:txBody>
      </p:sp>
    </p:spTree>
    <p:extLst>
      <p:ext uri="{BB962C8B-B14F-4D97-AF65-F5344CB8AC3E}">
        <p14:creationId xmlns:p14="http://schemas.microsoft.com/office/powerpoint/2010/main" val="3725992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19</a:t>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21</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32275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24</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4</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5</a:t>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8</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10</a:t>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11</a:t>
            </a:fld>
            <a:endParaRPr kumimoji="1" lang="zh-CN" altLang="en-US"/>
          </a:p>
        </p:txBody>
      </p:sp>
    </p:spTree>
    <p:extLst>
      <p:ext uri="{BB962C8B-B14F-4D97-AF65-F5344CB8AC3E}">
        <p14:creationId xmlns:p14="http://schemas.microsoft.com/office/powerpoint/2010/main" val="3815495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12</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lumMod val="95000"/>
          </a:schemeClr>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1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8136860" y="4786900"/>
            <a:ext cx="820283" cy="276999"/>
          </a:xfrm>
          <a:prstGeom prst="rect">
            <a:avLst/>
          </a:prstGeom>
        </p:spPr>
        <p:txBody>
          <a:bodyPr lIns="68580" tIns="34290" rIns="68580" bIns="34290"/>
          <a:lstStyle/>
          <a:p>
            <a:pPr algn="ctr">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第 </a:t>
            </a:r>
            <a:fld id="{2EEF1883-7A0E-4F66-9932-E581691AD397}" type="slidenum">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a:t>
            </a:fld>
            <a:r>
              <a:rPr lang="zh-CN" altLang="en-US" sz="1200" dirty="0">
                <a:solidFill>
                  <a:schemeClr val="tx1">
                    <a:lumMod val="65000"/>
                    <a:lumOff val="35000"/>
                  </a:schemeClr>
                </a:solidFill>
              </a:rPr>
              <a:t>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页</a:t>
            </a: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accent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hf hdr="0" ftr="0" dt="0"/>
  <p:txStyles>
    <p:titleStyle>
      <a:lvl1pPr algn="l" defTabSz="685800" rtl="0" eaLnBrk="1" latinLnBrk="0" hangingPunct="1">
        <a:lnSpc>
          <a:spcPct val="90000"/>
        </a:lnSpc>
        <a:spcBef>
          <a:spcPct val="0"/>
        </a:spcBef>
        <a:buNone/>
        <a:defRPr sz="24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267970" indent="-267970" algn="just" defTabSz="685800" rtl="0" eaLnBrk="1" latinLnBrk="0" hangingPunct="1">
        <a:lnSpc>
          <a:spcPct val="110000"/>
        </a:lnSpc>
        <a:spcBef>
          <a:spcPts val="1350"/>
        </a:spcBef>
        <a:spcAft>
          <a:spcPts val="0"/>
        </a:spcAft>
        <a:buClr>
          <a:schemeClr val="accent2">
            <a:lumMod val="75000"/>
          </a:schemeClr>
        </a:buClr>
        <a:buSzPct val="70000"/>
        <a:buFont typeface="Wingdings 2" panose="05020102010507070707" pitchFamily="18" charset="2"/>
        <a:buChar char=""/>
        <a:defRPr sz="1500" kern="1200" baseline="0">
          <a:solidFill>
            <a:srgbClr val="071F65"/>
          </a:solidFill>
          <a:latin typeface="Arial" panose="020B0604020202020204" pitchFamily="34" charset="0"/>
          <a:ea typeface="微软雅黑" panose="020B0503020204020204" pitchFamily="34" charset="-122"/>
          <a:cs typeface="+mn-cs"/>
        </a:defRPr>
      </a:lvl1pPr>
      <a:lvl2pPr marL="267970" indent="-267970"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200" kern="1200" baseline="0">
          <a:solidFill>
            <a:srgbClr val="071F65"/>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5375813" y="2549957"/>
            <a:ext cx="2292935" cy="1000659"/>
          </a:xfrm>
          <a:prstGeom prst="rect">
            <a:avLst/>
          </a:prstGeom>
        </p:spPr>
        <p:txBody>
          <a:bodyPr wrap="none" lIns="68580" tIns="34290" rIns="68580" bIns="34290">
            <a:spAutoFit/>
          </a:bodyPr>
          <a:lstStyle/>
          <a:p>
            <a:pPr algn="ctr">
              <a:lnSpc>
                <a:spcPct val="150000"/>
              </a:lnSpc>
            </a:pPr>
            <a:r>
              <a:rPr kumimoji="1" lang="zh-CN" altLang="en-US"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小组成员：李星煜（组长）</a:t>
            </a:r>
            <a:endParaRPr kumimoji="1" lang="en-US" altLang="zh-CN"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endParaRPr>
          </a:p>
          <a:p>
            <a:pPr algn="ctr">
              <a:lnSpc>
                <a:spcPct val="150000"/>
              </a:lnSpc>
            </a:pPr>
            <a:r>
              <a:rPr kumimoji="1" lang="zh-CN" altLang="en-US"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   李星灿</a:t>
            </a:r>
            <a:endParaRPr kumimoji="1" lang="en-US" altLang="zh-CN"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endParaRPr>
          </a:p>
          <a:p>
            <a:pPr algn="ctr">
              <a:lnSpc>
                <a:spcPct val="150000"/>
              </a:lnSpc>
            </a:pPr>
            <a:r>
              <a:rPr kumimoji="1" lang="zh-CN" altLang="en-US"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   吴泽林</a:t>
            </a:r>
            <a:endParaRPr kumimoji="1" lang="en-US" altLang="zh-CN"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矩形 22"/>
          <p:cNvSpPr/>
          <p:nvPr/>
        </p:nvSpPr>
        <p:spPr>
          <a:xfrm>
            <a:off x="1697863" y="1464353"/>
            <a:ext cx="6967474" cy="438582"/>
          </a:xfrm>
          <a:prstGeom prst="rect">
            <a:avLst/>
          </a:prstGeom>
        </p:spPr>
        <p:txBody>
          <a:bodyPr wrap="square" lIns="68580" tIns="34290" rIns="68580" bIns="34290">
            <a:spAutoFit/>
          </a:bodyPr>
          <a:lstStyle/>
          <a:p>
            <a:r>
              <a:rPr lang="zh-CN" altLang="en-US" sz="2400" b="1" dirty="0">
                <a:solidFill>
                  <a:srgbClr val="071F65"/>
                </a:solidFill>
                <a:latin typeface="+mj-ea"/>
                <a:ea typeface="+mj-ea"/>
              </a:rPr>
              <a:t>基于机器学习大数据评论文本分析的电商推荐系统</a:t>
            </a:r>
          </a:p>
        </p:txBody>
      </p:sp>
      <p:cxnSp>
        <p:nvCxnSpPr>
          <p:cNvPr id="24" name="直接连接符 23"/>
          <p:cNvCxnSpPr/>
          <p:nvPr/>
        </p:nvCxnSpPr>
        <p:spPr>
          <a:xfrm flipH="1">
            <a:off x="2231137" y="2203161"/>
            <a:ext cx="59009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Freeform 5"/>
          <p:cNvSpPr>
            <a:spLocks noEditPoints="1"/>
          </p:cNvSpPr>
          <p:nvPr/>
        </p:nvSpPr>
        <p:spPr bwMode="auto">
          <a:xfrm>
            <a:off x="0" y="1164127"/>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ln>
        </p:spPr>
        <p:txBody>
          <a:bodyPr vert="horz" wrap="square" lIns="91440" tIns="45720" rIns="91440" bIns="45720" numCol="1" anchor="t" anchorCtr="0" compatLnSpc="1"/>
          <a:lstStyle/>
          <a:p>
            <a:endParaRPr lang="zh-CN" altLang="en-US"/>
          </a:p>
        </p:txBody>
      </p:sp>
      <p:sp>
        <p:nvSpPr>
          <p:cNvPr id="15" name="Freeform 6"/>
          <p:cNvSpPr>
            <a:spLocks noEditPoints="1"/>
          </p:cNvSpPr>
          <p:nvPr/>
        </p:nvSpPr>
        <p:spPr bwMode="auto">
          <a:xfrm>
            <a:off x="1722420" y="2203161"/>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childTnLst>
                          </p:cTn>
                        </p:par>
                        <p:par>
                          <p:cTn id="22" fill="hold">
                            <p:stCondLst>
                              <p:cond delay="2500"/>
                            </p:stCondLst>
                            <p:childTnLst>
                              <p:par>
                                <p:cTn id="23" presetID="2" presetClass="entr" presetSubtype="2"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1+#ppt_w/2"/>
                                          </p:val>
                                        </p:tav>
                                        <p:tav tm="100000">
                                          <p:val>
                                            <p:strVal val="#ppt_x"/>
                                          </p:val>
                                        </p:tav>
                                      </p:tavLst>
                                    </p:anim>
                                    <p:anim calcmode="lin" valueType="num">
                                      <p:cBhvr additive="base">
                                        <p:cTn id="26"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14"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2954651"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需求分析</a:t>
            </a:r>
            <a:r>
              <a:rPr lang="en-US" altLang="zh-CN" sz="2400" b="1" dirty="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rPr>
              <a:t>用例图</a:t>
            </a:r>
            <a:endParaRPr lang="en-US" altLang="zh-CN" sz="2400" b="1" dirty="0">
              <a:solidFill>
                <a:schemeClr val="accent1"/>
              </a:solidFill>
              <a:latin typeface="Arial" panose="020B0604020202020204" pitchFamily="34" charset="0"/>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4" name="图片 3">
            <a:extLst>
              <a:ext uri="{FF2B5EF4-FFF2-40B4-BE49-F238E27FC236}">
                <a16:creationId xmlns:a16="http://schemas.microsoft.com/office/drawing/2014/main" id="{A8AC0BF2-6FA1-4DC2-9345-2A524626C955}"/>
              </a:ext>
            </a:extLst>
          </p:cNvPr>
          <p:cNvPicPr>
            <a:picLocks noChangeAspect="1"/>
          </p:cNvPicPr>
          <p:nvPr/>
        </p:nvPicPr>
        <p:blipFill>
          <a:blip r:embed="rId3"/>
          <a:stretch>
            <a:fillRect/>
          </a:stretch>
        </p:blipFill>
        <p:spPr>
          <a:xfrm>
            <a:off x="372699" y="873302"/>
            <a:ext cx="8398601" cy="384661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4</a:t>
            </a:r>
            <a:endParaRPr lang="zh-CN" altLang="en-US" sz="5400" b="1" dirty="0">
              <a:solidFill>
                <a:schemeClr val="bg1"/>
              </a:solidFill>
            </a:endParaRPr>
          </a:p>
        </p:txBody>
      </p:sp>
      <p:sp>
        <p:nvSpPr>
          <p:cNvPr id="29" name="矩形 28"/>
          <p:cNvSpPr/>
          <p:nvPr/>
        </p:nvSpPr>
        <p:spPr>
          <a:xfrm>
            <a:off x="3986530" y="2090420"/>
            <a:ext cx="4914900" cy="530225"/>
          </a:xfrm>
          <a:prstGeom prst="rect">
            <a:avLst/>
          </a:prstGeom>
        </p:spPr>
        <p:txBody>
          <a:bodyPr wrap="square" lIns="68580" tIns="34290" rIns="68580" bIns="34290">
            <a:spAutoFit/>
          </a:bodyPr>
          <a:lstStyle/>
          <a:p>
            <a:pPr algn="l"/>
            <a:r>
              <a:rPr lang="zh-CN" altLang="en-US" sz="3000" b="1" dirty="0">
                <a:solidFill>
                  <a:schemeClr val="bg1"/>
                </a:solidFill>
              </a:rPr>
              <a:t>概要设计</a:t>
            </a:r>
          </a:p>
        </p:txBody>
      </p:sp>
    </p:spTree>
    <p:extLst>
      <p:ext uri="{BB962C8B-B14F-4D97-AF65-F5344CB8AC3E}">
        <p14:creationId xmlns:p14="http://schemas.microsoft.com/office/powerpoint/2010/main" val="82617827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rPr>
              <a:t>概要设计</a:t>
            </a:r>
          </a:p>
        </p:txBody>
      </p:sp>
      <p:sp>
        <p:nvSpPr>
          <p:cNvPr id="5"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2" name="文本框 1"/>
          <p:cNvSpPr txBox="1"/>
          <p:nvPr/>
        </p:nvSpPr>
        <p:spPr>
          <a:xfrm>
            <a:off x="476187" y="1018032"/>
            <a:ext cx="7484055" cy="2316019"/>
          </a:xfrm>
          <a:prstGeom prst="rect">
            <a:avLst/>
          </a:prstGeom>
          <a:noFill/>
        </p:spPr>
        <p:txBody>
          <a:bodyPr wrap="square" rtlCol="0">
            <a:spAutoFit/>
          </a:bodyPr>
          <a:lstStyle/>
          <a:p>
            <a:pPr>
              <a:lnSpc>
                <a:spcPct val="150000"/>
              </a:lnSpc>
            </a:pPr>
            <a:r>
              <a:rPr lang="en-US" altLang="zh-CN" dirty="0">
                <a:latin typeface="Arial" panose="020B0604020202020204" pitchFamily="34" charset="0"/>
                <a:ea typeface="微软雅黑" panose="020B0503020204020204" pitchFamily="34" charset="-122"/>
              </a:rPr>
              <a:t>	</a:t>
            </a:r>
            <a:r>
              <a:rPr lang="zh-CN" altLang="en-US" dirty="0">
                <a:latin typeface="Arial" panose="020B0604020202020204" pitchFamily="34" charset="0"/>
                <a:ea typeface="微软雅黑" panose="020B0503020204020204" pitchFamily="34" charset="-122"/>
              </a:rPr>
              <a:t>本项目分为两个模块：</a:t>
            </a:r>
            <a:endParaRPr lang="en-US" altLang="zh-CN" dirty="0">
              <a:latin typeface="Arial" panose="020B0604020202020204" pitchFamily="34" charset="0"/>
              <a:ea typeface="微软雅黑" panose="020B0503020204020204" pitchFamily="34" charset="-122"/>
            </a:endParaRPr>
          </a:p>
          <a:p>
            <a:pPr>
              <a:lnSpc>
                <a:spcPct val="150000"/>
              </a:lnSpc>
            </a:pPr>
            <a:r>
              <a:rPr lang="en-US" altLang="zh-CN" dirty="0">
                <a:latin typeface="Arial" panose="020B0604020202020204" pitchFamily="34" charset="0"/>
                <a:ea typeface="微软雅黑" panose="020B0503020204020204" pitchFamily="34" charset="-122"/>
              </a:rPr>
              <a:t>	1. </a:t>
            </a:r>
            <a:r>
              <a:rPr lang="zh-CN" altLang="en-US" dirty="0">
                <a:latin typeface="Arial" panose="020B0604020202020204" pitchFamily="34" charset="0"/>
                <a:ea typeface="微软雅黑" panose="020B0503020204020204" pitchFamily="34" charset="-122"/>
              </a:rPr>
              <a:t>电商系统模块，该模块实现了一个商城系统，包括前端展示，后台管理部分，实现了注册、登录、添加商品至购物车以及下订单等功能，其中最重要的是实现了推荐功能。</a:t>
            </a:r>
            <a:endParaRPr lang="en-US" altLang="zh-CN" dirty="0">
              <a:latin typeface="Arial" panose="020B0604020202020204" pitchFamily="34" charset="0"/>
              <a:ea typeface="微软雅黑" panose="020B0503020204020204" pitchFamily="34" charset="-122"/>
            </a:endParaRPr>
          </a:p>
          <a:p>
            <a:pPr>
              <a:lnSpc>
                <a:spcPct val="150000"/>
              </a:lnSpc>
            </a:pPr>
            <a:r>
              <a:rPr lang="en-US" altLang="zh-CN" dirty="0">
                <a:latin typeface="Arial" panose="020B0604020202020204" pitchFamily="34" charset="0"/>
                <a:ea typeface="微软雅黑" panose="020B0503020204020204" pitchFamily="34" charset="-122"/>
              </a:rPr>
              <a:t>	2. </a:t>
            </a:r>
            <a:r>
              <a:rPr lang="zh-CN" altLang="en-US" dirty="0">
                <a:latin typeface="Arial" panose="020B0604020202020204" pitchFamily="34" charset="0"/>
                <a:ea typeface="微软雅黑" panose="020B0503020204020204" pitchFamily="34" charset="-122"/>
              </a:rPr>
              <a:t>推荐模块，该模块包含爬虫，爬取京东商品信息，包括商品的品牌价格等信息、商品评论信息、商品的图片，将这些评论信息提供给算法模块用来计算商品的相似度，其余信息提供给系统模块用来更好地展示商品；机器学习算法，依据评论信息计算商品之间的相似度，并将相似度信息提供给系统模块，以便于实现推荐功能；</a:t>
            </a:r>
            <a:endParaRPr lang="en-US" altLang="zh-CN" dirty="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293701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概要设计</a:t>
            </a:r>
            <a:r>
              <a:rPr lang="en-US" altLang="zh-CN" sz="2400" b="1" dirty="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rPr>
              <a:t>架构图</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3" name="图片 2">
            <a:extLst>
              <a:ext uri="{FF2B5EF4-FFF2-40B4-BE49-F238E27FC236}">
                <a16:creationId xmlns:a16="http://schemas.microsoft.com/office/drawing/2014/main" id="{B03AEFEB-27E0-48B7-A702-B2E399DB90BC}"/>
              </a:ext>
            </a:extLst>
          </p:cNvPr>
          <p:cNvPicPr>
            <a:picLocks noChangeAspect="1"/>
          </p:cNvPicPr>
          <p:nvPr/>
        </p:nvPicPr>
        <p:blipFill>
          <a:blip r:embed="rId3"/>
          <a:stretch>
            <a:fillRect/>
          </a:stretch>
        </p:blipFill>
        <p:spPr>
          <a:xfrm>
            <a:off x="1874003" y="760529"/>
            <a:ext cx="5395994" cy="38965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5</a:t>
            </a:r>
            <a:endParaRPr lang="zh-CN" altLang="en-US" sz="5400" b="1" dirty="0">
              <a:solidFill>
                <a:schemeClr val="bg1"/>
              </a:solidFill>
            </a:endParaRPr>
          </a:p>
        </p:txBody>
      </p:sp>
      <p:sp>
        <p:nvSpPr>
          <p:cNvPr id="29" name="矩形 28"/>
          <p:cNvSpPr/>
          <p:nvPr/>
        </p:nvSpPr>
        <p:spPr>
          <a:xfrm>
            <a:off x="3986530" y="2090420"/>
            <a:ext cx="4914900" cy="530225"/>
          </a:xfrm>
          <a:prstGeom prst="rect">
            <a:avLst/>
          </a:prstGeom>
        </p:spPr>
        <p:txBody>
          <a:bodyPr wrap="square" lIns="68580" tIns="34290" rIns="68580" bIns="34290">
            <a:spAutoFit/>
          </a:bodyPr>
          <a:lstStyle/>
          <a:p>
            <a:pPr algn="l"/>
            <a:r>
              <a:rPr lang="zh-CN" altLang="en-US" sz="3000" b="1" dirty="0">
                <a:solidFill>
                  <a:schemeClr val="bg1"/>
                </a:solidFill>
              </a:rPr>
              <a:t>详细设计</a:t>
            </a:r>
          </a:p>
        </p:txBody>
      </p:sp>
    </p:spTree>
    <p:extLst>
      <p:ext uri="{BB962C8B-B14F-4D97-AF65-F5344CB8AC3E}">
        <p14:creationId xmlns:p14="http://schemas.microsoft.com/office/powerpoint/2010/main" val="89373064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2031321"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电商系统模块</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8" name="文本框 7"/>
          <p:cNvSpPr txBox="1"/>
          <p:nvPr/>
        </p:nvSpPr>
        <p:spPr>
          <a:xfrm>
            <a:off x="476187" y="1018032"/>
            <a:ext cx="8462250" cy="3284041"/>
          </a:xfrm>
          <a:prstGeom prst="rect">
            <a:avLst/>
          </a:prstGeom>
          <a:noFill/>
        </p:spPr>
        <p:txBody>
          <a:bodyPr wrap="square" rtlCol="0">
            <a:spAutoFit/>
          </a:bodyPr>
          <a:lstStyle/>
          <a:p>
            <a:pPr>
              <a:lnSpc>
                <a:spcPct val="150000"/>
              </a:lnSpc>
            </a:pPr>
            <a:r>
              <a:rPr lang="en-US" altLang="zh-CN" dirty="0">
                <a:latin typeface="Arial" panose="020B0604020202020204" pitchFamily="34" charset="0"/>
                <a:ea typeface="微软雅黑" panose="020B0503020204020204" pitchFamily="34" charset="-122"/>
              </a:rPr>
              <a:t>	</a:t>
            </a:r>
            <a:r>
              <a:rPr lang="zh-CN" altLang="en-US" dirty="0">
                <a:latin typeface="Arial" panose="020B0604020202020204" pitchFamily="34" charset="0"/>
                <a:ea typeface="微软雅黑" panose="020B0503020204020204" pitchFamily="34" charset="-122"/>
              </a:rPr>
              <a:t>电商系统拟实现一个购物网站，并且实现个性化推荐的功能。</a:t>
            </a:r>
            <a:endParaRPr lang="en-US" altLang="zh-CN" dirty="0">
              <a:latin typeface="Arial" panose="020B0604020202020204" pitchFamily="34" charset="0"/>
              <a:ea typeface="微软雅黑" panose="020B0503020204020204" pitchFamily="34" charset="-122"/>
            </a:endParaRPr>
          </a:p>
          <a:p>
            <a:pPr>
              <a:lnSpc>
                <a:spcPct val="150000"/>
              </a:lnSpc>
            </a:pPr>
            <a:r>
              <a:rPr lang="en-US" altLang="zh-CN" dirty="0">
                <a:latin typeface="Arial" panose="020B0604020202020204" pitchFamily="34" charset="0"/>
                <a:ea typeface="微软雅黑" panose="020B0503020204020204" pitchFamily="34" charset="-122"/>
              </a:rPr>
              <a:t>	</a:t>
            </a:r>
            <a:r>
              <a:rPr lang="zh-CN" altLang="en-US" dirty="0">
                <a:latin typeface="Arial" panose="020B0604020202020204" pitchFamily="34" charset="0"/>
                <a:ea typeface="微软雅黑" panose="020B0503020204020204" pitchFamily="34" charset="-122"/>
              </a:rPr>
              <a:t>系统拟于 </a:t>
            </a:r>
            <a:r>
              <a:rPr lang="en-US" altLang="zh-CN" dirty="0">
                <a:latin typeface="Arial" panose="020B0604020202020204" pitchFamily="34" charset="0"/>
                <a:ea typeface="微软雅黑" panose="020B0503020204020204" pitchFamily="34" charset="-122"/>
              </a:rPr>
              <a:t>windows </a:t>
            </a:r>
            <a:r>
              <a:rPr lang="zh-CN" altLang="en-US" dirty="0">
                <a:latin typeface="Arial" panose="020B0604020202020204" pitchFamily="34" charset="0"/>
                <a:ea typeface="微软雅黑" panose="020B0503020204020204" pitchFamily="34" charset="-122"/>
              </a:rPr>
              <a:t>操作系统下使用 </a:t>
            </a:r>
            <a:r>
              <a:rPr lang="en-US" altLang="zh-CN" dirty="0">
                <a:latin typeface="Arial" panose="020B0604020202020204" pitchFamily="34" charset="0"/>
                <a:ea typeface="微软雅黑" panose="020B0503020204020204" pitchFamily="34" charset="-122"/>
              </a:rPr>
              <a:t>eclipse </a:t>
            </a:r>
            <a:r>
              <a:rPr lang="zh-CN" altLang="en-US" dirty="0">
                <a:latin typeface="Arial" panose="020B0604020202020204" pitchFamily="34" charset="0"/>
                <a:ea typeface="微软雅黑" panose="020B0503020204020204" pitchFamily="34" charset="-122"/>
              </a:rPr>
              <a:t>编译器，采用 </a:t>
            </a:r>
            <a:r>
              <a:rPr lang="en-US" altLang="zh-CN" dirty="0">
                <a:latin typeface="Arial" panose="020B0604020202020204" pitchFamily="34" charset="0"/>
                <a:ea typeface="微软雅黑" panose="020B0503020204020204" pitchFamily="34" charset="-122"/>
              </a:rPr>
              <a:t>Java </a:t>
            </a:r>
            <a:r>
              <a:rPr lang="zh-CN" altLang="en-US" dirty="0">
                <a:latin typeface="Arial" panose="020B0604020202020204" pitchFamily="34" charset="0"/>
                <a:ea typeface="微软雅黑" panose="020B0503020204020204" pitchFamily="34" charset="-122"/>
              </a:rPr>
              <a:t>语言进行开发，数据库采用 </a:t>
            </a:r>
            <a:r>
              <a:rPr lang="en-US" altLang="zh-CN" dirty="0" err="1">
                <a:latin typeface="Arial" panose="020B0604020202020204" pitchFamily="34" charset="0"/>
                <a:ea typeface="微软雅黑" panose="020B0503020204020204" pitchFamily="34" charset="-122"/>
              </a:rPr>
              <a:t>mysql</a:t>
            </a:r>
            <a:r>
              <a:rPr lang="zh-CN" altLang="en-US" dirty="0">
                <a:latin typeface="Arial" panose="020B0604020202020204" pitchFamily="34" charset="0"/>
                <a:ea typeface="微软雅黑" panose="020B0503020204020204" pitchFamily="34" charset="-122"/>
              </a:rPr>
              <a:t>，服务器采用</a:t>
            </a:r>
            <a:r>
              <a:rPr lang="en-US" altLang="zh-CN" dirty="0">
                <a:latin typeface="Arial" panose="020B0604020202020204" pitchFamily="34" charset="0"/>
                <a:ea typeface="微软雅黑" panose="020B0503020204020204" pitchFamily="34" charset="-122"/>
              </a:rPr>
              <a:t>tomcat</a:t>
            </a:r>
            <a:r>
              <a:rPr lang="zh-CN" altLang="en-US" dirty="0">
                <a:latin typeface="Arial" panose="020B0604020202020204" pitchFamily="34" charset="0"/>
                <a:ea typeface="微软雅黑" panose="020B0503020204020204" pitchFamily="34" charset="-122"/>
              </a:rPr>
              <a:t>，主要使用了 </a:t>
            </a:r>
            <a:r>
              <a:rPr lang="en-US" altLang="zh-CN" dirty="0">
                <a:latin typeface="Arial" panose="020B0604020202020204" pitchFamily="34" charset="0"/>
                <a:ea typeface="微软雅黑" panose="020B0503020204020204" pitchFamily="34" charset="-122"/>
              </a:rPr>
              <a:t>spring</a:t>
            </a:r>
            <a:r>
              <a:rPr lang="zh-CN" altLang="en-US" dirty="0">
                <a:latin typeface="Arial" panose="020B0604020202020204" pitchFamily="34" charset="0"/>
                <a:ea typeface="微软雅黑" panose="020B0503020204020204" pitchFamily="34" charset="-122"/>
              </a:rPr>
              <a:t>，</a:t>
            </a:r>
            <a:r>
              <a:rPr lang="en-US" altLang="zh-CN" dirty="0" err="1">
                <a:latin typeface="Arial" panose="020B0604020202020204" pitchFamily="34" charset="0"/>
                <a:ea typeface="微软雅黑" panose="020B0503020204020204" pitchFamily="34" charset="-122"/>
              </a:rPr>
              <a:t>mybaits</a:t>
            </a:r>
            <a:r>
              <a:rPr lang="zh-CN" altLang="en-US" dirty="0">
                <a:latin typeface="Arial" panose="020B0604020202020204" pitchFamily="34" charset="0"/>
                <a:ea typeface="微软雅黑" panose="020B0503020204020204" pitchFamily="34" charset="-122"/>
              </a:rPr>
              <a:t>，</a:t>
            </a:r>
            <a:r>
              <a:rPr lang="en-US" altLang="zh-CN" dirty="0" err="1">
                <a:latin typeface="Arial" panose="020B0604020202020204" pitchFamily="34" charset="0"/>
                <a:ea typeface="微软雅黑" panose="020B0503020204020204" pitchFamily="34" charset="-122"/>
              </a:rPr>
              <a:t>springmvc</a:t>
            </a:r>
            <a:r>
              <a:rPr lang="en-US" altLang="zh-CN" dirty="0">
                <a:latin typeface="Arial" panose="020B0604020202020204" pitchFamily="34" charset="0"/>
                <a:ea typeface="微软雅黑" panose="020B0503020204020204" pitchFamily="34" charset="-122"/>
              </a:rPr>
              <a:t> </a:t>
            </a:r>
            <a:r>
              <a:rPr lang="zh-CN" altLang="en-US" dirty="0">
                <a:latin typeface="Arial" panose="020B0604020202020204" pitchFamily="34" charset="0"/>
                <a:ea typeface="微软雅黑" panose="020B0503020204020204" pitchFamily="34" charset="-122"/>
              </a:rPr>
              <a:t>等框架。</a:t>
            </a:r>
            <a:endParaRPr lang="en-US" altLang="zh-CN" dirty="0">
              <a:latin typeface="Arial" panose="020B0604020202020204" pitchFamily="34" charset="0"/>
              <a:ea typeface="微软雅黑" panose="020B0503020204020204" pitchFamily="34" charset="-122"/>
            </a:endParaRPr>
          </a:p>
          <a:p>
            <a:pPr>
              <a:lnSpc>
                <a:spcPct val="150000"/>
              </a:lnSpc>
            </a:pPr>
            <a:r>
              <a:rPr lang="en-US" altLang="zh-CN" dirty="0">
                <a:latin typeface="Arial" panose="020B0604020202020204" pitchFamily="34" charset="0"/>
                <a:ea typeface="微软雅黑" panose="020B0503020204020204" pitchFamily="34" charset="-122"/>
              </a:rPr>
              <a:t>	</a:t>
            </a:r>
            <a:r>
              <a:rPr lang="zh-CN" altLang="en-US" dirty="0">
                <a:latin typeface="Arial" panose="020B0604020202020204" pitchFamily="34" charset="0"/>
                <a:ea typeface="微软雅黑" panose="020B0503020204020204" pitchFamily="34" charset="-122"/>
              </a:rPr>
              <a:t>电商模块拟包括 </a:t>
            </a:r>
            <a:r>
              <a:rPr lang="en-US" altLang="zh-CN" dirty="0">
                <a:latin typeface="Arial" panose="020B0604020202020204" pitchFamily="34" charset="0"/>
                <a:ea typeface="微软雅黑" panose="020B0503020204020204" pitchFamily="34" charset="-122"/>
              </a:rPr>
              <a:t>5 </a:t>
            </a:r>
            <a:r>
              <a:rPr lang="zh-CN" altLang="en-US" dirty="0">
                <a:latin typeface="Arial" panose="020B0604020202020204" pitchFamily="34" charset="0"/>
                <a:ea typeface="微软雅黑" panose="020B0503020204020204" pitchFamily="34" charset="-122"/>
              </a:rPr>
              <a:t>个小部分：</a:t>
            </a:r>
            <a:endParaRPr lang="en-US" altLang="zh-CN" dirty="0">
              <a:latin typeface="Arial" panose="020B0604020202020204" pitchFamily="34" charset="0"/>
              <a:ea typeface="微软雅黑" panose="020B0503020204020204" pitchFamily="34" charset="-122"/>
            </a:endParaRPr>
          </a:p>
          <a:p>
            <a:pPr>
              <a:lnSpc>
                <a:spcPct val="150000"/>
              </a:lnSpc>
            </a:pPr>
            <a:r>
              <a:rPr lang="en-US" altLang="zh-CN" dirty="0">
                <a:latin typeface="Arial" panose="020B0604020202020204" pitchFamily="34" charset="0"/>
                <a:ea typeface="微软雅黑" panose="020B0503020204020204" pitchFamily="34" charset="-122"/>
              </a:rPr>
              <a:t>	1. </a:t>
            </a:r>
            <a:r>
              <a:rPr lang="zh-CN" altLang="en-US" dirty="0">
                <a:latin typeface="Arial" panose="020B0604020202020204" pitchFamily="34" charset="0"/>
                <a:ea typeface="微软雅黑" panose="020B0503020204020204" pitchFamily="34" charset="-122"/>
              </a:rPr>
              <a:t>个性化推荐商品；</a:t>
            </a:r>
            <a:endParaRPr lang="en-US" altLang="zh-CN" dirty="0">
              <a:latin typeface="Arial" panose="020B0604020202020204" pitchFamily="34" charset="0"/>
              <a:ea typeface="微软雅黑" panose="020B0503020204020204" pitchFamily="34" charset="-122"/>
            </a:endParaRPr>
          </a:p>
          <a:p>
            <a:pPr>
              <a:lnSpc>
                <a:spcPct val="150000"/>
              </a:lnSpc>
            </a:pPr>
            <a:r>
              <a:rPr lang="en-US" altLang="zh-CN" dirty="0">
                <a:latin typeface="Arial" panose="020B0604020202020204" pitchFamily="34" charset="0"/>
                <a:ea typeface="微软雅黑" panose="020B0503020204020204" pitchFamily="34" charset="-122"/>
              </a:rPr>
              <a:t>	2. </a:t>
            </a:r>
            <a:r>
              <a:rPr lang="zh-CN" altLang="en-US" dirty="0">
                <a:latin typeface="Arial" panose="020B0604020202020204" pitchFamily="34" charset="0"/>
                <a:ea typeface="微软雅黑" panose="020B0503020204020204" pitchFamily="34" charset="-122"/>
              </a:rPr>
              <a:t>用户登录，注册；</a:t>
            </a:r>
            <a:endParaRPr lang="en-US" altLang="zh-CN" dirty="0">
              <a:latin typeface="Arial" panose="020B0604020202020204" pitchFamily="34" charset="0"/>
              <a:ea typeface="微软雅黑" panose="020B0503020204020204" pitchFamily="34" charset="-122"/>
            </a:endParaRPr>
          </a:p>
          <a:p>
            <a:pPr>
              <a:lnSpc>
                <a:spcPct val="150000"/>
              </a:lnSpc>
            </a:pPr>
            <a:r>
              <a:rPr lang="en-US" altLang="zh-CN" dirty="0">
                <a:latin typeface="Arial" panose="020B0604020202020204" pitchFamily="34" charset="0"/>
                <a:ea typeface="微软雅黑" panose="020B0503020204020204" pitchFamily="34" charset="-122"/>
              </a:rPr>
              <a:t>	3. </a:t>
            </a:r>
            <a:r>
              <a:rPr lang="zh-CN" altLang="en-US" dirty="0">
                <a:latin typeface="Arial" panose="020B0604020202020204" pitchFamily="34" charset="0"/>
                <a:ea typeface="微软雅黑" panose="020B0503020204020204" pitchFamily="34" charset="-122"/>
              </a:rPr>
              <a:t>查询浏览商品及浏览行为的记录；</a:t>
            </a:r>
            <a:endParaRPr lang="en-US" altLang="zh-CN" dirty="0">
              <a:latin typeface="Arial" panose="020B0604020202020204" pitchFamily="34" charset="0"/>
              <a:ea typeface="微软雅黑" panose="020B0503020204020204" pitchFamily="34" charset="-122"/>
            </a:endParaRPr>
          </a:p>
          <a:p>
            <a:pPr>
              <a:lnSpc>
                <a:spcPct val="150000"/>
              </a:lnSpc>
            </a:pPr>
            <a:r>
              <a:rPr lang="en-US" altLang="zh-CN" dirty="0">
                <a:latin typeface="Arial" panose="020B0604020202020204" pitchFamily="34" charset="0"/>
                <a:ea typeface="微软雅黑" panose="020B0503020204020204" pitchFamily="34" charset="-122"/>
              </a:rPr>
              <a:t>	4. </a:t>
            </a:r>
            <a:r>
              <a:rPr lang="zh-CN" altLang="en-US" dirty="0">
                <a:latin typeface="Arial" panose="020B0604020202020204" pitchFamily="34" charset="0"/>
                <a:ea typeface="微软雅黑" panose="020B0503020204020204" pitchFamily="34" charset="-122"/>
              </a:rPr>
              <a:t>购物车功能；</a:t>
            </a:r>
            <a:endParaRPr lang="en-US" altLang="zh-CN" dirty="0">
              <a:latin typeface="Arial" panose="020B0604020202020204" pitchFamily="34" charset="0"/>
              <a:ea typeface="微软雅黑" panose="020B0503020204020204" pitchFamily="34" charset="-122"/>
            </a:endParaRPr>
          </a:p>
          <a:p>
            <a:pPr>
              <a:lnSpc>
                <a:spcPct val="150000"/>
              </a:lnSpc>
            </a:pPr>
            <a:r>
              <a:rPr lang="en-US" altLang="zh-CN" dirty="0">
                <a:latin typeface="Arial" panose="020B0604020202020204" pitchFamily="34" charset="0"/>
                <a:ea typeface="微软雅黑" panose="020B0503020204020204" pitchFamily="34" charset="-122"/>
              </a:rPr>
              <a:t>	5. </a:t>
            </a:r>
            <a:r>
              <a:rPr lang="zh-CN" altLang="en-US" dirty="0">
                <a:latin typeface="Arial" panose="020B0604020202020204" pitchFamily="34" charset="0"/>
                <a:ea typeface="微软雅黑" panose="020B0503020204020204" pitchFamily="34" charset="-122"/>
              </a:rPr>
              <a:t>订单功能。</a:t>
            </a:r>
            <a:endParaRPr lang="en-US" altLang="zh-CN" dirty="0">
              <a:latin typeface="Arial" panose="020B0604020202020204" pitchFamily="34" charset="0"/>
              <a:ea typeface="微软雅黑" panose="020B0503020204020204" pitchFamily="34" charset="-122"/>
            </a:endParaRPr>
          </a:p>
          <a:p>
            <a:pPr>
              <a:lnSpc>
                <a:spcPct val="150000"/>
              </a:lnSpc>
            </a:pPr>
            <a:r>
              <a:rPr lang="en-US" altLang="zh-CN" dirty="0">
                <a:latin typeface="Arial" panose="020B0604020202020204" pitchFamily="34" charset="0"/>
                <a:ea typeface="微软雅黑" panose="020B0503020204020204" pitchFamily="34" charset="-122"/>
              </a:rPr>
              <a:t>	</a:t>
            </a:r>
            <a:endParaRPr lang="zh-CN" altLang="en-US" dirty="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2" name="矩形 46"/>
          <p:cNvSpPr>
            <a:spLocks noChangeArrowheads="1"/>
          </p:cNvSpPr>
          <p:nvPr/>
        </p:nvSpPr>
        <p:spPr bwMode="auto">
          <a:xfrm>
            <a:off x="476188" y="177842"/>
            <a:ext cx="3618294"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rPr>
              <a:t>个性化推荐</a:t>
            </a:r>
            <a:r>
              <a:rPr lang="en-US" altLang="zh-CN" sz="2400" b="1" dirty="0">
                <a:solidFill>
                  <a:schemeClr val="accent1"/>
                </a:solidFill>
              </a:rPr>
              <a:t>——</a:t>
            </a:r>
            <a:r>
              <a:rPr lang="zh-CN" altLang="en-US" sz="2400" b="1" dirty="0">
                <a:solidFill>
                  <a:schemeClr val="accent1"/>
                </a:solidFill>
              </a:rPr>
              <a:t>爬虫部分</a:t>
            </a:r>
          </a:p>
        </p:txBody>
      </p:sp>
      <p:sp>
        <p:nvSpPr>
          <p:cNvPr id="5" name="文本框 4"/>
          <p:cNvSpPr txBox="1"/>
          <p:nvPr/>
        </p:nvSpPr>
        <p:spPr>
          <a:xfrm>
            <a:off x="501585" y="1172120"/>
            <a:ext cx="7891048" cy="2639184"/>
          </a:xfrm>
          <a:prstGeom prst="rect">
            <a:avLst/>
          </a:prstGeom>
          <a:noFill/>
        </p:spPr>
        <p:txBody>
          <a:bodyPr wrap="square" rtlCol="0">
            <a:spAutoFit/>
          </a:bodyPr>
          <a:lstStyle/>
          <a:p>
            <a:pPr>
              <a:lnSpc>
                <a:spcPct val="150000"/>
              </a:lnSpc>
            </a:pPr>
            <a:r>
              <a:rPr lang="en-US" altLang="zh-CN" sz="1400" dirty="0">
                <a:latin typeface="Arial" panose="020B0604020202020204" pitchFamily="34" charset="0"/>
                <a:ea typeface="微软雅黑" panose="020B0503020204020204" pitchFamily="34" charset="-122"/>
              </a:rPr>
              <a:t>	</a:t>
            </a:r>
            <a:r>
              <a:rPr lang="zh-CN" altLang="en-US" sz="1400">
                <a:latin typeface="Arial" panose="020B0604020202020204" pitchFamily="34" charset="0"/>
                <a:ea typeface="微软雅黑" panose="020B0503020204020204" pitchFamily="34" charset="-122"/>
              </a:rPr>
              <a:t>爬虫部分拟爬</a:t>
            </a:r>
            <a:r>
              <a:rPr lang="zh-CN" altLang="en-US" sz="1400" dirty="0">
                <a:latin typeface="Arial" panose="020B0604020202020204" pitchFamily="34" charset="0"/>
                <a:ea typeface="微软雅黑" panose="020B0503020204020204" pitchFamily="34" charset="-122"/>
              </a:rPr>
              <a:t>取商品的 </a:t>
            </a:r>
            <a:r>
              <a:rPr lang="en-US" altLang="zh-CN" sz="1400" dirty="0" err="1">
                <a:latin typeface="Arial" panose="020B0604020202020204" pitchFamily="34" charset="0"/>
                <a:ea typeface="微软雅黑" panose="020B0503020204020204" pitchFamily="34" charset="-122"/>
              </a:rPr>
              <a:t>sku</a:t>
            </a:r>
            <a:r>
              <a:rPr lang="zh-CN" altLang="en-US" sz="1400" dirty="0">
                <a:latin typeface="Arial" panose="020B0604020202020204" pitchFamily="34" charset="0"/>
                <a:ea typeface="微软雅黑" panose="020B0503020204020204" pitchFamily="34" charset="-122"/>
              </a:rPr>
              <a:t>、商品的 </a:t>
            </a:r>
            <a:r>
              <a:rPr lang="en-US" altLang="zh-CN" sz="1400" dirty="0" err="1">
                <a:latin typeface="Arial" panose="020B0604020202020204" pitchFamily="34" charset="0"/>
                <a:ea typeface="微软雅黑" panose="020B0503020204020204" pitchFamily="34" charset="-122"/>
              </a:rPr>
              <a:t>url</a:t>
            </a:r>
            <a:r>
              <a:rPr lang="zh-CN" altLang="en-US" sz="1400" dirty="0">
                <a:latin typeface="Arial" panose="020B0604020202020204" pitchFamily="34" charset="0"/>
                <a:ea typeface="微软雅黑" panose="020B0503020204020204" pitchFamily="34" charset="-122"/>
              </a:rPr>
              <a:t>、商品的名称、商品的价格、商品的评论信息以及商品图片的功能。</a:t>
            </a:r>
            <a:endParaRPr lang="en-US" altLang="zh-CN" sz="1400" dirty="0">
              <a:latin typeface="Arial" panose="020B0604020202020204" pitchFamily="34" charset="0"/>
              <a:ea typeface="微软雅黑" panose="020B0503020204020204" pitchFamily="34" charset="-122"/>
            </a:endParaRPr>
          </a:p>
          <a:p>
            <a:pPr>
              <a:lnSpc>
                <a:spcPct val="150000"/>
              </a:lnSpc>
            </a:pPr>
            <a:r>
              <a:rPr lang="en-US" altLang="zh-CN" sz="1400" dirty="0">
                <a:latin typeface="Arial" panose="020B0604020202020204" pitchFamily="34" charset="0"/>
                <a:ea typeface="微软雅黑" panose="020B0503020204020204" pitchFamily="34" charset="-122"/>
              </a:rPr>
              <a:t>	</a:t>
            </a:r>
            <a:r>
              <a:rPr lang="zh-CN" altLang="en-US" sz="1400" dirty="0">
                <a:latin typeface="Arial" panose="020B0604020202020204" pitchFamily="34" charset="0"/>
                <a:ea typeface="微软雅黑" panose="020B0503020204020204" pitchFamily="34" charset="-122"/>
              </a:rPr>
              <a:t>爬虫代码拟使用 </a:t>
            </a:r>
            <a:r>
              <a:rPr lang="en-US" altLang="zh-CN" sz="1400" dirty="0">
                <a:latin typeface="Arial" panose="020B0604020202020204" pitchFamily="34" charset="0"/>
                <a:ea typeface="微软雅黑" panose="020B0503020204020204" pitchFamily="34" charset="-122"/>
              </a:rPr>
              <a:t>Python </a:t>
            </a:r>
            <a:r>
              <a:rPr lang="zh-CN" altLang="en-US" sz="1400" dirty="0">
                <a:latin typeface="Arial" panose="020B0604020202020204" pitchFamily="34" charset="0"/>
                <a:ea typeface="微软雅黑" panose="020B0503020204020204" pitchFamily="34" charset="-122"/>
              </a:rPr>
              <a:t>语言编写，主要使用了 </a:t>
            </a:r>
            <a:r>
              <a:rPr lang="en-US" altLang="zh-CN" sz="1400" dirty="0">
                <a:latin typeface="Arial" panose="020B0604020202020204" pitchFamily="34" charset="0"/>
                <a:ea typeface="微软雅黑" panose="020B0503020204020204" pitchFamily="34" charset="-122"/>
              </a:rPr>
              <a:t>selenium</a:t>
            </a:r>
            <a:r>
              <a:rPr lang="zh-CN" altLang="en-US" sz="1400" dirty="0">
                <a:latin typeface="Arial" panose="020B0604020202020204" pitchFamily="34" charset="0"/>
                <a:ea typeface="微软雅黑" panose="020B0503020204020204" pitchFamily="34" charset="-122"/>
              </a:rPr>
              <a:t>、</a:t>
            </a:r>
            <a:r>
              <a:rPr lang="en-US" altLang="zh-CN" sz="1400" dirty="0" err="1">
                <a:latin typeface="Arial" panose="020B0604020202020204" pitchFamily="34" charset="0"/>
                <a:ea typeface="微软雅黑" panose="020B0503020204020204" pitchFamily="34" charset="-122"/>
              </a:rPr>
              <a:t>lxml</a:t>
            </a:r>
            <a:r>
              <a:rPr lang="zh-CN" altLang="en-US" sz="1400" dirty="0">
                <a:latin typeface="Arial" panose="020B0604020202020204" pitchFamily="34" charset="0"/>
                <a:ea typeface="微软雅黑" panose="020B0503020204020204" pitchFamily="34" charset="-122"/>
              </a:rPr>
              <a:t>、</a:t>
            </a:r>
            <a:r>
              <a:rPr lang="en-US" altLang="zh-CN" sz="1400" dirty="0">
                <a:latin typeface="Arial" panose="020B0604020202020204" pitchFamily="34" charset="0"/>
                <a:ea typeface="微软雅黑" panose="020B0503020204020204" pitchFamily="34" charset="-122"/>
              </a:rPr>
              <a:t>requests </a:t>
            </a:r>
            <a:r>
              <a:rPr lang="zh-CN" altLang="en-US" sz="1400" dirty="0">
                <a:latin typeface="Arial" panose="020B0604020202020204" pitchFamily="34" charset="0"/>
                <a:ea typeface="微软雅黑" panose="020B0503020204020204" pitchFamily="34" charset="-122"/>
              </a:rPr>
              <a:t>等爬虫常用库以及 </a:t>
            </a:r>
            <a:r>
              <a:rPr lang="en-US" altLang="zh-CN" sz="1400" dirty="0" err="1">
                <a:latin typeface="Arial" panose="020B0604020202020204" pitchFamily="34" charset="0"/>
                <a:ea typeface="微软雅黑" panose="020B0503020204020204" pitchFamily="34" charset="-122"/>
              </a:rPr>
              <a:t>openpyxl</a:t>
            </a:r>
            <a:r>
              <a:rPr lang="en-US" altLang="zh-CN" sz="1400" dirty="0">
                <a:latin typeface="Arial" panose="020B0604020202020204" pitchFamily="34" charset="0"/>
                <a:ea typeface="微软雅黑" panose="020B0503020204020204" pitchFamily="34" charset="-122"/>
              </a:rPr>
              <a:t> </a:t>
            </a:r>
            <a:r>
              <a:rPr lang="zh-CN" altLang="en-US" sz="1400" dirty="0">
                <a:latin typeface="Arial" panose="020B0604020202020204" pitchFamily="34" charset="0"/>
                <a:ea typeface="微软雅黑" panose="020B0503020204020204" pitchFamily="34" charset="-122"/>
              </a:rPr>
              <a:t>等操作</a:t>
            </a:r>
            <a:r>
              <a:rPr lang="en-US" altLang="zh-CN" sz="1400" dirty="0">
                <a:latin typeface="Arial" panose="020B0604020202020204" pitchFamily="34" charset="0"/>
                <a:ea typeface="微软雅黑" panose="020B0503020204020204" pitchFamily="34" charset="-122"/>
              </a:rPr>
              <a:t>Excel </a:t>
            </a:r>
            <a:r>
              <a:rPr lang="zh-CN" altLang="en-US" sz="1400" dirty="0">
                <a:latin typeface="Arial" panose="020B0604020202020204" pitchFamily="34" charset="0"/>
                <a:ea typeface="微软雅黑" panose="020B0503020204020204" pitchFamily="34" charset="-122"/>
              </a:rPr>
              <a:t>文件的库。</a:t>
            </a:r>
            <a:endParaRPr lang="en-US" altLang="zh-CN" sz="1400" dirty="0">
              <a:latin typeface="Arial" panose="020B0604020202020204" pitchFamily="34" charset="0"/>
              <a:ea typeface="微软雅黑" panose="020B0503020204020204" pitchFamily="34" charset="-122"/>
            </a:endParaRPr>
          </a:p>
          <a:p>
            <a:pPr>
              <a:lnSpc>
                <a:spcPct val="150000"/>
              </a:lnSpc>
            </a:pPr>
            <a:r>
              <a:rPr lang="en-US" altLang="zh-CN" sz="1400" dirty="0">
                <a:latin typeface="Arial" panose="020B0604020202020204" pitchFamily="34" charset="0"/>
                <a:ea typeface="微软雅黑" panose="020B0503020204020204" pitchFamily="34" charset="-122"/>
              </a:rPr>
              <a:t>	</a:t>
            </a:r>
            <a:r>
              <a:rPr lang="zh-CN" altLang="en-US" sz="1400" dirty="0">
                <a:latin typeface="Arial" panose="020B0604020202020204" pitchFamily="34" charset="0"/>
                <a:ea typeface="微软雅黑" panose="020B0503020204020204" pitchFamily="34" charset="-122"/>
              </a:rPr>
              <a:t>爬虫模块包括三个小部分：</a:t>
            </a:r>
            <a:endParaRPr lang="en-US" altLang="zh-CN" sz="1400" dirty="0">
              <a:latin typeface="Arial" panose="020B0604020202020204" pitchFamily="34" charset="0"/>
              <a:ea typeface="微软雅黑" panose="020B0503020204020204" pitchFamily="34" charset="-122"/>
            </a:endParaRPr>
          </a:p>
          <a:p>
            <a:pPr>
              <a:lnSpc>
                <a:spcPct val="150000"/>
              </a:lnSpc>
            </a:pPr>
            <a:r>
              <a:rPr lang="en-US" altLang="zh-CN" sz="1400" dirty="0">
                <a:latin typeface="Arial" panose="020B0604020202020204" pitchFamily="34" charset="0"/>
                <a:ea typeface="微软雅黑" panose="020B0503020204020204" pitchFamily="34" charset="-122"/>
              </a:rPr>
              <a:t>	1. </a:t>
            </a:r>
            <a:r>
              <a:rPr lang="zh-CN" altLang="en-US" sz="1400" dirty="0">
                <a:latin typeface="Arial" panose="020B0604020202020204" pitchFamily="34" charset="0"/>
                <a:ea typeface="微软雅黑" panose="020B0503020204020204" pitchFamily="34" charset="-122"/>
              </a:rPr>
              <a:t>爬取商品的 </a:t>
            </a:r>
            <a:r>
              <a:rPr lang="en-US" altLang="zh-CN" sz="1400" dirty="0" err="1">
                <a:latin typeface="Arial" panose="020B0604020202020204" pitchFamily="34" charset="0"/>
                <a:ea typeface="微软雅黑" panose="020B0503020204020204" pitchFamily="34" charset="-122"/>
              </a:rPr>
              <a:t>sku</a:t>
            </a:r>
            <a:r>
              <a:rPr lang="en-US" altLang="zh-CN" sz="1400" dirty="0">
                <a:latin typeface="Arial" panose="020B0604020202020204" pitchFamily="34" charset="0"/>
                <a:ea typeface="微软雅黑" panose="020B0503020204020204" pitchFamily="34" charset="-122"/>
              </a:rPr>
              <a:t> </a:t>
            </a:r>
            <a:r>
              <a:rPr lang="zh-CN" altLang="en-US" sz="1400" dirty="0">
                <a:latin typeface="Arial" panose="020B0604020202020204" pitchFamily="34" charset="0"/>
                <a:ea typeface="微软雅黑" panose="020B0503020204020204" pitchFamily="34" charset="-122"/>
              </a:rPr>
              <a:t>以及 </a:t>
            </a:r>
            <a:r>
              <a:rPr lang="en-US" altLang="zh-CN" sz="1400" dirty="0" err="1">
                <a:latin typeface="Arial" panose="020B0604020202020204" pitchFamily="34" charset="0"/>
                <a:ea typeface="微软雅黑" panose="020B0503020204020204" pitchFamily="34" charset="-122"/>
              </a:rPr>
              <a:t>url</a:t>
            </a:r>
            <a:r>
              <a:rPr lang="zh-CN" altLang="en-US" sz="1400" dirty="0">
                <a:latin typeface="Arial" panose="020B0604020202020204" pitchFamily="34" charset="0"/>
                <a:ea typeface="微软雅黑" panose="020B0503020204020204" pitchFamily="34" charset="-122"/>
              </a:rPr>
              <a:t>；</a:t>
            </a:r>
            <a:endParaRPr lang="en-US" altLang="zh-CN" sz="1400" dirty="0">
              <a:latin typeface="Arial" panose="020B0604020202020204" pitchFamily="34" charset="0"/>
              <a:ea typeface="微软雅黑" panose="020B0503020204020204" pitchFamily="34" charset="-122"/>
            </a:endParaRPr>
          </a:p>
          <a:p>
            <a:pPr>
              <a:lnSpc>
                <a:spcPct val="150000"/>
              </a:lnSpc>
            </a:pPr>
            <a:r>
              <a:rPr lang="en-US" altLang="zh-CN" sz="1400" dirty="0">
                <a:latin typeface="Arial" panose="020B0604020202020204" pitchFamily="34" charset="0"/>
                <a:ea typeface="微软雅黑" panose="020B0503020204020204" pitchFamily="34" charset="-122"/>
              </a:rPr>
              <a:t>	2. </a:t>
            </a:r>
            <a:r>
              <a:rPr lang="zh-CN" altLang="en-US" sz="1400" dirty="0">
                <a:latin typeface="Arial" panose="020B0604020202020204" pitchFamily="34" charset="0"/>
                <a:ea typeface="微软雅黑" panose="020B0503020204020204" pitchFamily="34" charset="-122"/>
              </a:rPr>
              <a:t>爬取商品的品牌，名称，价格等信息以及爬取商品对应的图片；</a:t>
            </a:r>
            <a:endParaRPr lang="en-US" altLang="zh-CN" sz="1400" dirty="0">
              <a:latin typeface="Arial" panose="020B0604020202020204" pitchFamily="34" charset="0"/>
              <a:ea typeface="微软雅黑" panose="020B0503020204020204" pitchFamily="34" charset="-122"/>
            </a:endParaRPr>
          </a:p>
          <a:p>
            <a:pPr>
              <a:lnSpc>
                <a:spcPct val="150000"/>
              </a:lnSpc>
            </a:pPr>
            <a:r>
              <a:rPr lang="en-US" altLang="zh-CN" sz="1400" dirty="0">
                <a:latin typeface="Arial" panose="020B0604020202020204" pitchFamily="34" charset="0"/>
                <a:ea typeface="微软雅黑" panose="020B0503020204020204" pitchFamily="34" charset="-122"/>
              </a:rPr>
              <a:t>	3. </a:t>
            </a:r>
            <a:r>
              <a:rPr lang="zh-CN" altLang="en-US" sz="1400" dirty="0">
                <a:latin typeface="Arial" panose="020B0604020202020204" pitchFamily="34" charset="0"/>
                <a:ea typeface="微软雅黑" panose="020B0503020204020204" pitchFamily="34" charset="-122"/>
              </a:rPr>
              <a:t>爬取商品的评论信息，包括好评、中评、差评。</a:t>
            </a:r>
            <a:endParaRPr lang="en-US" altLang="zh-CN" sz="1400" dirty="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4493534"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个性化推荐</a:t>
            </a:r>
            <a:r>
              <a:rPr lang="en-US" altLang="zh-CN" sz="2400" b="1" dirty="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rPr>
              <a:t>计算商品相似度</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8" name="文本框 7"/>
          <p:cNvSpPr txBox="1"/>
          <p:nvPr/>
        </p:nvSpPr>
        <p:spPr>
          <a:xfrm>
            <a:off x="476188" y="888912"/>
            <a:ext cx="7393414" cy="2316019"/>
          </a:xfrm>
          <a:prstGeom prst="rect">
            <a:avLst/>
          </a:prstGeom>
          <a:noFill/>
        </p:spPr>
        <p:txBody>
          <a:bodyPr wrap="square" rtlCol="0">
            <a:spAutoFit/>
          </a:bodyPr>
          <a:lstStyle/>
          <a:p>
            <a:pPr>
              <a:lnSpc>
                <a:spcPct val="150000"/>
              </a:lnSpc>
            </a:pPr>
            <a:r>
              <a:rPr lang="en-US" altLang="zh-CN" sz="1400" dirty="0">
                <a:latin typeface="Arial" panose="020B0604020202020204" pitchFamily="34" charset="0"/>
                <a:ea typeface="微软雅黑" panose="020B0503020204020204" pitchFamily="34" charset="-122"/>
              </a:rPr>
              <a:t>	</a:t>
            </a:r>
            <a:r>
              <a:rPr lang="zh-CN" altLang="en-US" sz="1400" dirty="0">
                <a:latin typeface="Arial" panose="020B0604020202020204" pitchFamily="34" charset="0"/>
                <a:ea typeface="微软雅黑" panose="020B0503020204020204" pitchFamily="34" charset="-122"/>
              </a:rPr>
              <a:t>本部分拟根据爬虫模块提供的评论信息来计算不同商品之间的相似度。</a:t>
            </a:r>
          </a:p>
          <a:p>
            <a:pPr>
              <a:lnSpc>
                <a:spcPct val="150000"/>
              </a:lnSpc>
            </a:pPr>
            <a:r>
              <a:rPr lang="zh-CN" altLang="en-US" sz="1400" dirty="0">
                <a:latin typeface="Arial" panose="020B0604020202020204" pitchFamily="34" charset="0"/>
                <a:ea typeface="微软雅黑" panose="020B0503020204020204" pitchFamily="34" charset="-122"/>
              </a:rPr>
              <a:t>	代码拟使用 </a:t>
            </a:r>
            <a:r>
              <a:rPr lang="en-US" altLang="zh-CN" sz="1400" dirty="0">
                <a:latin typeface="Arial" panose="020B0604020202020204" pitchFamily="34" charset="0"/>
                <a:ea typeface="微软雅黑" panose="020B0503020204020204" pitchFamily="34" charset="-122"/>
              </a:rPr>
              <a:t>Python </a:t>
            </a:r>
            <a:r>
              <a:rPr lang="zh-CN" altLang="en-US" sz="1400" dirty="0">
                <a:latin typeface="Arial" panose="020B0604020202020204" pitchFamily="34" charset="0"/>
                <a:ea typeface="微软雅黑" panose="020B0503020204020204" pitchFamily="34" charset="-122"/>
              </a:rPr>
              <a:t>语言编写，主要使用 </a:t>
            </a:r>
            <a:r>
              <a:rPr lang="en-US" altLang="zh-CN" sz="1400" dirty="0" err="1">
                <a:latin typeface="Arial" panose="020B0604020202020204" pitchFamily="34" charset="0"/>
                <a:ea typeface="微软雅黑" panose="020B0503020204020204" pitchFamily="34" charset="-122"/>
              </a:rPr>
              <a:t>jieba</a:t>
            </a:r>
            <a:r>
              <a:rPr lang="en-US" altLang="zh-CN" sz="1400" dirty="0">
                <a:latin typeface="Arial" panose="020B0604020202020204" pitchFamily="34" charset="0"/>
                <a:ea typeface="微软雅黑" panose="020B0503020204020204" pitchFamily="34" charset="-122"/>
              </a:rPr>
              <a:t>, textrank4zh </a:t>
            </a:r>
            <a:r>
              <a:rPr lang="zh-CN" altLang="en-US" sz="1400" dirty="0">
                <a:latin typeface="Arial" panose="020B0604020202020204" pitchFamily="34" charset="0"/>
                <a:ea typeface="微软雅黑" panose="020B0503020204020204" pitchFamily="34" charset="-122"/>
              </a:rPr>
              <a:t>等库。</a:t>
            </a:r>
          </a:p>
          <a:p>
            <a:pPr>
              <a:lnSpc>
                <a:spcPct val="150000"/>
              </a:lnSpc>
            </a:pPr>
            <a:r>
              <a:rPr lang="zh-CN" altLang="en-US" sz="1400" dirty="0">
                <a:latin typeface="Arial" panose="020B0604020202020204" pitchFamily="34" charset="0"/>
                <a:ea typeface="微软雅黑" panose="020B0503020204020204" pitchFamily="34" charset="-122"/>
              </a:rPr>
              <a:t>	此模块包括四个小部分：</a:t>
            </a:r>
          </a:p>
          <a:p>
            <a:pPr>
              <a:lnSpc>
                <a:spcPct val="150000"/>
              </a:lnSpc>
            </a:pPr>
            <a:r>
              <a:rPr lang="zh-CN" altLang="en-US" sz="1400" dirty="0">
                <a:latin typeface="Arial" panose="020B0604020202020204" pitchFamily="34" charset="0"/>
                <a:ea typeface="微软雅黑" panose="020B0503020204020204" pitchFamily="34" charset="-122"/>
              </a:rPr>
              <a:t>	</a:t>
            </a:r>
            <a:r>
              <a:rPr lang="en-US" altLang="zh-CN" sz="1400" dirty="0">
                <a:latin typeface="Arial" panose="020B0604020202020204" pitchFamily="34" charset="0"/>
                <a:ea typeface="微软雅黑" panose="020B0503020204020204" pitchFamily="34" charset="-122"/>
              </a:rPr>
              <a:t>1. </a:t>
            </a:r>
            <a:r>
              <a:rPr lang="zh-CN" altLang="en-US" sz="1400" dirty="0">
                <a:latin typeface="Arial" panose="020B0604020202020204" pitchFamily="34" charset="0"/>
                <a:ea typeface="微软雅黑" panose="020B0503020204020204" pitchFamily="34" charset="-122"/>
              </a:rPr>
              <a:t>数据处理；</a:t>
            </a:r>
          </a:p>
          <a:p>
            <a:pPr>
              <a:lnSpc>
                <a:spcPct val="150000"/>
              </a:lnSpc>
            </a:pPr>
            <a:r>
              <a:rPr lang="zh-CN" altLang="en-US" sz="1400" dirty="0">
                <a:latin typeface="Arial" panose="020B0604020202020204" pitchFamily="34" charset="0"/>
                <a:ea typeface="微软雅黑" panose="020B0503020204020204" pitchFamily="34" charset="-122"/>
              </a:rPr>
              <a:t>	</a:t>
            </a:r>
            <a:r>
              <a:rPr lang="en-US" altLang="zh-CN" sz="1400" dirty="0">
                <a:latin typeface="Arial" panose="020B0604020202020204" pitchFamily="34" charset="0"/>
                <a:ea typeface="微软雅黑" panose="020B0503020204020204" pitchFamily="34" charset="-122"/>
              </a:rPr>
              <a:t>2. </a:t>
            </a:r>
            <a:r>
              <a:rPr lang="zh-CN" altLang="en-US" sz="1400" dirty="0">
                <a:latin typeface="Arial" panose="020B0604020202020204" pitchFamily="34" charset="0"/>
                <a:ea typeface="微软雅黑" panose="020B0503020204020204" pitchFamily="34" charset="-122"/>
              </a:rPr>
              <a:t>获取每一个商品的特征字典；</a:t>
            </a:r>
          </a:p>
          <a:p>
            <a:pPr>
              <a:lnSpc>
                <a:spcPct val="150000"/>
              </a:lnSpc>
            </a:pPr>
            <a:r>
              <a:rPr lang="zh-CN" altLang="en-US" sz="1400" dirty="0">
                <a:latin typeface="Arial" panose="020B0604020202020204" pitchFamily="34" charset="0"/>
                <a:ea typeface="微软雅黑" panose="020B0503020204020204" pitchFamily="34" charset="-122"/>
              </a:rPr>
              <a:t>	</a:t>
            </a:r>
            <a:r>
              <a:rPr lang="en-US" altLang="zh-CN" sz="1400" dirty="0">
                <a:latin typeface="Arial" panose="020B0604020202020204" pitchFamily="34" charset="0"/>
                <a:ea typeface="微软雅黑" panose="020B0503020204020204" pitchFamily="34" charset="-122"/>
              </a:rPr>
              <a:t>3. </a:t>
            </a:r>
            <a:r>
              <a:rPr lang="zh-CN" altLang="en-US" sz="1400" dirty="0">
                <a:latin typeface="Arial" panose="020B0604020202020204" pitchFamily="34" charset="0"/>
                <a:ea typeface="微软雅黑" panose="020B0503020204020204" pitchFamily="34" charset="-122"/>
              </a:rPr>
              <a:t>生成商品特征向量；</a:t>
            </a:r>
          </a:p>
          <a:p>
            <a:pPr>
              <a:lnSpc>
                <a:spcPct val="150000"/>
              </a:lnSpc>
            </a:pPr>
            <a:r>
              <a:rPr lang="zh-CN" altLang="en-US" sz="1400" dirty="0">
                <a:latin typeface="Arial" panose="020B0604020202020204" pitchFamily="34" charset="0"/>
                <a:ea typeface="微软雅黑" panose="020B0503020204020204" pitchFamily="34" charset="-122"/>
              </a:rPr>
              <a:t>	</a:t>
            </a:r>
            <a:r>
              <a:rPr lang="en-US" altLang="zh-CN" sz="1400" dirty="0">
                <a:latin typeface="Arial" panose="020B0604020202020204" pitchFamily="34" charset="0"/>
                <a:ea typeface="微软雅黑" panose="020B0503020204020204" pitchFamily="34" charset="-122"/>
              </a:rPr>
              <a:t>4. </a:t>
            </a:r>
            <a:r>
              <a:rPr lang="zh-CN" altLang="en-US" sz="1400" dirty="0">
                <a:latin typeface="Arial" panose="020B0604020202020204" pitchFamily="34" charset="0"/>
                <a:ea typeface="微软雅黑" panose="020B0503020204020204" pitchFamily="34" charset="-122"/>
              </a:rPr>
              <a:t>计算商品相似度；</a:t>
            </a: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3570204"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个性化推荐</a:t>
            </a:r>
            <a:r>
              <a:rPr lang="en-US" altLang="zh-CN" sz="2400" b="1" dirty="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rPr>
              <a:t>推荐策略</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8" name="文本框 7"/>
          <p:cNvSpPr txBox="1"/>
          <p:nvPr/>
        </p:nvSpPr>
        <p:spPr>
          <a:xfrm>
            <a:off x="786567" y="1363833"/>
            <a:ext cx="5373973" cy="344710"/>
          </a:xfrm>
          <a:prstGeom prst="rect">
            <a:avLst/>
          </a:prstGeom>
          <a:noFill/>
        </p:spPr>
        <p:txBody>
          <a:bodyPr wrap="square" rtlCol="0">
            <a:spAutoFit/>
          </a:bodyPr>
          <a:lstStyle/>
          <a:p>
            <a:pPr>
              <a:lnSpc>
                <a:spcPct val="130000"/>
              </a:lnSpc>
            </a:pPr>
            <a:endParaRPr lang="zh-CN" altLang="en-US" sz="1400" dirty="0">
              <a:latin typeface="Arial" panose="020B0604020202020204" pitchFamily="34" charset="0"/>
              <a:ea typeface="微软雅黑" panose="020B0503020204020204" pitchFamily="34" charset="-122"/>
            </a:endParaRPr>
          </a:p>
        </p:txBody>
      </p:sp>
      <p:sp>
        <p:nvSpPr>
          <p:cNvPr id="2" name="文本框 1">
            <a:extLst>
              <a:ext uri="{FF2B5EF4-FFF2-40B4-BE49-F238E27FC236}">
                <a16:creationId xmlns:a16="http://schemas.microsoft.com/office/drawing/2014/main" id="{43079C6D-ED7A-4F5B-A2F6-4723819561D3}"/>
              </a:ext>
            </a:extLst>
          </p:cNvPr>
          <p:cNvSpPr txBox="1"/>
          <p:nvPr/>
        </p:nvSpPr>
        <p:spPr>
          <a:xfrm>
            <a:off x="501585" y="1034902"/>
            <a:ext cx="7926489" cy="3574889"/>
          </a:xfrm>
          <a:prstGeom prst="rect">
            <a:avLst/>
          </a:prstGeom>
          <a:noFill/>
        </p:spPr>
        <p:txBody>
          <a:bodyPr wrap="square" rtlCol="0">
            <a:spAutoFit/>
          </a:bodyPr>
          <a:lstStyle/>
          <a:p>
            <a:pPr>
              <a:lnSpc>
                <a:spcPct val="150000"/>
              </a:lnSpc>
            </a:pPr>
            <a:r>
              <a:rPr lang="en-US" altLang="zh-CN" sz="1400" dirty="0">
                <a:latin typeface="Arial" panose="020B0604020202020204" pitchFamily="34" charset="0"/>
                <a:ea typeface="微软雅黑" panose="020B0503020204020204" pitchFamily="34" charset="-122"/>
              </a:rPr>
              <a:t>	1. </a:t>
            </a:r>
            <a:r>
              <a:rPr lang="zh-CN" altLang="en-US" sz="1400" dirty="0">
                <a:latin typeface="Arial" panose="020B0604020202020204" pitchFamily="34" charset="0"/>
                <a:ea typeface="微软雅黑" panose="020B0503020204020204" pitchFamily="34" charset="-122"/>
              </a:rPr>
              <a:t>如果用户没有登录</a:t>
            </a:r>
            <a:endParaRPr lang="en-US" altLang="zh-CN" sz="1400" dirty="0">
              <a:latin typeface="Arial" panose="020B0604020202020204" pitchFamily="34" charset="0"/>
              <a:ea typeface="微软雅黑" panose="020B0503020204020204" pitchFamily="34" charset="-122"/>
            </a:endParaRPr>
          </a:p>
          <a:p>
            <a:pPr>
              <a:lnSpc>
                <a:spcPct val="150000"/>
              </a:lnSpc>
            </a:pPr>
            <a:r>
              <a:rPr lang="en-US" altLang="zh-CN" sz="1400" dirty="0">
                <a:latin typeface="Arial" panose="020B0604020202020204" pitchFamily="34" charset="0"/>
                <a:ea typeface="微软雅黑" panose="020B0503020204020204" pitchFamily="34" charset="-122"/>
              </a:rPr>
              <a:t>	</a:t>
            </a:r>
            <a:r>
              <a:rPr lang="zh-CN" altLang="en-US" sz="1400" dirty="0">
                <a:latin typeface="Arial" panose="020B0604020202020204" pitchFamily="34" charset="0"/>
                <a:ea typeface="微软雅黑" panose="020B0503020204020204" pitchFamily="34" charset="-122"/>
              </a:rPr>
              <a:t>推荐所有热门商品点击量最高的 </a:t>
            </a:r>
            <a:r>
              <a:rPr lang="en-US" altLang="zh-CN" sz="1400" dirty="0">
                <a:latin typeface="Arial" panose="020B0604020202020204" pitchFamily="34" charset="0"/>
                <a:ea typeface="微软雅黑" panose="020B0503020204020204" pitchFamily="34" charset="-122"/>
              </a:rPr>
              <a:t>max </a:t>
            </a:r>
            <a:r>
              <a:rPr lang="zh-CN" altLang="en-US" sz="1400" dirty="0">
                <a:latin typeface="Arial" panose="020B0604020202020204" pitchFamily="34" charset="0"/>
                <a:ea typeface="微软雅黑" panose="020B0503020204020204" pitchFamily="34" charset="-122"/>
              </a:rPr>
              <a:t>个商品，</a:t>
            </a:r>
            <a:r>
              <a:rPr lang="en-US" altLang="zh-CN" sz="1400" dirty="0">
                <a:latin typeface="Arial" panose="020B0604020202020204" pitchFamily="34" charset="0"/>
                <a:ea typeface="微软雅黑" panose="020B0503020204020204" pitchFamily="34" charset="-122"/>
              </a:rPr>
              <a:t>Hot</a:t>
            </a:r>
            <a:r>
              <a:rPr lang="zh-CN" altLang="en-US" sz="1400" dirty="0">
                <a:latin typeface="Arial" panose="020B0604020202020204" pitchFamily="34" charset="0"/>
                <a:ea typeface="微软雅黑" panose="020B0503020204020204" pitchFamily="34" charset="-122"/>
              </a:rPr>
              <a:t>（热门商品）作为所有人的推荐，未登录则首页只展示 </a:t>
            </a:r>
            <a:r>
              <a:rPr lang="en-US" altLang="zh-CN" sz="1400" dirty="0">
                <a:latin typeface="Arial" panose="020B0604020202020204" pitchFamily="34" charset="0"/>
                <a:ea typeface="微软雅黑" panose="020B0503020204020204" pitchFamily="34" charset="-122"/>
              </a:rPr>
              <a:t>Hot</a:t>
            </a:r>
            <a:r>
              <a:rPr lang="zh-CN" altLang="en-US" sz="1400" dirty="0">
                <a:latin typeface="Arial" panose="020B0604020202020204" pitchFamily="34" charset="0"/>
                <a:ea typeface="微软雅黑" panose="020B0503020204020204" pitchFamily="34" charset="-122"/>
              </a:rPr>
              <a:t>。</a:t>
            </a:r>
            <a:endParaRPr lang="en-US" altLang="zh-CN" sz="1400" dirty="0">
              <a:latin typeface="Arial" panose="020B0604020202020204" pitchFamily="34" charset="0"/>
              <a:ea typeface="微软雅黑" panose="020B0503020204020204" pitchFamily="34" charset="-122"/>
            </a:endParaRPr>
          </a:p>
          <a:p>
            <a:pPr>
              <a:lnSpc>
                <a:spcPct val="150000"/>
              </a:lnSpc>
            </a:pPr>
            <a:r>
              <a:rPr lang="en-US" altLang="zh-CN" sz="1400" dirty="0">
                <a:latin typeface="Arial" panose="020B0604020202020204" pitchFamily="34" charset="0"/>
                <a:ea typeface="微软雅黑" panose="020B0503020204020204" pitchFamily="34" charset="-122"/>
              </a:rPr>
              <a:t>	2. </a:t>
            </a:r>
            <a:r>
              <a:rPr lang="zh-CN" altLang="en-US" sz="1400" dirty="0">
                <a:latin typeface="Arial" panose="020B0604020202020204" pitchFamily="34" charset="0"/>
                <a:ea typeface="微软雅黑" panose="020B0503020204020204" pitchFamily="34" charset="-122"/>
              </a:rPr>
              <a:t>如果用户已经登录（个性化推荐策略）</a:t>
            </a:r>
            <a:endParaRPr lang="en-US" altLang="zh-CN" sz="1400" dirty="0">
              <a:latin typeface="Arial" panose="020B0604020202020204" pitchFamily="34" charset="0"/>
              <a:ea typeface="微软雅黑" panose="020B0503020204020204" pitchFamily="34" charset="-122"/>
            </a:endParaRPr>
          </a:p>
          <a:p>
            <a:pPr>
              <a:lnSpc>
                <a:spcPct val="150000"/>
              </a:lnSpc>
            </a:pPr>
            <a:r>
              <a:rPr lang="en-US" altLang="zh-CN" sz="1400" dirty="0">
                <a:latin typeface="Arial" panose="020B0604020202020204" pitchFamily="34" charset="0"/>
                <a:ea typeface="微软雅黑" panose="020B0503020204020204" pitchFamily="34" charset="-122"/>
              </a:rPr>
              <a:t>	</a:t>
            </a:r>
            <a:r>
              <a:rPr lang="zh-CN" altLang="en-US" sz="1400" dirty="0">
                <a:latin typeface="Arial" panose="020B0604020202020204" pitchFamily="34" charset="0"/>
                <a:ea typeface="微软雅黑" panose="020B0503020204020204" pitchFamily="34" charset="-122"/>
              </a:rPr>
              <a:t>（</a:t>
            </a:r>
            <a:r>
              <a:rPr lang="en-US" altLang="zh-CN" sz="1400" dirty="0">
                <a:latin typeface="Arial" panose="020B0604020202020204" pitchFamily="34" charset="0"/>
                <a:ea typeface="微软雅黑" panose="020B0503020204020204" pitchFamily="34" charset="-122"/>
              </a:rPr>
              <a:t>1</a:t>
            </a:r>
            <a:r>
              <a:rPr lang="zh-CN" altLang="en-US" sz="1400" dirty="0">
                <a:latin typeface="Arial" panose="020B0604020202020204" pitchFamily="34" charset="0"/>
                <a:ea typeface="微软雅黑" panose="020B0503020204020204" pitchFamily="34" charset="-122"/>
              </a:rPr>
              <a:t>）判断该用户的购物车是否为空，如果不为空，根据购物车内商品进行推荐，推荐依据是商品相似度；</a:t>
            </a:r>
          </a:p>
          <a:p>
            <a:pPr>
              <a:lnSpc>
                <a:spcPct val="150000"/>
              </a:lnSpc>
            </a:pPr>
            <a:r>
              <a:rPr lang="zh-CN" altLang="en-US" sz="1400" dirty="0">
                <a:latin typeface="Arial" panose="020B0604020202020204" pitchFamily="34" charset="0"/>
                <a:ea typeface="微软雅黑" panose="020B0503020204020204" pitchFamily="34" charset="-122"/>
              </a:rPr>
              <a:t>	（</a:t>
            </a:r>
            <a:r>
              <a:rPr lang="en-US" altLang="zh-CN" sz="1400" dirty="0">
                <a:latin typeface="Arial" panose="020B0604020202020204" pitchFamily="34" charset="0"/>
                <a:ea typeface="微软雅黑" panose="020B0503020204020204" pitchFamily="34" charset="-122"/>
              </a:rPr>
              <a:t>2</a:t>
            </a:r>
            <a:r>
              <a:rPr lang="zh-CN" altLang="en-US" sz="1400" dirty="0">
                <a:latin typeface="Arial" panose="020B0604020202020204" pitchFamily="34" charset="0"/>
                <a:ea typeface="微软雅黑" panose="020B0503020204020204" pitchFamily="34" charset="-122"/>
              </a:rPr>
              <a:t>）判断用户的浏览历史是否为空，如果浏览历史不为空，根据浏览历史推荐，推荐依据是商品点击量；</a:t>
            </a:r>
            <a:endParaRPr lang="en-US" altLang="zh-CN" sz="1400" dirty="0">
              <a:latin typeface="Arial" panose="020B0604020202020204" pitchFamily="34" charset="0"/>
              <a:ea typeface="微软雅黑" panose="020B0503020204020204" pitchFamily="34" charset="-122"/>
            </a:endParaRPr>
          </a:p>
          <a:p>
            <a:pPr>
              <a:lnSpc>
                <a:spcPct val="150000"/>
              </a:lnSpc>
            </a:pPr>
            <a:r>
              <a:rPr lang="en-US" altLang="zh-CN" dirty="0">
                <a:latin typeface="Arial" panose="020B0604020202020204" pitchFamily="34" charset="0"/>
                <a:ea typeface="微软雅黑" panose="020B0503020204020204" pitchFamily="34" charset="-122"/>
              </a:rPr>
              <a:t>	</a:t>
            </a:r>
            <a:r>
              <a:rPr lang="zh-CN" altLang="en-US" sz="1400" dirty="0">
                <a:latin typeface="Arial" panose="020B0604020202020204" pitchFamily="34" charset="0"/>
                <a:ea typeface="微软雅黑" panose="020B0503020204020204" pitchFamily="34" charset="-122"/>
              </a:rPr>
              <a:t>（</a:t>
            </a:r>
            <a:r>
              <a:rPr lang="en-US" altLang="zh-CN" dirty="0">
                <a:latin typeface="Arial" panose="020B0604020202020204" pitchFamily="34" charset="0"/>
                <a:ea typeface="微软雅黑" panose="020B0503020204020204" pitchFamily="34" charset="-122"/>
              </a:rPr>
              <a:t>3</a:t>
            </a:r>
            <a:r>
              <a:rPr lang="zh-CN" altLang="en-US" sz="1400" dirty="0">
                <a:latin typeface="Arial" panose="020B0604020202020204" pitchFamily="34" charset="0"/>
                <a:ea typeface="微软雅黑" panose="020B0503020204020204" pitchFamily="34" charset="-122"/>
              </a:rPr>
              <a:t>）根据用户相似度进行商品推荐。</a:t>
            </a:r>
          </a:p>
          <a:p>
            <a:pPr>
              <a:lnSpc>
                <a:spcPct val="150000"/>
              </a:lnSpc>
            </a:pPr>
            <a:endParaRPr lang="zh-CN" altLang="en-US" sz="1400" dirty="0">
              <a:latin typeface="Arial" panose="020B0604020202020204" pitchFamily="34" charset="0"/>
              <a:ea typeface="微软雅黑" panose="020B0503020204020204" pitchFamily="34" charset="-122"/>
            </a:endParaRPr>
          </a:p>
          <a:p>
            <a:pPr>
              <a:lnSpc>
                <a:spcPct val="130000"/>
              </a:lnSpc>
            </a:pPr>
            <a:endParaRPr lang="zh-CN" altLang="en-US" sz="14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3846136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6</a:t>
            </a:r>
            <a:endParaRPr lang="en-US" sz="5400" b="1" dirty="0">
              <a:solidFill>
                <a:schemeClr val="bg1"/>
              </a:solidFill>
            </a:endParaRPr>
          </a:p>
        </p:txBody>
      </p:sp>
      <p:sp>
        <p:nvSpPr>
          <p:cNvPr id="29" name="矩形 28"/>
          <p:cNvSpPr/>
          <p:nvPr/>
        </p:nvSpPr>
        <p:spPr>
          <a:xfrm>
            <a:off x="3898898" y="2090423"/>
            <a:ext cx="1677382" cy="530915"/>
          </a:xfrm>
          <a:prstGeom prst="rect">
            <a:avLst/>
          </a:prstGeom>
        </p:spPr>
        <p:txBody>
          <a:bodyPr wrap="none" lIns="68580" tIns="34290" rIns="68580" bIns="34290">
            <a:spAutoFit/>
          </a:bodyPr>
          <a:lstStyle/>
          <a:p>
            <a:pPr algn="l"/>
            <a:r>
              <a:rPr lang="zh-CN" altLang="en-US" sz="3000" b="1">
                <a:solidFill>
                  <a:schemeClr val="bg1"/>
                </a:solidFill>
              </a:rPr>
              <a:t>预期结果</a:t>
            </a:r>
            <a:endParaRPr lang="zh-CN" altLang="en-US" sz="3000"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1200" y="1569043"/>
            <a:ext cx="1577452" cy="1581426"/>
            <a:chOff x="1602769" y="143838"/>
            <a:chExt cx="1331936" cy="1331936"/>
          </a:xfrm>
        </p:grpSpPr>
        <p:sp>
          <p:nvSpPr>
            <p:cNvPr id="4" name="椭圆 3"/>
            <p:cNvSpPr/>
            <p:nvPr/>
          </p:nvSpPr>
          <p:spPr>
            <a:xfrm>
              <a:off x="1602769" y="143838"/>
              <a:ext cx="1331936" cy="1331936"/>
            </a:xfrm>
            <a:prstGeom prst="ellipse">
              <a:avLst/>
            </a:prstGeom>
            <a:ln w="165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TextBox 145"/>
            <p:cNvSpPr txBox="1"/>
            <p:nvPr/>
          </p:nvSpPr>
          <p:spPr>
            <a:xfrm>
              <a:off x="1679041" y="396413"/>
              <a:ext cx="1189310" cy="584775"/>
            </a:xfrm>
            <a:prstGeom prst="rect">
              <a:avLst/>
            </a:prstGeom>
            <a:noFill/>
          </p:spPr>
          <p:txBody>
            <a:bodyPr wrap="square" rtlCol="0">
              <a:spAutoFit/>
            </a:bodyPr>
            <a:lstStyle/>
            <a:p>
              <a:pPr algn="ctr"/>
              <a:r>
                <a:rPr lang="zh-CN" altLang="en-US" sz="2700" b="1" dirty="0">
                  <a:solidFill>
                    <a:schemeClr val="bg1"/>
                  </a:solidFill>
                  <a:latin typeface="微软雅黑" panose="020B0503020204020204" pitchFamily="34" charset="-122"/>
                  <a:ea typeface="微软雅黑" panose="020B0503020204020204" pitchFamily="34" charset="-122"/>
                </a:rPr>
                <a:t>目录</a:t>
              </a:r>
            </a:p>
          </p:txBody>
        </p:sp>
        <p:sp>
          <p:nvSpPr>
            <p:cNvPr id="147" name="TextBox 146"/>
            <p:cNvSpPr txBox="1"/>
            <p:nvPr/>
          </p:nvSpPr>
          <p:spPr>
            <a:xfrm>
              <a:off x="1638153" y="937949"/>
              <a:ext cx="1263808" cy="303973"/>
            </a:xfrm>
            <a:prstGeom prst="rect">
              <a:avLst/>
            </a:prstGeom>
            <a:noFill/>
          </p:spPr>
          <p:txBody>
            <a:bodyPr wrap="square" rtlCol="0">
              <a:spAutoFit/>
            </a:bodyPr>
            <a:lstStyle/>
            <a:p>
              <a:pPr algn="ctr"/>
              <a:r>
                <a:rPr lang="en-US" altLang="zh-CN" sz="1100" dirty="0">
                  <a:solidFill>
                    <a:schemeClr val="bg1"/>
                  </a:solidFill>
                  <a:latin typeface="微软雅黑" panose="020B0503020204020204" pitchFamily="34" charset="-122"/>
                  <a:ea typeface="微软雅黑" panose="020B0503020204020204" pitchFamily="34" charset="-122"/>
                </a:rPr>
                <a:t>CONTENTS</a:t>
              </a:r>
              <a:endParaRPr lang="zh-CN" altLang="en-US" sz="1100" dirty="0">
                <a:solidFill>
                  <a:schemeClr val="bg1"/>
                </a:solidFill>
                <a:latin typeface="微软雅黑" panose="020B0503020204020204" pitchFamily="34" charset="-122"/>
                <a:ea typeface="微软雅黑" panose="020B0503020204020204" pitchFamily="34" charset="-122"/>
              </a:endParaRPr>
            </a:p>
          </p:txBody>
        </p:sp>
      </p:grpSp>
      <p:sp>
        <p:nvSpPr>
          <p:cNvPr id="3" name="任意多边形: 形状 2">
            <a:extLst>
              <a:ext uri="{FF2B5EF4-FFF2-40B4-BE49-F238E27FC236}">
                <a16:creationId xmlns:a16="http://schemas.microsoft.com/office/drawing/2014/main" id="{7B4D8393-794C-48F9-BB94-B03401027A0B}"/>
              </a:ext>
            </a:extLst>
          </p:cNvPr>
          <p:cNvSpPr/>
          <p:nvPr/>
        </p:nvSpPr>
        <p:spPr>
          <a:xfrm>
            <a:off x="2450644" y="785221"/>
            <a:ext cx="1685560" cy="3374336"/>
          </a:xfrm>
          <a:custGeom>
            <a:avLst/>
            <a:gdLst>
              <a:gd name="connsiteX0" fmla="*/ 320056 w 1685560"/>
              <a:gd name="connsiteY0" fmla="*/ 0 h 3374336"/>
              <a:gd name="connsiteX1" fmla="*/ 94504 w 1685560"/>
              <a:gd name="connsiteY1" fmla="*/ 3133344 h 3374336"/>
              <a:gd name="connsiteX2" fmla="*/ 1685560 w 1685560"/>
              <a:gd name="connsiteY2" fmla="*/ 2926080 h 3374336"/>
            </a:gdLst>
            <a:ahLst/>
            <a:cxnLst>
              <a:cxn ang="0">
                <a:pos x="connsiteX0" y="connsiteY0"/>
              </a:cxn>
              <a:cxn ang="0">
                <a:pos x="connsiteX1" y="connsiteY1"/>
              </a:cxn>
              <a:cxn ang="0">
                <a:pos x="connsiteX2" y="connsiteY2"/>
              </a:cxn>
            </a:cxnLst>
            <a:rect l="l" t="t" r="r" b="b"/>
            <a:pathLst>
              <a:path w="1685560" h="3374336">
                <a:moveTo>
                  <a:pt x="320056" y="0"/>
                </a:moveTo>
                <a:cubicBezTo>
                  <a:pt x="93488" y="1322832"/>
                  <a:pt x="-133080" y="2645664"/>
                  <a:pt x="94504" y="3133344"/>
                </a:cubicBezTo>
                <a:cubicBezTo>
                  <a:pt x="322088" y="3621024"/>
                  <a:pt x="1003824" y="3273552"/>
                  <a:pt x="1685560" y="292608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弧形 6">
            <a:extLst>
              <a:ext uri="{FF2B5EF4-FFF2-40B4-BE49-F238E27FC236}">
                <a16:creationId xmlns:a16="http://schemas.microsoft.com/office/drawing/2014/main" id="{C19BC622-B51D-4C29-B2DC-FE0DF0FA6004}"/>
              </a:ext>
            </a:extLst>
          </p:cNvPr>
          <p:cNvSpPr/>
          <p:nvPr/>
        </p:nvSpPr>
        <p:spPr>
          <a:xfrm>
            <a:off x="996764" y="622142"/>
            <a:ext cx="3380903" cy="3779520"/>
          </a:xfrm>
          <a:prstGeom prst="arc">
            <a:avLst>
              <a:gd name="adj1" fmla="val 16200000"/>
              <a:gd name="adj2" fmla="val 548501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流程图: 接点 7">
            <a:extLst>
              <a:ext uri="{FF2B5EF4-FFF2-40B4-BE49-F238E27FC236}">
                <a16:creationId xmlns:a16="http://schemas.microsoft.com/office/drawing/2014/main" id="{1107CD53-D7AA-452E-B078-4953F27FB80D}"/>
              </a:ext>
            </a:extLst>
          </p:cNvPr>
          <p:cNvSpPr/>
          <p:nvPr/>
        </p:nvSpPr>
        <p:spPr>
          <a:xfrm>
            <a:off x="2926148" y="523093"/>
            <a:ext cx="445008" cy="424289"/>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0" name="流程图: 接点 9">
            <a:extLst>
              <a:ext uri="{FF2B5EF4-FFF2-40B4-BE49-F238E27FC236}">
                <a16:creationId xmlns:a16="http://schemas.microsoft.com/office/drawing/2014/main" id="{CC93DB72-812B-41D7-B7D1-D02842EDC0B9}"/>
              </a:ext>
            </a:extLst>
          </p:cNvPr>
          <p:cNvSpPr/>
          <p:nvPr/>
        </p:nvSpPr>
        <p:spPr>
          <a:xfrm>
            <a:off x="3633931" y="946403"/>
            <a:ext cx="445008" cy="424289"/>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1" name="流程图: 接点 10">
            <a:extLst>
              <a:ext uri="{FF2B5EF4-FFF2-40B4-BE49-F238E27FC236}">
                <a16:creationId xmlns:a16="http://schemas.microsoft.com/office/drawing/2014/main" id="{1DD49BAB-9506-413D-8483-5D51FFF4619F}"/>
              </a:ext>
            </a:extLst>
          </p:cNvPr>
          <p:cNvSpPr/>
          <p:nvPr/>
        </p:nvSpPr>
        <p:spPr>
          <a:xfrm>
            <a:off x="4045281" y="1566709"/>
            <a:ext cx="445008" cy="424289"/>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2" name="流程图: 接点 11">
            <a:extLst>
              <a:ext uri="{FF2B5EF4-FFF2-40B4-BE49-F238E27FC236}">
                <a16:creationId xmlns:a16="http://schemas.microsoft.com/office/drawing/2014/main" id="{192D63DF-F0C6-4F12-82D7-9880E6E19DB1}"/>
              </a:ext>
            </a:extLst>
          </p:cNvPr>
          <p:cNvSpPr/>
          <p:nvPr/>
        </p:nvSpPr>
        <p:spPr>
          <a:xfrm>
            <a:off x="4178694" y="2288651"/>
            <a:ext cx="445008" cy="424289"/>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3" name="流程图: 接点 12">
            <a:extLst>
              <a:ext uri="{FF2B5EF4-FFF2-40B4-BE49-F238E27FC236}">
                <a16:creationId xmlns:a16="http://schemas.microsoft.com/office/drawing/2014/main" id="{0BEFB7A7-52A9-4308-9DAD-2B15ED630716}"/>
              </a:ext>
            </a:extLst>
          </p:cNvPr>
          <p:cNvSpPr/>
          <p:nvPr/>
        </p:nvSpPr>
        <p:spPr>
          <a:xfrm>
            <a:off x="4045281" y="3020331"/>
            <a:ext cx="445008" cy="424289"/>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14" name="流程图: 接点 13">
            <a:extLst>
              <a:ext uri="{FF2B5EF4-FFF2-40B4-BE49-F238E27FC236}">
                <a16:creationId xmlns:a16="http://schemas.microsoft.com/office/drawing/2014/main" id="{9A5C47D6-9B1C-43BA-BD88-032FBE108B22}"/>
              </a:ext>
            </a:extLst>
          </p:cNvPr>
          <p:cNvSpPr/>
          <p:nvPr/>
        </p:nvSpPr>
        <p:spPr>
          <a:xfrm>
            <a:off x="3025167" y="4098425"/>
            <a:ext cx="445008" cy="424289"/>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
        <p:nvSpPr>
          <p:cNvPr id="15" name="文本框 14">
            <a:extLst>
              <a:ext uri="{FF2B5EF4-FFF2-40B4-BE49-F238E27FC236}">
                <a16:creationId xmlns:a16="http://schemas.microsoft.com/office/drawing/2014/main" id="{58A29B31-039F-4F66-B41C-E92BD343684C}"/>
              </a:ext>
            </a:extLst>
          </p:cNvPr>
          <p:cNvSpPr txBox="1"/>
          <p:nvPr/>
        </p:nvSpPr>
        <p:spPr>
          <a:xfrm>
            <a:off x="3371156" y="408844"/>
            <a:ext cx="1658112" cy="699166"/>
          </a:xfrm>
          <a:prstGeom prst="rect">
            <a:avLst/>
          </a:prstGeom>
          <a:noFill/>
        </p:spPr>
        <p:txBody>
          <a:bodyPr wrap="square" rtlCol="0">
            <a:spAutoFit/>
          </a:bodyPr>
          <a:lstStyle/>
          <a:p>
            <a:pPr>
              <a:lnSpc>
                <a:spcPct val="130000"/>
              </a:lnSpc>
            </a:pPr>
            <a:r>
              <a:rPr lang="zh-CN" altLang="en-US" sz="1600" dirty="0">
                <a:latin typeface="Arial" panose="020B0604020202020204" pitchFamily="34" charset="0"/>
                <a:ea typeface="微软雅黑" panose="020B0503020204020204" pitchFamily="34" charset="-122"/>
              </a:rPr>
              <a:t>研究背景及意义</a:t>
            </a:r>
            <a:endParaRPr lang="en-US" altLang="zh-CN" sz="1600" dirty="0">
              <a:latin typeface="Arial" panose="020B0604020202020204" pitchFamily="34" charset="0"/>
              <a:ea typeface="微软雅黑" panose="020B0503020204020204" pitchFamily="34" charset="-122"/>
            </a:endParaRPr>
          </a:p>
          <a:p>
            <a:pPr>
              <a:lnSpc>
                <a:spcPct val="130000"/>
              </a:lnSpc>
            </a:pPr>
            <a:endParaRPr lang="zh-CN" altLang="en-US" sz="1600" dirty="0">
              <a:latin typeface="Arial" panose="020B0604020202020204" pitchFamily="34" charset="0"/>
              <a:ea typeface="微软雅黑" panose="020B0503020204020204" pitchFamily="34" charset="-122"/>
            </a:endParaRPr>
          </a:p>
        </p:txBody>
      </p:sp>
      <p:sp>
        <p:nvSpPr>
          <p:cNvPr id="16" name="文本框 15">
            <a:extLst>
              <a:ext uri="{FF2B5EF4-FFF2-40B4-BE49-F238E27FC236}">
                <a16:creationId xmlns:a16="http://schemas.microsoft.com/office/drawing/2014/main" id="{B03ECA76-9903-48F0-B82C-576270C9398E}"/>
              </a:ext>
            </a:extLst>
          </p:cNvPr>
          <p:cNvSpPr txBox="1"/>
          <p:nvPr/>
        </p:nvSpPr>
        <p:spPr>
          <a:xfrm>
            <a:off x="4028096" y="924810"/>
            <a:ext cx="2235042" cy="699166"/>
          </a:xfrm>
          <a:prstGeom prst="rect">
            <a:avLst/>
          </a:prstGeom>
          <a:noFill/>
        </p:spPr>
        <p:txBody>
          <a:bodyPr wrap="square" rtlCol="0">
            <a:spAutoFit/>
          </a:bodyPr>
          <a:lstStyle/>
          <a:p>
            <a:pPr>
              <a:lnSpc>
                <a:spcPct val="130000"/>
              </a:lnSpc>
            </a:pPr>
            <a:r>
              <a:rPr lang="zh-CN" altLang="en-US" sz="1600" dirty="0">
                <a:latin typeface="Arial" panose="020B0604020202020204" pitchFamily="34" charset="0"/>
                <a:ea typeface="微软雅黑" panose="020B0503020204020204" pitchFamily="34" charset="-122"/>
              </a:rPr>
              <a:t>研究现状</a:t>
            </a:r>
            <a:endParaRPr lang="en-US" altLang="zh-CN" sz="1600" dirty="0">
              <a:latin typeface="Arial" panose="020B0604020202020204" pitchFamily="34" charset="0"/>
              <a:ea typeface="微软雅黑" panose="020B0503020204020204" pitchFamily="34" charset="-122"/>
            </a:endParaRPr>
          </a:p>
          <a:p>
            <a:pPr>
              <a:lnSpc>
                <a:spcPct val="130000"/>
              </a:lnSpc>
            </a:pPr>
            <a:endParaRPr lang="zh-CN" altLang="en-US" sz="1600" dirty="0">
              <a:latin typeface="Arial" panose="020B0604020202020204" pitchFamily="34" charset="0"/>
              <a:ea typeface="微软雅黑" panose="020B0503020204020204" pitchFamily="34" charset="-122"/>
            </a:endParaRPr>
          </a:p>
        </p:txBody>
      </p:sp>
      <p:sp>
        <p:nvSpPr>
          <p:cNvPr id="17" name="文本框 16">
            <a:extLst>
              <a:ext uri="{FF2B5EF4-FFF2-40B4-BE49-F238E27FC236}">
                <a16:creationId xmlns:a16="http://schemas.microsoft.com/office/drawing/2014/main" id="{D6A80C23-4B24-4739-90B7-5768F8FD2831}"/>
              </a:ext>
            </a:extLst>
          </p:cNvPr>
          <p:cNvSpPr txBox="1"/>
          <p:nvPr/>
        </p:nvSpPr>
        <p:spPr>
          <a:xfrm>
            <a:off x="4523947" y="1531032"/>
            <a:ext cx="2049729" cy="380810"/>
          </a:xfrm>
          <a:prstGeom prst="rect">
            <a:avLst/>
          </a:prstGeom>
          <a:noFill/>
        </p:spPr>
        <p:txBody>
          <a:bodyPr wrap="square" rtlCol="0">
            <a:spAutoFit/>
          </a:bodyPr>
          <a:lstStyle/>
          <a:p>
            <a:pPr>
              <a:lnSpc>
                <a:spcPct val="130000"/>
              </a:lnSpc>
            </a:pPr>
            <a:r>
              <a:rPr lang="zh-CN" altLang="en-US" sz="1600" dirty="0">
                <a:latin typeface="Arial" panose="020B0604020202020204" pitchFamily="34" charset="0"/>
                <a:ea typeface="微软雅黑" panose="020B0503020204020204" pitchFamily="34" charset="-122"/>
              </a:rPr>
              <a:t>需求分析</a:t>
            </a:r>
          </a:p>
        </p:txBody>
      </p:sp>
      <p:sp>
        <p:nvSpPr>
          <p:cNvPr id="18" name="文本框 17">
            <a:extLst>
              <a:ext uri="{FF2B5EF4-FFF2-40B4-BE49-F238E27FC236}">
                <a16:creationId xmlns:a16="http://schemas.microsoft.com/office/drawing/2014/main" id="{2871C39F-F8E3-4467-973C-5629FEAC91B8}"/>
              </a:ext>
            </a:extLst>
          </p:cNvPr>
          <p:cNvSpPr txBox="1"/>
          <p:nvPr/>
        </p:nvSpPr>
        <p:spPr>
          <a:xfrm>
            <a:off x="4663219" y="2293100"/>
            <a:ext cx="1005403" cy="699166"/>
          </a:xfrm>
          <a:prstGeom prst="rect">
            <a:avLst/>
          </a:prstGeom>
          <a:noFill/>
        </p:spPr>
        <p:txBody>
          <a:bodyPr wrap="none" rtlCol="0">
            <a:spAutoFit/>
          </a:bodyPr>
          <a:lstStyle/>
          <a:p>
            <a:pPr>
              <a:lnSpc>
                <a:spcPct val="130000"/>
              </a:lnSpc>
            </a:pPr>
            <a:r>
              <a:rPr lang="zh-CN" altLang="en-US" sz="1600" dirty="0">
                <a:latin typeface="Arial" panose="020B0604020202020204" pitchFamily="34" charset="0"/>
                <a:ea typeface="微软雅黑" panose="020B0503020204020204" pitchFamily="34" charset="-122"/>
              </a:rPr>
              <a:t>概要设计</a:t>
            </a:r>
            <a:endParaRPr lang="en-US" altLang="zh-CN" sz="1600" dirty="0">
              <a:latin typeface="Arial" panose="020B0604020202020204" pitchFamily="34" charset="0"/>
              <a:ea typeface="微软雅黑" panose="020B0503020204020204" pitchFamily="34" charset="-122"/>
            </a:endParaRPr>
          </a:p>
          <a:p>
            <a:pPr>
              <a:lnSpc>
                <a:spcPct val="130000"/>
              </a:lnSpc>
            </a:pPr>
            <a:endParaRPr lang="zh-CN" altLang="en-US" sz="1600" dirty="0">
              <a:latin typeface="Arial" panose="020B0604020202020204" pitchFamily="34" charset="0"/>
              <a:ea typeface="微软雅黑" panose="020B0503020204020204" pitchFamily="34" charset="-122"/>
            </a:endParaRPr>
          </a:p>
        </p:txBody>
      </p:sp>
      <p:sp>
        <p:nvSpPr>
          <p:cNvPr id="19" name="文本框 18">
            <a:extLst>
              <a:ext uri="{FF2B5EF4-FFF2-40B4-BE49-F238E27FC236}">
                <a16:creationId xmlns:a16="http://schemas.microsoft.com/office/drawing/2014/main" id="{6A54C47A-BD36-4A36-A590-70B344E2569C}"/>
              </a:ext>
            </a:extLst>
          </p:cNvPr>
          <p:cNvSpPr txBox="1"/>
          <p:nvPr/>
        </p:nvSpPr>
        <p:spPr>
          <a:xfrm>
            <a:off x="4526566" y="3061740"/>
            <a:ext cx="1005403" cy="699166"/>
          </a:xfrm>
          <a:prstGeom prst="rect">
            <a:avLst/>
          </a:prstGeom>
          <a:noFill/>
        </p:spPr>
        <p:txBody>
          <a:bodyPr wrap="none" rtlCol="0">
            <a:spAutoFit/>
          </a:bodyPr>
          <a:lstStyle/>
          <a:p>
            <a:pPr>
              <a:lnSpc>
                <a:spcPct val="130000"/>
              </a:lnSpc>
            </a:pPr>
            <a:r>
              <a:rPr lang="zh-CN" altLang="en-US" sz="1600" dirty="0">
                <a:latin typeface="Arial" panose="020B0604020202020204" pitchFamily="34" charset="0"/>
                <a:ea typeface="微软雅黑" panose="020B0503020204020204" pitchFamily="34" charset="-122"/>
              </a:rPr>
              <a:t>详细设计</a:t>
            </a:r>
            <a:endParaRPr lang="en-US" altLang="zh-CN" sz="1600" dirty="0">
              <a:latin typeface="Arial" panose="020B0604020202020204" pitchFamily="34" charset="0"/>
              <a:ea typeface="微软雅黑" panose="020B0503020204020204" pitchFamily="34" charset="-122"/>
            </a:endParaRPr>
          </a:p>
          <a:p>
            <a:pPr>
              <a:lnSpc>
                <a:spcPct val="130000"/>
              </a:lnSpc>
            </a:pPr>
            <a:endParaRPr lang="zh-CN" altLang="en-US" sz="1600" dirty="0">
              <a:latin typeface="Arial" panose="020B0604020202020204" pitchFamily="34" charset="0"/>
              <a:ea typeface="微软雅黑" panose="020B0503020204020204" pitchFamily="34" charset="-122"/>
            </a:endParaRPr>
          </a:p>
        </p:txBody>
      </p:sp>
      <p:sp>
        <p:nvSpPr>
          <p:cNvPr id="20" name="文本框 19">
            <a:extLst>
              <a:ext uri="{FF2B5EF4-FFF2-40B4-BE49-F238E27FC236}">
                <a16:creationId xmlns:a16="http://schemas.microsoft.com/office/drawing/2014/main" id="{9E7606EF-1AD9-49BA-B373-C20B6FD7C353}"/>
              </a:ext>
            </a:extLst>
          </p:cNvPr>
          <p:cNvSpPr txBox="1"/>
          <p:nvPr/>
        </p:nvSpPr>
        <p:spPr>
          <a:xfrm>
            <a:off x="3484886" y="4157400"/>
            <a:ext cx="1620957" cy="699166"/>
          </a:xfrm>
          <a:prstGeom prst="rect">
            <a:avLst/>
          </a:prstGeom>
          <a:noFill/>
        </p:spPr>
        <p:txBody>
          <a:bodyPr wrap="none" rtlCol="0">
            <a:spAutoFit/>
          </a:bodyPr>
          <a:lstStyle/>
          <a:p>
            <a:pPr>
              <a:lnSpc>
                <a:spcPct val="130000"/>
              </a:lnSpc>
            </a:pPr>
            <a:r>
              <a:rPr lang="zh-CN" altLang="en-US" sz="1600" dirty="0">
                <a:latin typeface="Arial" panose="020B0604020202020204" pitchFamily="34" charset="0"/>
                <a:ea typeface="微软雅黑" panose="020B0503020204020204" pitchFamily="34" charset="-122"/>
              </a:rPr>
              <a:t>工作安排及分工</a:t>
            </a:r>
            <a:endParaRPr lang="en-US" altLang="zh-CN" sz="1600" dirty="0">
              <a:latin typeface="Arial" panose="020B0604020202020204" pitchFamily="34" charset="0"/>
              <a:ea typeface="微软雅黑" panose="020B0503020204020204" pitchFamily="34" charset="-122"/>
            </a:endParaRPr>
          </a:p>
          <a:p>
            <a:pPr>
              <a:lnSpc>
                <a:spcPct val="130000"/>
              </a:lnSpc>
            </a:pPr>
            <a:endParaRPr lang="zh-CN" altLang="en-US" sz="1600" dirty="0">
              <a:latin typeface="Arial" panose="020B0604020202020204" pitchFamily="34" charset="0"/>
              <a:ea typeface="微软雅黑" panose="020B0503020204020204" pitchFamily="34" charset="-122"/>
            </a:endParaRPr>
          </a:p>
        </p:txBody>
      </p:sp>
      <p:sp>
        <p:nvSpPr>
          <p:cNvPr id="21" name="流程图: 接点 20">
            <a:extLst>
              <a:ext uri="{FF2B5EF4-FFF2-40B4-BE49-F238E27FC236}">
                <a16:creationId xmlns:a16="http://schemas.microsoft.com/office/drawing/2014/main" id="{103B51FE-BFA9-4D47-876C-EDEAEB33CBB4}"/>
              </a:ext>
            </a:extLst>
          </p:cNvPr>
          <p:cNvSpPr/>
          <p:nvPr/>
        </p:nvSpPr>
        <p:spPr>
          <a:xfrm>
            <a:off x="3687834" y="3610774"/>
            <a:ext cx="445008" cy="424289"/>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22" name="文本框 21">
            <a:extLst>
              <a:ext uri="{FF2B5EF4-FFF2-40B4-BE49-F238E27FC236}">
                <a16:creationId xmlns:a16="http://schemas.microsoft.com/office/drawing/2014/main" id="{F626C6C2-7FD7-4188-9C58-3617F5755F98}"/>
              </a:ext>
            </a:extLst>
          </p:cNvPr>
          <p:cNvSpPr txBox="1"/>
          <p:nvPr/>
        </p:nvSpPr>
        <p:spPr>
          <a:xfrm>
            <a:off x="4121000" y="3687537"/>
            <a:ext cx="1005403" cy="699166"/>
          </a:xfrm>
          <a:prstGeom prst="rect">
            <a:avLst/>
          </a:prstGeom>
          <a:noFill/>
        </p:spPr>
        <p:txBody>
          <a:bodyPr wrap="none" rtlCol="0">
            <a:spAutoFit/>
          </a:bodyPr>
          <a:lstStyle/>
          <a:p>
            <a:pPr>
              <a:lnSpc>
                <a:spcPct val="130000"/>
              </a:lnSpc>
            </a:pPr>
            <a:r>
              <a:rPr lang="zh-CN" altLang="en-US" sz="1600" dirty="0">
                <a:latin typeface="Arial" panose="020B0604020202020204" pitchFamily="34" charset="0"/>
                <a:ea typeface="微软雅黑" panose="020B0503020204020204" pitchFamily="34" charset="-122"/>
              </a:rPr>
              <a:t>预期结果</a:t>
            </a:r>
            <a:endParaRPr lang="en-US" altLang="zh-CN" sz="1600" dirty="0">
              <a:latin typeface="Arial" panose="020B0604020202020204" pitchFamily="34" charset="0"/>
              <a:ea typeface="微软雅黑" panose="020B0503020204020204" pitchFamily="34" charset="-122"/>
            </a:endParaRPr>
          </a:p>
          <a:p>
            <a:pPr>
              <a:lnSpc>
                <a:spcPct val="130000"/>
              </a:lnSpc>
            </a:pPr>
            <a:endParaRPr lang="zh-CN" altLang="en-US" sz="1600" dirty="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预期成果</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2" name="文本框 1">
            <a:extLst>
              <a:ext uri="{FF2B5EF4-FFF2-40B4-BE49-F238E27FC236}">
                <a16:creationId xmlns:a16="http://schemas.microsoft.com/office/drawing/2014/main" id="{678CB3B4-3DFF-4DDD-BE0A-FAA71716F852}"/>
              </a:ext>
            </a:extLst>
          </p:cNvPr>
          <p:cNvSpPr txBox="1"/>
          <p:nvPr/>
        </p:nvSpPr>
        <p:spPr>
          <a:xfrm>
            <a:off x="501585" y="826606"/>
            <a:ext cx="8132052" cy="1669688"/>
          </a:xfrm>
          <a:prstGeom prst="rect">
            <a:avLst/>
          </a:prstGeom>
          <a:noFill/>
        </p:spPr>
        <p:txBody>
          <a:bodyPr wrap="square" rtlCol="0">
            <a:spAutoFit/>
          </a:bodyPr>
          <a:lstStyle/>
          <a:p>
            <a:pPr>
              <a:lnSpc>
                <a:spcPct val="150000"/>
              </a:lnSpc>
            </a:pPr>
            <a:r>
              <a:rPr lang="en-US" altLang="zh-CN" dirty="0">
                <a:latin typeface="Arial" panose="020B0604020202020204" pitchFamily="34" charset="0"/>
                <a:ea typeface="微软雅黑" panose="020B0503020204020204" pitchFamily="34" charset="-122"/>
              </a:rPr>
              <a:t>	</a:t>
            </a:r>
            <a:r>
              <a:rPr lang="zh-CN" altLang="en-US" sz="1400" dirty="0">
                <a:latin typeface="Arial" panose="020B0604020202020204" pitchFamily="34" charset="0"/>
                <a:ea typeface="微软雅黑" panose="020B0503020204020204" pitchFamily="34" charset="-122"/>
              </a:rPr>
              <a:t>最终实现一个电商推荐系统，通过此系统用户可以执行浏览商品，购物等操作，并且系统会为用户个性化推荐商品。此系统具有以下功能：无论用户登录与否都可以浏览商品，用户可以注册账号，使用已经注册过的账号进行登录，当用户登录之后，可以将商品加入购物，可以执行下订单操作。</a:t>
            </a:r>
            <a:endParaRPr lang="en-US" altLang="zh-CN" sz="1400" dirty="0">
              <a:latin typeface="Arial" panose="020B0604020202020204" pitchFamily="34" charset="0"/>
              <a:ea typeface="微软雅黑" panose="020B0503020204020204" pitchFamily="34" charset="-122"/>
            </a:endParaRPr>
          </a:p>
          <a:p>
            <a:pPr>
              <a:lnSpc>
                <a:spcPct val="150000"/>
              </a:lnSpc>
            </a:pPr>
            <a:r>
              <a:rPr lang="en-US" altLang="zh-CN" dirty="0">
                <a:latin typeface="Arial" panose="020B0604020202020204" pitchFamily="34" charset="0"/>
                <a:ea typeface="微软雅黑" panose="020B0503020204020204" pitchFamily="34" charset="-122"/>
              </a:rPr>
              <a:t>	</a:t>
            </a:r>
            <a:r>
              <a:rPr lang="zh-CN" altLang="en-US" sz="1400" dirty="0">
                <a:latin typeface="Arial" panose="020B0604020202020204" pitchFamily="34" charset="0"/>
                <a:ea typeface="微软雅黑" panose="020B0503020204020204" pitchFamily="34" charset="-122"/>
              </a:rPr>
              <a:t>同时，当用户处于登录状态时，系统会为当前用户个性化推荐商品，推荐策略是根据用户的购物车，浏览历史，相似用户来进行推荐的</a:t>
            </a: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white"/>
                </a:solidFill>
                <a:effectLst/>
                <a:uLnTx/>
                <a:uFillTx/>
                <a:latin typeface="Arial"/>
                <a:ea typeface="微软雅黑"/>
                <a:cs typeface="+mn-cs"/>
              </a:rPr>
              <a:t>Part</a:t>
            </a:r>
            <a:r>
              <a:rPr kumimoji="0" lang="en-US" altLang="zh-CN" sz="5400" b="1" i="0" u="none" strike="noStrike" kern="1200" cap="none" spc="0" normalizeH="0" baseline="0" noProof="0" dirty="0">
                <a:ln>
                  <a:noFill/>
                </a:ln>
                <a:solidFill>
                  <a:prstClr val="white"/>
                </a:solidFill>
                <a:effectLst/>
                <a:uLnTx/>
                <a:uFillTx/>
                <a:latin typeface="Arial"/>
                <a:ea typeface="微软雅黑"/>
                <a:cs typeface="+mn-cs"/>
              </a:rPr>
              <a:t>7</a:t>
            </a:r>
            <a:endParaRPr kumimoji="0" lang="en-US" sz="5400" b="1" i="0" u="none" strike="noStrike" kern="1200" cap="none" spc="0" normalizeH="0" baseline="0" noProof="0" dirty="0">
              <a:ln>
                <a:noFill/>
              </a:ln>
              <a:solidFill>
                <a:prstClr val="white"/>
              </a:solidFill>
              <a:effectLst/>
              <a:uLnTx/>
              <a:uFillTx/>
              <a:latin typeface="Arial"/>
              <a:ea typeface="微软雅黑"/>
              <a:cs typeface="+mn-cs"/>
            </a:endParaRPr>
          </a:p>
        </p:txBody>
      </p:sp>
      <p:sp>
        <p:nvSpPr>
          <p:cNvPr id="29" name="矩形 28"/>
          <p:cNvSpPr/>
          <p:nvPr/>
        </p:nvSpPr>
        <p:spPr>
          <a:xfrm>
            <a:off x="3898898" y="2090423"/>
            <a:ext cx="2831544" cy="530915"/>
          </a:xfrm>
          <a:prstGeom prst="rect">
            <a:avLst/>
          </a:prstGeom>
        </p:spPr>
        <p:txBody>
          <a:bodyPr wrap="none" lIns="68580" tIns="34290" rIns="68580" bIns="34290">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zh-CN" altLang="en-US" sz="3000" b="1" dirty="0">
                <a:solidFill>
                  <a:prstClr val="white"/>
                </a:solidFill>
                <a:latin typeface="Arial"/>
                <a:ea typeface="微软雅黑"/>
              </a:rPr>
              <a:t>工作安排及分工</a:t>
            </a:r>
            <a:endParaRPr kumimoji="0" lang="zh-CN" altLang="en-US" sz="3000" b="1"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55169955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工作安排</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3" name="文本框 2">
            <a:extLst>
              <a:ext uri="{FF2B5EF4-FFF2-40B4-BE49-F238E27FC236}">
                <a16:creationId xmlns:a16="http://schemas.microsoft.com/office/drawing/2014/main" id="{EF734FD6-151D-427D-A167-92A774578638}"/>
              </a:ext>
            </a:extLst>
          </p:cNvPr>
          <p:cNvSpPr txBox="1"/>
          <p:nvPr/>
        </p:nvSpPr>
        <p:spPr>
          <a:xfrm>
            <a:off x="558563" y="900932"/>
            <a:ext cx="6132859" cy="2316019"/>
          </a:xfrm>
          <a:prstGeom prst="rect">
            <a:avLst/>
          </a:prstGeom>
          <a:noFill/>
        </p:spPr>
        <p:txBody>
          <a:bodyPr wrap="square" rtlCol="0">
            <a:spAutoFit/>
          </a:bodyPr>
          <a:lstStyle/>
          <a:p>
            <a:pPr>
              <a:lnSpc>
                <a:spcPct val="150000"/>
              </a:lnSpc>
            </a:pPr>
            <a:r>
              <a:rPr lang="en-US" altLang="zh-CN" dirty="0">
                <a:latin typeface="Arial" panose="020B0604020202020204" pitchFamily="34" charset="0"/>
                <a:ea typeface="微软雅黑" panose="020B0503020204020204" pitchFamily="34" charset="-122"/>
              </a:rPr>
              <a:t>2020</a:t>
            </a:r>
            <a:r>
              <a:rPr lang="zh-CN" altLang="en-US" dirty="0">
                <a:latin typeface="Arial" panose="020B0604020202020204" pitchFamily="34" charset="0"/>
                <a:ea typeface="微软雅黑" panose="020B0503020204020204" pitchFamily="34" charset="-122"/>
              </a:rPr>
              <a:t>年</a:t>
            </a:r>
            <a:r>
              <a:rPr lang="en-US" altLang="zh-CN" dirty="0">
                <a:latin typeface="Arial" panose="020B0604020202020204" pitchFamily="34" charset="0"/>
                <a:ea typeface="微软雅黑" panose="020B0503020204020204" pitchFamily="34" charset="-122"/>
              </a:rPr>
              <a:t>11</a:t>
            </a:r>
            <a:r>
              <a:rPr lang="zh-CN" altLang="en-US" dirty="0">
                <a:latin typeface="Arial" panose="020B0604020202020204" pitchFamily="34" charset="0"/>
                <a:ea typeface="微软雅黑" panose="020B0503020204020204" pitchFamily="34" charset="-122"/>
              </a:rPr>
              <a:t>月底完成开题</a:t>
            </a:r>
          </a:p>
          <a:p>
            <a:pPr>
              <a:lnSpc>
                <a:spcPct val="150000"/>
              </a:lnSpc>
            </a:pPr>
            <a:r>
              <a:rPr lang="en-US" altLang="zh-CN" dirty="0">
                <a:latin typeface="Arial" panose="020B0604020202020204" pitchFamily="34" charset="0"/>
                <a:ea typeface="微软雅黑" panose="020B0503020204020204" pitchFamily="34" charset="-122"/>
              </a:rPr>
              <a:t>2020</a:t>
            </a:r>
            <a:r>
              <a:rPr lang="zh-CN" altLang="en-US" dirty="0">
                <a:latin typeface="Arial" panose="020B0604020202020204" pitchFamily="34" charset="0"/>
                <a:ea typeface="微软雅黑" panose="020B0503020204020204" pitchFamily="34" charset="-122"/>
              </a:rPr>
              <a:t>年</a:t>
            </a:r>
            <a:r>
              <a:rPr lang="en-US" altLang="zh-CN" dirty="0">
                <a:latin typeface="Arial" panose="020B0604020202020204" pitchFamily="34" charset="0"/>
                <a:ea typeface="微软雅黑" panose="020B0503020204020204" pitchFamily="34" charset="-122"/>
              </a:rPr>
              <a:t>12</a:t>
            </a:r>
            <a:r>
              <a:rPr lang="zh-CN" altLang="en-US" dirty="0">
                <a:latin typeface="Arial" panose="020B0604020202020204" pitchFamily="34" charset="0"/>
                <a:ea typeface="微软雅黑" panose="020B0503020204020204" pitchFamily="34" charset="-122"/>
              </a:rPr>
              <a:t>月底完成理论学习</a:t>
            </a:r>
          </a:p>
          <a:p>
            <a:pPr>
              <a:lnSpc>
                <a:spcPct val="150000"/>
              </a:lnSpc>
            </a:pPr>
            <a:r>
              <a:rPr lang="en-US" altLang="zh-CN" dirty="0">
                <a:latin typeface="Arial" panose="020B0604020202020204" pitchFamily="34" charset="0"/>
                <a:ea typeface="微软雅黑" panose="020B0503020204020204" pitchFamily="34" charset="-122"/>
              </a:rPr>
              <a:t>2021</a:t>
            </a:r>
            <a:r>
              <a:rPr lang="zh-CN" altLang="en-US" dirty="0">
                <a:latin typeface="Arial" panose="020B0604020202020204" pitchFamily="34" charset="0"/>
                <a:ea typeface="微软雅黑" panose="020B0503020204020204" pitchFamily="34" charset="-122"/>
              </a:rPr>
              <a:t>年</a:t>
            </a:r>
            <a:r>
              <a:rPr lang="en-US" altLang="zh-CN" dirty="0">
                <a:latin typeface="Arial" panose="020B0604020202020204" pitchFamily="34" charset="0"/>
                <a:ea typeface="微软雅黑" panose="020B0503020204020204" pitchFamily="34" charset="-122"/>
              </a:rPr>
              <a:t>1</a:t>
            </a:r>
            <a:r>
              <a:rPr lang="zh-CN" altLang="en-US" dirty="0">
                <a:latin typeface="Arial" panose="020B0604020202020204" pitchFamily="34" charset="0"/>
                <a:ea typeface="微软雅黑" panose="020B0503020204020204" pitchFamily="34" charset="-122"/>
              </a:rPr>
              <a:t>月底完成爬取京东商品信息以及评论信息</a:t>
            </a:r>
          </a:p>
          <a:p>
            <a:pPr>
              <a:lnSpc>
                <a:spcPct val="150000"/>
              </a:lnSpc>
            </a:pPr>
            <a:r>
              <a:rPr lang="en-US" altLang="zh-CN" dirty="0">
                <a:latin typeface="Arial" panose="020B0604020202020204" pitchFamily="34" charset="0"/>
                <a:ea typeface="微软雅黑" panose="020B0503020204020204" pitchFamily="34" charset="-122"/>
              </a:rPr>
              <a:t>2021</a:t>
            </a:r>
            <a:r>
              <a:rPr lang="zh-CN" altLang="en-US" dirty="0">
                <a:latin typeface="Arial" panose="020B0604020202020204" pitchFamily="34" charset="0"/>
                <a:ea typeface="微软雅黑" panose="020B0503020204020204" pitchFamily="34" charset="-122"/>
              </a:rPr>
              <a:t>年</a:t>
            </a:r>
            <a:r>
              <a:rPr lang="en-US" altLang="zh-CN" dirty="0">
                <a:latin typeface="Arial" panose="020B0604020202020204" pitchFamily="34" charset="0"/>
                <a:ea typeface="微软雅黑" panose="020B0503020204020204" pitchFamily="34" charset="-122"/>
              </a:rPr>
              <a:t>2</a:t>
            </a:r>
            <a:r>
              <a:rPr lang="zh-CN" altLang="en-US" dirty="0">
                <a:latin typeface="Arial" panose="020B0604020202020204" pitchFamily="34" charset="0"/>
                <a:ea typeface="微软雅黑" panose="020B0503020204020204" pitchFamily="34" charset="-122"/>
              </a:rPr>
              <a:t>月底完成计算商品相似度部分</a:t>
            </a:r>
          </a:p>
          <a:p>
            <a:pPr>
              <a:lnSpc>
                <a:spcPct val="150000"/>
              </a:lnSpc>
            </a:pPr>
            <a:r>
              <a:rPr lang="en-US" altLang="zh-CN" dirty="0">
                <a:latin typeface="Arial" panose="020B0604020202020204" pitchFamily="34" charset="0"/>
                <a:ea typeface="微软雅黑" panose="020B0503020204020204" pitchFamily="34" charset="-122"/>
              </a:rPr>
              <a:t>2021</a:t>
            </a:r>
            <a:r>
              <a:rPr lang="zh-CN" altLang="en-US" dirty="0">
                <a:latin typeface="Arial" panose="020B0604020202020204" pitchFamily="34" charset="0"/>
                <a:ea typeface="微软雅黑" panose="020B0503020204020204" pitchFamily="34" charset="-122"/>
              </a:rPr>
              <a:t>年</a:t>
            </a:r>
            <a:r>
              <a:rPr lang="en-US" altLang="zh-CN" dirty="0">
                <a:latin typeface="Arial" panose="020B0604020202020204" pitchFamily="34" charset="0"/>
                <a:ea typeface="微软雅黑" panose="020B0503020204020204" pitchFamily="34" charset="-122"/>
              </a:rPr>
              <a:t>3</a:t>
            </a:r>
            <a:r>
              <a:rPr lang="zh-CN" altLang="en-US" dirty="0">
                <a:latin typeface="Arial" panose="020B0604020202020204" pitchFamily="34" charset="0"/>
                <a:ea typeface="微软雅黑" panose="020B0503020204020204" pitchFamily="34" charset="-122"/>
              </a:rPr>
              <a:t>月底完成电商系统部分</a:t>
            </a:r>
          </a:p>
          <a:p>
            <a:pPr>
              <a:lnSpc>
                <a:spcPct val="150000"/>
              </a:lnSpc>
            </a:pPr>
            <a:r>
              <a:rPr lang="en-US" altLang="zh-CN" dirty="0">
                <a:latin typeface="Arial" panose="020B0604020202020204" pitchFamily="34" charset="0"/>
                <a:ea typeface="微软雅黑" panose="020B0503020204020204" pitchFamily="34" charset="-122"/>
              </a:rPr>
              <a:t>2021</a:t>
            </a:r>
            <a:r>
              <a:rPr lang="zh-CN" altLang="en-US" dirty="0">
                <a:latin typeface="Arial" panose="020B0604020202020204" pitchFamily="34" charset="0"/>
                <a:ea typeface="微软雅黑" panose="020B0503020204020204" pitchFamily="34" charset="-122"/>
              </a:rPr>
              <a:t>年</a:t>
            </a:r>
            <a:r>
              <a:rPr lang="en-US" altLang="zh-CN" dirty="0">
                <a:latin typeface="Arial" panose="020B0604020202020204" pitchFamily="34" charset="0"/>
                <a:ea typeface="微软雅黑" panose="020B0503020204020204" pitchFamily="34" charset="-122"/>
              </a:rPr>
              <a:t>4</a:t>
            </a:r>
            <a:r>
              <a:rPr lang="zh-CN" altLang="en-US" dirty="0">
                <a:latin typeface="Arial" panose="020B0604020202020204" pitchFamily="34" charset="0"/>
                <a:ea typeface="微软雅黑" panose="020B0503020204020204" pitchFamily="34" charset="-122"/>
              </a:rPr>
              <a:t>月底完成电商推荐系统，即在电商系统的基础上加入推荐功能</a:t>
            </a:r>
          </a:p>
          <a:p>
            <a:pPr>
              <a:lnSpc>
                <a:spcPct val="150000"/>
              </a:lnSpc>
            </a:pPr>
            <a:r>
              <a:rPr lang="en-US" altLang="zh-CN" dirty="0">
                <a:latin typeface="Arial" panose="020B0604020202020204" pitchFamily="34" charset="0"/>
                <a:ea typeface="微软雅黑" panose="020B0503020204020204" pitchFamily="34" charset="-122"/>
              </a:rPr>
              <a:t>2021</a:t>
            </a:r>
            <a:r>
              <a:rPr lang="zh-CN" altLang="en-US" dirty="0">
                <a:latin typeface="Arial" panose="020B0604020202020204" pitchFamily="34" charset="0"/>
                <a:ea typeface="微软雅黑" panose="020B0503020204020204" pitchFamily="34" charset="-122"/>
              </a:rPr>
              <a:t>年</a:t>
            </a:r>
            <a:r>
              <a:rPr lang="en-US" altLang="zh-CN" dirty="0">
                <a:latin typeface="Arial" panose="020B0604020202020204" pitchFamily="34" charset="0"/>
                <a:ea typeface="微软雅黑" panose="020B0503020204020204" pitchFamily="34" charset="-122"/>
              </a:rPr>
              <a:t>5</a:t>
            </a:r>
            <a:r>
              <a:rPr lang="zh-CN" altLang="en-US" dirty="0">
                <a:latin typeface="Arial" panose="020B0604020202020204" pitchFamily="34" charset="0"/>
                <a:ea typeface="微软雅黑" panose="020B0503020204020204" pitchFamily="34" charset="-122"/>
              </a:rPr>
              <a:t>月底完成对电商推荐系统的测试</a:t>
            </a: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800215"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分工</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aphicFrame>
        <p:nvGraphicFramePr>
          <p:cNvPr id="2" name="表格 3">
            <a:extLst>
              <a:ext uri="{FF2B5EF4-FFF2-40B4-BE49-F238E27FC236}">
                <a16:creationId xmlns:a16="http://schemas.microsoft.com/office/drawing/2014/main" id="{F84733EF-765A-4B0C-B2A6-E72E03F8403C}"/>
              </a:ext>
            </a:extLst>
          </p:cNvPr>
          <p:cNvGraphicFramePr>
            <a:graphicFrameLocks noGrp="1"/>
          </p:cNvGraphicFramePr>
          <p:nvPr>
            <p:extLst>
              <p:ext uri="{D42A27DB-BD31-4B8C-83A1-F6EECF244321}">
                <p14:modId xmlns:p14="http://schemas.microsoft.com/office/powerpoint/2010/main" val="3654723570"/>
              </p:ext>
            </p:extLst>
          </p:nvPr>
        </p:nvGraphicFramePr>
        <p:xfrm>
          <a:off x="1524000" y="1503768"/>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907556770"/>
                    </a:ext>
                  </a:extLst>
                </a:gridCol>
                <a:gridCol w="3048000">
                  <a:extLst>
                    <a:ext uri="{9D8B030D-6E8A-4147-A177-3AD203B41FA5}">
                      <a16:colId xmlns:a16="http://schemas.microsoft.com/office/drawing/2014/main" val="1498926825"/>
                    </a:ext>
                  </a:extLst>
                </a:gridCol>
              </a:tblGrid>
              <a:tr h="370840">
                <a:tc>
                  <a:txBody>
                    <a:bodyPr/>
                    <a:lstStyle/>
                    <a:p>
                      <a:pPr algn="ctr"/>
                      <a:r>
                        <a:rPr lang="zh-CN" altLang="en-US" dirty="0"/>
                        <a:t>成员</a:t>
                      </a:r>
                    </a:p>
                  </a:txBody>
                  <a:tcPr/>
                </a:tc>
                <a:tc>
                  <a:txBody>
                    <a:bodyPr/>
                    <a:lstStyle/>
                    <a:p>
                      <a:pPr algn="ctr"/>
                      <a:r>
                        <a:rPr lang="zh-CN" altLang="en-US" dirty="0"/>
                        <a:t>任务</a:t>
                      </a:r>
                    </a:p>
                  </a:txBody>
                  <a:tcPr/>
                </a:tc>
                <a:extLst>
                  <a:ext uri="{0D108BD9-81ED-4DB2-BD59-A6C34878D82A}">
                    <a16:rowId xmlns:a16="http://schemas.microsoft.com/office/drawing/2014/main" val="1603167992"/>
                  </a:ext>
                </a:extLst>
              </a:tr>
              <a:tr h="370840">
                <a:tc>
                  <a:txBody>
                    <a:bodyPr/>
                    <a:lstStyle/>
                    <a:p>
                      <a:pPr algn="ctr"/>
                      <a:r>
                        <a:rPr lang="zh-CN" altLang="en-US" dirty="0"/>
                        <a:t>李星煜</a:t>
                      </a:r>
                    </a:p>
                  </a:txBody>
                  <a:tcPr/>
                </a:tc>
                <a:tc>
                  <a:txBody>
                    <a:bodyPr/>
                    <a:lstStyle/>
                    <a:p>
                      <a:pPr algn="ctr"/>
                      <a:r>
                        <a:rPr lang="zh-CN" altLang="en-US" dirty="0"/>
                        <a:t>电商系统开发与维护</a:t>
                      </a:r>
                    </a:p>
                  </a:txBody>
                  <a:tcPr/>
                </a:tc>
                <a:extLst>
                  <a:ext uri="{0D108BD9-81ED-4DB2-BD59-A6C34878D82A}">
                    <a16:rowId xmlns:a16="http://schemas.microsoft.com/office/drawing/2014/main" val="2532676048"/>
                  </a:ext>
                </a:extLst>
              </a:tr>
              <a:tr h="370840">
                <a:tc>
                  <a:txBody>
                    <a:bodyPr/>
                    <a:lstStyle/>
                    <a:p>
                      <a:pPr algn="ctr"/>
                      <a:r>
                        <a:rPr lang="zh-CN" altLang="en-US" dirty="0"/>
                        <a:t>李星灿</a:t>
                      </a:r>
                    </a:p>
                  </a:txBody>
                  <a:tcPr/>
                </a:tc>
                <a:tc>
                  <a:txBody>
                    <a:bodyPr/>
                    <a:lstStyle/>
                    <a:p>
                      <a:pPr algn="ctr"/>
                      <a:r>
                        <a:rPr lang="zh-CN" altLang="en-US" dirty="0"/>
                        <a:t>爬取京东商品信息以及评论信息</a:t>
                      </a:r>
                    </a:p>
                  </a:txBody>
                  <a:tcPr/>
                </a:tc>
                <a:extLst>
                  <a:ext uri="{0D108BD9-81ED-4DB2-BD59-A6C34878D82A}">
                    <a16:rowId xmlns:a16="http://schemas.microsoft.com/office/drawing/2014/main" val="2525868019"/>
                  </a:ext>
                </a:extLst>
              </a:tr>
              <a:tr h="370840">
                <a:tc>
                  <a:txBody>
                    <a:bodyPr/>
                    <a:lstStyle/>
                    <a:p>
                      <a:pPr algn="ctr"/>
                      <a:r>
                        <a:rPr lang="zh-CN" altLang="en-US" dirty="0"/>
                        <a:t>吴泽林</a:t>
                      </a:r>
                    </a:p>
                  </a:txBody>
                  <a:tcPr/>
                </a:tc>
                <a:tc>
                  <a:txBody>
                    <a:bodyPr/>
                    <a:lstStyle/>
                    <a:p>
                      <a:pPr algn="ctr"/>
                      <a:r>
                        <a:rPr lang="zh-CN" altLang="zh-CN" sz="1400" kern="1200" dirty="0">
                          <a:solidFill>
                            <a:schemeClr val="dk1"/>
                          </a:solidFill>
                          <a:effectLst/>
                          <a:latin typeface="+mn-lt"/>
                          <a:ea typeface="+mn-ea"/>
                          <a:cs typeface="+mn-cs"/>
                        </a:rPr>
                        <a:t>根据评论信息计算商品的相似度</a:t>
                      </a:r>
                      <a:endParaRPr lang="zh-CN" altLang="en-US" dirty="0"/>
                    </a:p>
                  </a:txBody>
                  <a:tcPr/>
                </a:tc>
                <a:extLst>
                  <a:ext uri="{0D108BD9-81ED-4DB2-BD59-A6C34878D82A}">
                    <a16:rowId xmlns:a16="http://schemas.microsoft.com/office/drawing/2014/main" val="3946726576"/>
                  </a:ext>
                </a:extLst>
              </a:tr>
            </a:tbl>
          </a:graphicData>
        </a:graphic>
      </p:graphicFrame>
    </p:spTree>
    <p:extLst>
      <p:ext uri="{BB962C8B-B14F-4D97-AF65-F5344CB8AC3E}">
        <p14:creationId xmlns:p14="http://schemas.microsoft.com/office/powerpoint/2010/main" val="275627438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953260" y="1416685"/>
            <a:ext cx="6351905" cy="1633332"/>
          </a:xfrm>
          <a:prstGeom prst="rect">
            <a:avLst/>
          </a:prstGeom>
        </p:spPr>
        <p:txBody>
          <a:bodyPr wrap="square" lIns="68580" tIns="34290" rIns="68580" bIns="34290">
            <a:spAutoFit/>
          </a:bodyPr>
          <a:lstStyle/>
          <a:p>
            <a:pPr algn="ctr" fontAlgn="auto">
              <a:lnSpc>
                <a:spcPct val="150000"/>
              </a:lnSpc>
            </a:pPr>
            <a:r>
              <a:rPr lang="zh-CN" altLang="en-US" sz="3600" b="1">
                <a:solidFill>
                  <a:srgbClr val="071F65"/>
                </a:solidFill>
                <a:latin typeface="+mj-ea"/>
                <a:ea typeface="+mj-ea"/>
              </a:rPr>
              <a:t>汇报完毕 </a:t>
            </a:r>
            <a:endParaRPr lang="zh-CN" altLang="en-US" sz="3600" b="1" dirty="0">
              <a:solidFill>
                <a:srgbClr val="071F65"/>
              </a:solidFill>
              <a:latin typeface="+mj-ea"/>
              <a:ea typeface="+mj-ea"/>
            </a:endParaRPr>
          </a:p>
          <a:p>
            <a:pPr algn="ctr" fontAlgn="auto">
              <a:lnSpc>
                <a:spcPct val="150000"/>
              </a:lnSpc>
            </a:pPr>
            <a:r>
              <a:rPr lang="zh-CN" altLang="en-US" sz="3600" b="1" dirty="0">
                <a:solidFill>
                  <a:srgbClr val="071F65"/>
                </a:solidFill>
                <a:latin typeface="+mj-ea"/>
                <a:ea typeface="+mj-ea"/>
              </a:rPr>
              <a:t>请老师批评指正</a:t>
            </a:r>
          </a:p>
        </p:txBody>
      </p:sp>
      <p:cxnSp>
        <p:nvCxnSpPr>
          <p:cNvPr id="28" name="直接连接符 27"/>
          <p:cNvCxnSpPr/>
          <p:nvPr/>
        </p:nvCxnSpPr>
        <p:spPr>
          <a:xfrm flipH="1">
            <a:off x="2522220" y="3152775"/>
            <a:ext cx="52571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Freeform 5"/>
          <p:cNvSpPr>
            <a:spLocks noEditPoints="1"/>
          </p:cNvSpPr>
          <p:nvPr/>
        </p:nvSpPr>
        <p:spPr bwMode="auto">
          <a:xfrm>
            <a:off x="0" y="1164127"/>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ln>
        </p:spPr>
        <p:txBody>
          <a:bodyPr vert="horz" wrap="square" lIns="91440" tIns="45720" rIns="91440" bIns="45720" numCol="1" anchor="t" anchorCtr="0" compatLnSpc="1"/>
          <a:lstStyle/>
          <a:p>
            <a:endParaRPr lang="zh-CN" altLang="en-US"/>
          </a:p>
        </p:txBody>
      </p:sp>
      <p:sp>
        <p:nvSpPr>
          <p:cNvPr id="32" name="Freeform 6"/>
          <p:cNvSpPr>
            <a:spLocks noEditPoints="1"/>
          </p:cNvSpPr>
          <p:nvPr/>
        </p:nvSpPr>
        <p:spPr bwMode="auto">
          <a:xfrm>
            <a:off x="1722420" y="2203161"/>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up)">
                                      <p:cBhvr>
                                        <p:cTn id="11" dur="500"/>
                                        <p:tgtEl>
                                          <p:spTgt spid="32"/>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1000"/>
                                        <p:tgtEl>
                                          <p:spTgt spid="27"/>
                                        </p:tgtEl>
                                      </p:cBhvr>
                                    </p:animEffect>
                                    <p:anim calcmode="lin" valueType="num">
                                      <p:cBhvr>
                                        <p:cTn id="16" dur="1000" fill="hold"/>
                                        <p:tgtEl>
                                          <p:spTgt spid="27"/>
                                        </p:tgtEl>
                                        <p:attrNameLst>
                                          <p:attrName>ppt_x</p:attrName>
                                        </p:attrNameLst>
                                      </p:cBhvr>
                                      <p:tavLst>
                                        <p:tav tm="0">
                                          <p:val>
                                            <p:strVal val="#ppt_x"/>
                                          </p:val>
                                        </p:tav>
                                        <p:tav tm="100000">
                                          <p:val>
                                            <p:strVal val="#ppt_x"/>
                                          </p:val>
                                        </p:tav>
                                      </p:tavLst>
                                    </p:anim>
                                    <p:anim calcmode="lin" valueType="num">
                                      <p:cBhvr>
                                        <p:cTn id="17" dur="1000" fill="hold"/>
                                        <p:tgtEl>
                                          <p:spTgt spid="2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left)">
                                      <p:cBhvr>
                                        <p:cTn id="2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1" grpId="0" animBg="1"/>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1</a:t>
            </a:r>
            <a:endParaRPr lang="zh-CN" altLang="en-US" sz="5400" b="1" dirty="0">
              <a:solidFill>
                <a:schemeClr val="bg1"/>
              </a:solidFill>
            </a:endParaRPr>
          </a:p>
        </p:txBody>
      </p:sp>
      <p:sp>
        <p:nvSpPr>
          <p:cNvPr id="29" name="矩形 28"/>
          <p:cNvSpPr/>
          <p:nvPr/>
        </p:nvSpPr>
        <p:spPr>
          <a:xfrm>
            <a:off x="4229098" y="2019303"/>
            <a:ext cx="3370153" cy="623248"/>
          </a:xfrm>
          <a:prstGeom prst="rect">
            <a:avLst/>
          </a:prstGeom>
        </p:spPr>
        <p:txBody>
          <a:bodyPr wrap="none" lIns="68580" tIns="34290" rIns="68580" bIns="34290">
            <a:spAutoFit/>
          </a:bodyPr>
          <a:lstStyle/>
          <a:p>
            <a:r>
              <a:rPr lang="zh-CN" altLang="en-US" sz="3600" b="1" dirty="0">
                <a:solidFill>
                  <a:schemeClr val="bg1"/>
                </a:solidFill>
              </a:rPr>
              <a:t>研究背景及意义</a:t>
            </a: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2353525"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rPr>
              <a:t>研究背景及意义</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2" name="文本框 1"/>
          <p:cNvSpPr txBox="1"/>
          <p:nvPr/>
        </p:nvSpPr>
        <p:spPr>
          <a:xfrm>
            <a:off x="476189" y="975360"/>
            <a:ext cx="4553012" cy="3608680"/>
          </a:xfrm>
          <a:prstGeom prst="rect">
            <a:avLst/>
          </a:prstGeom>
          <a:noFill/>
        </p:spPr>
        <p:txBody>
          <a:bodyPr wrap="square" rtlCol="0">
            <a:spAutoFit/>
          </a:bodyPr>
          <a:lstStyle/>
          <a:p>
            <a:pPr>
              <a:lnSpc>
                <a:spcPct val="150000"/>
              </a:lnSpc>
            </a:pPr>
            <a:r>
              <a:rPr lang="en-US" altLang="zh-CN" sz="1400" dirty="0">
                <a:latin typeface="Arial" panose="020B0604020202020204" pitchFamily="34" charset="0"/>
                <a:ea typeface="微软雅黑" panose="020B0503020204020204" pitchFamily="34" charset="-122"/>
              </a:rPr>
              <a:t>	</a:t>
            </a:r>
            <a:r>
              <a:rPr lang="zh-CN" altLang="en-US" sz="1400" dirty="0">
                <a:latin typeface="Arial" panose="020B0604020202020204" pitchFamily="34" charset="0"/>
                <a:ea typeface="微软雅黑" panose="020B0503020204020204" pitchFamily="34" charset="-122"/>
              </a:rPr>
              <a:t>据第 </a:t>
            </a:r>
            <a:r>
              <a:rPr lang="en-US" altLang="zh-CN" sz="1400" dirty="0">
                <a:latin typeface="Arial" panose="020B0604020202020204" pitchFamily="34" charset="0"/>
                <a:ea typeface="微软雅黑" panose="020B0503020204020204" pitchFamily="34" charset="-122"/>
              </a:rPr>
              <a:t>45 </a:t>
            </a:r>
            <a:r>
              <a:rPr lang="zh-CN" altLang="en-US" sz="1400" dirty="0">
                <a:latin typeface="Arial" panose="020B0604020202020204" pitchFamily="34" charset="0"/>
                <a:ea typeface="微软雅黑" panose="020B0503020204020204" pitchFamily="34" charset="-122"/>
              </a:rPr>
              <a:t>次网络发展报告显示，截至</a:t>
            </a:r>
            <a:r>
              <a:rPr lang="en-US" altLang="zh-CN" sz="1400" dirty="0">
                <a:latin typeface="Arial" panose="020B0604020202020204" pitchFamily="34" charset="0"/>
                <a:ea typeface="微软雅黑" panose="020B0503020204020204" pitchFamily="34" charset="-122"/>
              </a:rPr>
              <a:t>2020</a:t>
            </a:r>
            <a:r>
              <a:rPr lang="zh-CN" altLang="en-US" sz="1400" dirty="0">
                <a:latin typeface="Arial" panose="020B0604020202020204" pitchFamily="34" charset="0"/>
                <a:ea typeface="微软雅黑" panose="020B0503020204020204" pitchFamily="34" charset="-122"/>
              </a:rPr>
              <a:t>年</a:t>
            </a:r>
            <a:r>
              <a:rPr lang="en-US" altLang="zh-CN" sz="1400" dirty="0">
                <a:latin typeface="Arial" panose="020B0604020202020204" pitchFamily="34" charset="0"/>
                <a:ea typeface="微软雅黑" panose="020B0503020204020204" pitchFamily="34" charset="-122"/>
              </a:rPr>
              <a:t>3</a:t>
            </a:r>
            <a:r>
              <a:rPr lang="zh-CN" altLang="en-US" sz="1400" dirty="0">
                <a:latin typeface="Arial" panose="020B0604020202020204" pitchFamily="34" charset="0"/>
                <a:ea typeface="微软雅黑" panose="020B0503020204020204" pitchFamily="34" charset="-122"/>
              </a:rPr>
              <a:t>月</a:t>
            </a:r>
            <a:r>
              <a:rPr lang="en-US" altLang="zh-CN" sz="1400" dirty="0">
                <a:latin typeface="Arial" panose="020B0604020202020204" pitchFamily="34" charset="0"/>
                <a:ea typeface="微软雅黑" panose="020B0503020204020204" pitchFamily="34" charset="-122"/>
              </a:rPr>
              <a:t>28</a:t>
            </a:r>
            <a:r>
              <a:rPr lang="zh-CN" altLang="en-US" sz="1400" dirty="0">
                <a:latin typeface="Arial" panose="020B0604020202020204" pitchFamily="34" charset="0"/>
                <a:ea typeface="微软雅黑" panose="020B0503020204020204" pitchFamily="34" charset="-122"/>
              </a:rPr>
              <a:t>日，我国网民规模为</a:t>
            </a:r>
            <a:r>
              <a:rPr lang="en-US" altLang="zh-CN" sz="1400" dirty="0">
                <a:latin typeface="Arial" panose="020B0604020202020204" pitchFamily="34" charset="0"/>
                <a:ea typeface="微软雅黑" panose="020B0503020204020204" pitchFamily="34" charset="-122"/>
              </a:rPr>
              <a:t>9.04</a:t>
            </a:r>
            <a:r>
              <a:rPr lang="zh-CN" altLang="en-US" sz="1400" dirty="0">
                <a:latin typeface="Arial" panose="020B0604020202020204" pitchFamily="34" charset="0"/>
                <a:ea typeface="微软雅黑" panose="020B0503020204020204" pitchFamily="34" charset="-122"/>
              </a:rPr>
              <a:t>亿，互联网普及率达到</a:t>
            </a:r>
            <a:r>
              <a:rPr lang="en-US" altLang="zh-CN" sz="1400" dirty="0">
                <a:latin typeface="Arial" panose="020B0604020202020204" pitchFamily="34" charset="0"/>
                <a:ea typeface="微软雅黑" panose="020B0503020204020204" pitchFamily="34" charset="-122"/>
              </a:rPr>
              <a:t>64.5%</a:t>
            </a:r>
            <a:r>
              <a:rPr lang="zh-CN" altLang="en-US" sz="1400" dirty="0">
                <a:latin typeface="Arial" panose="020B0604020202020204" pitchFamily="34" charset="0"/>
                <a:ea typeface="微软雅黑" panose="020B0503020204020204" pitchFamily="34" charset="-122"/>
              </a:rPr>
              <a:t>，并且截至</a:t>
            </a:r>
            <a:r>
              <a:rPr lang="en-US" altLang="zh-CN" sz="1400" dirty="0">
                <a:latin typeface="Arial" panose="020B0604020202020204" pitchFamily="34" charset="0"/>
                <a:ea typeface="微软雅黑" panose="020B0503020204020204" pitchFamily="34" charset="-122"/>
              </a:rPr>
              <a:t>2020</a:t>
            </a:r>
            <a:r>
              <a:rPr lang="zh-CN" altLang="en-US" sz="1400" dirty="0">
                <a:latin typeface="Arial" panose="020B0604020202020204" pitchFamily="34" charset="0"/>
                <a:ea typeface="微软雅黑" panose="020B0503020204020204" pitchFamily="34" charset="-122"/>
              </a:rPr>
              <a:t>年</a:t>
            </a:r>
            <a:r>
              <a:rPr lang="en-US" altLang="zh-CN" sz="1400" dirty="0">
                <a:latin typeface="Arial" panose="020B0604020202020204" pitchFamily="34" charset="0"/>
                <a:ea typeface="微软雅黑" panose="020B0503020204020204" pitchFamily="34" charset="-122"/>
              </a:rPr>
              <a:t>3</a:t>
            </a:r>
            <a:r>
              <a:rPr lang="zh-CN" altLang="en-US" sz="1400" dirty="0">
                <a:latin typeface="Arial" panose="020B0604020202020204" pitchFamily="34" charset="0"/>
                <a:ea typeface="微软雅黑" panose="020B0503020204020204" pitchFamily="34" charset="-122"/>
              </a:rPr>
              <a:t>月，我国网络购物用户规模达到</a:t>
            </a:r>
            <a:r>
              <a:rPr lang="en-US" altLang="zh-CN" sz="1400" dirty="0">
                <a:latin typeface="Arial" panose="020B0604020202020204" pitchFamily="34" charset="0"/>
                <a:ea typeface="微软雅黑" panose="020B0503020204020204" pitchFamily="34" charset="-122"/>
              </a:rPr>
              <a:t>7.10</a:t>
            </a:r>
            <a:r>
              <a:rPr lang="zh-CN" altLang="en-US" sz="1400" dirty="0">
                <a:latin typeface="Arial" panose="020B0604020202020204" pitchFamily="34" charset="0"/>
                <a:ea typeface="微软雅黑" panose="020B0503020204020204" pitchFamily="34" charset="-122"/>
              </a:rPr>
              <a:t>亿，越来越多的用户正参与到网络购物中去。</a:t>
            </a:r>
            <a:r>
              <a:rPr lang="zh-CN" altLang="en-US" dirty="0">
                <a:latin typeface="Arial" panose="020B0604020202020204" pitchFamily="34" charset="0"/>
                <a:ea typeface="微软雅黑" panose="020B0503020204020204" pitchFamily="34" charset="-122"/>
              </a:rPr>
              <a:t>大量的网购用户会对商品进行评论来表达自己对商品的喜好程度，如此便会产生一系列的商品评论信息。</a:t>
            </a:r>
            <a:endParaRPr lang="en-US" altLang="zh-CN" dirty="0">
              <a:latin typeface="Arial" panose="020B0604020202020204" pitchFamily="34" charset="0"/>
              <a:ea typeface="微软雅黑" panose="020B0503020204020204" pitchFamily="34" charset="-122"/>
            </a:endParaRPr>
          </a:p>
          <a:p>
            <a:pPr>
              <a:lnSpc>
                <a:spcPct val="150000"/>
              </a:lnSpc>
            </a:pPr>
            <a:r>
              <a:rPr lang="en-US" altLang="zh-CN" dirty="0">
                <a:latin typeface="Arial" panose="020B0604020202020204" pitchFamily="34" charset="0"/>
                <a:ea typeface="微软雅黑" panose="020B0503020204020204" pitchFamily="34" charset="-122"/>
              </a:rPr>
              <a:t>	</a:t>
            </a:r>
            <a:r>
              <a:rPr lang="zh-CN" altLang="en-US" dirty="0">
                <a:latin typeface="Arial" panose="020B0604020202020204" pitchFamily="34" charset="0"/>
                <a:ea typeface="微软雅黑" panose="020B0503020204020204" pitchFamily="34" charset="-122"/>
              </a:rPr>
              <a:t>商品评价信息具有很大的价值。用户可根据商品评价信息做出决策，商家可根据商品评价信息调整销售策略。在此背景下，如何挖掘商品评论数据体系背后蕴藏的顾客情感信息，并根据个人需求进行推荐逐渐成为研究领域的一个重要课题。</a:t>
            </a:r>
            <a:endParaRPr lang="en-US" altLang="zh-CN" dirty="0">
              <a:latin typeface="Arial" panose="020B0604020202020204" pitchFamily="34" charset="0"/>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5158647" y="1097851"/>
            <a:ext cx="3465859" cy="1736789"/>
          </a:xfrm>
          <a:prstGeom prst="rect">
            <a:avLst/>
          </a:prstGeom>
        </p:spPr>
      </p:pic>
      <p:pic>
        <p:nvPicPr>
          <p:cNvPr id="6" name="图片 5"/>
          <p:cNvPicPr>
            <a:picLocks noChangeAspect="1"/>
          </p:cNvPicPr>
          <p:nvPr/>
        </p:nvPicPr>
        <p:blipFill>
          <a:blip r:embed="rId4"/>
          <a:stretch>
            <a:fillRect/>
          </a:stretch>
        </p:blipFill>
        <p:spPr>
          <a:xfrm>
            <a:off x="5158647" y="2993707"/>
            <a:ext cx="3465860" cy="13222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2</a:t>
            </a:r>
            <a:endParaRPr lang="zh-CN" altLang="en-US" sz="5400" b="1" dirty="0">
              <a:solidFill>
                <a:schemeClr val="bg1"/>
              </a:solidFill>
            </a:endParaRPr>
          </a:p>
        </p:txBody>
      </p:sp>
      <p:sp>
        <p:nvSpPr>
          <p:cNvPr id="29" name="矩形 28"/>
          <p:cNvSpPr/>
          <p:nvPr/>
        </p:nvSpPr>
        <p:spPr>
          <a:xfrm>
            <a:off x="3884930" y="2096135"/>
            <a:ext cx="5118735" cy="530915"/>
          </a:xfrm>
          <a:prstGeom prst="rect">
            <a:avLst/>
          </a:prstGeom>
        </p:spPr>
        <p:txBody>
          <a:bodyPr wrap="square" lIns="68580" tIns="34290" rIns="68580" bIns="34290">
            <a:spAutoFit/>
          </a:bodyPr>
          <a:lstStyle/>
          <a:p>
            <a:pPr algn="l"/>
            <a:r>
              <a:rPr lang="zh-CN" altLang="en-US" sz="3000" b="1" dirty="0">
                <a:solidFill>
                  <a:schemeClr val="bg1"/>
                </a:solidFill>
              </a:rPr>
              <a:t>研究现状</a:t>
            </a: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等腰三角形 47">
            <a:extLst>
              <a:ext uri="{FF2B5EF4-FFF2-40B4-BE49-F238E27FC236}">
                <a16:creationId xmlns:a16="http://schemas.microsoft.com/office/drawing/2014/main" id="{19F672DF-275E-4702-8068-74DBE5C165A5}"/>
              </a:ext>
            </a:extLst>
          </p:cNvPr>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5" name="矩形 46">
            <a:extLst>
              <a:ext uri="{FF2B5EF4-FFF2-40B4-BE49-F238E27FC236}">
                <a16:creationId xmlns:a16="http://schemas.microsoft.com/office/drawing/2014/main" id="{B6ECCC51-CBD7-4004-9C0F-4051E0451E5A}"/>
              </a:ext>
            </a:extLst>
          </p:cNvPr>
          <p:cNvSpPr>
            <a:spLocks noChangeArrowheads="1"/>
          </p:cNvSpPr>
          <p:nvPr/>
        </p:nvSpPr>
        <p:spPr bwMode="auto">
          <a:xfrm>
            <a:off x="476188" y="177842"/>
            <a:ext cx="2031321"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国外研究现状</a:t>
            </a:r>
          </a:p>
        </p:txBody>
      </p:sp>
      <p:sp>
        <p:nvSpPr>
          <p:cNvPr id="6" name="文本框 5">
            <a:extLst>
              <a:ext uri="{FF2B5EF4-FFF2-40B4-BE49-F238E27FC236}">
                <a16:creationId xmlns:a16="http://schemas.microsoft.com/office/drawing/2014/main" id="{32FDB9E5-0942-4C93-8605-1206E390695A}"/>
              </a:ext>
            </a:extLst>
          </p:cNvPr>
          <p:cNvSpPr txBox="1"/>
          <p:nvPr/>
        </p:nvSpPr>
        <p:spPr>
          <a:xfrm>
            <a:off x="476187" y="950976"/>
            <a:ext cx="8093655" cy="1992853"/>
          </a:xfrm>
          <a:prstGeom prst="rect">
            <a:avLst/>
          </a:prstGeom>
          <a:noFill/>
        </p:spPr>
        <p:txBody>
          <a:bodyPr wrap="square" rtlCol="0">
            <a:spAutoFit/>
          </a:bodyPr>
          <a:lstStyle/>
          <a:p>
            <a:pPr>
              <a:lnSpc>
                <a:spcPct val="150000"/>
              </a:lnSpc>
            </a:pPr>
            <a:r>
              <a:rPr lang="en-US" altLang="zh-CN" dirty="0">
                <a:latin typeface="Arial" panose="020B0604020202020204" pitchFamily="34" charset="0"/>
                <a:ea typeface="微软雅黑" panose="020B0503020204020204" pitchFamily="34" charset="-122"/>
              </a:rPr>
              <a:t>	</a:t>
            </a:r>
            <a:r>
              <a:rPr lang="zh-CN" altLang="en-US" dirty="0">
                <a:latin typeface="Arial" panose="020B0604020202020204" pitchFamily="34" charset="0"/>
                <a:ea typeface="微软雅黑" panose="020B0503020204020204" pitchFamily="34" charset="-122"/>
              </a:rPr>
              <a:t>国外对于推荐系统的研究较早。</a:t>
            </a:r>
            <a:endParaRPr lang="en-US" altLang="zh-CN" dirty="0">
              <a:latin typeface="Arial" panose="020B0604020202020204" pitchFamily="34" charset="0"/>
              <a:ea typeface="微软雅黑" panose="020B0503020204020204" pitchFamily="34" charset="-122"/>
            </a:endParaRPr>
          </a:p>
          <a:p>
            <a:pPr>
              <a:lnSpc>
                <a:spcPct val="150000"/>
              </a:lnSpc>
            </a:pPr>
            <a:r>
              <a:rPr lang="en-US" altLang="zh-CN" dirty="0">
                <a:latin typeface="Arial" panose="020B0604020202020204" pitchFamily="34" charset="0"/>
                <a:ea typeface="微软雅黑" panose="020B0503020204020204" pitchFamily="34" charset="-122"/>
              </a:rPr>
              <a:t>	1997</a:t>
            </a:r>
            <a:r>
              <a:rPr lang="zh-CN" altLang="en-US" dirty="0">
                <a:latin typeface="Arial" panose="020B0604020202020204" pitchFamily="34" charset="0"/>
                <a:ea typeface="微软雅黑" panose="020B0503020204020204" pitchFamily="34" charset="-122"/>
              </a:rPr>
              <a:t>年，目前最流行的推荐算法：协同过滤算法研究发表；</a:t>
            </a:r>
            <a:endParaRPr lang="en-US" altLang="zh-CN" dirty="0">
              <a:latin typeface="Arial" panose="020B0604020202020204" pitchFamily="34" charset="0"/>
              <a:ea typeface="微软雅黑" panose="020B0503020204020204" pitchFamily="34" charset="-122"/>
            </a:endParaRPr>
          </a:p>
          <a:p>
            <a:pPr>
              <a:lnSpc>
                <a:spcPct val="150000"/>
              </a:lnSpc>
            </a:pPr>
            <a:r>
              <a:rPr lang="en-US" altLang="zh-CN" dirty="0">
                <a:latin typeface="Arial" panose="020B0604020202020204" pitchFamily="34" charset="0"/>
                <a:ea typeface="微软雅黑" panose="020B0503020204020204" pitchFamily="34" charset="-122"/>
              </a:rPr>
              <a:t>	2003</a:t>
            </a:r>
            <a:r>
              <a:rPr lang="zh-CN" altLang="en-US" dirty="0">
                <a:latin typeface="Arial" panose="020B0604020202020204" pitchFamily="34" charset="0"/>
                <a:ea typeface="微软雅黑" panose="020B0503020204020204" pitchFamily="34" charset="-122"/>
              </a:rPr>
              <a:t>年，谷歌根据用户搜索关键字以及浏览历史来对用户进行个性化投放广告；</a:t>
            </a:r>
            <a:endParaRPr lang="en-US" altLang="zh-CN" dirty="0">
              <a:latin typeface="Arial" panose="020B0604020202020204" pitchFamily="34" charset="0"/>
              <a:ea typeface="微软雅黑" panose="020B0503020204020204" pitchFamily="34" charset="-122"/>
            </a:endParaRPr>
          </a:p>
          <a:p>
            <a:pPr>
              <a:lnSpc>
                <a:spcPct val="150000"/>
              </a:lnSpc>
            </a:pPr>
            <a:r>
              <a:rPr lang="en-US" altLang="zh-CN" dirty="0">
                <a:latin typeface="Arial" panose="020B0604020202020204" pitchFamily="34" charset="0"/>
                <a:ea typeface="微软雅黑" panose="020B0503020204020204" pitchFamily="34" charset="-122"/>
              </a:rPr>
              <a:t>	2007</a:t>
            </a:r>
            <a:r>
              <a:rPr lang="zh-CN" altLang="en-US" dirty="0">
                <a:latin typeface="Arial" panose="020B0604020202020204" pitchFamily="34" charset="0"/>
                <a:ea typeface="微软雅黑" panose="020B0503020204020204" pitchFamily="34" charset="-122"/>
              </a:rPr>
              <a:t>年，雅虎通过用户的商城行为以及用户信息为用户个性化推荐广告，诸如此类的案例还有很多。</a:t>
            </a:r>
            <a:endParaRPr lang="en-US" altLang="zh-CN" dirty="0">
              <a:latin typeface="Arial" panose="020B0604020202020204" pitchFamily="34" charset="0"/>
              <a:ea typeface="微软雅黑" panose="020B0503020204020204" pitchFamily="34" charset="-122"/>
            </a:endParaRPr>
          </a:p>
          <a:p>
            <a:pPr>
              <a:lnSpc>
                <a:spcPct val="150000"/>
              </a:lnSpc>
            </a:pPr>
            <a:r>
              <a:rPr lang="en-US" altLang="zh-CN" dirty="0">
                <a:latin typeface="Arial" panose="020B0604020202020204" pitchFamily="34" charset="0"/>
                <a:ea typeface="微软雅黑" panose="020B0503020204020204" pitchFamily="34" charset="-122"/>
              </a:rPr>
              <a:t>	</a:t>
            </a:r>
            <a:r>
              <a:rPr lang="zh-CN" altLang="en-US" dirty="0">
                <a:latin typeface="Arial" panose="020B0604020202020204" pitchFamily="34" charset="0"/>
                <a:ea typeface="微软雅黑" panose="020B0503020204020204" pitchFamily="34" charset="-122"/>
              </a:rPr>
              <a:t>人们看到了个性化推荐带来的好处，于是在很多领域都进行个性化推荐，尤其是电子商务领域。</a:t>
            </a:r>
          </a:p>
        </p:txBody>
      </p:sp>
    </p:spTree>
    <p:extLst>
      <p:ext uri="{BB962C8B-B14F-4D97-AF65-F5344CB8AC3E}">
        <p14:creationId xmlns:p14="http://schemas.microsoft.com/office/powerpoint/2010/main" val="362176306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等腰三角形 47">
            <a:extLst>
              <a:ext uri="{FF2B5EF4-FFF2-40B4-BE49-F238E27FC236}">
                <a16:creationId xmlns:a16="http://schemas.microsoft.com/office/drawing/2014/main" id="{19F672DF-275E-4702-8068-74DBE5C165A5}"/>
              </a:ext>
            </a:extLst>
          </p:cNvPr>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5" name="矩形 46">
            <a:extLst>
              <a:ext uri="{FF2B5EF4-FFF2-40B4-BE49-F238E27FC236}">
                <a16:creationId xmlns:a16="http://schemas.microsoft.com/office/drawing/2014/main" id="{B6ECCC51-CBD7-4004-9C0F-4051E0451E5A}"/>
              </a:ext>
            </a:extLst>
          </p:cNvPr>
          <p:cNvSpPr>
            <a:spLocks noChangeArrowheads="1"/>
          </p:cNvSpPr>
          <p:nvPr/>
        </p:nvSpPr>
        <p:spPr bwMode="auto">
          <a:xfrm>
            <a:off x="476188" y="177842"/>
            <a:ext cx="2031321"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国内研究现状</a:t>
            </a:r>
          </a:p>
        </p:txBody>
      </p:sp>
      <p:sp>
        <p:nvSpPr>
          <p:cNvPr id="6" name="文本框 5">
            <a:extLst>
              <a:ext uri="{FF2B5EF4-FFF2-40B4-BE49-F238E27FC236}">
                <a16:creationId xmlns:a16="http://schemas.microsoft.com/office/drawing/2014/main" id="{32FDB9E5-0942-4C93-8605-1206E390695A}"/>
              </a:ext>
            </a:extLst>
          </p:cNvPr>
          <p:cNvSpPr txBox="1"/>
          <p:nvPr/>
        </p:nvSpPr>
        <p:spPr>
          <a:xfrm>
            <a:off x="476187" y="950976"/>
            <a:ext cx="8093655" cy="1346522"/>
          </a:xfrm>
          <a:prstGeom prst="rect">
            <a:avLst/>
          </a:prstGeom>
          <a:noFill/>
        </p:spPr>
        <p:txBody>
          <a:bodyPr wrap="square" rtlCol="0">
            <a:spAutoFit/>
          </a:bodyPr>
          <a:lstStyle/>
          <a:p>
            <a:pPr>
              <a:lnSpc>
                <a:spcPct val="150000"/>
              </a:lnSpc>
            </a:pPr>
            <a:r>
              <a:rPr lang="en-US" altLang="zh-CN" dirty="0">
                <a:latin typeface="Arial" panose="020B0604020202020204" pitchFamily="34" charset="0"/>
                <a:ea typeface="微软雅黑" panose="020B0503020204020204" pitchFamily="34" charset="-122"/>
              </a:rPr>
              <a:t>	</a:t>
            </a:r>
            <a:r>
              <a:rPr lang="zh-CN" altLang="en-US" dirty="0">
                <a:latin typeface="Arial" panose="020B0604020202020204" pitchFamily="34" charset="0"/>
                <a:ea typeface="微软雅黑" panose="020B0503020204020204" pitchFamily="34" charset="-122"/>
              </a:rPr>
              <a:t>国内推荐系统的发展的较晚。</a:t>
            </a:r>
            <a:endParaRPr lang="en-US" altLang="zh-CN" dirty="0">
              <a:latin typeface="Arial" panose="020B0604020202020204" pitchFamily="34" charset="0"/>
              <a:ea typeface="微软雅黑" panose="020B0503020204020204" pitchFamily="34" charset="-122"/>
            </a:endParaRPr>
          </a:p>
          <a:p>
            <a:pPr>
              <a:lnSpc>
                <a:spcPct val="150000"/>
              </a:lnSpc>
            </a:pPr>
            <a:r>
              <a:rPr lang="en-US" altLang="zh-CN" dirty="0">
                <a:latin typeface="Arial" panose="020B0604020202020204" pitchFamily="34" charset="0"/>
                <a:ea typeface="微软雅黑" panose="020B0503020204020204" pitchFamily="34" charset="-122"/>
              </a:rPr>
              <a:t>	2009</a:t>
            </a:r>
            <a:r>
              <a:rPr lang="zh-CN" altLang="en-US" dirty="0">
                <a:latin typeface="Arial" panose="020B0604020202020204" pitchFamily="34" charset="0"/>
                <a:ea typeface="微软雅黑" panose="020B0503020204020204" pitchFamily="34" charset="-122"/>
              </a:rPr>
              <a:t>年，北京百分百信息技术有限公司成立，是国内较早的以推荐为主的公司；</a:t>
            </a:r>
            <a:endParaRPr lang="en-US" altLang="zh-CN" dirty="0">
              <a:latin typeface="Arial" panose="020B0604020202020204" pitchFamily="34" charset="0"/>
              <a:ea typeface="微软雅黑" panose="020B0503020204020204" pitchFamily="34" charset="-122"/>
            </a:endParaRPr>
          </a:p>
          <a:p>
            <a:pPr>
              <a:lnSpc>
                <a:spcPct val="150000"/>
              </a:lnSpc>
            </a:pPr>
            <a:r>
              <a:rPr lang="en-US" altLang="zh-CN" dirty="0">
                <a:latin typeface="Arial" panose="020B0604020202020204" pitchFamily="34" charset="0"/>
                <a:ea typeface="微软雅黑" panose="020B0503020204020204" pitchFamily="34" charset="-122"/>
              </a:rPr>
              <a:t>	2011</a:t>
            </a:r>
            <a:r>
              <a:rPr lang="zh-CN" altLang="en-US" dirty="0">
                <a:latin typeface="Arial" panose="020B0604020202020204" pitchFamily="34" charset="0"/>
                <a:ea typeface="微软雅黑" panose="020B0503020204020204" pitchFamily="34" charset="-122"/>
              </a:rPr>
              <a:t>年，百度开始在其首页中应用个性化推荐，应用广告推荐吸引用户，之后在电子商务公司，如天猫京东上也开始开展商品个性化推荐服务，以此来提高商品销量。</a:t>
            </a:r>
          </a:p>
        </p:txBody>
      </p:sp>
    </p:spTree>
    <p:extLst>
      <p:ext uri="{BB962C8B-B14F-4D97-AF65-F5344CB8AC3E}">
        <p14:creationId xmlns:p14="http://schemas.microsoft.com/office/powerpoint/2010/main" val="9929901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64870" cy="899160"/>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3</a:t>
            </a:r>
            <a:endParaRPr lang="zh-CN" altLang="en-US" sz="5400" b="1" dirty="0">
              <a:solidFill>
                <a:schemeClr val="bg1"/>
              </a:solidFill>
            </a:endParaRPr>
          </a:p>
        </p:txBody>
      </p:sp>
      <p:sp>
        <p:nvSpPr>
          <p:cNvPr id="29" name="矩形 28"/>
          <p:cNvSpPr/>
          <p:nvPr/>
        </p:nvSpPr>
        <p:spPr>
          <a:xfrm>
            <a:off x="3986530" y="2090420"/>
            <a:ext cx="4914900" cy="530225"/>
          </a:xfrm>
          <a:prstGeom prst="rect">
            <a:avLst/>
          </a:prstGeom>
        </p:spPr>
        <p:txBody>
          <a:bodyPr wrap="square" lIns="68580" tIns="34290" rIns="68580" bIns="34290">
            <a:spAutoFit/>
          </a:bodyPr>
          <a:lstStyle/>
          <a:p>
            <a:pPr algn="l"/>
            <a:r>
              <a:rPr lang="zh-CN" altLang="en-US" sz="3000" b="1" dirty="0">
                <a:solidFill>
                  <a:schemeClr val="bg1"/>
                </a:solidFill>
              </a:rPr>
              <a:t>需求分析</a:t>
            </a: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46">
            <a:extLst>
              <a:ext uri="{FF2B5EF4-FFF2-40B4-BE49-F238E27FC236}">
                <a16:creationId xmlns:a16="http://schemas.microsoft.com/office/drawing/2014/main" id="{977ADDFF-0051-466D-AB5B-34FDDBD58663}"/>
              </a:ext>
            </a:extLst>
          </p:cNvPr>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rPr>
              <a:t>需求分析</a:t>
            </a:r>
          </a:p>
        </p:txBody>
      </p:sp>
      <p:sp>
        <p:nvSpPr>
          <p:cNvPr id="5" name="等腰三角形 47">
            <a:extLst>
              <a:ext uri="{FF2B5EF4-FFF2-40B4-BE49-F238E27FC236}">
                <a16:creationId xmlns:a16="http://schemas.microsoft.com/office/drawing/2014/main" id="{BDEF13A3-2A29-412B-9D37-5BEA0E689D71}"/>
              </a:ext>
            </a:extLst>
          </p:cNvPr>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2" name="文本框 1">
            <a:extLst>
              <a:ext uri="{FF2B5EF4-FFF2-40B4-BE49-F238E27FC236}">
                <a16:creationId xmlns:a16="http://schemas.microsoft.com/office/drawing/2014/main" id="{74D4B565-D607-40B2-85EE-2CCCE40313F4}"/>
              </a:ext>
            </a:extLst>
          </p:cNvPr>
          <p:cNvSpPr txBox="1"/>
          <p:nvPr/>
        </p:nvSpPr>
        <p:spPr>
          <a:xfrm>
            <a:off x="501584" y="835152"/>
            <a:ext cx="7749281" cy="2637710"/>
          </a:xfrm>
          <a:prstGeom prst="rect">
            <a:avLst/>
          </a:prstGeom>
          <a:noFill/>
        </p:spPr>
        <p:txBody>
          <a:bodyPr wrap="square" rtlCol="0">
            <a:spAutoFit/>
          </a:bodyPr>
          <a:lstStyle/>
          <a:p>
            <a:pPr>
              <a:lnSpc>
                <a:spcPct val="150000"/>
              </a:lnSpc>
            </a:pPr>
            <a:r>
              <a:rPr lang="en-US" altLang="zh-CN" dirty="0">
                <a:latin typeface="Arial" panose="020B0604020202020204" pitchFamily="34" charset="0"/>
                <a:ea typeface="微软雅黑" panose="020B0503020204020204" pitchFamily="34" charset="-122"/>
              </a:rPr>
              <a:t>	</a:t>
            </a:r>
            <a:r>
              <a:rPr lang="zh-CN" altLang="en-US" dirty="0">
                <a:latin typeface="Arial" panose="020B0604020202020204" pitchFamily="34" charset="0"/>
                <a:ea typeface="微软雅黑" panose="020B0503020204020204" pitchFamily="34" charset="-122"/>
              </a:rPr>
              <a:t>电商经济下的个体商家成倍增长，消费者网购的消费金额也指数式增长。互联网经济繁荣发展的背景下也隐藏诸多问题：</a:t>
            </a:r>
            <a:endParaRPr lang="en-US" altLang="zh-CN" dirty="0">
              <a:latin typeface="Arial" panose="020B0604020202020204" pitchFamily="34" charset="0"/>
              <a:ea typeface="微软雅黑" panose="020B0503020204020204" pitchFamily="34" charset="-122"/>
            </a:endParaRPr>
          </a:p>
          <a:p>
            <a:pPr>
              <a:lnSpc>
                <a:spcPct val="150000"/>
              </a:lnSpc>
            </a:pPr>
            <a:r>
              <a:rPr lang="en-US" altLang="zh-CN" dirty="0">
                <a:latin typeface="Arial" panose="020B0604020202020204" pitchFamily="34" charset="0"/>
                <a:ea typeface="微软雅黑" panose="020B0503020204020204" pitchFamily="34" charset="-122"/>
              </a:rPr>
              <a:t>	1. </a:t>
            </a:r>
            <a:r>
              <a:rPr lang="zh-CN" altLang="en-US" dirty="0">
                <a:latin typeface="Arial" panose="020B0604020202020204" pitchFamily="34" charset="0"/>
                <a:ea typeface="微软雅黑" panose="020B0503020204020204" pitchFamily="34" charset="-122"/>
              </a:rPr>
              <a:t>各类商品品牌款式繁多，各有特色，消费者很难选择到合适自己的商品；</a:t>
            </a:r>
            <a:endParaRPr lang="en-US" altLang="zh-CN" dirty="0">
              <a:latin typeface="Arial" panose="020B0604020202020204" pitchFamily="34" charset="0"/>
              <a:ea typeface="微软雅黑" panose="020B0503020204020204" pitchFamily="34" charset="-122"/>
            </a:endParaRPr>
          </a:p>
          <a:p>
            <a:pPr>
              <a:lnSpc>
                <a:spcPct val="150000"/>
              </a:lnSpc>
            </a:pPr>
            <a:r>
              <a:rPr lang="en-US" altLang="zh-CN" dirty="0">
                <a:latin typeface="Arial" panose="020B0604020202020204" pitchFamily="34" charset="0"/>
                <a:ea typeface="微软雅黑" panose="020B0503020204020204" pitchFamily="34" charset="-122"/>
              </a:rPr>
              <a:t>	2. </a:t>
            </a:r>
            <a:r>
              <a:rPr lang="zh-CN" altLang="en-US" dirty="0">
                <a:latin typeface="Arial" panose="020B0604020202020204" pitchFamily="34" charset="0"/>
                <a:ea typeface="微软雅黑" panose="020B0503020204020204" pitchFamily="34" charset="-122"/>
              </a:rPr>
              <a:t>消费者不能实实在在体验到商品，获取信息手段有限，仅靠商家的宣传难以获得真正有价值的信息，从海量的数据获取信息又十分困难；</a:t>
            </a:r>
            <a:endParaRPr lang="en-US" altLang="zh-CN" dirty="0">
              <a:latin typeface="Arial" panose="020B0604020202020204" pitchFamily="34" charset="0"/>
              <a:ea typeface="微软雅黑" panose="020B0503020204020204" pitchFamily="34" charset="-122"/>
            </a:endParaRPr>
          </a:p>
          <a:p>
            <a:pPr>
              <a:lnSpc>
                <a:spcPct val="150000"/>
              </a:lnSpc>
            </a:pPr>
            <a:r>
              <a:rPr lang="en-US" altLang="zh-CN" dirty="0">
                <a:latin typeface="Arial" panose="020B0604020202020204" pitchFamily="34" charset="0"/>
                <a:ea typeface="微软雅黑" panose="020B0503020204020204" pitchFamily="34" charset="-122"/>
              </a:rPr>
              <a:t>	3. </a:t>
            </a:r>
            <a:r>
              <a:rPr lang="zh-CN" altLang="en-US" dirty="0">
                <a:latin typeface="Arial" panose="020B0604020202020204" pitchFamily="34" charset="0"/>
                <a:ea typeface="微软雅黑" panose="020B0503020204020204" pitchFamily="34" charset="-122"/>
              </a:rPr>
              <a:t>大数据评论下，商家很难了解消费者真正关注的特征。</a:t>
            </a:r>
            <a:endParaRPr lang="en-US" altLang="zh-CN" dirty="0">
              <a:latin typeface="Arial" panose="020B0604020202020204" pitchFamily="34" charset="0"/>
              <a:ea typeface="微软雅黑" panose="020B0503020204020204" pitchFamily="34" charset="-122"/>
            </a:endParaRPr>
          </a:p>
          <a:p>
            <a:pPr>
              <a:lnSpc>
                <a:spcPct val="150000"/>
              </a:lnSpc>
            </a:pPr>
            <a:r>
              <a:rPr lang="en-US" altLang="zh-CN" dirty="0">
                <a:latin typeface="Arial" panose="020B0604020202020204" pitchFamily="34" charset="0"/>
                <a:ea typeface="微软雅黑" panose="020B0503020204020204" pitchFamily="34" charset="-122"/>
              </a:rPr>
              <a:t>	</a:t>
            </a:r>
            <a:r>
              <a:rPr lang="zh-CN" altLang="en-US" dirty="0">
                <a:latin typeface="Arial" panose="020B0604020202020204" pitchFamily="34" charset="0"/>
                <a:ea typeface="微软雅黑" panose="020B0503020204020204" pitchFamily="34" charset="-122"/>
              </a:rPr>
              <a:t>所以研究一款能基于大数据评论分析消费者情感，做出个性化推荐的系统具有重要意义。</a:t>
            </a:r>
          </a:p>
          <a:p>
            <a:pPr>
              <a:lnSpc>
                <a:spcPct val="150000"/>
              </a:lnSpc>
            </a:pPr>
            <a:endParaRPr lang="zh-CN" altLang="en-US" sz="14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6237002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theme/theme1.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A000120140627A33KPBG</Template>
  <TotalTime>415</TotalTime>
  <Words>1387</Words>
  <Application>Microsoft Office PowerPoint</Application>
  <PresentationFormat>全屏显示(16:9)</PresentationFormat>
  <Paragraphs>130</Paragraphs>
  <Slides>24</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微软雅黑</vt:lpstr>
      <vt:lpstr>幼圆</vt:lpstr>
      <vt:lpstr>Arial</vt:lpstr>
      <vt:lpstr>Arial Black</vt:lpstr>
      <vt:lpstr>Calibri</vt:lpstr>
      <vt:lpstr>Wingdings 2</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李 庸古</cp:lastModifiedBy>
  <cp:revision>1792</cp:revision>
  <dcterms:created xsi:type="dcterms:W3CDTF">2014-06-03T07:56:00Z</dcterms:created>
  <dcterms:modified xsi:type="dcterms:W3CDTF">2021-07-06T01:27:56Z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