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62" r:id="rId6"/>
    <p:sldId id="265" r:id="rId7"/>
    <p:sldId id="286" r:id="rId8"/>
    <p:sldId id="287" r:id="rId9"/>
    <p:sldId id="288" r:id="rId10"/>
    <p:sldId id="289" r:id="rId11"/>
    <p:sldId id="290" r:id="rId12"/>
    <p:sldId id="291" r:id="rId13"/>
    <p:sldId id="28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E79"/>
    <a:srgbClr val="E7EAEC"/>
    <a:srgbClr val="C9D2DA"/>
    <a:srgbClr val="4679A7"/>
    <a:srgbClr val="89A0B6"/>
    <a:srgbClr val="F2F2F2"/>
    <a:srgbClr val="BCC4D3"/>
    <a:srgbClr val="B8CDE8"/>
    <a:srgbClr val="DCE1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8D93-B2F5-414C-8B16-0FE8599C9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"/>
          <p:cNvGrpSpPr/>
          <p:nvPr/>
        </p:nvGrpSpPr>
        <p:grpSpPr>
          <a:xfrm>
            <a:off x="0" y="-43638"/>
            <a:ext cx="6357650" cy="6858458"/>
            <a:chOff x="0" y="57408"/>
            <a:chExt cx="4661488" cy="5028685"/>
          </a:xfrm>
        </p:grpSpPr>
        <p:sp>
          <p:nvSpPr>
            <p:cNvPr id="26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7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9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1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2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3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4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5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6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4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5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46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1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52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3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5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56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47625" y="1381125"/>
            <a:ext cx="11787188" cy="4095750"/>
            <a:chOff x="3451179" y="1390003"/>
            <a:chExt cx="6709950" cy="4093085"/>
          </a:xfrm>
        </p:grpSpPr>
        <p:sp>
          <p:nvSpPr>
            <p:cNvPr id="16" name="矩形 15"/>
            <p:cNvSpPr/>
            <p:nvPr/>
          </p:nvSpPr>
          <p:spPr>
            <a:xfrm>
              <a:off x="3676029" y="1390003"/>
              <a:ext cx="6260250" cy="3916811"/>
            </a:xfrm>
            <a:prstGeom prst="rect">
              <a:avLst/>
            </a:prstGeom>
            <a:noFill/>
            <a:ln w="38100"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51179" y="5295127"/>
              <a:ext cx="6709950" cy="187961"/>
            </a:xfrm>
            <a:prstGeom prst="rect">
              <a:avLst/>
            </a:prstGeom>
            <a:solidFill>
              <a:srgbClr val="4679A7"/>
            </a:solidFill>
            <a:ln>
              <a:solidFill>
                <a:srgbClr val="758EA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9391691" y="2356996"/>
            <a:ext cx="1089175" cy="1727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95490" y="5065282"/>
            <a:ext cx="539725" cy="228777"/>
          </a:xfrm>
          <a:prstGeom prst="rect">
            <a:avLst/>
          </a:prstGeom>
          <a:solidFill>
            <a:srgbClr val="333F50"/>
          </a:solidFill>
          <a:ln>
            <a:solidFill>
              <a:srgbClr val="758E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6438" y="1404938"/>
            <a:ext cx="5595938" cy="3952875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9486462" y="4188708"/>
            <a:ext cx="2713101" cy="2722017"/>
            <a:chOff x="9486462" y="4188708"/>
            <a:chExt cx="2713101" cy="2722017"/>
          </a:xfrm>
        </p:grpSpPr>
        <p:sp>
          <p:nvSpPr>
            <p:cNvPr id="89" name="Freeform 109"/>
            <p:cNvSpPr/>
            <p:nvPr/>
          </p:nvSpPr>
          <p:spPr bwMode="auto">
            <a:xfrm>
              <a:off x="10881446" y="5600171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0" name="Freeform 111"/>
            <p:cNvSpPr/>
            <p:nvPr/>
          </p:nvSpPr>
          <p:spPr bwMode="auto">
            <a:xfrm>
              <a:off x="9486462" y="5598544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10889009" y="4188708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8910505" y="4930780"/>
            <a:ext cx="424037" cy="628940"/>
          </a:xfrm>
          <a:prstGeom prst="rect">
            <a:avLst/>
          </a:prstGeom>
          <a:ln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7075115" y="3526898"/>
            <a:ext cx="211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F4E79"/>
                </a:solidFill>
                <a:cs typeface="+mn-ea"/>
                <a:sym typeface="+mn-lt"/>
              </a:rPr>
              <a:t>汇报人：陈静  周志强</a:t>
            </a:r>
            <a:endParaRPr lang="zh-CN" altLang="en-US" sz="16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107316" y="3533927"/>
            <a:ext cx="210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F4E79"/>
                </a:solidFill>
                <a:cs typeface="+mn-ea"/>
                <a:sym typeface="+mn-lt"/>
              </a:rPr>
              <a:t>汇报时间：</a:t>
            </a:r>
            <a:r>
              <a:rPr lang="en-US" altLang="zh-CN" sz="1600" dirty="0">
                <a:solidFill>
                  <a:srgbClr val="1F4E79"/>
                </a:solidFill>
                <a:cs typeface="+mn-ea"/>
                <a:sym typeface="+mn-lt"/>
              </a:rPr>
              <a:t>2020.6.4</a:t>
            </a:r>
            <a:endParaRPr lang="zh-CN" altLang="en-US" sz="16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ctrTitle" idx="4294967295" hasCustomPrompt="1"/>
          </p:nvPr>
        </p:nvSpPr>
        <p:spPr>
          <a:xfrm>
            <a:off x="452438" y="2286000"/>
            <a:ext cx="10977563" cy="22383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altLang="zh-CN" dirty="0"/>
              <a:t>GST: GPU-decodable Supercompressed Textures</a:t>
            </a:r>
            <a:br>
              <a:rPr lang="en-US" altLang="zh-CN" sz="6000" dirty="0"/>
            </a:br>
            <a:endParaRPr lang="zh-CN" altLang="en-US" sz="60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0" grpId="0"/>
      <p:bldP spid="111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"/>
          <p:cNvGrpSpPr/>
          <p:nvPr/>
        </p:nvGrpSpPr>
        <p:grpSpPr>
          <a:xfrm>
            <a:off x="0" y="-458"/>
            <a:ext cx="6357650" cy="6858458"/>
            <a:chOff x="0" y="57408"/>
            <a:chExt cx="4661488" cy="5028685"/>
          </a:xfrm>
        </p:grpSpPr>
        <p:sp>
          <p:nvSpPr>
            <p:cNvPr id="26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7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9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1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2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3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4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5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6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4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5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46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1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52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3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5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56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51179" y="1390003"/>
            <a:ext cx="6709950" cy="4093085"/>
            <a:chOff x="3451179" y="1390003"/>
            <a:chExt cx="6709950" cy="4093085"/>
          </a:xfrm>
        </p:grpSpPr>
        <p:sp>
          <p:nvSpPr>
            <p:cNvPr id="16" name="矩形 15"/>
            <p:cNvSpPr/>
            <p:nvPr/>
          </p:nvSpPr>
          <p:spPr>
            <a:xfrm>
              <a:off x="3676029" y="1390003"/>
              <a:ext cx="6260250" cy="3916811"/>
            </a:xfrm>
            <a:prstGeom prst="rect">
              <a:avLst/>
            </a:prstGeom>
            <a:noFill/>
            <a:ln w="38100"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51179" y="5295127"/>
              <a:ext cx="6709950" cy="187961"/>
            </a:xfrm>
            <a:prstGeom prst="rect">
              <a:avLst/>
            </a:prstGeom>
            <a:solidFill>
              <a:srgbClr val="4679A7"/>
            </a:solidFill>
            <a:ln>
              <a:solidFill>
                <a:srgbClr val="758EA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9391691" y="2356996"/>
            <a:ext cx="1089175" cy="13540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95490" y="5065282"/>
            <a:ext cx="539725" cy="228777"/>
          </a:xfrm>
          <a:prstGeom prst="rect">
            <a:avLst/>
          </a:prstGeom>
          <a:solidFill>
            <a:srgbClr val="333F50"/>
          </a:solidFill>
          <a:ln>
            <a:solidFill>
              <a:srgbClr val="758E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6787" y="1405834"/>
            <a:ext cx="3955698" cy="3955698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9486462" y="4188708"/>
            <a:ext cx="2713101" cy="2722017"/>
            <a:chOff x="9486462" y="4188708"/>
            <a:chExt cx="2713101" cy="2722017"/>
          </a:xfrm>
        </p:grpSpPr>
        <p:sp>
          <p:nvSpPr>
            <p:cNvPr id="89" name="Freeform 109"/>
            <p:cNvSpPr/>
            <p:nvPr/>
          </p:nvSpPr>
          <p:spPr bwMode="auto">
            <a:xfrm>
              <a:off x="10881446" y="5600171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0" name="Freeform 111"/>
            <p:cNvSpPr/>
            <p:nvPr/>
          </p:nvSpPr>
          <p:spPr bwMode="auto">
            <a:xfrm>
              <a:off x="9486462" y="5598544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10889009" y="4188708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8910505" y="4930780"/>
            <a:ext cx="424037" cy="628940"/>
          </a:xfrm>
          <a:prstGeom prst="rect">
            <a:avLst/>
          </a:prstGeom>
          <a:ln>
            <a:noFill/>
          </a:ln>
        </p:spPr>
      </p:pic>
      <p:sp>
        <p:nvSpPr>
          <p:cNvPr id="15" name="标题 1"/>
          <p:cNvSpPr>
            <a:spLocks noGrp="1"/>
          </p:cNvSpPr>
          <p:nvPr>
            <p:ph type="ctrTitle" idx="4294967295" hasCustomPrompt="1"/>
          </p:nvPr>
        </p:nvSpPr>
        <p:spPr>
          <a:xfrm>
            <a:off x="6562650" y="2583265"/>
            <a:ext cx="4231338" cy="128875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829999" y="1071143"/>
            <a:ext cx="6982202" cy="5391507"/>
          </a:xfrm>
          <a:prstGeom prst="rect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由于在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硬件纹理压缩格式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中要允许纹理数据的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随机访问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，故常采用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固定的压缩比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。与压缩比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50:1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PNG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或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JPEG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图像压缩相比，纹理压缩只能达到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6:1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。为了解决固定压缩比的局限性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有人提出了</a:t>
            </a:r>
            <a:r>
              <a:rPr lang="en-US" altLang="zh-CN" b="1" dirty="0">
                <a:solidFill>
                  <a:srgbClr val="00B0F0"/>
                </a:solidFill>
                <a:latin typeface="字魂59号-创粗黑" charset="0"/>
                <a:ea typeface="字魂59号-创粗黑" charset="0"/>
                <a:cs typeface="+mn-ea"/>
                <a:sym typeface="+mn-lt"/>
              </a:rPr>
              <a:t>Supercompressed Textures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对已经压缩的纹理进行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二次压缩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，在</a:t>
            </a:r>
            <a:r>
              <a:rPr lang="en-US" altLang="zh-CN" b="1" dirty="0">
                <a:solidFill>
                  <a:srgbClr val="00B0F0"/>
                </a:solidFill>
                <a:cs typeface="+mn-ea"/>
                <a:sym typeface="+mn-lt"/>
              </a:rPr>
              <a:t>CPU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上解码纹理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。本文提出了一种新</a:t>
            </a:r>
            <a:r>
              <a:rPr lang="en-US" altLang="zh-CN" b="1" dirty="0">
                <a:solidFill>
                  <a:srgbClr val="00B0F0"/>
                </a:solidFill>
                <a:latin typeface="字魂59号-创粗黑" charset="0"/>
                <a:ea typeface="字魂59号-创粗黑" charset="0"/>
                <a:cs typeface="+mn-ea"/>
                <a:sym typeface="+mn-lt"/>
              </a:rPr>
              <a:t>Supercompressed Textures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压缩算法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主要在二次压缩和解码做了创新：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对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任意的端点模式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的硬件纹理压缩进行处理；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GPU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中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并行解码纹理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743088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论文简介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8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0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2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3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4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8100632" y="1051695"/>
            <a:ext cx="3471372" cy="0"/>
          </a:xfrm>
          <a:prstGeom prst="line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100632" y="6440542"/>
            <a:ext cx="3471372" cy="0"/>
          </a:xfrm>
          <a:prstGeom prst="line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对比分析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1026" name="Picture 2" descr="https://qqadapt.qpic.cn/txdocpic/0/5fac2610379801d4d6629dbc174256d8/0?w=1459&amp;h=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59" y="829425"/>
            <a:ext cx="10210440" cy="202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037012" y="3772131"/>
          <a:ext cx="5590179" cy="2874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93"/>
                <a:gridCol w="1863393"/>
                <a:gridCol w="1863393"/>
              </a:tblGrid>
              <a:tr h="73841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过程</a:t>
                      </a:r>
                      <a:endParaRPr lang="en-US" altLang="zh-CN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 fontAlgn="base">
                        <a:lnSpc>
                          <a:spcPct val="130000"/>
                        </a:lnSpc>
                      </a:pPr>
                      <a:endParaRPr lang="zh-CN" altLang="en-US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图片压缩</a:t>
                      </a:r>
                      <a:endParaRPr lang="en-US" altLang="zh-CN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纹理压缩</a:t>
                      </a:r>
                      <a:endParaRPr lang="en-US" altLang="zh-CN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8100" marR="38100" marT="38100" marB="28575" anchor="ctr"/>
                </a:tc>
              </a:tr>
              <a:tr h="73717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endParaRPr lang="en-US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Disk-&gt;CPU</a:t>
                      </a:r>
                      <a:endParaRPr lang="en-US" sz="2000" dirty="0">
                        <a:effectLst/>
                      </a:endParaRPr>
                    </a:p>
                  </a:txBody>
                  <a:tcPr marL="38100" marR="38100" marT="38100" marB="28575" anchor="t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endParaRPr lang="zh-CN" altLang="en-US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传输时间少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传输时间多</a:t>
                      </a:r>
                      <a:endParaRPr lang="zh-CN" altLang="en-US" sz="2000">
                        <a:effectLst/>
                      </a:endParaRPr>
                    </a:p>
                  </a:txBody>
                  <a:tcPr marL="38100" marR="38100" marT="38100" marB="28575" anchor="ctr"/>
                </a:tc>
              </a:tr>
              <a:tr h="10909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endParaRPr lang="en-US" sz="2000" b="0" i="0" spc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000" b="0" i="0" spc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CPU-&gt;GPU</a:t>
                      </a:r>
                      <a:endParaRPr lang="en-US" sz="2000">
                        <a:effectLst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endParaRPr lang="zh-CN" altLang="en-US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传输时间多</a:t>
                      </a:r>
                      <a:endParaRPr lang="zh-CN" altLang="en-US" sz="2000" dirty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运行效率较高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endParaRPr lang="zh-CN" altLang="en-US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传输时间少</a:t>
                      </a:r>
                      <a:endParaRPr lang="zh-CN" altLang="en-US" sz="2000" dirty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运行效率较低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8100" marR="38100" marT="38100" marB="28575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047186" y="3772131"/>
            <a:ext cx="3641835" cy="2968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从磁盘到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，压缩图片数据量小，故传输时间少；而纹理压缩与之相反；从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：图片压缩需要解压为原来未压缩的状态然后传输数据，传输时间长；纹理压缩数据量小，传输时间快，但是存在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解压过程，影响一定的运行效率。</a:t>
            </a:r>
            <a:endParaRPr lang="zh-CN" altLang="en-US" dirty="0">
              <a:effectLst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2550543" y="2961430"/>
            <a:ext cx="3881887" cy="423545"/>
          </a:xfrm>
          <a:prstGeom prst="rect">
            <a:avLst/>
          </a:prstGeom>
        </p:spPr>
        <p:txBody>
          <a:bodyPr wrap="squar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图 传输纹理数据的各种方式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对比分析</a:t>
            </a:r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——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时间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2050" name="Picture 2" descr="https://docimg2.docs.qq.com/image/8cvJGdiROqxnQTeFgMtEDw?w=483&amp;h=18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17" y="1037840"/>
            <a:ext cx="7317975" cy="274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919018" y="4615593"/>
            <a:ext cx="3410585" cy="1851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实验配置：</a:t>
            </a:r>
            <a:endParaRPr lang="en-US" altLang="zh-CN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 7 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Intel Xeon 8 core CPU 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AMD R9 Fury GPU</a:t>
            </a:r>
            <a:endParaRPr lang="en-US" altLang="zh-CN" sz="2000" b="1" dirty="0"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92483" y="4412421"/>
            <a:ext cx="3741683" cy="2609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结论：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JPG-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图片压缩，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DXT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-纹理压缩，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BMP-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原始图片，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CRN-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Supercompressed texture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GST-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 compressed texture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，单纯从时间比较上看，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GST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花费的时间最少</a:t>
            </a:r>
            <a:endParaRPr lang="zh-CN" altLang="en-US" b="1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4460" y="3894826"/>
            <a:ext cx="8126083" cy="8022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 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4K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分辨率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(3584X1792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）图片从磁盘到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传输和解压时间对比表</a:t>
            </a:r>
            <a:endParaRPr lang="zh-CN" altLang="en-US" b="1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对比分析</a:t>
            </a:r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——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空间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6867" y="4438367"/>
            <a:ext cx="3410585" cy="1851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实验配置：</a:t>
            </a:r>
            <a:endParaRPr lang="en-US" altLang="zh-CN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 7 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Intel Xeon 8 core CPU 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AMD R9 Fury GPU</a:t>
            </a:r>
            <a:endParaRPr lang="en-US" altLang="zh-CN" sz="2000" b="1" dirty="0"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9065" y="4438367"/>
            <a:ext cx="3741683" cy="22491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结论：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Time-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从磁盘到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加载时间；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 size-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存储在磁盘中的大小，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 size-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在解压之后传输到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之前的所占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大小。后三种压缩方式占用的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都较小，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GST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占用的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最小。</a:t>
            </a:r>
            <a:endParaRPr lang="zh-CN" altLang="en-US" b="1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5044" y="3824611"/>
            <a:ext cx="7043746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 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128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个（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512X512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）纹理单线程加载结果，空间大小比较表</a:t>
            </a:r>
            <a:endParaRPr lang="zh-CN" altLang="en-US" b="1" dirty="0">
              <a:effectLst/>
            </a:endParaRPr>
          </a:p>
        </p:txBody>
      </p:sp>
      <p:pic>
        <p:nvPicPr>
          <p:cNvPr id="3074" name="Picture 2" descr="https://qqadapt.qpic.cn/txdocpic/0/373aa91b7fd1bd68c49b3e0111db48e9/0?w=522&amp;h=1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23" y="1371254"/>
            <a:ext cx="9843600" cy="235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 userDrawn="1"/>
        </p:nvSpPr>
        <p:spPr>
          <a:xfrm>
            <a:off x="8139023" y="4438291"/>
            <a:ext cx="3584275" cy="1746849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en-US" altLang="zh-CN" b="1"/>
              <a:t>DXT1</a:t>
            </a:r>
            <a:r>
              <a:rPr lang="zh-CN" altLang="en-US" b="1"/>
              <a:t>时间小于</a:t>
            </a:r>
            <a:r>
              <a:rPr lang="en-US" altLang="zh-CN" b="1"/>
              <a:t>GST</a:t>
            </a:r>
            <a:r>
              <a:rPr lang="zh-CN" altLang="en-US" b="1"/>
              <a:t>：</a:t>
            </a:r>
            <a:endParaRPr lang="zh-CN" altLang="en-US" b="1"/>
          </a:p>
          <a:p>
            <a:pPr>
              <a:lnSpc>
                <a:spcPct val="120000"/>
              </a:lnSpc>
            </a:pPr>
            <a:r>
              <a:rPr lang="zh-CN" altLang="en-US" b="1"/>
              <a:t>磁盘查找时间的不确定性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对比分析</a:t>
            </a:r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——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压缩效果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657330" y="4968634"/>
            <a:ext cx="5933090" cy="8102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结论：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GST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在二次压缩过程中，会引入一定的误差，通过实验证明引入的错误量是不可察觉的。</a:t>
            </a:r>
            <a:endParaRPr lang="zh-CN" altLang="en-US" b="1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3836" y="4283296"/>
            <a:ext cx="7043746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/>
              <a:t>图 各种压缩格式的视觉放大图</a:t>
            </a:r>
            <a:endParaRPr lang="zh-CN" altLang="en-US" b="1" dirty="0">
              <a:effectLst/>
            </a:endParaRPr>
          </a:p>
        </p:txBody>
      </p:sp>
      <p:pic>
        <p:nvPicPr>
          <p:cNvPr id="4098" name="Picture 2" descr="https://qqadapt.qpic.cn/txdocpic/0/e4ceef630c79f111ab06f16ab86f4fe0/0?w=527&amp;h=25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17" y="747130"/>
            <a:ext cx="7148516" cy="341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12875" y="142875"/>
            <a:ext cx="4651375" cy="952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9705" lvl="0"/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GST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算法</a:t>
            </a:r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—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压缩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5122" name="Picture 2" descr="https://qqadapt.qpic.cn/txdocpic/0/5bd34c4dad71c51848e519acf2cada45/0?w=527&amp;h=38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74" y="1038565"/>
            <a:ext cx="5019675" cy="45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728576" y="1977485"/>
            <a:ext cx="6096000" cy="12915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GST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是对端点格式的纹理压缩进行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二次压缩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，所以首先会进行端点格式的纹理压缩，然后对生成的两个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端点颜色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调色板索引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进行处理：</a:t>
            </a:r>
            <a:endParaRPr lang="zh-CN" altLang="en-US" sz="2000" b="1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503" y="4309397"/>
            <a:ext cx="6096000" cy="8915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端点颜色：将这些端点颜色单独视为两幅低分辨率的图片，进行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YCoCg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变换，然后进行小波变换。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22230" y="5641675"/>
            <a:ext cx="4606506" cy="750498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zh-CN" altLang="en-US" b="1"/>
              <a:t>图 </a:t>
            </a:r>
            <a:r>
              <a:rPr lang="en-US" altLang="zh-CN" b="1"/>
              <a:t>GST</a:t>
            </a:r>
            <a:r>
              <a:rPr lang="zh-CN" altLang="en-US" b="1"/>
              <a:t>对端点颜色和调色板索引处理图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GST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算法</a:t>
            </a:r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—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压缩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913439" y="1011558"/>
            <a:ext cx="6096000" cy="16537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调色板索引：设定一个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字典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，用于维护调色板索引（设定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阈值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，比较字典中的调色板索引和最近的索引块，如果在误差范围内，则使用已存在的索引块，否则将该索引块加入字典中）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146" name="Picture 2" descr="https://docimg5.docs.qq.com/image/k1WQYrywbCuz5avYDXL0Yw?w=565&amp;h=306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3650"/>
          <a:stretch>
            <a:fillRect/>
          </a:stretch>
        </p:blipFill>
        <p:spPr bwMode="auto">
          <a:xfrm>
            <a:off x="711776" y="750644"/>
            <a:ext cx="5197367" cy="388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822933" y="2943587"/>
            <a:ext cx="6096000" cy="3291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buFont typeface="+mj-lt"/>
              <a:buAutoNum type="arabicPeriod" startAt="3"/>
            </a:pP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将前两个阶段得到的独立数据合并在一起，使用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ANS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Asymmetric Numeral Systems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）进行熵编码。其中，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ANS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是一种熵编码算法，结合了哈夫曼编码和算术编码的优势。接近于哈夫曼编码的编码速度和接近于算术码的压缩率。前两个阶段的数据：索引块字典和字典条目，端点图像的单独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CoCg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流，分别进行熵编码，连同相关的概率分布一起保存在磁盘上。</a:t>
            </a:r>
            <a:endParaRPr lang="zh-CN" altLang="en-US" sz="2000" b="1" dirty="0">
              <a:effectLst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230702" y="4824736"/>
            <a:ext cx="3519577" cy="423545"/>
          </a:xfrm>
          <a:prstGeom prst="rect">
            <a:avLst/>
          </a:prstGeom>
        </p:spPr>
        <p:txBody>
          <a:bodyPr wrap="squar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图 创建调色板索引块字典示意图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GST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算法</a:t>
            </a:r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—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并行解码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7170" name="Picture 2" descr="https://docimg8.docs.qq.com/image/aoGMgcwut8YP8DJvmVUONg?w=1116&amp;h=48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75" y="972093"/>
            <a:ext cx="8134659" cy="35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35170" y="4632385"/>
            <a:ext cx="10429336" cy="11645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effectLst/>
                <a:latin typeface="Microsoft YaHei" charset="0"/>
                <a:ea typeface="Microsoft YaHei" charset="0"/>
              </a:rPr>
              <a:t>解码：将压缩的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icrosoft YaHei" charset="0"/>
                <a:ea typeface="Microsoft YaHei" charset="0"/>
              </a:rPr>
              <a:t>ANS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Microsoft YaHei" charset="0"/>
                <a:ea typeface="Microsoft YaHei" charset="0"/>
              </a:rPr>
              <a:t>流+概率放到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icrosoft YaHei" charset="0"/>
                <a:ea typeface="Microsoft YaHei" charset="0"/>
              </a:rPr>
              <a:t>ANS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Microsoft YaHei" charset="0"/>
                <a:ea typeface="Microsoft YaHei" charset="0"/>
              </a:rPr>
              <a:t>解码器中得到纹理压缩的两个端点值+调色板索引块</a:t>
            </a:r>
            <a:endParaRPr lang="zh-CN" altLang="en-US" b="1" dirty="0">
              <a:effectLst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3894826" y="4425351"/>
            <a:ext cx="3519577" cy="750498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zh-CN" altLang="en-US" b="1"/>
              <a:t>图 </a:t>
            </a:r>
            <a:r>
              <a:rPr lang="en-US" altLang="zh-CN" b="1"/>
              <a:t>GST</a:t>
            </a:r>
            <a:r>
              <a:rPr lang="zh-CN" altLang="en-US" b="1"/>
              <a:t>解码得到压缩纹理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5314" y="5409182"/>
            <a:ext cx="9640019" cy="755650"/>
          </a:xfrm>
          <a:prstGeom prst="rect">
            <a:avLst/>
          </a:prstGeom>
        </p:spPr>
        <p:txBody>
          <a:bodyPr wrap="squar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并行：编码器和解码器在同一时间执行相同的状态转换，</a:t>
            </a:r>
            <a:r>
              <a:rPr lang="en-US" altLang="zh-CN" b="1"/>
              <a:t>ANS</a:t>
            </a:r>
            <a:r>
              <a:rPr lang="zh-CN" altLang="en-US" b="1"/>
              <a:t>编码的这种性质适用于</a:t>
            </a:r>
            <a:r>
              <a:rPr lang="en-US" altLang="zh-CN" b="1"/>
              <a:t>SIMD</a:t>
            </a:r>
            <a:r>
              <a:rPr lang="zh-CN" altLang="en-US" b="1"/>
              <a:t>架构，故</a:t>
            </a:r>
            <a:r>
              <a:rPr lang="en-US" altLang="zh-CN" b="1"/>
              <a:t>GST</a:t>
            </a:r>
            <a:r>
              <a:rPr lang="zh-CN" altLang="en-US" b="1"/>
              <a:t>可以并行解码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tbtigdm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0</TotalTime>
  <Words>1544</Words>
  <Application>WPS 演示</Application>
  <PresentationFormat>宽屏</PresentationFormat>
  <Paragraphs>96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字魂59号-创粗黑</vt:lpstr>
      <vt:lpstr>汉仪中黑KW</vt:lpstr>
      <vt:lpstr>Microsoft YaHei</vt:lpstr>
      <vt:lpstr>汉仪旗黑KW 55S</vt:lpstr>
      <vt:lpstr>Microsoft YaHei</vt:lpstr>
      <vt:lpstr>汉仪书宋二KW</vt:lpstr>
      <vt:lpstr>webwppDefTheme</vt:lpstr>
      <vt:lpstr>Office 主题​​</vt:lpstr>
      <vt:lpstr>GST: GPU-decodable Supercompressed Textures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GST: GPU-decodable Supercompressed Textures</dc:title>
  <dc:creator>zhou zhiqiang</dc:creator>
  <cp:lastModifiedBy>zhou zhiqiang</cp:lastModifiedBy>
  <cp:revision>31</cp:revision>
  <dcterms:created xsi:type="dcterms:W3CDTF">2020-06-04T05:09:58Z</dcterms:created>
  <dcterms:modified xsi:type="dcterms:W3CDTF">2020-06-04T05:09:58Z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2052-0.0.0.0</vt:lpwstr>
  </property>
</Properties>
</file>