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256" r:id="rId4"/>
    <p:sldId id="262" r:id="rId6"/>
    <p:sldId id="265" r:id="rId7"/>
    <p:sldId id="286" r:id="rId8"/>
    <p:sldId id="287" r:id="rId9"/>
    <p:sldId id="288" r:id="rId10"/>
    <p:sldId id="289" r:id="rId11"/>
    <p:sldId id="290" r:id="rId12"/>
    <p:sldId id="291" r:id="rId13"/>
    <p:sldId id="28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E79"/>
    <a:srgbClr val="E7EAEC"/>
    <a:srgbClr val="C9D2DA"/>
    <a:srgbClr val="4679A7"/>
    <a:srgbClr val="89A0B6"/>
    <a:srgbClr val="F2F2F2"/>
    <a:srgbClr val="BCC4D3"/>
    <a:srgbClr val="B8CDE8"/>
    <a:srgbClr val="DCE1E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8D93-B2F5-414C-8B16-0FE8599C9B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150F6-95C6-422D-8E88-741A4713EC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363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47625" y="1381125"/>
            <a:ext cx="11787188" cy="4095750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72705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76438" y="1404938"/>
            <a:ext cx="5595938" cy="3952875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7075115" y="3526898"/>
            <a:ext cx="2119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汇报人：陈静  周志强</a:t>
            </a:r>
            <a:endParaRPr lang="zh-CN" altLang="en-US" sz="16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72713" y="3524253"/>
            <a:ext cx="210762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1F4E79"/>
                </a:solidFill>
                <a:cs typeface="+mn-ea"/>
                <a:sym typeface="+mn-lt"/>
              </a:rPr>
              <a:t>汇报时间：</a:t>
            </a:r>
            <a:r>
              <a:rPr lang="en-US" altLang="zh-CN" sz="1600" dirty="0">
                <a:solidFill>
                  <a:srgbClr val="1F4E79"/>
                </a:solidFill>
                <a:cs typeface="+mn-ea"/>
                <a:sym typeface="+mn-lt"/>
              </a:rPr>
              <a:t>2020.7.4</a:t>
            </a:r>
            <a:endParaRPr lang="zh-CN" altLang="en-US" sz="16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-500062" y="1619250"/>
            <a:ext cx="10977563" cy="22383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44546A"/>
                </a:solidFill>
                <a:latin typeface="字魂59号-创粗黑" charset="0"/>
                <a:ea typeface="字魂59号-创粗黑" charset="0"/>
              </a:rPr>
              <a:t>Real</a:t>
            </a:r>
            <a:r>
              <a:rPr lang="zh-CN" altLang="en-US" dirty="0">
                <a:solidFill>
                  <a:srgbClr val="44546A"/>
                </a:solidFill>
                <a:latin typeface="字魂59号-创粗黑" charset="0"/>
                <a:ea typeface="字魂59号-创粗黑" charset="0"/>
              </a:rPr>
              <a:t>-</a:t>
            </a:r>
            <a:r>
              <a:rPr lang="en-US" altLang="zh-CN" dirty="0">
                <a:solidFill>
                  <a:srgbClr val="44546A"/>
                </a:solidFill>
                <a:latin typeface="字魂59号-创粗黑" charset="0"/>
                <a:ea typeface="字魂59号-创粗黑" charset="0"/>
              </a:rPr>
              <a:t>Time Stochastic Lightcuts</a:t>
            </a:r>
            <a:br>
              <a:rPr lang="en-US" altLang="zh-CN" sz="6000" dirty="0"/>
            </a:br>
            <a:endParaRPr lang="zh-CN" altLang="en-US" sz="60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0" grpId="0"/>
      <p:bldP spid="111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1"/>
          <p:cNvGrpSpPr/>
          <p:nvPr/>
        </p:nvGrpSpPr>
        <p:grpSpPr>
          <a:xfrm>
            <a:off x="0" y="-458"/>
            <a:ext cx="6357650" cy="6858458"/>
            <a:chOff x="0" y="57408"/>
            <a:chExt cx="4661488" cy="5028685"/>
          </a:xfrm>
        </p:grpSpPr>
        <p:sp>
          <p:nvSpPr>
            <p:cNvPr id="26" name="Freeform 97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7" name="Freeform 98"/>
            <p:cNvSpPr/>
            <p:nvPr/>
          </p:nvSpPr>
          <p:spPr bwMode="auto">
            <a:xfrm>
              <a:off x="0" y="57408"/>
              <a:ext cx="3078251" cy="962103"/>
            </a:xfrm>
            <a:custGeom>
              <a:avLst/>
              <a:gdLst>
                <a:gd name="T0" fmla="*/ 2178 w 2582"/>
                <a:gd name="T1" fmla="*/ 0 h 807"/>
                <a:gd name="T2" fmla="*/ 0 w 2582"/>
                <a:gd name="T3" fmla="*/ 0 h 807"/>
                <a:gd name="T4" fmla="*/ 0 w 2582"/>
                <a:gd name="T5" fmla="*/ 807 h 807"/>
                <a:gd name="T6" fmla="*/ 2178 w 2582"/>
                <a:gd name="T7" fmla="*/ 807 h 807"/>
                <a:gd name="T8" fmla="*/ 2582 w 2582"/>
                <a:gd name="T9" fmla="*/ 404 h 807"/>
                <a:gd name="T10" fmla="*/ 2178 w 2582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807">
                  <a:moveTo>
                    <a:pt x="2178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2178" y="807"/>
                  </a:lnTo>
                  <a:lnTo>
                    <a:pt x="2582" y="404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28" name="Freeform 99"/>
            <p:cNvSpPr/>
            <p:nvPr/>
          </p:nvSpPr>
          <p:spPr bwMode="auto">
            <a:xfrm>
              <a:off x="0" y="1074351"/>
              <a:ext cx="2063692" cy="962103"/>
            </a:xfrm>
            <a:custGeom>
              <a:avLst/>
              <a:gdLst>
                <a:gd name="T0" fmla="*/ 1327 w 1731"/>
                <a:gd name="T1" fmla="*/ 0 h 807"/>
                <a:gd name="T2" fmla="*/ 0 w 1731"/>
                <a:gd name="T3" fmla="*/ 0 h 807"/>
                <a:gd name="T4" fmla="*/ 0 w 1731"/>
                <a:gd name="T5" fmla="*/ 807 h 807"/>
                <a:gd name="T6" fmla="*/ 1327 w 1731"/>
                <a:gd name="T7" fmla="*/ 807 h 807"/>
                <a:gd name="T8" fmla="*/ 1731 w 1731"/>
                <a:gd name="T9" fmla="*/ 403 h 807"/>
                <a:gd name="T10" fmla="*/ 1327 w 1731"/>
                <a:gd name="T11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0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1327" y="807"/>
                  </a:lnTo>
                  <a:lnTo>
                    <a:pt x="1731" y="403"/>
                  </a:lnTo>
                  <a:lnTo>
                    <a:pt x="1327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9" name="Freeform 100"/>
            <p:cNvSpPr/>
            <p:nvPr/>
          </p:nvSpPr>
          <p:spPr bwMode="auto">
            <a:xfrm>
              <a:off x="0" y="2091295"/>
              <a:ext cx="1043172" cy="960910"/>
            </a:xfrm>
            <a:custGeom>
              <a:avLst/>
              <a:gdLst>
                <a:gd name="T0" fmla="*/ 471 w 875"/>
                <a:gd name="T1" fmla="*/ 0 h 806"/>
                <a:gd name="T2" fmla="*/ 0 w 875"/>
                <a:gd name="T3" fmla="*/ 0 h 806"/>
                <a:gd name="T4" fmla="*/ 0 w 875"/>
                <a:gd name="T5" fmla="*/ 806 h 806"/>
                <a:gd name="T6" fmla="*/ 471 w 875"/>
                <a:gd name="T7" fmla="*/ 806 h 806"/>
                <a:gd name="T8" fmla="*/ 875 w 875"/>
                <a:gd name="T9" fmla="*/ 403 h 806"/>
                <a:gd name="T10" fmla="*/ 471 w 875"/>
                <a:gd name="T11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6">
                  <a:moveTo>
                    <a:pt x="471" y="0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471" y="806"/>
                  </a:lnTo>
                  <a:lnTo>
                    <a:pt x="875" y="40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Freeform 101"/>
            <p:cNvSpPr/>
            <p:nvPr/>
          </p:nvSpPr>
          <p:spPr bwMode="auto">
            <a:xfrm>
              <a:off x="0" y="4123990"/>
              <a:ext cx="2063692" cy="962103"/>
            </a:xfrm>
            <a:custGeom>
              <a:avLst/>
              <a:gdLst>
                <a:gd name="T0" fmla="*/ 1327 w 1731"/>
                <a:gd name="T1" fmla="*/ 807 h 807"/>
                <a:gd name="T2" fmla="*/ 0 w 1731"/>
                <a:gd name="T3" fmla="*/ 807 h 807"/>
                <a:gd name="T4" fmla="*/ 0 w 1731"/>
                <a:gd name="T5" fmla="*/ 0 h 807"/>
                <a:gd name="T6" fmla="*/ 1327 w 1731"/>
                <a:gd name="T7" fmla="*/ 0 h 807"/>
                <a:gd name="T8" fmla="*/ 1731 w 1731"/>
                <a:gd name="T9" fmla="*/ 403 h 807"/>
                <a:gd name="T10" fmla="*/ 1327 w 1731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1" h="807">
                  <a:moveTo>
                    <a:pt x="1327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1327" y="0"/>
                  </a:lnTo>
                  <a:lnTo>
                    <a:pt x="1731" y="403"/>
                  </a:lnTo>
                  <a:lnTo>
                    <a:pt x="1327" y="807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1" name="Freeform 102"/>
            <p:cNvSpPr/>
            <p:nvPr/>
          </p:nvSpPr>
          <p:spPr bwMode="auto">
            <a:xfrm>
              <a:off x="0" y="3107047"/>
              <a:ext cx="1043172" cy="962103"/>
            </a:xfrm>
            <a:custGeom>
              <a:avLst/>
              <a:gdLst>
                <a:gd name="T0" fmla="*/ 471 w 875"/>
                <a:gd name="T1" fmla="*/ 807 h 807"/>
                <a:gd name="T2" fmla="*/ 0 w 875"/>
                <a:gd name="T3" fmla="*/ 807 h 807"/>
                <a:gd name="T4" fmla="*/ 0 w 875"/>
                <a:gd name="T5" fmla="*/ 0 h 807"/>
                <a:gd name="T6" fmla="*/ 471 w 875"/>
                <a:gd name="T7" fmla="*/ 0 h 807"/>
                <a:gd name="T8" fmla="*/ 875 w 875"/>
                <a:gd name="T9" fmla="*/ 404 h 807"/>
                <a:gd name="T10" fmla="*/ 471 w 875"/>
                <a:gd name="T11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5" h="807">
                  <a:moveTo>
                    <a:pt x="471" y="807"/>
                  </a:moveTo>
                  <a:lnTo>
                    <a:pt x="0" y="807"/>
                  </a:lnTo>
                  <a:lnTo>
                    <a:pt x="0" y="0"/>
                  </a:lnTo>
                  <a:lnTo>
                    <a:pt x="471" y="0"/>
                  </a:lnTo>
                  <a:lnTo>
                    <a:pt x="875" y="404"/>
                  </a:lnTo>
                  <a:lnTo>
                    <a:pt x="471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2" name="Freeform 103"/>
            <p:cNvSpPr/>
            <p:nvPr/>
          </p:nvSpPr>
          <p:spPr bwMode="auto">
            <a:xfrm>
              <a:off x="2684826" y="58600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A6A6A6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3" name="Freeform 104"/>
            <p:cNvSpPr/>
            <p:nvPr/>
          </p:nvSpPr>
          <p:spPr bwMode="auto">
            <a:xfrm>
              <a:off x="3700578" y="5860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D9D9D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4" name="Freeform 105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806 w 806"/>
                <a:gd name="T5" fmla="*/ 0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Freeform 106"/>
            <p:cNvSpPr/>
            <p:nvPr/>
          </p:nvSpPr>
          <p:spPr bwMode="auto">
            <a:xfrm>
              <a:off x="1669075" y="1074351"/>
              <a:ext cx="960910" cy="962103"/>
            </a:xfrm>
            <a:custGeom>
              <a:avLst/>
              <a:gdLst>
                <a:gd name="T0" fmla="*/ 806 w 806"/>
                <a:gd name="T1" fmla="*/ 0 h 807"/>
                <a:gd name="T2" fmla="*/ 0 w 806"/>
                <a:gd name="T3" fmla="*/ 807 h 807"/>
                <a:gd name="T4" fmla="*/ 806 w 806"/>
                <a:gd name="T5" fmla="*/ 807 h 807"/>
                <a:gd name="T6" fmla="*/ 806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0"/>
                  </a:moveTo>
                  <a:lnTo>
                    <a:pt x="0" y="807"/>
                  </a:lnTo>
                  <a:lnTo>
                    <a:pt x="806" y="807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6" name="Freeform 107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806 w 806"/>
                <a:gd name="T1" fmla="*/ 807 h 807"/>
                <a:gd name="T2" fmla="*/ 0 w 806"/>
                <a:gd name="T3" fmla="*/ 0 h 807"/>
                <a:gd name="T4" fmla="*/ 0 w 806"/>
                <a:gd name="T5" fmla="*/ 807 h 807"/>
                <a:gd name="T6" fmla="*/ 806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806" y="807"/>
                  </a:moveTo>
                  <a:lnTo>
                    <a:pt x="0" y="0"/>
                  </a:lnTo>
                  <a:lnTo>
                    <a:pt x="0" y="807"/>
                  </a:lnTo>
                  <a:lnTo>
                    <a:pt x="806" y="807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7" name="Freeform 109"/>
            <p:cNvSpPr/>
            <p:nvPr/>
          </p:nvSpPr>
          <p:spPr bwMode="auto">
            <a:xfrm>
              <a:off x="2691890" y="4125183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8" name="Freeform 111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9" name="Freeform 112"/>
            <p:cNvSpPr/>
            <p:nvPr/>
          </p:nvSpPr>
          <p:spPr bwMode="auto">
            <a:xfrm>
              <a:off x="1669075" y="4123990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BFBFBF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0" name="Freeform 113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1" name="Freeform 114"/>
            <p:cNvSpPr/>
            <p:nvPr/>
          </p:nvSpPr>
          <p:spPr bwMode="auto">
            <a:xfrm>
              <a:off x="644979" y="2091295"/>
              <a:ext cx="960910" cy="960910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Freeform 115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3" name="Freeform 117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4" name="Freeform 119"/>
            <p:cNvSpPr/>
            <p:nvPr/>
          </p:nvSpPr>
          <p:spPr bwMode="auto">
            <a:xfrm>
              <a:off x="644979" y="3108239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5" name="Freeform 120"/>
            <p:cNvSpPr/>
            <p:nvPr/>
          </p:nvSpPr>
          <p:spPr bwMode="auto">
            <a:xfrm>
              <a:off x="643786" y="3107047"/>
              <a:ext cx="962103" cy="962103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DBDBDB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46" name="그룹 89"/>
            <p:cNvGrpSpPr/>
            <p:nvPr/>
          </p:nvGrpSpPr>
          <p:grpSpPr>
            <a:xfrm>
              <a:off x="1328107" y="3390795"/>
              <a:ext cx="277782" cy="678360"/>
              <a:chOff x="1812925" y="4535488"/>
              <a:chExt cx="369888" cy="90328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0" name="Freeform 5"/>
              <p:cNvSpPr/>
              <p:nvPr/>
            </p:nvSpPr>
            <p:spPr bwMode="auto">
              <a:xfrm>
                <a:off x="2027238" y="4535488"/>
                <a:ext cx="155575" cy="382588"/>
              </a:xfrm>
              <a:custGeom>
                <a:avLst/>
                <a:gdLst>
                  <a:gd name="T0" fmla="*/ 98 w 98"/>
                  <a:gd name="T1" fmla="*/ 0 h 241"/>
                  <a:gd name="T2" fmla="*/ 98 w 98"/>
                  <a:gd name="T3" fmla="*/ 0 h 241"/>
                  <a:gd name="T4" fmla="*/ 88 w 98"/>
                  <a:gd name="T5" fmla="*/ 2 h 241"/>
                  <a:gd name="T6" fmla="*/ 77 w 98"/>
                  <a:gd name="T7" fmla="*/ 7 h 241"/>
                  <a:gd name="T8" fmla="*/ 68 w 98"/>
                  <a:gd name="T9" fmla="*/ 11 h 241"/>
                  <a:gd name="T10" fmla="*/ 59 w 98"/>
                  <a:gd name="T11" fmla="*/ 16 h 241"/>
                  <a:gd name="T12" fmla="*/ 50 w 98"/>
                  <a:gd name="T13" fmla="*/ 21 h 241"/>
                  <a:gd name="T14" fmla="*/ 43 w 98"/>
                  <a:gd name="T15" fmla="*/ 28 h 241"/>
                  <a:gd name="T16" fmla="*/ 35 w 98"/>
                  <a:gd name="T17" fmla="*/ 35 h 241"/>
                  <a:gd name="T18" fmla="*/ 28 w 98"/>
                  <a:gd name="T19" fmla="*/ 42 h 241"/>
                  <a:gd name="T20" fmla="*/ 22 w 98"/>
                  <a:gd name="T21" fmla="*/ 51 h 241"/>
                  <a:gd name="T22" fmla="*/ 17 w 98"/>
                  <a:gd name="T23" fmla="*/ 60 h 241"/>
                  <a:gd name="T24" fmla="*/ 11 w 98"/>
                  <a:gd name="T25" fmla="*/ 68 h 241"/>
                  <a:gd name="T26" fmla="*/ 7 w 98"/>
                  <a:gd name="T27" fmla="*/ 79 h 241"/>
                  <a:gd name="T28" fmla="*/ 4 w 98"/>
                  <a:gd name="T29" fmla="*/ 88 h 241"/>
                  <a:gd name="T30" fmla="*/ 2 w 98"/>
                  <a:gd name="T31" fmla="*/ 99 h 241"/>
                  <a:gd name="T32" fmla="*/ 1 w 98"/>
                  <a:gd name="T33" fmla="*/ 109 h 241"/>
                  <a:gd name="T34" fmla="*/ 0 w 98"/>
                  <a:gd name="T35" fmla="*/ 121 h 241"/>
                  <a:gd name="T36" fmla="*/ 0 w 98"/>
                  <a:gd name="T37" fmla="*/ 121 h 241"/>
                  <a:gd name="T38" fmla="*/ 1 w 98"/>
                  <a:gd name="T39" fmla="*/ 131 h 241"/>
                  <a:gd name="T40" fmla="*/ 2 w 98"/>
                  <a:gd name="T41" fmla="*/ 143 h 241"/>
                  <a:gd name="T42" fmla="*/ 4 w 98"/>
                  <a:gd name="T43" fmla="*/ 153 h 241"/>
                  <a:gd name="T44" fmla="*/ 7 w 98"/>
                  <a:gd name="T45" fmla="*/ 162 h 241"/>
                  <a:gd name="T46" fmla="*/ 11 w 98"/>
                  <a:gd name="T47" fmla="*/ 172 h 241"/>
                  <a:gd name="T48" fmla="*/ 17 w 98"/>
                  <a:gd name="T49" fmla="*/ 181 h 241"/>
                  <a:gd name="T50" fmla="*/ 22 w 98"/>
                  <a:gd name="T51" fmla="*/ 191 h 241"/>
                  <a:gd name="T52" fmla="*/ 28 w 98"/>
                  <a:gd name="T53" fmla="*/ 199 h 241"/>
                  <a:gd name="T54" fmla="*/ 35 w 98"/>
                  <a:gd name="T55" fmla="*/ 206 h 241"/>
                  <a:gd name="T56" fmla="*/ 43 w 98"/>
                  <a:gd name="T57" fmla="*/ 214 h 241"/>
                  <a:gd name="T58" fmla="*/ 50 w 98"/>
                  <a:gd name="T59" fmla="*/ 220 h 241"/>
                  <a:gd name="T60" fmla="*/ 59 w 98"/>
                  <a:gd name="T61" fmla="*/ 225 h 241"/>
                  <a:gd name="T62" fmla="*/ 68 w 98"/>
                  <a:gd name="T63" fmla="*/ 230 h 241"/>
                  <a:gd name="T64" fmla="*/ 77 w 98"/>
                  <a:gd name="T65" fmla="*/ 235 h 241"/>
                  <a:gd name="T66" fmla="*/ 88 w 98"/>
                  <a:gd name="T67" fmla="*/ 238 h 241"/>
                  <a:gd name="T68" fmla="*/ 98 w 98"/>
                  <a:gd name="T69" fmla="*/ 241 h 241"/>
                  <a:gd name="T70" fmla="*/ 98 w 98"/>
                  <a:gd name="T7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241">
                    <a:moveTo>
                      <a:pt x="98" y="0"/>
                    </a:moveTo>
                    <a:lnTo>
                      <a:pt x="98" y="0"/>
                    </a:lnTo>
                    <a:lnTo>
                      <a:pt x="88" y="2"/>
                    </a:lnTo>
                    <a:lnTo>
                      <a:pt x="77" y="7"/>
                    </a:lnTo>
                    <a:lnTo>
                      <a:pt x="68" y="11"/>
                    </a:lnTo>
                    <a:lnTo>
                      <a:pt x="59" y="16"/>
                    </a:lnTo>
                    <a:lnTo>
                      <a:pt x="50" y="21"/>
                    </a:lnTo>
                    <a:lnTo>
                      <a:pt x="43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22" y="51"/>
                    </a:lnTo>
                    <a:lnTo>
                      <a:pt x="17" y="60"/>
                    </a:lnTo>
                    <a:lnTo>
                      <a:pt x="11" y="68"/>
                    </a:lnTo>
                    <a:lnTo>
                      <a:pt x="7" y="79"/>
                    </a:lnTo>
                    <a:lnTo>
                      <a:pt x="4" y="88"/>
                    </a:lnTo>
                    <a:lnTo>
                      <a:pt x="2" y="99"/>
                    </a:lnTo>
                    <a:lnTo>
                      <a:pt x="1" y="109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1" y="131"/>
                    </a:lnTo>
                    <a:lnTo>
                      <a:pt x="2" y="143"/>
                    </a:lnTo>
                    <a:lnTo>
                      <a:pt x="4" y="153"/>
                    </a:lnTo>
                    <a:lnTo>
                      <a:pt x="7" y="162"/>
                    </a:lnTo>
                    <a:lnTo>
                      <a:pt x="11" y="172"/>
                    </a:lnTo>
                    <a:lnTo>
                      <a:pt x="17" y="181"/>
                    </a:lnTo>
                    <a:lnTo>
                      <a:pt x="22" y="191"/>
                    </a:lnTo>
                    <a:lnTo>
                      <a:pt x="28" y="199"/>
                    </a:lnTo>
                    <a:lnTo>
                      <a:pt x="35" y="206"/>
                    </a:lnTo>
                    <a:lnTo>
                      <a:pt x="43" y="214"/>
                    </a:lnTo>
                    <a:lnTo>
                      <a:pt x="50" y="220"/>
                    </a:lnTo>
                    <a:lnTo>
                      <a:pt x="59" y="225"/>
                    </a:lnTo>
                    <a:lnTo>
                      <a:pt x="68" y="230"/>
                    </a:lnTo>
                    <a:lnTo>
                      <a:pt x="77" y="235"/>
                    </a:lnTo>
                    <a:lnTo>
                      <a:pt x="88" y="238"/>
                    </a:lnTo>
                    <a:lnTo>
                      <a:pt x="98" y="24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7"/>
              <p:cNvSpPr/>
              <p:nvPr/>
            </p:nvSpPr>
            <p:spPr bwMode="auto">
              <a:xfrm>
                <a:off x="1812925" y="4949825"/>
                <a:ext cx="369888" cy="488950"/>
              </a:xfrm>
              <a:custGeom>
                <a:avLst/>
                <a:gdLst>
                  <a:gd name="T0" fmla="*/ 203 w 233"/>
                  <a:gd name="T1" fmla="*/ 0 h 308"/>
                  <a:gd name="T2" fmla="*/ 203 w 233"/>
                  <a:gd name="T3" fmla="*/ 0 h 308"/>
                  <a:gd name="T4" fmla="*/ 182 w 233"/>
                  <a:gd name="T5" fmla="*/ 0 h 308"/>
                  <a:gd name="T6" fmla="*/ 157 w 233"/>
                  <a:gd name="T7" fmla="*/ 2 h 308"/>
                  <a:gd name="T8" fmla="*/ 129 w 233"/>
                  <a:gd name="T9" fmla="*/ 6 h 308"/>
                  <a:gd name="T10" fmla="*/ 114 w 233"/>
                  <a:gd name="T11" fmla="*/ 8 h 308"/>
                  <a:gd name="T12" fmla="*/ 99 w 233"/>
                  <a:gd name="T13" fmla="*/ 12 h 308"/>
                  <a:gd name="T14" fmla="*/ 85 w 233"/>
                  <a:gd name="T15" fmla="*/ 16 h 308"/>
                  <a:gd name="T16" fmla="*/ 70 w 233"/>
                  <a:gd name="T17" fmla="*/ 22 h 308"/>
                  <a:gd name="T18" fmla="*/ 56 w 233"/>
                  <a:gd name="T19" fmla="*/ 28 h 308"/>
                  <a:gd name="T20" fmla="*/ 43 w 233"/>
                  <a:gd name="T21" fmla="*/ 35 h 308"/>
                  <a:gd name="T22" fmla="*/ 30 w 233"/>
                  <a:gd name="T23" fmla="*/ 44 h 308"/>
                  <a:gd name="T24" fmla="*/ 19 w 233"/>
                  <a:gd name="T25" fmla="*/ 53 h 308"/>
                  <a:gd name="T26" fmla="*/ 9 w 233"/>
                  <a:gd name="T27" fmla="*/ 63 h 308"/>
                  <a:gd name="T28" fmla="*/ 0 w 233"/>
                  <a:gd name="T29" fmla="*/ 76 h 308"/>
                  <a:gd name="T30" fmla="*/ 233 w 233"/>
                  <a:gd name="T31" fmla="*/ 308 h 308"/>
                  <a:gd name="T32" fmla="*/ 233 w 233"/>
                  <a:gd name="T33" fmla="*/ 1 h 308"/>
                  <a:gd name="T34" fmla="*/ 225 w 233"/>
                  <a:gd name="T35" fmla="*/ 1 h 308"/>
                  <a:gd name="T36" fmla="*/ 225 w 233"/>
                  <a:gd name="T37" fmla="*/ 1 h 308"/>
                  <a:gd name="T38" fmla="*/ 203 w 233"/>
                  <a:gd name="T39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3" h="308">
                    <a:moveTo>
                      <a:pt x="203" y="0"/>
                    </a:moveTo>
                    <a:lnTo>
                      <a:pt x="203" y="0"/>
                    </a:lnTo>
                    <a:lnTo>
                      <a:pt x="182" y="0"/>
                    </a:lnTo>
                    <a:lnTo>
                      <a:pt x="157" y="2"/>
                    </a:lnTo>
                    <a:lnTo>
                      <a:pt x="129" y="6"/>
                    </a:lnTo>
                    <a:lnTo>
                      <a:pt x="114" y="8"/>
                    </a:lnTo>
                    <a:lnTo>
                      <a:pt x="99" y="12"/>
                    </a:lnTo>
                    <a:lnTo>
                      <a:pt x="85" y="16"/>
                    </a:lnTo>
                    <a:lnTo>
                      <a:pt x="70" y="22"/>
                    </a:lnTo>
                    <a:lnTo>
                      <a:pt x="56" y="28"/>
                    </a:lnTo>
                    <a:lnTo>
                      <a:pt x="43" y="35"/>
                    </a:lnTo>
                    <a:lnTo>
                      <a:pt x="30" y="44"/>
                    </a:lnTo>
                    <a:lnTo>
                      <a:pt x="19" y="53"/>
                    </a:lnTo>
                    <a:lnTo>
                      <a:pt x="9" y="63"/>
                    </a:lnTo>
                    <a:lnTo>
                      <a:pt x="0" y="76"/>
                    </a:lnTo>
                    <a:lnTo>
                      <a:pt x="233" y="308"/>
                    </a:lnTo>
                    <a:lnTo>
                      <a:pt x="233" y="1"/>
                    </a:lnTo>
                    <a:lnTo>
                      <a:pt x="225" y="1"/>
                    </a:lnTo>
                    <a:lnTo>
                      <a:pt x="225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7" name="Freeform 36"/>
            <p:cNvSpPr/>
            <p:nvPr/>
          </p:nvSpPr>
          <p:spPr bwMode="auto">
            <a:xfrm>
              <a:off x="3700578" y="192350"/>
              <a:ext cx="164523" cy="513837"/>
            </a:xfrm>
            <a:custGeom>
              <a:avLst/>
              <a:gdLst>
                <a:gd name="T0" fmla="*/ 0 w 138"/>
                <a:gd name="T1" fmla="*/ 0 h 431"/>
                <a:gd name="T2" fmla="*/ 0 w 138"/>
                <a:gd name="T3" fmla="*/ 85 h 431"/>
                <a:gd name="T4" fmla="*/ 0 w 138"/>
                <a:gd name="T5" fmla="*/ 85 h 431"/>
                <a:gd name="T6" fmla="*/ 15 w 138"/>
                <a:gd name="T7" fmla="*/ 96 h 431"/>
                <a:gd name="T8" fmla="*/ 27 w 138"/>
                <a:gd name="T9" fmla="*/ 110 h 431"/>
                <a:gd name="T10" fmla="*/ 38 w 138"/>
                <a:gd name="T11" fmla="*/ 124 h 431"/>
                <a:gd name="T12" fmla="*/ 47 w 138"/>
                <a:gd name="T13" fmla="*/ 141 h 431"/>
                <a:gd name="T14" fmla="*/ 56 w 138"/>
                <a:gd name="T15" fmla="*/ 158 h 431"/>
                <a:gd name="T16" fmla="*/ 61 w 138"/>
                <a:gd name="T17" fmla="*/ 177 h 431"/>
                <a:gd name="T18" fmla="*/ 64 w 138"/>
                <a:gd name="T19" fmla="*/ 195 h 431"/>
                <a:gd name="T20" fmla="*/ 65 w 138"/>
                <a:gd name="T21" fmla="*/ 215 h 431"/>
                <a:gd name="T22" fmla="*/ 65 w 138"/>
                <a:gd name="T23" fmla="*/ 215 h 431"/>
                <a:gd name="T24" fmla="*/ 64 w 138"/>
                <a:gd name="T25" fmla="*/ 235 h 431"/>
                <a:gd name="T26" fmla="*/ 61 w 138"/>
                <a:gd name="T27" fmla="*/ 254 h 431"/>
                <a:gd name="T28" fmla="*/ 56 w 138"/>
                <a:gd name="T29" fmla="*/ 272 h 431"/>
                <a:gd name="T30" fmla="*/ 47 w 138"/>
                <a:gd name="T31" fmla="*/ 290 h 431"/>
                <a:gd name="T32" fmla="*/ 38 w 138"/>
                <a:gd name="T33" fmla="*/ 305 h 431"/>
                <a:gd name="T34" fmla="*/ 27 w 138"/>
                <a:gd name="T35" fmla="*/ 321 h 431"/>
                <a:gd name="T36" fmla="*/ 15 w 138"/>
                <a:gd name="T37" fmla="*/ 333 h 431"/>
                <a:gd name="T38" fmla="*/ 0 w 138"/>
                <a:gd name="T39" fmla="*/ 346 h 431"/>
                <a:gd name="T40" fmla="*/ 0 w 138"/>
                <a:gd name="T41" fmla="*/ 431 h 431"/>
                <a:gd name="T42" fmla="*/ 0 w 138"/>
                <a:gd name="T43" fmla="*/ 431 h 431"/>
                <a:gd name="T44" fmla="*/ 15 w 138"/>
                <a:gd name="T45" fmla="*/ 423 h 431"/>
                <a:gd name="T46" fmla="*/ 30 w 138"/>
                <a:gd name="T47" fmla="*/ 414 h 431"/>
                <a:gd name="T48" fmla="*/ 43 w 138"/>
                <a:gd name="T49" fmla="*/ 405 h 431"/>
                <a:gd name="T50" fmla="*/ 57 w 138"/>
                <a:gd name="T51" fmla="*/ 394 h 431"/>
                <a:gd name="T52" fmla="*/ 68 w 138"/>
                <a:gd name="T53" fmla="*/ 384 h 431"/>
                <a:gd name="T54" fmla="*/ 80 w 138"/>
                <a:gd name="T55" fmla="*/ 371 h 431"/>
                <a:gd name="T56" fmla="*/ 90 w 138"/>
                <a:gd name="T57" fmla="*/ 359 h 431"/>
                <a:gd name="T58" fmla="*/ 100 w 138"/>
                <a:gd name="T59" fmla="*/ 345 h 431"/>
                <a:gd name="T60" fmla="*/ 109 w 138"/>
                <a:gd name="T61" fmla="*/ 330 h 431"/>
                <a:gd name="T62" fmla="*/ 116 w 138"/>
                <a:gd name="T63" fmla="*/ 316 h 431"/>
                <a:gd name="T64" fmla="*/ 123 w 138"/>
                <a:gd name="T65" fmla="*/ 300 h 431"/>
                <a:gd name="T66" fmla="*/ 128 w 138"/>
                <a:gd name="T67" fmla="*/ 283 h 431"/>
                <a:gd name="T68" fmla="*/ 133 w 138"/>
                <a:gd name="T69" fmla="*/ 268 h 431"/>
                <a:gd name="T70" fmla="*/ 136 w 138"/>
                <a:gd name="T71" fmla="*/ 250 h 431"/>
                <a:gd name="T72" fmla="*/ 138 w 138"/>
                <a:gd name="T73" fmla="*/ 233 h 431"/>
                <a:gd name="T74" fmla="*/ 138 w 138"/>
                <a:gd name="T75" fmla="*/ 215 h 431"/>
                <a:gd name="T76" fmla="*/ 138 w 138"/>
                <a:gd name="T77" fmla="*/ 215 h 431"/>
                <a:gd name="T78" fmla="*/ 138 w 138"/>
                <a:gd name="T79" fmla="*/ 198 h 431"/>
                <a:gd name="T80" fmla="*/ 136 w 138"/>
                <a:gd name="T81" fmla="*/ 180 h 431"/>
                <a:gd name="T82" fmla="*/ 133 w 138"/>
                <a:gd name="T83" fmla="*/ 163 h 431"/>
                <a:gd name="T84" fmla="*/ 128 w 138"/>
                <a:gd name="T85" fmla="*/ 146 h 431"/>
                <a:gd name="T86" fmla="*/ 123 w 138"/>
                <a:gd name="T87" fmla="*/ 131 h 431"/>
                <a:gd name="T88" fmla="*/ 116 w 138"/>
                <a:gd name="T89" fmla="*/ 115 h 431"/>
                <a:gd name="T90" fmla="*/ 109 w 138"/>
                <a:gd name="T91" fmla="*/ 100 h 431"/>
                <a:gd name="T92" fmla="*/ 100 w 138"/>
                <a:gd name="T93" fmla="*/ 86 h 431"/>
                <a:gd name="T94" fmla="*/ 90 w 138"/>
                <a:gd name="T95" fmla="*/ 72 h 431"/>
                <a:gd name="T96" fmla="*/ 80 w 138"/>
                <a:gd name="T97" fmla="*/ 60 h 431"/>
                <a:gd name="T98" fmla="*/ 68 w 138"/>
                <a:gd name="T99" fmla="*/ 47 h 431"/>
                <a:gd name="T100" fmla="*/ 57 w 138"/>
                <a:gd name="T101" fmla="*/ 36 h 431"/>
                <a:gd name="T102" fmla="*/ 43 w 138"/>
                <a:gd name="T103" fmla="*/ 25 h 431"/>
                <a:gd name="T104" fmla="*/ 30 w 138"/>
                <a:gd name="T105" fmla="*/ 16 h 431"/>
                <a:gd name="T106" fmla="*/ 15 w 138"/>
                <a:gd name="T107" fmla="*/ 7 h 431"/>
                <a:gd name="T108" fmla="*/ 0 w 138"/>
                <a:gd name="T10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" h="431">
                  <a:moveTo>
                    <a:pt x="0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5" y="96"/>
                  </a:lnTo>
                  <a:lnTo>
                    <a:pt x="27" y="110"/>
                  </a:lnTo>
                  <a:lnTo>
                    <a:pt x="38" y="124"/>
                  </a:lnTo>
                  <a:lnTo>
                    <a:pt x="47" y="141"/>
                  </a:lnTo>
                  <a:lnTo>
                    <a:pt x="56" y="158"/>
                  </a:lnTo>
                  <a:lnTo>
                    <a:pt x="61" y="177"/>
                  </a:lnTo>
                  <a:lnTo>
                    <a:pt x="64" y="195"/>
                  </a:lnTo>
                  <a:lnTo>
                    <a:pt x="65" y="215"/>
                  </a:lnTo>
                  <a:lnTo>
                    <a:pt x="65" y="215"/>
                  </a:lnTo>
                  <a:lnTo>
                    <a:pt x="64" y="235"/>
                  </a:lnTo>
                  <a:lnTo>
                    <a:pt x="61" y="254"/>
                  </a:lnTo>
                  <a:lnTo>
                    <a:pt x="56" y="272"/>
                  </a:lnTo>
                  <a:lnTo>
                    <a:pt x="47" y="290"/>
                  </a:lnTo>
                  <a:lnTo>
                    <a:pt x="38" y="305"/>
                  </a:lnTo>
                  <a:lnTo>
                    <a:pt x="27" y="321"/>
                  </a:lnTo>
                  <a:lnTo>
                    <a:pt x="15" y="333"/>
                  </a:lnTo>
                  <a:lnTo>
                    <a:pt x="0" y="34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15" y="423"/>
                  </a:lnTo>
                  <a:lnTo>
                    <a:pt x="30" y="414"/>
                  </a:lnTo>
                  <a:lnTo>
                    <a:pt x="43" y="405"/>
                  </a:lnTo>
                  <a:lnTo>
                    <a:pt x="57" y="394"/>
                  </a:lnTo>
                  <a:lnTo>
                    <a:pt x="68" y="384"/>
                  </a:lnTo>
                  <a:lnTo>
                    <a:pt x="80" y="371"/>
                  </a:lnTo>
                  <a:lnTo>
                    <a:pt x="90" y="359"/>
                  </a:lnTo>
                  <a:lnTo>
                    <a:pt x="100" y="345"/>
                  </a:lnTo>
                  <a:lnTo>
                    <a:pt x="109" y="330"/>
                  </a:lnTo>
                  <a:lnTo>
                    <a:pt x="116" y="316"/>
                  </a:lnTo>
                  <a:lnTo>
                    <a:pt x="123" y="300"/>
                  </a:lnTo>
                  <a:lnTo>
                    <a:pt x="128" y="283"/>
                  </a:lnTo>
                  <a:lnTo>
                    <a:pt x="133" y="268"/>
                  </a:lnTo>
                  <a:lnTo>
                    <a:pt x="136" y="250"/>
                  </a:lnTo>
                  <a:lnTo>
                    <a:pt x="138" y="233"/>
                  </a:lnTo>
                  <a:lnTo>
                    <a:pt x="138" y="215"/>
                  </a:lnTo>
                  <a:lnTo>
                    <a:pt x="138" y="215"/>
                  </a:lnTo>
                  <a:lnTo>
                    <a:pt x="138" y="198"/>
                  </a:lnTo>
                  <a:lnTo>
                    <a:pt x="136" y="180"/>
                  </a:lnTo>
                  <a:lnTo>
                    <a:pt x="133" y="163"/>
                  </a:lnTo>
                  <a:lnTo>
                    <a:pt x="128" y="146"/>
                  </a:lnTo>
                  <a:lnTo>
                    <a:pt x="123" y="131"/>
                  </a:lnTo>
                  <a:lnTo>
                    <a:pt x="116" y="115"/>
                  </a:lnTo>
                  <a:lnTo>
                    <a:pt x="109" y="100"/>
                  </a:lnTo>
                  <a:lnTo>
                    <a:pt x="100" y="86"/>
                  </a:lnTo>
                  <a:lnTo>
                    <a:pt x="90" y="72"/>
                  </a:lnTo>
                  <a:lnTo>
                    <a:pt x="80" y="60"/>
                  </a:lnTo>
                  <a:lnTo>
                    <a:pt x="68" y="47"/>
                  </a:lnTo>
                  <a:lnTo>
                    <a:pt x="57" y="36"/>
                  </a:lnTo>
                  <a:lnTo>
                    <a:pt x="43" y="25"/>
                  </a:lnTo>
                  <a:lnTo>
                    <a:pt x="30" y="16"/>
                  </a:lnTo>
                  <a:lnTo>
                    <a:pt x="1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8" name="Freeform 38"/>
            <p:cNvSpPr/>
            <p:nvPr/>
          </p:nvSpPr>
          <p:spPr bwMode="auto">
            <a:xfrm>
              <a:off x="3195087" y="168988"/>
              <a:ext cx="450650" cy="656901"/>
            </a:xfrm>
            <a:custGeom>
              <a:avLst/>
              <a:gdLst>
                <a:gd name="T0" fmla="*/ 326 w 378"/>
                <a:gd name="T1" fmla="*/ 0 h 551"/>
                <a:gd name="T2" fmla="*/ 286 w 378"/>
                <a:gd name="T3" fmla="*/ 3 h 551"/>
                <a:gd name="T4" fmla="*/ 93 w 378"/>
                <a:gd name="T5" fmla="*/ 198 h 551"/>
                <a:gd name="T6" fmla="*/ 89 w 378"/>
                <a:gd name="T7" fmla="*/ 237 h 551"/>
                <a:gd name="T8" fmla="*/ 90 w 378"/>
                <a:gd name="T9" fmla="*/ 253 h 551"/>
                <a:gd name="T10" fmla="*/ 94 w 378"/>
                <a:gd name="T11" fmla="*/ 283 h 551"/>
                <a:gd name="T12" fmla="*/ 101 w 378"/>
                <a:gd name="T13" fmla="*/ 313 h 551"/>
                <a:gd name="T14" fmla="*/ 113 w 378"/>
                <a:gd name="T15" fmla="*/ 340 h 551"/>
                <a:gd name="T16" fmla="*/ 15 w 378"/>
                <a:gd name="T17" fmla="*/ 458 h 551"/>
                <a:gd name="T18" fmla="*/ 9 w 378"/>
                <a:gd name="T19" fmla="*/ 466 h 551"/>
                <a:gd name="T20" fmla="*/ 1 w 378"/>
                <a:gd name="T21" fmla="*/ 486 h 551"/>
                <a:gd name="T22" fmla="*/ 1 w 378"/>
                <a:gd name="T23" fmla="*/ 507 h 551"/>
                <a:gd name="T24" fmla="*/ 9 w 378"/>
                <a:gd name="T25" fmla="*/ 526 h 551"/>
                <a:gd name="T26" fmla="*/ 15 w 378"/>
                <a:gd name="T27" fmla="*/ 535 h 551"/>
                <a:gd name="T28" fmla="*/ 34 w 378"/>
                <a:gd name="T29" fmla="*/ 547 h 551"/>
                <a:gd name="T30" fmla="*/ 54 w 378"/>
                <a:gd name="T31" fmla="*/ 551 h 551"/>
                <a:gd name="T32" fmla="*/ 65 w 378"/>
                <a:gd name="T33" fmla="*/ 550 h 551"/>
                <a:gd name="T34" fmla="*/ 84 w 378"/>
                <a:gd name="T35" fmla="*/ 542 h 551"/>
                <a:gd name="T36" fmla="*/ 194 w 378"/>
                <a:gd name="T37" fmla="*/ 434 h 551"/>
                <a:gd name="T38" fmla="*/ 209 w 378"/>
                <a:gd name="T39" fmla="*/ 443 h 551"/>
                <a:gd name="T40" fmla="*/ 239 w 378"/>
                <a:gd name="T41" fmla="*/ 458 h 551"/>
                <a:gd name="T42" fmla="*/ 273 w 378"/>
                <a:gd name="T43" fmla="*/ 468 h 551"/>
                <a:gd name="T44" fmla="*/ 308 w 378"/>
                <a:gd name="T45" fmla="*/ 474 h 551"/>
                <a:gd name="T46" fmla="*/ 326 w 378"/>
                <a:gd name="T47" fmla="*/ 475 h 551"/>
                <a:gd name="T48" fmla="*/ 353 w 378"/>
                <a:gd name="T49" fmla="*/ 473 h 551"/>
                <a:gd name="T50" fmla="*/ 378 w 378"/>
                <a:gd name="T51" fmla="*/ 468 h 551"/>
                <a:gd name="T52" fmla="*/ 378 w 378"/>
                <a:gd name="T53" fmla="*/ 393 h 551"/>
                <a:gd name="T54" fmla="*/ 353 w 378"/>
                <a:gd name="T55" fmla="*/ 399 h 551"/>
                <a:gd name="T56" fmla="*/ 326 w 378"/>
                <a:gd name="T57" fmla="*/ 401 h 551"/>
                <a:gd name="T58" fmla="*/ 309 w 378"/>
                <a:gd name="T59" fmla="*/ 400 h 551"/>
                <a:gd name="T60" fmla="*/ 278 w 378"/>
                <a:gd name="T61" fmla="*/ 394 h 551"/>
                <a:gd name="T62" fmla="*/ 249 w 378"/>
                <a:gd name="T63" fmla="*/ 382 h 551"/>
                <a:gd name="T64" fmla="*/ 221 w 378"/>
                <a:gd name="T65" fmla="*/ 364 h 551"/>
                <a:gd name="T66" fmla="*/ 199 w 378"/>
                <a:gd name="T67" fmla="*/ 342 h 551"/>
                <a:gd name="T68" fmla="*/ 182 w 378"/>
                <a:gd name="T69" fmla="*/ 316 h 551"/>
                <a:gd name="T70" fmla="*/ 169 w 378"/>
                <a:gd name="T71" fmla="*/ 285 h 551"/>
                <a:gd name="T72" fmla="*/ 163 w 378"/>
                <a:gd name="T73" fmla="*/ 254 h 551"/>
                <a:gd name="T74" fmla="*/ 162 w 378"/>
                <a:gd name="T75" fmla="*/ 237 h 551"/>
                <a:gd name="T76" fmla="*/ 165 w 378"/>
                <a:gd name="T77" fmla="*/ 204 h 551"/>
                <a:gd name="T78" fmla="*/ 175 w 378"/>
                <a:gd name="T79" fmla="*/ 174 h 551"/>
                <a:gd name="T80" fmla="*/ 190 w 378"/>
                <a:gd name="T81" fmla="*/ 145 h 551"/>
                <a:gd name="T82" fmla="*/ 210 w 378"/>
                <a:gd name="T83" fmla="*/ 121 h 551"/>
                <a:gd name="T84" fmla="*/ 235 w 378"/>
                <a:gd name="T85" fmla="*/ 101 h 551"/>
                <a:gd name="T86" fmla="*/ 262 w 378"/>
                <a:gd name="T87" fmla="*/ 86 h 551"/>
                <a:gd name="T88" fmla="*/ 294 w 378"/>
                <a:gd name="T89" fmla="*/ 76 h 551"/>
                <a:gd name="T90" fmla="*/ 326 w 378"/>
                <a:gd name="T91" fmla="*/ 73 h 551"/>
                <a:gd name="T92" fmla="*/ 340 w 378"/>
                <a:gd name="T93" fmla="*/ 73 h 551"/>
                <a:gd name="T94" fmla="*/ 366 w 378"/>
                <a:gd name="T95" fmla="*/ 77 h 551"/>
                <a:gd name="T96" fmla="*/ 378 w 378"/>
                <a:gd name="T97" fmla="*/ 5 h 551"/>
                <a:gd name="T98" fmla="*/ 366 w 378"/>
                <a:gd name="T99" fmla="*/ 3 h 551"/>
                <a:gd name="T100" fmla="*/ 340 w 378"/>
                <a:gd name="T101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8" h="551">
                  <a:moveTo>
                    <a:pt x="326" y="0"/>
                  </a:moveTo>
                  <a:lnTo>
                    <a:pt x="326" y="0"/>
                  </a:lnTo>
                  <a:lnTo>
                    <a:pt x="306" y="1"/>
                  </a:lnTo>
                  <a:lnTo>
                    <a:pt x="286" y="3"/>
                  </a:lnTo>
                  <a:lnTo>
                    <a:pt x="93" y="198"/>
                  </a:lnTo>
                  <a:lnTo>
                    <a:pt x="93" y="198"/>
                  </a:lnTo>
                  <a:lnTo>
                    <a:pt x="90" y="216"/>
                  </a:lnTo>
                  <a:lnTo>
                    <a:pt x="89" y="237"/>
                  </a:lnTo>
                  <a:lnTo>
                    <a:pt x="89" y="237"/>
                  </a:lnTo>
                  <a:lnTo>
                    <a:pt x="90" y="253"/>
                  </a:lnTo>
                  <a:lnTo>
                    <a:pt x="91" y="269"/>
                  </a:lnTo>
                  <a:lnTo>
                    <a:pt x="94" y="283"/>
                  </a:lnTo>
                  <a:lnTo>
                    <a:pt x="97" y="298"/>
                  </a:lnTo>
                  <a:lnTo>
                    <a:pt x="101" y="313"/>
                  </a:lnTo>
                  <a:lnTo>
                    <a:pt x="106" y="326"/>
                  </a:lnTo>
                  <a:lnTo>
                    <a:pt x="113" y="340"/>
                  </a:lnTo>
                  <a:lnTo>
                    <a:pt x="120" y="353"/>
                  </a:lnTo>
                  <a:lnTo>
                    <a:pt x="15" y="458"/>
                  </a:lnTo>
                  <a:lnTo>
                    <a:pt x="15" y="458"/>
                  </a:lnTo>
                  <a:lnTo>
                    <a:pt x="9" y="466"/>
                  </a:lnTo>
                  <a:lnTo>
                    <a:pt x="4" y="476"/>
                  </a:lnTo>
                  <a:lnTo>
                    <a:pt x="1" y="486"/>
                  </a:lnTo>
                  <a:lnTo>
                    <a:pt x="0" y="497"/>
                  </a:lnTo>
                  <a:lnTo>
                    <a:pt x="1" y="507"/>
                  </a:lnTo>
                  <a:lnTo>
                    <a:pt x="4" y="516"/>
                  </a:lnTo>
                  <a:lnTo>
                    <a:pt x="9" y="526"/>
                  </a:lnTo>
                  <a:lnTo>
                    <a:pt x="15" y="535"/>
                  </a:lnTo>
                  <a:lnTo>
                    <a:pt x="15" y="535"/>
                  </a:lnTo>
                  <a:lnTo>
                    <a:pt x="24" y="542"/>
                  </a:lnTo>
                  <a:lnTo>
                    <a:pt x="34" y="547"/>
                  </a:lnTo>
                  <a:lnTo>
                    <a:pt x="44" y="550"/>
                  </a:lnTo>
                  <a:lnTo>
                    <a:pt x="54" y="551"/>
                  </a:lnTo>
                  <a:lnTo>
                    <a:pt x="54" y="551"/>
                  </a:lnTo>
                  <a:lnTo>
                    <a:pt x="65" y="550"/>
                  </a:lnTo>
                  <a:lnTo>
                    <a:pt x="75" y="547"/>
                  </a:lnTo>
                  <a:lnTo>
                    <a:pt x="84" y="542"/>
                  </a:lnTo>
                  <a:lnTo>
                    <a:pt x="93" y="535"/>
                  </a:lnTo>
                  <a:lnTo>
                    <a:pt x="194" y="434"/>
                  </a:lnTo>
                  <a:lnTo>
                    <a:pt x="194" y="434"/>
                  </a:lnTo>
                  <a:lnTo>
                    <a:pt x="209" y="443"/>
                  </a:lnTo>
                  <a:lnTo>
                    <a:pt x="224" y="451"/>
                  </a:lnTo>
                  <a:lnTo>
                    <a:pt x="239" y="458"/>
                  </a:lnTo>
                  <a:lnTo>
                    <a:pt x="256" y="463"/>
                  </a:lnTo>
                  <a:lnTo>
                    <a:pt x="273" y="468"/>
                  </a:lnTo>
                  <a:lnTo>
                    <a:pt x="290" y="472"/>
                  </a:lnTo>
                  <a:lnTo>
                    <a:pt x="308" y="474"/>
                  </a:lnTo>
                  <a:lnTo>
                    <a:pt x="326" y="475"/>
                  </a:lnTo>
                  <a:lnTo>
                    <a:pt x="326" y="475"/>
                  </a:lnTo>
                  <a:lnTo>
                    <a:pt x="340" y="474"/>
                  </a:lnTo>
                  <a:lnTo>
                    <a:pt x="353" y="473"/>
                  </a:lnTo>
                  <a:lnTo>
                    <a:pt x="366" y="470"/>
                  </a:lnTo>
                  <a:lnTo>
                    <a:pt x="378" y="468"/>
                  </a:lnTo>
                  <a:lnTo>
                    <a:pt x="378" y="393"/>
                  </a:lnTo>
                  <a:lnTo>
                    <a:pt x="378" y="393"/>
                  </a:lnTo>
                  <a:lnTo>
                    <a:pt x="366" y="396"/>
                  </a:lnTo>
                  <a:lnTo>
                    <a:pt x="353" y="399"/>
                  </a:lnTo>
                  <a:lnTo>
                    <a:pt x="340" y="400"/>
                  </a:lnTo>
                  <a:lnTo>
                    <a:pt x="326" y="401"/>
                  </a:lnTo>
                  <a:lnTo>
                    <a:pt x="326" y="401"/>
                  </a:lnTo>
                  <a:lnTo>
                    <a:pt x="309" y="400"/>
                  </a:lnTo>
                  <a:lnTo>
                    <a:pt x="294" y="398"/>
                  </a:lnTo>
                  <a:lnTo>
                    <a:pt x="278" y="394"/>
                  </a:lnTo>
                  <a:lnTo>
                    <a:pt x="262" y="388"/>
                  </a:lnTo>
                  <a:lnTo>
                    <a:pt x="249" y="382"/>
                  </a:lnTo>
                  <a:lnTo>
                    <a:pt x="235" y="373"/>
                  </a:lnTo>
                  <a:lnTo>
                    <a:pt x="221" y="364"/>
                  </a:lnTo>
                  <a:lnTo>
                    <a:pt x="210" y="353"/>
                  </a:lnTo>
                  <a:lnTo>
                    <a:pt x="199" y="342"/>
                  </a:lnTo>
                  <a:lnTo>
                    <a:pt x="190" y="329"/>
                  </a:lnTo>
                  <a:lnTo>
                    <a:pt x="182" y="316"/>
                  </a:lnTo>
                  <a:lnTo>
                    <a:pt x="175" y="301"/>
                  </a:lnTo>
                  <a:lnTo>
                    <a:pt x="169" y="285"/>
                  </a:lnTo>
                  <a:lnTo>
                    <a:pt x="165" y="270"/>
                  </a:lnTo>
                  <a:lnTo>
                    <a:pt x="163" y="254"/>
                  </a:lnTo>
                  <a:lnTo>
                    <a:pt x="162" y="237"/>
                  </a:lnTo>
                  <a:lnTo>
                    <a:pt x="162" y="237"/>
                  </a:lnTo>
                  <a:lnTo>
                    <a:pt x="163" y="221"/>
                  </a:lnTo>
                  <a:lnTo>
                    <a:pt x="165" y="204"/>
                  </a:lnTo>
                  <a:lnTo>
                    <a:pt x="169" y="188"/>
                  </a:lnTo>
                  <a:lnTo>
                    <a:pt x="175" y="174"/>
                  </a:lnTo>
                  <a:lnTo>
                    <a:pt x="182" y="159"/>
                  </a:lnTo>
                  <a:lnTo>
                    <a:pt x="190" y="145"/>
                  </a:lnTo>
                  <a:lnTo>
                    <a:pt x="199" y="133"/>
                  </a:lnTo>
                  <a:lnTo>
                    <a:pt x="210" y="121"/>
                  </a:lnTo>
                  <a:lnTo>
                    <a:pt x="221" y="111"/>
                  </a:lnTo>
                  <a:lnTo>
                    <a:pt x="235" y="101"/>
                  </a:lnTo>
                  <a:lnTo>
                    <a:pt x="249" y="93"/>
                  </a:lnTo>
                  <a:lnTo>
                    <a:pt x="262" y="86"/>
                  </a:lnTo>
                  <a:lnTo>
                    <a:pt x="278" y="81"/>
                  </a:lnTo>
                  <a:lnTo>
                    <a:pt x="294" y="76"/>
                  </a:lnTo>
                  <a:lnTo>
                    <a:pt x="309" y="74"/>
                  </a:lnTo>
                  <a:lnTo>
                    <a:pt x="326" y="73"/>
                  </a:lnTo>
                  <a:lnTo>
                    <a:pt x="326" y="73"/>
                  </a:lnTo>
                  <a:lnTo>
                    <a:pt x="340" y="73"/>
                  </a:lnTo>
                  <a:lnTo>
                    <a:pt x="353" y="75"/>
                  </a:lnTo>
                  <a:lnTo>
                    <a:pt x="366" y="77"/>
                  </a:lnTo>
                  <a:lnTo>
                    <a:pt x="378" y="82"/>
                  </a:lnTo>
                  <a:lnTo>
                    <a:pt x="378" y="5"/>
                  </a:lnTo>
                  <a:lnTo>
                    <a:pt x="378" y="5"/>
                  </a:lnTo>
                  <a:lnTo>
                    <a:pt x="366" y="3"/>
                  </a:lnTo>
                  <a:lnTo>
                    <a:pt x="353" y="1"/>
                  </a:lnTo>
                  <a:lnTo>
                    <a:pt x="340" y="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2435657" y="1327973"/>
              <a:ext cx="194328" cy="664054"/>
            </a:xfrm>
            <a:custGeom>
              <a:avLst/>
              <a:gdLst>
                <a:gd name="T0" fmla="*/ 74 w 163"/>
                <a:gd name="T1" fmla="*/ 186 h 557"/>
                <a:gd name="T2" fmla="*/ 76 w 163"/>
                <a:gd name="T3" fmla="*/ 166 h 557"/>
                <a:gd name="T4" fmla="*/ 82 w 163"/>
                <a:gd name="T5" fmla="*/ 147 h 557"/>
                <a:gd name="T6" fmla="*/ 89 w 163"/>
                <a:gd name="T7" fmla="*/ 129 h 557"/>
                <a:gd name="T8" fmla="*/ 100 w 163"/>
                <a:gd name="T9" fmla="*/ 115 h 557"/>
                <a:gd name="T10" fmla="*/ 113 w 163"/>
                <a:gd name="T11" fmla="*/ 101 h 557"/>
                <a:gd name="T12" fmla="*/ 128 w 163"/>
                <a:gd name="T13" fmla="*/ 90 h 557"/>
                <a:gd name="T14" fmla="*/ 145 w 163"/>
                <a:gd name="T15" fmla="*/ 81 h 557"/>
                <a:gd name="T16" fmla="*/ 163 w 163"/>
                <a:gd name="T17" fmla="*/ 76 h 557"/>
                <a:gd name="T18" fmla="*/ 163 w 163"/>
                <a:gd name="T19" fmla="*/ 0 h 557"/>
                <a:gd name="T20" fmla="*/ 130 w 163"/>
                <a:gd name="T21" fmla="*/ 7 h 557"/>
                <a:gd name="T22" fmla="*/ 99 w 163"/>
                <a:gd name="T23" fmla="*/ 21 h 557"/>
                <a:gd name="T24" fmla="*/ 71 w 163"/>
                <a:gd name="T25" fmla="*/ 38 h 557"/>
                <a:gd name="T26" fmla="*/ 47 w 163"/>
                <a:gd name="T27" fmla="*/ 61 h 557"/>
                <a:gd name="T28" fmla="*/ 27 w 163"/>
                <a:gd name="T29" fmla="*/ 88 h 557"/>
                <a:gd name="T30" fmla="*/ 13 w 163"/>
                <a:gd name="T31" fmla="*/ 118 h 557"/>
                <a:gd name="T32" fmla="*/ 3 w 163"/>
                <a:gd name="T33" fmla="*/ 150 h 557"/>
                <a:gd name="T34" fmla="*/ 0 w 163"/>
                <a:gd name="T35" fmla="*/ 186 h 557"/>
                <a:gd name="T36" fmla="*/ 1 w 163"/>
                <a:gd name="T37" fmla="*/ 202 h 557"/>
                <a:gd name="T38" fmla="*/ 10 w 163"/>
                <a:gd name="T39" fmla="*/ 242 h 557"/>
                <a:gd name="T40" fmla="*/ 27 w 163"/>
                <a:gd name="T41" fmla="*/ 289 h 557"/>
                <a:gd name="T42" fmla="*/ 63 w 163"/>
                <a:gd name="T43" fmla="*/ 369 h 557"/>
                <a:gd name="T44" fmla="*/ 116 w 163"/>
                <a:gd name="T45" fmla="*/ 473 h 557"/>
                <a:gd name="T46" fmla="*/ 163 w 163"/>
                <a:gd name="T47" fmla="*/ 557 h 557"/>
                <a:gd name="T48" fmla="*/ 163 w 163"/>
                <a:gd name="T49" fmla="*/ 295 h 557"/>
                <a:gd name="T50" fmla="*/ 145 w 163"/>
                <a:gd name="T51" fmla="*/ 289 h 557"/>
                <a:gd name="T52" fmla="*/ 128 w 163"/>
                <a:gd name="T53" fmla="*/ 281 h 557"/>
                <a:gd name="T54" fmla="*/ 113 w 163"/>
                <a:gd name="T55" fmla="*/ 270 h 557"/>
                <a:gd name="T56" fmla="*/ 100 w 163"/>
                <a:gd name="T57" fmla="*/ 257 h 557"/>
                <a:gd name="T58" fmla="*/ 89 w 163"/>
                <a:gd name="T59" fmla="*/ 241 h 557"/>
                <a:gd name="T60" fmla="*/ 82 w 163"/>
                <a:gd name="T61" fmla="*/ 224 h 557"/>
                <a:gd name="T62" fmla="*/ 76 w 163"/>
                <a:gd name="T63" fmla="*/ 205 h 557"/>
                <a:gd name="T64" fmla="*/ 74 w 163"/>
                <a:gd name="T65" fmla="*/ 186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74" y="186"/>
                  </a:moveTo>
                  <a:lnTo>
                    <a:pt x="74" y="186"/>
                  </a:lnTo>
                  <a:lnTo>
                    <a:pt x="75" y="175"/>
                  </a:lnTo>
                  <a:lnTo>
                    <a:pt x="76" y="166"/>
                  </a:lnTo>
                  <a:lnTo>
                    <a:pt x="78" y="157"/>
                  </a:lnTo>
                  <a:lnTo>
                    <a:pt x="82" y="147"/>
                  </a:lnTo>
                  <a:lnTo>
                    <a:pt x="85" y="138"/>
                  </a:lnTo>
                  <a:lnTo>
                    <a:pt x="89" y="129"/>
                  </a:lnTo>
                  <a:lnTo>
                    <a:pt x="94" y="122"/>
                  </a:lnTo>
                  <a:lnTo>
                    <a:pt x="100" y="115"/>
                  </a:lnTo>
                  <a:lnTo>
                    <a:pt x="107" y="108"/>
                  </a:lnTo>
                  <a:lnTo>
                    <a:pt x="113" y="101"/>
                  </a:lnTo>
                  <a:lnTo>
                    <a:pt x="120" y="95"/>
                  </a:lnTo>
                  <a:lnTo>
                    <a:pt x="128" y="90"/>
                  </a:lnTo>
                  <a:lnTo>
                    <a:pt x="136" y="86"/>
                  </a:lnTo>
                  <a:lnTo>
                    <a:pt x="145" y="81"/>
                  </a:lnTo>
                  <a:lnTo>
                    <a:pt x="154" y="78"/>
                  </a:lnTo>
                  <a:lnTo>
                    <a:pt x="163" y="76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46" y="3"/>
                  </a:lnTo>
                  <a:lnTo>
                    <a:pt x="130" y="7"/>
                  </a:lnTo>
                  <a:lnTo>
                    <a:pt x="114" y="13"/>
                  </a:lnTo>
                  <a:lnTo>
                    <a:pt x="99" y="21"/>
                  </a:lnTo>
                  <a:lnTo>
                    <a:pt x="85" y="29"/>
                  </a:lnTo>
                  <a:lnTo>
                    <a:pt x="71" y="38"/>
                  </a:lnTo>
                  <a:lnTo>
                    <a:pt x="59" y="50"/>
                  </a:lnTo>
                  <a:lnTo>
                    <a:pt x="47" y="61"/>
                  </a:lnTo>
                  <a:lnTo>
                    <a:pt x="37" y="74"/>
                  </a:lnTo>
                  <a:lnTo>
                    <a:pt x="27" y="88"/>
                  </a:lnTo>
                  <a:lnTo>
                    <a:pt x="19" y="102"/>
                  </a:lnTo>
                  <a:lnTo>
                    <a:pt x="13" y="118"/>
                  </a:lnTo>
                  <a:lnTo>
                    <a:pt x="7" y="134"/>
                  </a:lnTo>
                  <a:lnTo>
                    <a:pt x="3" y="150"/>
                  </a:lnTo>
                  <a:lnTo>
                    <a:pt x="1" y="16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202"/>
                  </a:lnTo>
                  <a:lnTo>
                    <a:pt x="5" y="220"/>
                  </a:lnTo>
                  <a:lnTo>
                    <a:pt x="10" y="242"/>
                  </a:lnTo>
                  <a:lnTo>
                    <a:pt x="19" y="265"/>
                  </a:lnTo>
                  <a:lnTo>
                    <a:pt x="27" y="289"/>
                  </a:lnTo>
                  <a:lnTo>
                    <a:pt x="39" y="316"/>
                  </a:lnTo>
                  <a:lnTo>
                    <a:pt x="63" y="369"/>
                  </a:lnTo>
                  <a:lnTo>
                    <a:pt x="90" y="422"/>
                  </a:lnTo>
                  <a:lnTo>
                    <a:pt x="116" y="473"/>
                  </a:lnTo>
                  <a:lnTo>
                    <a:pt x="142" y="519"/>
                  </a:lnTo>
                  <a:lnTo>
                    <a:pt x="163" y="557"/>
                  </a:lnTo>
                  <a:lnTo>
                    <a:pt x="163" y="295"/>
                  </a:lnTo>
                  <a:lnTo>
                    <a:pt x="163" y="295"/>
                  </a:lnTo>
                  <a:lnTo>
                    <a:pt x="154" y="293"/>
                  </a:lnTo>
                  <a:lnTo>
                    <a:pt x="145" y="289"/>
                  </a:lnTo>
                  <a:lnTo>
                    <a:pt x="136" y="285"/>
                  </a:lnTo>
                  <a:lnTo>
                    <a:pt x="128" y="281"/>
                  </a:lnTo>
                  <a:lnTo>
                    <a:pt x="120" y="276"/>
                  </a:lnTo>
                  <a:lnTo>
                    <a:pt x="113" y="270"/>
                  </a:lnTo>
                  <a:lnTo>
                    <a:pt x="107" y="263"/>
                  </a:lnTo>
                  <a:lnTo>
                    <a:pt x="100" y="257"/>
                  </a:lnTo>
                  <a:lnTo>
                    <a:pt x="94" y="249"/>
                  </a:lnTo>
                  <a:lnTo>
                    <a:pt x="89" y="241"/>
                  </a:lnTo>
                  <a:lnTo>
                    <a:pt x="85" y="233"/>
                  </a:lnTo>
                  <a:lnTo>
                    <a:pt x="82" y="224"/>
                  </a:lnTo>
                  <a:lnTo>
                    <a:pt x="78" y="215"/>
                  </a:lnTo>
                  <a:lnTo>
                    <a:pt x="76" y="205"/>
                  </a:lnTo>
                  <a:lnTo>
                    <a:pt x="75" y="195"/>
                  </a:lnTo>
                  <a:lnTo>
                    <a:pt x="74" y="186"/>
                  </a:lnTo>
                  <a:lnTo>
                    <a:pt x="74" y="186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0" name="Freeform 46"/>
            <p:cNvSpPr/>
            <p:nvPr/>
          </p:nvSpPr>
          <p:spPr bwMode="auto">
            <a:xfrm>
              <a:off x="2430888" y="4684322"/>
              <a:ext cx="199097" cy="323086"/>
            </a:xfrm>
            <a:custGeom>
              <a:avLst/>
              <a:gdLst>
                <a:gd name="T0" fmla="*/ 167 w 167"/>
                <a:gd name="T1" fmla="*/ 0 h 271"/>
                <a:gd name="T2" fmla="*/ 0 w 167"/>
                <a:gd name="T3" fmla="*/ 167 h 271"/>
                <a:gd name="T4" fmla="*/ 103 w 167"/>
                <a:gd name="T5" fmla="*/ 271 h 271"/>
                <a:gd name="T6" fmla="*/ 137 w 167"/>
                <a:gd name="T7" fmla="*/ 259 h 271"/>
                <a:gd name="T8" fmla="*/ 137 w 167"/>
                <a:gd name="T9" fmla="*/ 201 h 271"/>
                <a:gd name="T10" fmla="*/ 167 w 167"/>
                <a:gd name="T11" fmla="*/ 173 h 271"/>
                <a:gd name="T12" fmla="*/ 167 w 167"/>
                <a:gd name="T1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271">
                  <a:moveTo>
                    <a:pt x="167" y="0"/>
                  </a:moveTo>
                  <a:lnTo>
                    <a:pt x="0" y="167"/>
                  </a:lnTo>
                  <a:lnTo>
                    <a:pt x="103" y="271"/>
                  </a:lnTo>
                  <a:lnTo>
                    <a:pt x="137" y="259"/>
                  </a:lnTo>
                  <a:lnTo>
                    <a:pt x="137" y="201"/>
                  </a:lnTo>
                  <a:lnTo>
                    <a:pt x="167" y="17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1" name="Freeform 118"/>
            <p:cNvSpPr/>
            <p:nvPr/>
          </p:nvSpPr>
          <p:spPr bwMode="auto">
            <a:xfrm>
              <a:off x="1659537" y="3107047"/>
              <a:ext cx="960910" cy="962103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52" name="그룹 122"/>
            <p:cNvGrpSpPr/>
            <p:nvPr/>
          </p:nvGrpSpPr>
          <p:grpSpPr>
            <a:xfrm>
              <a:off x="1659537" y="3390790"/>
              <a:ext cx="305202" cy="678359"/>
              <a:chOff x="2209800" y="4519614"/>
              <a:chExt cx="406400" cy="9032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8" name="Freeform 9"/>
              <p:cNvSpPr/>
              <p:nvPr/>
            </p:nvSpPr>
            <p:spPr bwMode="auto">
              <a:xfrm>
                <a:off x="2209800" y="4519614"/>
                <a:ext cx="171450" cy="385763"/>
              </a:xfrm>
              <a:custGeom>
                <a:avLst/>
                <a:gdLst>
                  <a:gd name="T0" fmla="*/ 0 w 108"/>
                  <a:gd name="T1" fmla="*/ 0 h 243"/>
                  <a:gd name="T2" fmla="*/ 0 w 108"/>
                  <a:gd name="T3" fmla="*/ 243 h 243"/>
                  <a:gd name="T4" fmla="*/ 0 w 108"/>
                  <a:gd name="T5" fmla="*/ 243 h 243"/>
                  <a:gd name="T6" fmla="*/ 11 w 108"/>
                  <a:gd name="T7" fmla="*/ 242 h 243"/>
                  <a:gd name="T8" fmla="*/ 22 w 108"/>
                  <a:gd name="T9" fmla="*/ 239 h 243"/>
                  <a:gd name="T10" fmla="*/ 33 w 108"/>
                  <a:gd name="T11" fmla="*/ 234 h 243"/>
                  <a:gd name="T12" fmla="*/ 42 w 108"/>
                  <a:gd name="T13" fmla="*/ 230 h 243"/>
                  <a:gd name="T14" fmla="*/ 51 w 108"/>
                  <a:gd name="T15" fmla="*/ 224 h 243"/>
                  <a:gd name="T16" fmla="*/ 61 w 108"/>
                  <a:gd name="T17" fmla="*/ 218 h 243"/>
                  <a:gd name="T18" fmla="*/ 69 w 108"/>
                  <a:gd name="T19" fmla="*/ 210 h 243"/>
                  <a:gd name="T20" fmla="*/ 77 w 108"/>
                  <a:gd name="T21" fmla="*/ 203 h 243"/>
                  <a:gd name="T22" fmla="*/ 83 w 108"/>
                  <a:gd name="T23" fmla="*/ 195 h 243"/>
                  <a:gd name="T24" fmla="*/ 89 w 108"/>
                  <a:gd name="T25" fmla="*/ 185 h 243"/>
                  <a:gd name="T26" fmla="*/ 94 w 108"/>
                  <a:gd name="T27" fmla="*/ 176 h 243"/>
                  <a:gd name="T28" fmla="*/ 100 w 108"/>
                  <a:gd name="T29" fmla="*/ 165 h 243"/>
                  <a:gd name="T30" fmla="*/ 103 w 108"/>
                  <a:gd name="T31" fmla="*/ 155 h 243"/>
                  <a:gd name="T32" fmla="*/ 106 w 108"/>
                  <a:gd name="T33" fmla="*/ 145 h 243"/>
                  <a:gd name="T34" fmla="*/ 107 w 108"/>
                  <a:gd name="T35" fmla="*/ 133 h 243"/>
                  <a:gd name="T36" fmla="*/ 108 w 108"/>
                  <a:gd name="T37" fmla="*/ 122 h 243"/>
                  <a:gd name="T38" fmla="*/ 108 w 108"/>
                  <a:gd name="T39" fmla="*/ 122 h 243"/>
                  <a:gd name="T40" fmla="*/ 107 w 108"/>
                  <a:gd name="T41" fmla="*/ 110 h 243"/>
                  <a:gd name="T42" fmla="*/ 106 w 108"/>
                  <a:gd name="T43" fmla="*/ 99 h 243"/>
                  <a:gd name="T44" fmla="*/ 103 w 108"/>
                  <a:gd name="T45" fmla="*/ 88 h 243"/>
                  <a:gd name="T46" fmla="*/ 100 w 108"/>
                  <a:gd name="T47" fmla="*/ 77 h 243"/>
                  <a:gd name="T48" fmla="*/ 94 w 108"/>
                  <a:gd name="T49" fmla="*/ 67 h 243"/>
                  <a:gd name="T50" fmla="*/ 89 w 108"/>
                  <a:gd name="T51" fmla="*/ 58 h 243"/>
                  <a:gd name="T52" fmla="*/ 83 w 108"/>
                  <a:gd name="T53" fmla="*/ 48 h 243"/>
                  <a:gd name="T54" fmla="*/ 77 w 108"/>
                  <a:gd name="T55" fmla="*/ 40 h 243"/>
                  <a:gd name="T56" fmla="*/ 69 w 108"/>
                  <a:gd name="T57" fmla="*/ 32 h 243"/>
                  <a:gd name="T58" fmla="*/ 61 w 108"/>
                  <a:gd name="T59" fmla="*/ 25 h 243"/>
                  <a:gd name="T60" fmla="*/ 51 w 108"/>
                  <a:gd name="T61" fmla="*/ 19 h 243"/>
                  <a:gd name="T62" fmla="*/ 42 w 108"/>
                  <a:gd name="T63" fmla="*/ 13 h 243"/>
                  <a:gd name="T64" fmla="*/ 33 w 108"/>
                  <a:gd name="T65" fmla="*/ 9 h 243"/>
                  <a:gd name="T66" fmla="*/ 22 w 108"/>
                  <a:gd name="T67" fmla="*/ 4 h 243"/>
                  <a:gd name="T68" fmla="*/ 11 w 108"/>
                  <a:gd name="T69" fmla="*/ 1 h 243"/>
                  <a:gd name="T70" fmla="*/ 0 w 108"/>
                  <a:gd name="T71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8" h="243">
                    <a:moveTo>
                      <a:pt x="0" y="0"/>
                    </a:moveTo>
                    <a:lnTo>
                      <a:pt x="0" y="243"/>
                    </a:lnTo>
                    <a:lnTo>
                      <a:pt x="0" y="243"/>
                    </a:lnTo>
                    <a:lnTo>
                      <a:pt x="11" y="242"/>
                    </a:lnTo>
                    <a:lnTo>
                      <a:pt x="22" y="239"/>
                    </a:lnTo>
                    <a:lnTo>
                      <a:pt x="33" y="234"/>
                    </a:lnTo>
                    <a:lnTo>
                      <a:pt x="42" y="230"/>
                    </a:lnTo>
                    <a:lnTo>
                      <a:pt x="51" y="224"/>
                    </a:lnTo>
                    <a:lnTo>
                      <a:pt x="61" y="218"/>
                    </a:lnTo>
                    <a:lnTo>
                      <a:pt x="69" y="210"/>
                    </a:lnTo>
                    <a:lnTo>
                      <a:pt x="77" y="203"/>
                    </a:lnTo>
                    <a:lnTo>
                      <a:pt x="83" y="195"/>
                    </a:lnTo>
                    <a:lnTo>
                      <a:pt x="89" y="185"/>
                    </a:lnTo>
                    <a:lnTo>
                      <a:pt x="94" y="176"/>
                    </a:lnTo>
                    <a:lnTo>
                      <a:pt x="100" y="165"/>
                    </a:lnTo>
                    <a:lnTo>
                      <a:pt x="103" y="155"/>
                    </a:lnTo>
                    <a:lnTo>
                      <a:pt x="106" y="145"/>
                    </a:lnTo>
                    <a:lnTo>
                      <a:pt x="107" y="13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07" y="110"/>
                    </a:lnTo>
                    <a:lnTo>
                      <a:pt x="106" y="99"/>
                    </a:lnTo>
                    <a:lnTo>
                      <a:pt x="103" y="88"/>
                    </a:lnTo>
                    <a:lnTo>
                      <a:pt x="100" y="77"/>
                    </a:lnTo>
                    <a:lnTo>
                      <a:pt x="94" y="67"/>
                    </a:lnTo>
                    <a:lnTo>
                      <a:pt x="89" y="58"/>
                    </a:lnTo>
                    <a:lnTo>
                      <a:pt x="83" y="48"/>
                    </a:lnTo>
                    <a:lnTo>
                      <a:pt x="77" y="40"/>
                    </a:lnTo>
                    <a:lnTo>
                      <a:pt x="69" y="32"/>
                    </a:lnTo>
                    <a:lnTo>
                      <a:pt x="61" y="25"/>
                    </a:lnTo>
                    <a:lnTo>
                      <a:pt x="51" y="19"/>
                    </a:lnTo>
                    <a:lnTo>
                      <a:pt x="42" y="13"/>
                    </a:lnTo>
                    <a:lnTo>
                      <a:pt x="33" y="9"/>
                    </a:lnTo>
                    <a:lnTo>
                      <a:pt x="22" y="4"/>
                    </a:lnTo>
                    <a:lnTo>
                      <a:pt x="1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11"/>
              <p:cNvSpPr/>
              <p:nvPr/>
            </p:nvSpPr>
            <p:spPr bwMode="auto">
              <a:xfrm>
                <a:off x="2209800" y="4935538"/>
                <a:ext cx="406400" cy="487363"/>
              </a:xfrm>
              <a:custGeom>
                <a:avLst/>
                <a:gdLst>
                  <a:gd name="T0" fmla="*/ 35 w 256"/>
                  <a:gd name="T1" fmla="*/ 0 h 307"/>
                  <a:gd name="T2" fmla="*/ 0 w 256"/>
                  <a:gd name="T3" fmla="*/ 0 h 307"/>
                  <a:gd name="T4" fmla="*/ 0 w 256"/>
                  <a:gd name="T5" fmla="*/ 307 h 307"/>
                  <a:gd name="T6" fmla="*/ 126 w 256"/>
                  <a:gd name="T7" fmla="*/ 307 h 307"/>
                  <a:gd name="T8" fmla="*/ 126 w 256"/>
                  <a:gd name="T9" fmla="*/ 215 h 307"/>
                  <a:gd name="T10" fmla="*/ 144 w 256"/>
                  <a:gd name="T11" fmla="*/ 215 h 307"/>
                  <a:gd name="T12" fmla="*/ 144 w 256"/>
                  <a:gd name="T13" fmla="*/ 307 h 307"/>
                  <a:gd name="T14" fmla="*/ 256 w 256"/>
                  <a:gd name="T15" fmla="*/ 307 h 307"/>
                  <a:gd name="T16" fmla="*/ 256 w 256"/>
                  <a:gd name="T17" fmla="*/ 134 h 307"/>
                  <a:gd name="T18" fmla="*/ 256 w 256"/>
                  <a:gd name="T19" fmla="*/ 134 h 307"/>
                  <a:gd name="T20" fmla="*/ 255 w 256"/>
                  <a:gd name="T21" fmla="*/ 128 h 307"/>
                  <a:gd name="T22" fmla="*/ 255 w 256"/>
                  <a:gd name="T23" fmla="*/ 128 h 307"/>
                  <a:gd name="T24" fmla="*/ 255 w 256"/>
                  <a:gd name="T25" fmla="*/ 123 h 307"/>
                  <a:gd name="T26" fmla="*/ 255 w 256"/>
                  <a:gd name="T27" fmla="*/ 123 h 307"/>
                  <a:gd name="T28" fmla="*/ 254 w 256"/>
                  <a:gd name="T29" fmla="*/ 121 h 307"/>
                  <a:gd name="T30" fmla="*/ 254 w 256"/>
                  <a:gd name="T31" fmla="*/ 121 h 307"/>
                  <a:gd name="T32" fmla="*/ 253 w 256"/>
                  <a:gd name="T33" fmla="*/ 113 h 307"/>
                  <a:gd name="T34" fmla="*/ 251 w 256"/>
                  <a:gd name="T35" fmla="*/ 104 h 307"/>
                  <a:gd name="T36" fmla="*/ 248 w 256"/>
                  <a:gd name="T37" fmla="*/ 97 h 307"/>
                  <a:gd name="T38" fmla="*/ 244 w 256"/>
                  <a:gd name="T39" fmla="*/ 90 h 307"/>
                  <a:gd name="T40" fmla="*/ 240 w 256"/>
                  <a:gd name="T41" fmla="*/ 82 h 307"/>
                  <a:gd name="T42" fmla="*/ 235 w 256"/>
                  <a:gd name="T43" fmla="*/ 76 h 307"/>
                  <a:gd name="T44" fmla="*/ 225 w 256"/>
                  <a:gd name="T45" fmla="*/ 63 h 307"/>
                  <a:gd name="T46" fmla="*/ 212 w 256"/>
                  <a:gd name="T47" fmla="*/ 53 h 307"/>
                  <a:gd name="T48" fmla="*/ 199 w 256"/>
                  <a:gd name="T49" fmla="*/ 44 h 307"/>
                  <a:gd name="T50" fmla="*/ 184 w 256"/>
                  <a:gd name="T51" fmla="*/ 35 h 307"/>
                  <a:gd name="T52" fmla="*/ 169 w 256"/>
                  <a:gd name="T53" fmla="*/ 28 h 307"/>
                  <a:gd name="T54" fmla="*/ 152 w 256"/>
                  <a:gd name="T55" fmla="*/ 22 h 307"/>
                  <a:gd name="T56" fmla="*/ 135 w 256"/>
                  <a:gd name="T57" fmla="*/ 16 h 307"/>
                  <a:gd name="T58" fmla="*/ 119 w 256"/>
                  <a:gd name="T59" fmla="*/ 12 h 307"/>
                  <a:gd name="T60" fmla="*/ 103 w 256"/>
                  <a:gd name="T61" fmla="*/ 8 h 307"/>
                  <a:gd name="T62" fmla="*/ 72 w 256"/>
                  <a:gd name="T63" fmla="*/ 4 h 307"/>
                  <a:gd name="T64" fmla="*/ 46 w 256"/>
                  <a:gd name="T65" fmla="*/ 1 h 307"/>
                  <a:gd name="T66" fmla="*/ 46 w 256"/>
                  <a:gd name="T67" fmla="*/ 1 h 307"/>
                  <a:gd name="T68" fmla="*/ 40 w 256"/>
                  <a:gd name="T69" fmla="*/ 0 h 307"/>
                  <a:gd name="T70" fmla="*/ 35 w 256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6" h="307">
                    <a:moveTo>
                      <a:pt x="35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126" y="307"/>
                    </a:lnTo>
                    <a:lnTo>
                      <a:pt x="126" y="215"/>
                    </a:lnTo>
                    <a:lnTo>
                      <a:pt x="144" y="215"/>
                    </a:lnTo>
                    <a:lnTo>
                      <a:pt x="144" y="307"/>
                    </a:lnTo>
                    <a:lnTo>
                      <a:pt x="256" y="307"/>
                    </a:lnTo>
                    <a:lnTo>
                      <a:pt x="256" y="134"/>
                    </a:lnTo>
                    <a:lnTo>
                      <a:pt x="256" y="134"/>
                    </a:lnTo>
                    <a:lnTo>
                      <a:pt x="255" y="128"/>
                    </a:lnTo>
                    <a:lnTo>
                      <a:pt x="255" y="128"/>
                    </a:lnTo>
                    <a:lnTo>
                      <a:pt x="255" y="123"/>
                    </a:lnTo>
                    <a:lnTo>
                      <a:pt x="255" y="123"/>
                    </a:lnTo>
                    <a:lnTo>
                      <a:pt x="254" y="121"/>
                    </a:lnTo>
                    <a:lnTo>
                      <a:pt x="254" y="121"/>
                    </a:lnTo>
                    <a:lnTo>
                      <a:pt x="253" y="113"/>
                    </a:lnTo>
                    <a:lnTo>
                      <a:pt x="251" y="104"/>
                    </a:lnTo>
                    <a:lnTo>
                      <a:pt x="248" y="97"/>
                    </a:lnTo>
                    <a:lnTo>
                      <a:pt x="244" y="90"/>
                    </a:lnTo>
                    <a:lnTo>
                      <a:pt x="240" y="82"/>
                    </a:lnTo>
                    <a:lnTo>
                      <a:pt x="235" y="76"/>
                    </a:lnTo>
                    <a:lnTo>
                      <a:pt x="225" y="63"/>
                    </a:lnTo>
                    <a:lnTo>
                      <a:pt x="212" y="53"/>
                    </a:lnTo>
                    <a:lnTo>
                      <a:pt x="199" y="44"/>
                    </a:lnTo>
                    <a:lnTo>
                      <a:pt x="184" y="35"/>
                    </a:lnTo>
                    <a:lnTo>
                      <a:pt x="169" y="28"/>
                    </a:lnTo>
                    <a:lnTo>
                      <a:pt x="152" y="22"/>
                    </a:lnTo>
                    <a:lnTo>
                      <a:pt x="135" y="16"/>
                    </a:lnTo>
                    <a:lnTo>
                      <a:pt x="119" y="12"/>
                    </a:lnTo>
                    <a:lnTo>
                      <a:pt x="103" y="8"/>
                    </a:lnTo>
                    <a:lnTo>
                      <a:pt x="72" y="4"/>
                    </a:lnTo>
                    <a:lnTo>
                      <a:pt x="46" y="1"/>
                    </a:lnTo>
                    <a:lnTo>
                      <a:pt x="46" y="1"/>
                    </a:lnTo>
                    <a:lnTo>
                      <a:pt x="40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D0D0D">
                  <a:alpha val="10196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endParaRPr lang="ko-KR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3" name="Freeform 110"/>
            <p:cNvSpPr/>
            <p:nvPr/>
          </p:nvSpPr>
          <p:spPr bwMode="auto">
            <a:xfrm>
              <a:off x="2684826" y="4123990"/>
              <a:ext cx="960910" cy="960910"/>
            </a:xfrm>
            <a:custGeom>
              <a:avLst/>
              <a:gdLst>
                <a:gd name="T0" fmla="*/ 0 w 806"/>
                <a:gd name="T1" fmla="*/ 0 h 806"/>
                <a:gd name="T2" fmla="*/ 806 w 806"/>
                <a:gd name="T3" fmla="*/ 806 h 806"/>
                <a:gd name="T4" fmla="*/ 0 w 806"/>
                <a:gd name="T5" fmla="*/ 806 h 806"/>
                <a:gd name="T6" fmla="*/ 0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0"/>
                  </a:moveTo>
                  <a:lnTo>
                    <a:pt x="806" y="806"/>
                  </a:lnTo>
                  <a:lnTo>
                    <a:pt x="0" y="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2684826" y="4425020"/>
              <a:ext cx="299242" cy="473302"/>
            </a:xfrm>
            <a:custGeom>
              <a:avLst/>
              <a:gdLst>
                <a:gd name="T0" fmla="*/ 134 w 251"/>
                <a:gd name="T1" fmla="*/ 142 h 397"/>
                <a:gd name="T2" fmla="*/ 124 w 251"/>
                <a:gd name="T3" fmla="*/ 141 h 397"/>
                <a:gd name="T4" fmla="*/ 116 w 251"/>
                <a:gd name="T5" fmla="*/ 135 h 397"/>
                <a:gd name="T6" fmla="*/ 113 w 251"/>
                <a:gd name="T7" fmla="*/ 131 h 397"/>
                <a:gd name="T8" fmla="*/ 109 w 251"/>
                <a:gd name="T9" fmla="*/ 121 h 397"/>
                <a:gd name="T10" fmla="*/ 109 w 251"/>
                <a:gd name="T11" fmla="*/ 112 h 397"/>
                <a:gd name="T12" fmla="*/ 113 w 251"/>
                <a:gd name="T13" fmla="*/ 102 h 397"/>
                <a:gd name="T14" fmla="*/ 116 w 251"/>
                <a:gd name="T15" fmla="*/ 98 h 397"/>
                <a:gd name="T16" fmla="*/ 124 w 251"/>
                <a:gd name="T17" fmla="*/ 92 h 397"/>
                <a:gd name="T18" fmla="*/ 134 w 251"/>
                <a:gd name="T19" fmla="*/ 91 h 397"/>
                <a:gd name="T20" fmla="*/ 139 w 251"/>
                <a:gd name="T21" fmla="*/ 91 h 397"/>
                <a:gd name="T22" fmla="*/ 148 w 251"/>
                <a:gd name="T23" fmla="*/ 95 h 397"/>
                <a:gd name="T24" fmla="*/ 153 w 251"/>
                <a:gd name="T25" fmla="*/ 98 h 397"/>
                <a:gd name="T26" fmla="*/ 159 w 251"/>
                <a:gd name="T27" fmla="*/ 107 h 397"/>
                <a:gd name="T28" fmla="*/ 160 w 251"/>
                <a:gd name="T29" fmla="*/ 117 h 397"/>
                <a:gd name="T30" fmla="*/ 159 w 251"/>
                <a:gd name="T31" fmla="*/ 127 h 397"/>
                <a:gd name="T32" fmla="*/ 153 w 251"/>
                <a:gd name="T33" fmla="*/ 135 h 397"/>
                <a:gd name="T34" fmla="*/ 148 w 251"/>
                <a:gd name="T35" fmla="*/ 138 h 397"/>
                <a:gd name="T36" fmla="*/ 139 w 251"/>
                <a:gd name="T37" fmla="*/ 142 h 397"/>
                <a:gd name="T38" fmla="*/ 105 w 251"/>
                <a:gd name="T39" fmla="*/ 0 h 397"/>
                <a:gd name="T40" fmla="*/ 91 w 251"/>
                <a:gd name="T41" fmla="*/ 1 h 397"/>
                <a:gd name="T42" fmla="*/ 64 w 251"/>
                <a:gd name="T43" fmla="*/ 6 h 397"/>
                <a:gd name="T44" fmla="*/ 38 w 251"/>
                <a:gd name="T45" fmla="*/ 17 h 397"/>
                <a:gd name="T46" fmla="*/ 13 w 251"/>
                <a:gd name="T47" fmla="*/ 33 h 397"/>
                <a:gd name="T48" fmla="*/ 2 w 251"/>
                <a:gd name="T49" fmla="*/ 43 h 397"/>
                <a:gd name="T50" fmla="*/ 0 w 251"/>
                <a:gd name="T51" fmla="*/ 397 h 397"/>
                <a:gd name="T52" fmla="*/ 17 w 251"/>
                <a:gd name="T53" fmla="*/ 322 h 397"/>
                <a:gd name="T54" fmla="*/ 56 w 251"/>
                <a:gd name="T55" fmla="*/ 282 h 397"/>
                <a:gd name="T56" fmla="*/ 80 w 251"/>
                <a:gd name="T57" fmla="*/ 289 h 397"/>
                <a:gd name="T58" fmla="*/ 106 w 251"/>
                <a:gd name="T59" fmla="*/ 291 h 397"/>
                <a:gd name="T60" fmla="*/ 119 w 251"/>
                <a:gd name="T61" fmla="*/ 291 h 397"/>
                <a:gd name="T62" fmla="*/ 146 w 251"/>
                <a:gd name="T63" fmla="*/ 285 h 397"/>
                <a:gd name="T64" fmla="*/ 172 w 251"/>
                <a:gd name="T65" fmla="*/ 275 h 397"/>
                <a:gd name="T66" fmla="*/ 197 w 251"/>
                <a:gd name="T67" fmla="*/ 259 h 397"/>
                <a:gd name="T68" fmla="*/ 208 w 251"/>
                <a:gd name="T69" fmla="*/ 249 h 397"/>
                <a:gd name="T70" fmla="*/ 227 w 251"/>
                <a:gd name="T71" fmla="*/ 226 h 397"/>
                <a:gd name="T72" fmla="*/ 239 w 251"/>
                <a:gd name="T73" fmla="*/ 201 h 397"/>
                <a:gd name="T74" fmla="*/ 248 w 251"/>
                <a:gd name="T75" fmla="*/ 174 h 397"/>
                <a:gd name="T76" fmla="*/ 251 w 251"/>
                <a:gd name="T77" fmla="*/ 146 h 397"/>
                <a:gd name="T78" fmla="*/ 248 w 251"/>
                <a:gd name="T79" fmla="*/ 118 h 397"/>
                <a:gd name="T80" fmla="*/ 239 w 251"/>
                <a:gd name="T81" fmla="*/ 91 h 397"/>
                <a:gd name="T82" fmla="*/ 227 w 251"/>
                <a:gd name="T83" fmla="*/ 66 h 397"/>
                <a:gd name="T84" fmla="*/ 208 w 251"/>
                <a:gd name="T85" fmla="*/ 43 h 397"/>
                <a:gd name="T86" fmla="*/ 197 w 251"/>
                <a:gd name="T87" fmla="*/ 33 h 397"/>
                <a:gd name="T88" fmla="*/ 172 w 251"/>
                <a:gd name="T89" fmla="*/ 17 h 397"/>
                <a:gd name="T90" fmla="*/ 146 w 251"/>
                <a:gd name="T91" fmla="*/ 6 h 397"/>
                <a:gd name="T92" fmla="*/ 119 w 251"/>
                <a:gd name="T93" fmla="*/ 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1" h="397">
                  <a:moveTo>
                    <a:pt x="134" y="142"/>
                  </a:moveTo>
                  <a:lnTo>
                    <a:pt x="134" y="142"/>
                  </a:lnTo>
                  <a:lnTo>
                    <a:pt x="130" y="142"/>
                  </a:lnTo>
                  <a:lnTo>
                    <a:pt x="124" y="141"/>
                  </a:lnTo>
                  <a:lnTo>
                    <a:pt x="120" y="138"/>
                  </a:lnTo>
                  <a:lnTo>
                    <a:pt x="116" y="135"/>
                  </a:lnTo>
                  <a:lnTo>
                    <a:pt x="116" y="135"/>
                  </a:lnTo>
                  <a:lnTo>
                    <a:pt x="113" y="131"/>
                  </a:lnTo>
                  <a:lnTo>
                    <a:pt x="110" y="127"/>
                  </a:lnTo>
                  <a:lnTo>
                    <a:pt x="109" y="121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10" y="107"/>
                  </a:lnTo>
                  <a:lnTo>
                    <a:pt x="113" y="102"/>
                  </a:lnTo>
                  <a:lnTo>
                    <a:pt x="116" y="98"/>
                  </a:lnTo>
                  <a:lnTo>
                    <a:pt x="116" y="98"/>
                  </a:lnTo>
                  <a:lnTo>
                    <a:pt x="120" y="95"/>
                  </a:lnTo>
                  <a:lnTo>
                    <a:pt x="124" y="92"/>
                  </a:lnTo>
                  <a:lnTo>
                    <a:pt x="130" y="91"/>
                  </a:lnTo>
                  <a:lnTo>
                    <a:pt x="134" y="91"/>
                  </a:lnTo>
                  <a:lnTo>
                    <a:pt x="134" y="91"/>
                  </a:lnTo>
                  <a:lnTo>
                    <a:pt x="139" y="91"/>
                  </a:lnTo>
                  <a:lnTo>
                    <a:pt x="144" y="92"/>
                  </a:lnTo>
                  <a:lnTo>
                    <a:pt x="148" y="95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6" y="102"/>
                  </a:lnTo>
                  <a:lnTo>
                    <a:pt x="159" y="107"/>
                  </a:lnTo>
                  <a:lnTo>
                    <a:pt x="160" y="112"/>
                  </a:lnTo>
                  <a:lnTo>
                    <a:pt x="160" y="117"/>
                  </a:lnTo>
                  <a:lnTo>
                    <a:pt x="160" y="121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3" y="135"/>
                  </a:lnTo>
                  <a:lnTo>
                    <a:pt x="153" y="135"/>
                  </a:lnTo>
                  <a:lnTo>
                    <a:pt x="148" y="138"/>
                  </a:lnTo>
                  <a:lnTo>
                    <a:pt x="144" y="141"/>
                  </a:lnTo>
                  <a:lnTo>
                    <a:pt x="139" y="142"/>
                  </a:lnTo>
                  <a:lnTo>
                    <a:pt x="134" y="142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91" y="1"/>
                  </a:lnTo>
                  <a:lnTo>
                    <a:pt x="77" y="3"/>
                  </a:lnTo>
                  <a:lnTo>
                    <a:pt x="64" y="6"/>
                  </a:lnTo>
                  <a:lnTo>
                    <a:pt x="50" y="12"/>
                  </a:lnTo>
                  <a:lnTo>
                    <a:pt x="38" y="17"/>
                  </a:lnTo>
                  <a:lnTo>
                    <a:pt x="25" y="24"/>
                  </a:lnTo>
                  <a:lnTo>
                    <a:pt x="13" y="33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6"/>
                  </a:lnTo>
                  <a:lnTo>
                    <a:pt x="0" y="397"/>
                  </a:lnTo>
                  <a:lnTo>
                    <a:pt x="45" y="351"/>
                  </a:lnTo>
                  <a:lnTo>
                    <a:pt x="17" y="322"/>
                  </a:lnTo>
                  <a:lnTo>
                    <a:pt x="56" y="282"/>
                  </a:lnTo>
                  <a:lnTo>
                    <a:pt x="56" y="282"/>
                  </a:lnTo>
                  <a:lnTo>
                    <a:pt x="68" y="286"/>
                  </a:lnTo>
                  <a:lnTo>
                    <a:pt x="80" y="289"/>
                  </a:lnTo>
                  <a:lnTo>
                    <a:pt x="93" y="291"/>
                  </a:lnTo>
                  <a:lnTo>
                    <a:pt x="106" y="291"/>
                  </a:lnTo>
                  <a:lnTo>
                    <a:pt x="106" y="291"/>
                  </a:lnTo>
                  <a:lnTo>
                    <a:pt x="119" y="291"/>
                  </a:lnTo>
                  <a:lnTo>
                    <a:pt x="133" y="289"/>
                  </a:lnTo>
                  <a:lnTo>
                    <a:pt x="146" y="285"/>
                  </a:lnTo>
                  <a:lnTo>
                    <a:pt x="160" y="280"/>
                  </a:lnTo>
                  <a:lnTo>
                    <a:pt x="172" y="275"/>
                  </a:lnTo>
                  <a:lnTo>
                    <a:pt x="185" y="268"/>
                  </a:lnTo>
                  <a:lnTo>
                    <a:pt x="197" y="259"/>
                  </a:lnTo>
                  <a:lnTo>
                    <a:pt x="208" y="249"/>
                  </a:lnTo>
                  <a:lnTo>
                    <a:pt x="208" y="249"/>
                  </a:lnTo>
                  <a:lnTo>
                    <a:pt x="217" y="237"/>
                  </a:lnTo>
                  <a:lnTo>
                    <a:pt x="227" y="226"/>
                  </a:lnTo>
                  <a:lnTo>
                    <a:pt x="234" y="213"/>
                  </a:lnTo>
                  <a:lnTo>
                    <a:pt x="239" y="201"/>
                  </a:lnTo>
                  <a:lnTo>
                    <a:pt x="245" y="187"/>
                  </a:lnTo>
                  <a:lnTo>
                    <a:pt x="248" y="174"/>
                  </a:lnTo>
                  <a:lnTo>
                    <a:pt x="250" y="160"/>
                  </a:lnTo>
                  <a:lnTo>
                    <a:pt x="251" y="146"/>
                  </a:lnTo>
                  <a:lnTo>
                    <a:pt x="250" y="132"/>
                  </a:lnTo>
                  <a:lnTo>
                    <a:pt x="248" y="118"/>
                  </a:lnTo>
                  <a:lnTo>
                    <a:pt x="245" y="105"/>
                  </a:lnTo>
                  <a:lnTo>
                    <a:pt x="239" y="91"/>
                  </a:lnTo>
                  <a:lnTo>
                    <a:pt x="234" y="78"/>
                  </a:lnTo>
                  <a:lnTo>
                    <a:pt x="227" y="66"/>
                  </a:lnTo>
                  <a:lnTo>
                    <a:pt x="217" y="54"/>
                  </a:lnTo>
                  <a:lnTo>
                    <a:pt x="208" y="43"/>
                  </a:lnTo>
                  <a:lnTo>
                    <a:pt x="208" y="43"/>
                  </a:lnTo>
                  <a:lnTo>
                    <a:pt x="197" y="33"/>
                  </a:lnTo>
                  <a:lnTo>
                    <a:pt x="185" y="24"/>
                  </a:lnTo>
                  <a:lnTo>
                    <a:pt x="172" y="17"/>
                  </a:lnTo>
                  <a:lnTo>
                    <a:pt x="160" y="12"/>
                  </a:lnTo>
                  <a:lnTo>
                    <a:pt x="146" y="6"/>
                  </a:lnTo>
                  <a:lnTo>
                    <a:pt x="133" y="3"/>
                  </a:lnTo>
                  <a:lnTo>
                    <a:pt x="11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5" name="Freeform 116"/>
            <p:cNvSpPr/>
            <p:nvPr/>
          </p:nvSpPr>
          <p:spPr bwMode="auto">
            <a:xfrm>
              <a:off x="1659537" y="2091295"/>
              <a:ext cx="960910" cy="960910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56" name="Freeform 108"/>
            <p:cNvSpPr/>
            <p:nvPr/>
          </p:nvSpPr>
          <p:spPr bwMode="auto">
            <a:xfrm>
              <a:off x="2684826" y="1074351"/>
              <a:ext cx="960910" cy="962103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2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2684826" y="1327973"/>
              <a:ext cx="194328" cy="664054"/>
            </a:xfrm>
            <a:custGeom>
              <a:avLst/>
              <a:gdLst>
                <a:gd name="T0" fmla="*/ 0 w 163"/>
                <a:gd name="T1" fmla="*/ 76 h 557"/>
                <a:gd name="T2" fmla="*/ 10 w 163"/>
                <a:gd name="T3" fmla="*/ 78 h 557"/>
                <a:gd name="T4" fmla="*/ 27 w 163"/>
                <a:gd name="T5" fmla="*/ 86 h 557"/>
                <a:gd name="T6" fmla="*/ 43 w 163"/>
                <a:gd name="T7" fmla="*/ 95 h 557"/>
                <a:gd name="T8" fmla="*/ 57 w 163"/>
                <a:gd name="T9" fmla="*/ 108 h 557"/>
                <a:gd name="T10" fmla="*/ 69 w 163"/>
                <a:gd name="T11" fmla="*/ 122 h 557"/>
                <a:gd name="T12" fmla="*/ 79 w 163"/>
                <a:gd name="T13" fmla="*/ 138 h 557"/>
                <a:gd name="T14" fmla="*/ 85 w 163"/>
                <a:gd name="T15" fmla="*/ 157 h 557"/>
                <a:gd name="T16" fmla="*/ 88 w 163"/>
                <a:gd name="T17" fmla="*/ 175 h 557"/>
                <a:gd name="T18" fmla="*/ 89 w 163"/>
                <a:gd name="T19" fmla="*/ 186 h 557"/>
                <a:gd name="T20" fmla="*/ 87 w 163"/>
                <a:gd name="T21" fmla="*/ 205 h 557"/>
                <a:gd name="T22" fmla="*/ 82 w 163"/>
                <a:gd name="T23" fmla="*/ 224 h 557"/>
                <a:gd name="T24" fmla="*/ 74 w 163"/>
                <a:gd name="T25" fmla="*/ 241 h 557"/>
                <a:gd name="T26" fmla="*/ 63 w 163"/>
                <a:gd name="T27" fmla="*/ 257 h 557"/>
                <a:gd name="T28" fmla="*/ 50 w 163"/>
                <a:gd name="T29" fmla="*/ 270 h 557"/>
                <a:gd name="T30" fmla="*/ 36 w 163"/>
                <a:gd name="T31" fmla="*/ 281 h 557"/>
                <a:gd name="T32" fmla="*/ 18 w 163"/>
                <a:gd name="T33" fmla="*/ 289 h 557"/>
                <a:gd name="T34" fmla="*/ 0 w 163"/>
                <a:gd name="T35" fmla="*/ 295 h 557"/>
                <a:gd name="T36" fmla="*/ 0 w 163"/>
                <a:gd name="T37" fmla="*/ 557 h 557"/>
                <a:gd name="T38" fmla="*/ 46 w 163"/>
                <a:gd name="T39" fmla="*/ 473 h 557"/>
                <a:gd name="T40" fmla="*/ 101 w 163"/>
                <a:gd name="T41" fmla="*/ 369 h 557"/>
                <a:gd name="T42" fmla="*/ 136 w 163"/>
                <a:gd name="T43" fmla="*/ 289 h 557"/>
                <a:gd name="T44" fmla="*/ 153 w 163"/>
                <a:gd name="T45" fmla="*/ 242 h 557"/>
                <a:gd name="T46" fmla="*/ 162 w 163"/>
                <a:gd name="T47" fmla="*/ 202 h 557"/>
                <a:gd name="T48" fmla="*/ 163 w 163"/>
                <a:gd name="T49" fmla="*/ 186 h 557"/>
                <a:gd name="T50" fmla="*/ 160 w 163"/>
                <a:gd name="T51" fmla="*/ 150 h 557"/>
                <a:gd name="T52" fmla="*/ 151 w 163"/>
                <a:gd name="T53" fmla="*/ 118 h 557"/>
                <a:gd name="T54" fmla="*/ 136 w 163"/>
                <a:gd name="T55" fmla="*/ 88 h 557"/>
                <a:gd name="T56" fmla="*/ 116 w 163"/>
                <a:gd name="T57" fmla="*/ 61 h 557"/>
                <a:gd name="T58" fmla="*/ 92 w 163"/>
                <a:gd name="T59" fmla="*/ 38 h 557"/>
                <a:gd name="T60" fmla="*/ 64 w 163"/>
                <a:gd name="T61" fmla="*/ 21 h 557"/>
                <a:gd name="T62" fmla="*/ 34 w 163"/>
                <a:gd name="T63" fmla="*/ 7 h 557"/>
                <a:gd name="T64" fmla="*/ 0 w 163"/>
                <a:gd name="T6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3" h="557">
                  <a:moveTo>
                    <a:pt x="0" y="0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0" y="78"/>
                  </a:lnTo>
                  <a:lnTo>
                    <a:pt x="18" y="81"/>
                  </a:lnTo>
                  <a:lnTo>
                    <a:pt x="27" y="86"/>
                  </a:lnTo>
                  <a:lnTo>
                    <a:pt x="36" y="90"/>
                  </a:lnTo>
                  <a:lnTo>
                    <a:pt x="43" y="95"/>
                  </a:lnTo>
                  <a:lnTo>
                    <a:pt x="50" y="101"/>
                  </a:lnTo>
                  <a:lnTo>
                    <a:pt x="57" y="108"/>
                  </a:lnTo>
                  <a:lnTo>
                    <a:pt x="63" y="115"/>
                  </a:lnTo>
                  <a:lnTo>
                    <a:pt x="69" y="122"/>
                  </a:lnTo>
                  <a:lnTo>
                    <a:pt x="74" y="129"/>
                  </a:lnTo>
                  <a:lnTo>
                    <a:pt x="79" y="138"/>
                  </a:lnTo>
                  <a:lnTo>
                    <a:pt x="82" y="147"/>
                  </a:lnTo>
                  <a:lnTo>
                    <a:pt x="85" y="157"/>
                  </a:lnTo>
                  <a:lnTo>
                    <a:pt x="87" y="166"/>
                  </a:lnTo>
                  <a:lnTo>
                    <a:pt x="88" y="17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8" y="195"/>
                  </a:lnTo>
                  <a:lnTo>
                    <a:pt x="87" y="205"/>
                  </a:lnTo>
                  <a:lnTo>
                    <a:pt x="85" y="215"/>
                  </a:lnTo>
                  <a:lnTo>
                    <a:pt x="82" y="224"/>
                  </a:lnTo>
                  <a:lnTo>
                    <a:pt x="79" y="233"/>
                  </a:lnTo>
                  <a:lnTo>
                    <a:pt x="74" y="241"/>
                  </a:lnTo>
                  <a:lnTo>
                    <a:pt x="69" y="249"/>
                  </a:lnTo>
                  <a:lnTo>
                    <a:pt x="63" y="257"/>
                  </a:lnTo>
                  <a:lnTo>
                    <a:pt x="57" y="263"/>
                  </a:lnTo>
                  <a:lnTo>
                    <a:pt x="50" y="270"/>
                  </a:lnTo>
                  <a:lnTo>
                    <a:pt x="43" y="276"/>
                  </a:lnTo>
                  <a:lnTo>
                    <a:pt x="36" y="281"/>
                  </a:lnTo>
                  <a:lnTo>
                    <a:pt x="27" y="285"/>
                  </a:lnTo>
                  <a:lnTo>
                    <a:pt x="18" y="289"/>
                  </a:lnTo>
                  <a:lnTo>
                    <a:pt x="10" y="293"/>
                  </a:lnTo>
                  <a:lnTo>
                    <a:pt x="0" y="295"/>
                  </a:lnTo>
                  <a:lnTo>
                    <a:pt x="0" y="557"/>
                  </a:lnTo>
                  <a:lnTo>
                    <a:pt x="0" y="557"/>
                  </a:lnTo>
                  <a:lnTo>
                    <a:pt x="21" y="519"/>
                  </a:lnTo>
                  <a:lnTo>
                    <a:pt x="46" y="473"/>
                  </a:lnTo>
                  <a:lnTo>
                    <a:pt x="73" y="422"/>
                  </a:lnTo>
                  <a:lnTo>
                    <a:pt x="101" y="369"/>
                  </a:lnTo>
                  <a:lnTo>
                    <a:pt x="125" y="316"/>
                  </a:lnTo>
                  <a:lnTo>
                    <a:pt x="136" y="289"/>
                  </a:lnTo>
                  <a:lnTo>
                    <a:pt x="145" y="265"/>
                  </a:lnTo>
                  <a:lnTo>
                    <a:pt x="153" y="242"/>
                  </a:lnTo>
                  <a:lnTo>
                    <a:pt x="158" y="220"/>
                  </a:lnTo>
                  <a:lnTo>
                    <a:pt x="162" y="202"/>
                  </a:lnTo>
                  <a:lnTo>
                    <a:pt x="163" y="186"/>
                  </a:lnTo>
                  <a:lnTo>
                    <a:pt x="163" y="186"/>
                  </a:lnTo>
                  <a:lnTo>
                    <a:pt x="162" y="168"/>
                  </a:lnTo>
                  <a:lnTo>
                    <a:pt x="160" y="150"/>
                  </a:lnTo>
                  <a:lnTo>
                    <a:pt x="156" y="134"/>
                  </a:lnTo>
                  <a:lnTo>
                    <a:pt x="151" y="118"/>
                  </a:lnTo>
                  <a:lnTo>
                    <a:pt x="145" y="102"/>
                  </a:lnTo>
                  <a:lnTo>
                    <a:pt x="136" y="88"/>
                  </a:lnTo>
                  <a:lnTo>
                    <a:pt x="127" y="74"/>
                  </a:lnTo>
                  <a:lnTo>
                    <a:pt x="116" y="61"/>
                  </a:lnTo>
                  <a:lnTo>
                    <a:pt x="105" y="50"/>
                  </a:lnTo>
                  <a:lnTo>
                    <a:pt x="92" y="38"/>
                  </a:lnTo>
                  <a:lnTo>
                    <a:pt x="79" y="29"/>
                  </a:lnTo>
                  <a:lnTo>
                    <a:pt x="64" y="21"/>
                  </a:lnTo>
                  <a:lnTo>
                    <a:pt x="49" y="13"/>
                  </a:lnTo>
                  <a:lnTo>
                    <a:pt x="34" y="7"/>
                  </a:lnTo>
                  <a:lnTo>
                    <a:pt x="1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451179" y="1390003"/>
            <a:ext cx="6709950" cy="4093085"/>
            <a:chOff x="3451179" y="1390003"/>
            <a:chExt cx="6709950" cy="4093085"/>
          </a:xfrm>
        </p:grpSpPr>
        <p:sp>
          <p:nvSpPr>
            <p:cNvPr id="16" name="矩形 15"/>
            <p:cNvSpPr/>
            <p:nvPr/>
          </p:nvSpPr>
          <p:spPr>
            <a:xfrm>
              <a:off x="3676029" y="1390003"/>
              <a:ext cx="6260250" cy="3916811"/>
            </a:xfrm>
            <a:prstGeom prst="rect">
              <a:avLst/>
            </a:prstGeom>
            <a:noFill/>
            <a:ln w="38100">
              <a:solidFill>
                <a:srgbClr val="4679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451179" y="5295127"/>
              <a:ext cx="6709950" cy="187961"/>
            </a:xfrm>
            <a:prstGeom prst="rect">
              <a:avLst/>
            </a:prstGeom>
            <a:solidFill>
              <a:srgbClr val="4679A7"/>
            </a:solidFill>
            <a:ln>
              <a:solidFill>
                <a:srgbClr val="758EA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8" name="矩形 87"/>
          <p:cNvSpPr/>
          <p:nvPr/>
        </p:nvSpPr>
        <p:spPr>
          <a:xfrm>
            <a:off x="9391691" y="2356996"/>
            <a:ext cx="1089175" cy="13540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95490" y="5065282"/>
            <a:ext cx="539725" cy="228777"/>
          </a:xfrm>
          <a:prstGeom prst="rect">
            <a:avLst/>
          </a:prstGeom>
          <a:solidFill>
            <a:srgbClr val="333F50"/>
          </a:solidFill>
          <a:ln>
            <a:solidFill>
              <a:srgbClr val="758E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6787" y="1405834"/>
            <a:ext cx="3955698" cy="3955698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9486462" y="4188708"/>
            <a:ext cx="2713101" cy="2722017"/>
            <a:chOff x="9486462" y="4188708"/>
            <a:chExt cx="2713101" cy="2722017"/>
          </a:xfrm>
        </p:grpSpPr>
        <p:sp>
          <p:nvSpPr>
            <p:cNvPr id="89" name="Freeform 109"/>
            <p:cNvSpPr/>
            <p:nvPr/>
          </p:nvSpPr>
          <p:spPr bwMode="auto">
            <a:xfrm>
              <a:off x="10881446" y="5600171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0 w 806"/>
                <a:gd name="T5" fmla="*/ 0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0" name="Freeform 111"/>
            <p:cNvSpPr/>
            <p:nvPr/>
          </p:nvSpPr>
          <p:spPr bwMode="auto">
            <a:xfrm>
              <a:off x="9486462" y="5598544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1" name="Freeform 111"/>
            <p:cNvSpPr/>
            <p:nvPr/>
          </p:nvSpPr>
          <p:spPr bwMode="auto">
            <a:xfrm>
              <a:off x="10889009" y="4188708"/>
              <a:ext cx="1310554" cy="1310554"/>
            </a:xfrm>
            <a:custGeom>
              <a:avLst/>
              <a:gdLst>
                <a:gd name="T0" fmla="*/ 0 w 806"/>
                <a:gd name="T1" fmla="*/ 806 h 806"/>
                <a:gd name="T2" fmla="*/ 806 w 806"/>
                <a:gd name="T3" fmla="*/ 0 h 806"/>
                <a:gd name="T4" fmla="*/ 806 w 806"/>
                <a:gd name="T5" fmla="*/ 806 h 806"/>
                <a:gd name="T6" fmla="*/ 0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0" y="806"/>
                  </a:moveTo>
                  <a:lnTo>
                    <a:pt x="806" y="0"/>
                  </a:lnTo>
                  <a:lnTo>
                    <a:pt x="806" y="806"/>
                  </a:lnTo>
                  <a:lnTo>
                    <a:pt x="0" y="806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1441">
            <a:off x="8910505" y="4930780"/>
            <a:ext cx="424037" cy="628940"/>
          </a:xfrm>
          <a:prstGeom prst="rect">
            <a:avLst/>
          </a:prstGeom>
          <a:ln>
            <a:noFill/>
          </a:ln>
        </p:spPr>
      </p:pic>
      <p:sp>
        <p:nvSpPr>
          <p:cNvPr id="15" name="标题 1"/>
          <p:cNvSpPr>
            <a:spLocks noGrp="1"/>
          </p:cNvSpPr>
          <p:nvPr>
            <p:ph type="ctrTitle" idx="4294967295" hasCustomPrompt="1"/>
          </p:nvPr>
        </p:nvSpPr>
        <p:spPr>
          <a:xfrm>
            <a:off x="6562650" y="2583265"/>
            <a:ext cx="4231338" cy="128875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r">
              <a:defRPr sz="36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48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THANK YOU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829999" y="1071143"/>
            <a:ext cx="6982202" cy="5391507"/>
          </a:xfrm>
          <a:prstGeom prst="rect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None/>
            </a:pPr>
            <a:r>
              <a:rPr lang="zh-CN" altLang="en-US" sz="1600" dirty="0">
                <a:solidFill>
                  <a:srgbClr val="595959"/>
                </a:solidFill>
                <a:latin typeface="字魂59号-创粗黑" charset="0"/>
                <a:ea typeface="字魂59号-创粗黑" charset="0"/>
                <a:cs typeface="+mn-ea"/>
                <a:sym typeface="+mn-lt"/>
              </a:rPr>
              <a:t>在实时渲染中，存在多个光源的场景是很常见的，但由于需要为每个像素点累计全部的光源信息，处理多光源一直是实时渲染的挑战。这篇文章提出了一个多光源场景的实时渲染方法，可以支持任意动态光源场景。</a:t>
            </a:r>
            <a:endParaRPr lang="zh-CN" altLang="en-US" sz="1600" dirty="0">
              <a:solidFill>
                <a:srgbClr val="595959"/>
              </a:solidFill>
              <a:latin typeface="字魂59号-创粗黑" charset="0"/>
              <a:ea typeface="字魂59号-创粗黑" charset="0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743088"/>
            <a:ext cx="1540920" cy="666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问题引入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8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9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0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1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2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100632" y="1051695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8100632" y="6440542"/>
            <a:ext cx="3471372" cy="0"/>
          </a:xfrm>
          <a:prstGeom prst="line">
            <a:avLst/>
          </a:prstGeom>
          <a:noFill/>
          <a:ln>
            <a:solidFill>
              <a:srgbClr val="C9D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论文简介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307752" y="165645"/>
            <a:ext cx="487488" cy="537935"/>
            <a:chOff x="9473648" y="1406690"/>
            <a:chExt cx="1107403" cy="1222002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648" y="1406690"/>
              <a:ext cx="589595" cy="874500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17749">
              <a:off x="9514159" y="1933688"/>
              <a:ext cx="1066892" cy="695004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037012" y="3772131"/>
          <a:ext cx="5590179" cy="287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3"/>
                <a:gridCol w="1863393"/>
                <a:gridCol w="1863393"/>
              </a:tblGrid>
              <a:tr h="73841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过程</a:t>
                      </a:r>
                      <a:endParaRPr lang="en-US" altLang="zh-CN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图片压缩</a:t>
                      </a:r>
                      <a:endParaRPr lang="en-US" altLang="zh-CN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纹理压缩</a:t>
                      </a:r>
                      <a:endParaRPr lang="en-US" altLang="zh-CN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</a:tr>
              <a:tr h="73717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Disk-&gt;CPU</a:t>
                      </a:r>
                      <a:endParaRPr lang="en-US" sz="2000" dirty="0">
                        <a:effectLst/>
                      </a:endParaRPr>
                    </a:p>
                  </a:txBody>
                  <a:tcPr marL="38100" marR="38100" marT="38100" marB="28575" anchor="t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传输时间少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传输时间多</a:t>
                      </a:r>
                      <a:endParaRPr lang="zh-CN" altLang="en-US" sz="2000">
                        <a:effectLst/>
                      </a:endParaRPr>
                    </a:p>
                  </a:txBody>
                  <a:tcPr marL="38100" marR="38100" marT="38100" marB="28575" anchor="ctr"/>
                </a:tc>
              </a:tr>
              <a:tr h="109090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en-US" sz="2000" b="0" i="0" spc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2000" b="0" i="0" spc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CPU-&gt;GPU</a:t>
                      </a:r>
                      <a:endParaRPr lang="en-US" sz="200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传输时间多</a:t>
                      </a:r>
                      <a:endParaRPr lang="zh-CN" altLang="en-US" sz="20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运行效率较高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30000"/>
                        </a:lnSpc>
                      </a:pPr>
                      <a:endParaRPr lang="zh-CN" altLang="en-US" sz="2000" b="0" i="0" spc="0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传输时间少</a:t>
                      </a:r>
                      <a:endParaRPr lang="zh-CN" altLang="en-US" sz="2000" dirty="0"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CN" altLang="en-US" sz="2000" b="0" i="0" spc="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运行效率较低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38100" marR="38100" marT="38100" marB="28575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047186" y="3772131"/>
            <a:ext cx="3641835" cy="296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从磁盘到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，压缩图片数据量小，故传输时间少；而纹理压缩与之相反；从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：图片压缩需要解压为原来未压缩的状态然后传输数据，传输时间长；纹理压缩数据量小，传输时间快，但是存在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解压过程，影响一定的运行效率。</a:t>
            </a:r>
            <a:endParaRPr lang="zh-CN" altLang="en-US" dirty="0">
              <a:effectLst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550543" y="2961430"/>
            <a:ext cx="3881887" cy="423545"/>
          </a:xfrm>
          <a:prstGeom prst="rect">
            <a:avLst/>
          </a:prstGeom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图 传输纹理数据的各种方式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时间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2050" name="Picture 2" descr="https://docimg2.docs.qq.com/image/8cvJGdiROqxnQTeFgMtEDw?w=483&amp;h=18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7" y="1037840"/>
            <a:ext cx="7317975" cy="274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919018" y="4615593"/>
            <a:ext cx="3410585" cy="185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实验配置：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7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Intel Xeon 8 core CPU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AMD R9 Fury GPU</a:t>
            </a:r>
            <a:endParaRPr lang="en-US" altLang="zh-CN" sz="2000" b="1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92483" y="4412421"/>
            <a:ext cx="3741683" cy="2609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JPG-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图片压缩，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DXT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-纹理压缩，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BMP-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原始图片，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CRN-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Supercompressed texture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 compressed texture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，单纯从时间比较上看，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花费的时间最少</a:t>
            </a:r>
            <a:endParaRPr lang="zh-CN" altLang="en-US" b="1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4460" y="3894826"/>
            <a:ext cx="8126083" cy="8022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 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4K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分辨率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(3584X1792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）图片从磁盘到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传输和解压时间对比表</a:t>
            </a:r>
            <a:endParaRPr lang="zh-CN" altLang="en-US" b="1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空间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6867" y="4438367"/>
            <a:ext cx="3410585" cy="1851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实验配置：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7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Intel Xeon 8 core CPU </a:t>
            </a:r>
            <a:endParaRPr lang="en-US" altLang="zh-CN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AMD R9 Fury GPU</a:t>
            </a:r>
            <a:endParaRPr lang="en-US" altLang="zh-CN" sz="2000" b="1" dirty="0"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9065" y="4438367"/>
            <a:ext cx="3741683" cy="22491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Time-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从磁盘到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加载时间；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Disk size-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存储在磁盘中的大小，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 size-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在解压之后传输到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之前的所占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大小。后三种压缩方式占用的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都较小，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占用的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最小。</a:t>
            </a:r>
            <a:endParaRPr lang="zh-CN" altLang="en-US" b="1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5044" y="3824611"/>
            <a:ext cx="7043746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 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128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个（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512X512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）纹理单线程加载结果，空间大小比较表</a:t>
            </a:r>
            <a:endParaRPr lang="zh-CN" altLang="en-US" b="1" dirty="0">
              <a:effectLst/>
            </a:endParaRPr>
          </a:p>
        </p:txBody>
      </p:sp>
      <p:pic>
        <p:nvPicPr>
          <p:cNvPr id="3074" name="Picture 2" descr="https://qqadapt.qpic.cn/txdocpic/0/373aa91b7fd1bd68c49b3e0111db48e9/0?w=522&amp;h=12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3" y="1371254"/>
            <a:ext cx="9843600" cy="235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 userDrawn="1"/>
        </p:nvSpPr>
        <p:spPr>
          <a:xfrm>
            <a:off x="8139023" y="4438291"/>
            <a:ext cx="3584275" cy="1746849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en-US" altLang="zh-CN" b="1"/>
              <a:t>DXT1</a:t>
            </a:r>
            <a:r>
              <a:rPr lang="zh-CN" altLang="en-US" b="1"/>
              <a:t>时间小于</a:t>
            </a:r>
            <a:r>
              <a:rPr lang="en-US" altLang="zh-CN" b="1"/>
              <a:t>GST</a:t>
            </a:r>
            <a:r>
              <a:rPr lang="zh-CN" altLang="en-US" b="1"/>
              <a:t>：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zh-CN" altLang="en-US" b="1"/>
              <a:t>磁盘查找时间的不确定性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对比分析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压缩效果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657330" y="4968634"/>
            <a:ext cx="5933090" cy="8102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在二次压缩过程中，会引入一定的误差，通过实验证明引入的错误量是不可察觉的。</a:t>
            </a:r>
            <a:endParaRPr lang="zh-CN" altLang="en-US" b="1" dirty="0"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3836" y="4283296"/>
            <a:ext cx="7043746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/>
              <a:t>图 各种压缩格式的视觉放大图</a:t>
            </a:r>
            <a:endParaRPr lang="zh-CN" altLang="en-US" b="1" dirty="0">
              <a:effectLst/>
            </a:endParaRPr>
          </a:p>
        </p:txBody>
      </p:sp>
      <p:pic>
        <p:nvPicPr>
          <p:cNvPr id="4098" name="Picture 2" descr="https://qqadapt.qpic.cn/txdocpic/0/e4ceef630c79f111ab06f16ab86f4fe0/0?w=527&amp;h=2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17" y="747130"/>
            <a:ext cx="7148516" cy="341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12875" y="142875"/>
            <a:ext cx="4651375" cy="952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GST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算法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压缩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5122" name="Picture 2" descr="https://qqadapt.qpic.cn/txdocpic/0/5bd34c4dad71c51848e519acf2cada45/0?w=527&amp;h=38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4" y="1038565"/>
            <a:ext cx="5019675" cy="45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728576" y="1977485"/>
            <a:ext cx="6096000" cy="1291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GST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是对端点格式的纹理压缩进行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二次压缩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，所以首先会进行端点格式的纹理压缩，然后对生成的两个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端点颜色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调色板索引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进行处理：</a:t>
            </a:r>
            <a:endParaRPr lang="zh-CN" altLang="en-US" sz="2000" b="1" dirty="0"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6503" y="4309397"/>
            <a:ext cx="6096000" cy="891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端点颜色：将这些端点颜色单独视为两幅低分辨率的图片，进行</a:t>
            </a:r>
            <a:r>
              <a:rPr lang="en-US" altLang="zh-CN" sz="20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YCoCg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变换，然后进行小波变换。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22230" y="5641675"/>
            <a:ext cx="4606506" cy="750498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b="1"/>
              <a:t>图 </a:t>
            </a:r>
            <a:r>
              <a:rPr lang="en-US" altLang="zh-CN" b="1"/>
              <a:t>GST</a:t>
            </a:r>
            <a:r>
              <a:rPr lang="zh-CN" altLang="en-US" b="1"/>
              <a:t>对端点颜色和调色板索引处理图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GST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算法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压缩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913439" y="1011558"/>
            <a:ext cx="6096000" cy="16537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调色板索引：设定一个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字典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，用于维护调色板索引（设定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阈值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，比较字典中的调色板索引和最近的索引块，如果在误差范围内，则使用已存在的索引块，否则将该索引块加入字典中）</a:t>
            </a:r>
            <a:endParaRPr lang="zh-CN" altLang="en-US" sz="20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6" name="Picture 2" descr="https://docimg5.docs.qq.com/image/k1WQYrywbCuz5avYDXL0Yw?w=565&amp;h=306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3650"/>
          <a:stretch>
            <a:fillRect/>
          </a:stretch>
        </p:blipFill>
        <p:spPr bwMode="auto">
          <a:xfrm>
            <a:off x="711776" y="750644"/>
            <a:ext cx="5197367" cy="388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822933" y="2943587"/>
            <a:ext cx="6096000" cy="3291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将前两个阶段得到的独立数据合并在一起，使用</a:t>
            </a:r>
            <a:r>
              <a:rPr lang="en-US" altLang="zh-C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ANS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Asymmetric Numeral Systems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）进行熵编码。其中，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ANS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是一种熵编码算法，结合了哈夫曼编码和算术编码的优势。接近于哈夫曼编码的编码速度和接近于算术码的压缩率。前两个阶段的数据：索引块字典和字典条目，端点图像的单独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CoCg</a:t>
            </a:r>
            <a:r>
              <a:rPr lang="zh-CN" altLang="en-US" sz="20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流，分别进行熵编码，连同相关的概率分布一起保存在磁盘上。</a:t>
            </a:r>
            <a:endParaRPr lang="zh-CN" altLang="en-US" sz="2000" b="1" dirty="0">
              <a:effectLst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30702" y="4824736"/>
            <a:ext cx="3519577" cy="423545"/>
          </a:xfrm>
          <a:prstGeom prst="rect">
            <a:avLst/>
          </a:prstGeom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图 创建调色板索引块字典示意图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45"/>
          <p:cNvSpPr/>
          <p:nvPr/>
        </p:nvSpPr>
        <p:spPr>
          <a:xfrm>
            <a:off x="1540920" y="660031"/>
            <a:ext cx="10650252" cy="8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420418" y="136811"/>
            <a:ext cx="4407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lvl="0"/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GST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算法</a:t>
            </a:r>
            <a:r>
              <a:rPr lang="en-US" altLang="zh-CN" sz="2800" b="1" spc="300" dirty="0">
                <a:solidFill>
                  <a:srgbClr val="1F4E79"/>
                </a:solidFill>
                <a:cs typeface="+mn-ea"/>
                <a:sym typeface="+mn-lt"/>
              </a:rPr>
              <a:t>—</a:t>
            </a:r>
            <a:r>
              <a:rPr lang="zh-CN" altLang="en-US" sz="2800" b="1" spc="300" dirty="0">
                <a:solidFill>
                  <a:srgbClr val="1F4E79"/>
                </a:solidFill>
                <a:cs typeface="+mn-ea"/>
                <a:sym typeface="+mn-lt"/>
              </a:rPr>
              <a:t>并行解码</a:t>
            </a:r>
            <a:endParaRPr lang="zh-CN" altLang="en-US" sz="2800" b="1" spc="300" dirty="0">
              <a:solidFill>
                <a:srgbClr val="1F4E79"/>
              </a:solidFill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0" y="0"/>
            <a:ext cx="1376624" cy="1371254"/>
            <a:chOff x="0" y="0"/>
            <a:chExt cx="1376624" cy="1371254"/>
          </a:xfrm>
        </p:grpSpPr>
        <p:sp>
          <p:nvSpPr>
            <p:cNvPr id="57" name="Freeform 113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806 w 806"/>
                <a:gd name="T5" fmla="*/ 0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806" y="0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8" name="Freeform 114"/>
            <p:cNvSpPr/>
            <p:nvPr/>
          </p:nvSpPr>
          <p:spPr bwMode="auto">
            <a:xfrm>
              <a:off x="828" y="413"/>
              <a:ext cx="666001" cy="666002"/>
            </a:xfrm>
            <a:custGeom>
              <a:avLst/>
              <a:gdLst>
                <a:gd name="T0" fmla="*/ 806 w 806"/>
                <a:gd name="T1" fmla="*/ 0 h 806"/>
                <a:gd name="T2" fmla="*/ 0 w 806"/>
                <a:gd name="T3" fmla="*/ 806 h 806"/>
                <a:gd name="T4" fmla="*/ 806 w 806"/>
                <a:gd name="T5" fmla="*/ 806 h 806"/>
                <a:gd name="T6" fmla="*/ 806 w 806"/>
                <a:gd name="T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59" name="Freeform 115"/>
            <p:cNvSpPr/>
            <p:nvPr/>
          </p:nvSpPr>
          <p:spPr bwMode="auto">
            <a:xfrm>
              <a:off x="704012" y="413"/>
              <a:ext cx="666001" cy="666002"/>
            </a:xfrm>
            <a:custGeom>
              <a:avLst/>
              <a:gdLst>
                <a:gd name="T0" fmla="*/ 806 w 806"/>
                <a:gd name="T1" fmla="*/ 806 h 806"/>
                <a:gd name="T2" fmla="*/ 0 w 806"/>
                <a:gd name="T3" fmla="*/ 0 h 806"/>
                <a:gd name="T4" fmla="*/ 0 w 806"/>
                <a:gd name="T5" fmla="*/ 806 h 806"/>
                <a:gd name="T6" fmla="*/ 806 w 806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6">
                  <a:moveTo>
                    <a:pt x="806" y="806"/>
                  </a:moveTo>
                  <a:lnTo>
                    <a:pt x="0" y="0"/>
                  </a:lnTo>
                  <a:lnTo>
                    <a:pt x="0" y="806"/>
                  </a:lnTo>
                  <a:lnTo>
                    <a:pt x="806" y="806"/>
                  </a:lnTo>
                  <a:close/>
                </a:path>
              </a:pathLst>
            </a:custGeom>
            <a:solidFill>
              <a:srgbClr val="7F7F7F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807 h 807"/>
                <a:gd name="T2" fmla="*/ 806 w 806"/>
                <a:gd name="T3" fmla="*/ 0 h 807"/>
                <a:gd name="T4" fmla="*/ 0 w 806"/>
                <a:gd name="T5" fmla="*/ 0 h 807"/>
                <a:gd name="T6" fmla="*/ 0 w 806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807"/>
                  </a:moveTo>
                  <a:lnTo>
                    <a:pt x="806" y="0"/>
                  </a:lnTo>
                  <a:lnTo>
                    <a:pt x="0" y="0"/>
                  </a:lnTo>
                  <a:lnTo>
                    <a:pt x="0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1" name="Freeform 120"/>
            <p:cNvSpPr/>
            <p:nvPr/>
          </p:nvSpPr>
          <p:spPr bwMode="auto">
            <a:xfrm>
              <a:off x="0" y="704426"/>
              <a:ext cx="666828" cy="666828"/>
            </a:xfrm>
            <a:custGeom>
              <a:avLst/>
              <a:gdLst>
                <a:gd name="T0" fmla="*/ 807 w 807"/>
                <a:gd name="T1" fmla="*/ 807 h 807"/>
                <a:gd name="T2" fmla="*/ 0 w 807"/>
                <a:gd name="T3" fmla="*/ 0 h 807"/>
                <a:gd name="T4" fmla="*/ 807 w 807"/>
                <a:gd name="T5" fmla="*/ 0 h 807"/>
                <a:gd name="T6" fmla="*/ 807 w 807"/>
                <a:gd name="T7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7" h="807">
                  <a:moveTo>
                    <a:pt x="807" y="807"/>
                  </a:moveTo>
                  <a:lnTo>
                    <a:pt x="0" y="0"/>
                  </a:lnTo>
                  <a:lnTo>
                    <a:pt x="807" y="0"/>
                  </a:lnTo>
                  <a:lnTo>
                    <a:pt x="807" y="807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2" name="Freeform 118"/>
            <p:cNvSpPr/>
            <p:nvPr/>
          </p:nvSpPr>
          <p:spPr bwMode="auto">
            <a:xfrm>
              <a:off x="704012" y="704426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1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63" name="Freeform 118"/>
            <p:cNvSpPr/>
            <p:nvPr/>
          </p:nvSpPr>
          <p:spPr bwMode="auto">
            <a:xfrm flipV="1">
              <a:off x="710623" y="0"/>
              <a:ext cx="666001" cy="666828"/>
            </a:xfrm>
            <a:custGeom>
              <a:avLst/>
              <a:gdLst>
                <a:gd name="T0" fmla="*/ 0 w 806"/>
                <a:gd name="T1" fmla="*/ 0 h 807"/>
                <a:gd name="T2" fmla="*/ 806 w 806"/>
                <a:gd name="T3" fmla="*/ 807 h 807"/>
                <a:gd name="T4" fmla="*/ 0 w 806"/>
                <a:gd name="T5" fmla="*/ 807 h 807"/>
                <a:gd name="T6" fmla="*/ 0 w 806"/>
                <a:gd name="T7" fmla="*/ 0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6" h="807">
                  <a:moveTo>
                    <a:pt x="0" y="0"/>
                  </a:moveTo>
                  <a:lnTo>
                    <a:pt x="806" y="807"/>
                  </a:lnTo>
                  <a:lnTo>
                    <a:pt x="0" y="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cs typeface="+mn-ea"/>
                <a:sym typeface="+mn-lt"/>
              </a:endParaRPr>
            </a:p>
          </p:txBody>
        </p:sp>
      </p:grpSp>
      <p:pic>
        <p:nvPicPr>
          <p:cNvPr id="7170" name="Picture 2" descr="https://docimg8.docs.qq.com/image/aoGMgcwut8YP8DJvmVUONg?w=1116&amp;h=48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875" y="972093"/>
            <a:ext cx="8134659" cy="35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35170" y="4632385"/>
            <a:ext cx="10429336" cy="11645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endParaRPr lang="zh-CN" altLang="en-US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解码：将压缩的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ANS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流+概率放到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ANS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Microsoft YaHei" charset="0"/>
                <a:ea typeface="Microsoft YaHei" charset="0"/>
              </a:rPr>
              <a:t>解码器中得到纹理压缩的两个端点值+调色板索引块</a:t>
            </a:r>
            <a:endParaRPr lang="zh-CN" altLang="en-US" b="1" dirty="0">
              <a:effectLst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894826" y="4425351"/>
            <a:ext cx="3519577" cy="750498"/>
          </a:xfrm>
          <a:prstGeom prst="rect">
            <a:avLst/>
          </a:prstGeom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b="1"/>
              <a:t>图 </a:t>
            </a:r>
            <a:r>
              <a:rPr lang="en-US" altLang="zh-CN" b="1"/>
              <a:t>GST</a:t>
            </a:r>
            <a:r>
              <a:rPr lang="zh-CN" altLang="en-US" b="1"/>
              <a:t>解码得到压缩纹理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314" y="5409182"/>
            <a:ext cx="9640019" cy="755650"/>
          </a:xfrm>
          <a:prstGeom prst="rect">
            <a:avLst/>
          </a:prstGeom>
        </p:spPr>
        <p:txBody>
          <a:bodyPr wrap="square" rtlCol="0" anchor="ctr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并行：编码器和解码器在同一时间执行相同的状态转换，</a:t>
            </a:r>
            <a:r>
              <a:rPr lang="en-US" altLang="zh-CN" b="1"/>
              <a:t>ANS</a:t>
            </a:r>
            <a:r>
              <a:rPr lang="zh-CN" altLang="en-US" b="1"/>
              <a:t>编码的这种性质适用于</a:t>
            </a:r>
            <a:r>
              <a:rPr lang="en-US" altLang="zh-CN" b="1"/>
              <a:t>SIMD</a:t>
            </a:r>
            <a:r>
              <a:rPr lang="zh-CN" altLang="en-US" b="1"/>
              <a:t>架构，故</a:t>
            </a:r>
            <a:r>
              <a:rPr lang="en-US" altLang="zh-CN" b="1"/>
              <a:t>GST</a:t>
            </a:r>
            <a:r>
              <a:rPr lang="zh-CN" altLang="en-US" b="1"/>
              <a:t>可以并行解码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tbtigdm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0</TotalTime>
  <Words>1394</Words>
  <Application>WPS 演示</Application>
  <PresentationFormat>宽屏</PresentationFormat>
  <Paragraphs>97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字魂59号-创粗黑</vt:lpstr>
      <vt:lpstr>汉仪中黑KW</vt:lpstr>
      <vt:lpstr>Microsoft YaHei</vt:lpstr>
      <vt:lpstr>汉仪旗黑KW 55S</vt:lpstr>
      <vt:lpstr>Microsoft YaHei</vt:lpstr>
      <vt:lpstr>Airal</vt:lpstr>
      <vt:lpstr>webwppDefTheme</vt:lpstr>
      <vt:lpstr>Office 主题​​</vt:lpstr>
      <vt:lpstr>GST: GPU-decodable Supercompressed Textures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GST: GPU-decodable Supercompressed Textures</dc:title>
  <dc:creator>zhou zhiqiang</dc:creator>
  <cp:lastModifiedBy>zhou zhiqiang</cp:lastModifiedBy>
  <cp:revision>32</cp:revision>
  <dcterms:created xsi:type="dcterms:W3CDTF">2020-07-04T11:18:55Z</dcterms:created>
  <dcterms:modified xsi:type="dcterms:W3CDTF">2020-07-04T11:18:55Z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2052-0.0.0.0</vt:lpwstr>
  </property>
</Properties>
</file>