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8" r:id="rId4"/>
    <p:sldId id="273" r:id="rId5"/>
    <p:sldId id="279" r:id="rId6"/>
    <p:sldId id="265" r:id="rId7"/>
    <p:sldId id="282" r:id="rId8"/>
    <p:sldId id="280" r:id="rId9"/>
    <p:sldId id="268" r:id="rId10"/>
    <p:sldId id="269" r:id="rId11"/>
    <p:sldId id="270" r:id="rId12"/>
    <p:sldId id="272" r:id="rId13"/>
    <p:sldId id="275" r:id="rId14"/>
    <p:sldId id="274" r:id="rId15"/>
    <p:sldId id="259" r:id="rId16"/>
    <p:sldId id="271" r:id="rId17"/>
    <p:sldId id="260" r:id="rId18"/>
    <p:sldId id="276" r:id="rId19"/>
    <p:sldId id="277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Sus" initials="D" lastIdx="2" clrIdx="0">
    <p:extLst>
      <p:ext uri="{19B8F6BF-5375-455C-9EA6-DF929625EA0E}">
        <p15:presenceInfo xmlns:p15="http://schemas.microsoft.com/office/powerpoint/2012/main" userId="37371e6abdec5b76" providerId="Windows Live"/>
      </p:ext>
    </p:extLst>
  </p:cmAuthor>
  <p:cmAuthor id="2" name="DenSus" initials="D [2]" lastIdx="1" clrIdx="1">
    <p:extLst>
      <p:ext uri="{19B8F6BF-5375-455C-9EA6-DF929625EA0E}">
        <p15:presenceInfo xmlns:p15="http://schemas.microsoft.com/office/powerpoint/2012/main" userId="Den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9F"/>
    <a:srgbClr val="FFFFFF"/>
    <a:srgbClr val="FEF1CF"/>
    <a:srgbClr val="FBB812"/>
    <a:srgbClr val="F7FBFE"/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8CDAF-8511-4B80-8098-4142FEBD0B2A}" v="450" dt="2023-12-16T16:30:32.233"/>
    <p1510:client id="{B7444AAF-D0AD-474E-8E42-B1EB95D0D653}" v="738" dt="2023-12-16T13:03:44.857"/>
    <p1510:client id="{C8A27C2B-CC02-4798-8B12-630E831EC0BB}" v="993" dt="2023-12-17T22:00:47.669"/>
    <p1510:client id="{E883AB9D-241B-453B-A3A1-E657620809A4}" v="2174" dt="2023-12-16T20:50:43.880"/>
    <p1510:client id="{FE7B63DF-8B26-421D-ADEE-A271779CCD40}" v="1303" dt="2023-12-17T14:28:09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3390" autoAdjust="0"/>
  </p:normalViewPr>
  <p:slideViewPr>
    <p:cSldViewPr snapToGrid="0" snapToObjects="1">
      <p:cViewPr varScale="1">
        <p:scale>
          <a:sx n="62" d="100"/>
          <a:sy n="62" d="100"/>
        </p:scale>
        <p:origin x="90" y="174"/>
      </p:cViewPr>
      <p:guideLst/>
    </p:cSldViewPr>
  </p:slideViewPr>
  <p:outlineViewPr>
    <p:cViewPr>
      <p:scale>
        <a:sx n="33" d="100"/>
        <a:sy n="33" d="100"/>
      </p:scale>
      <p:origin x="0" y="-1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5134-511E-4BC1-A96B-2FE2AF2E832E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2F275-4EB8-4270-8689-FD57CF9A9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0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9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2AD4-4591-7AB6-7928-0BB3799F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51B19-F79C-C0CF-4E01-69BE2CC16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C2FFF3-414E-80B2-447F-EBD2FD6FC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E1166-4AF7-E569-F5DA-3ED32ACCF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F2D8-EDFE-E0BD-F598-DDBC0C67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EA39D0-C60A-0963-B06D-05268A18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571A367-C532-3C53-569C-29ED053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BADE6A-77BB-4C86-6F4D-87981F6B5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2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2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0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6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44D-E219-4B4E-A1E5-5DA357C9E48E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4FA9-BA3B-4942-94D3-4CFAD8132896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CECD-B06F-4082-8F01-710C56BAEF3F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98E-7FB3-474C-B0F2-7932A9E3EC9B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150-775C-4F6E-8D83-8CF69E03FA94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24EA-1A3A-4F70-8388-184B5FB5A23E}" type="datetime1">
              <a:rPr lang="LID4096" smtClean="0"/>
              <a:t>12/17/2023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1941-7A48-4D54-B4E4-CA4E6F9C3299}" type="datetime1">
              <a:rPr lang="LID4096" smtClean="0"/>
              <a:t>12/17/2023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49CA-B40A-42BD-856C-85F2283D585D}" type="datetime1">
              <a:rPr lang="LID4096" smtClean="0"/>
              <a:t>12/17/2023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D7D4-FD5C-45E6-A397-5DE792808492}" type="datetime1">
              <a:rPr lang="LID4096" smtClean="0"/>
              <a:t>12/17/2023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BE-3060-4890-A5D0-3EC94334F0B6}" type="datetime1">
              <a:rPr lang="LID4096" smtClean="0"/>
              <a:t>12/17/2023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CF02-6A9F-4800-9157-03472495DB51}" type="datetime1">
              <a:rPr lang="LID4096" smtClean="0"/>
              <a:t>12/17/2023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E131-0EB5-4BF8-837E-9F8999D83426}" type="datetime1">
              <a:rPr lang="LID4096" smtClean="0"/>
              <a:t>12/17/2023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794681"/>
            <a:ext cx="5962402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Raleway"/>
              </a:rPr>
              <a:t>Как попасть на собес в </a:t>
            </a:r>
            <a:r>
              <a:rPr lang="ru-RU" b="1" dirty="0" err="1">
                <a:solidFill>
                  <a:schemeClr val="tx1"/>
                </a:solidFill>
                <a:latin typeface="Raleway"/>
              </a:rPr>
              <a:t>Тиньк</a:t>
            </a:r>
            <a:r>
              <a:rPr lang="ru-RU" b="1" dirty="0">
                <a:solidFill>
                  <a:schemeClr val="tx1"/>
                </a:solidFill>
                <a:latin typeface="Raleway"/>
              </a:rPr>
              <a:t>?</a:t>
            </a:r>
            <a:endParaRPr lang="en-UA" b="1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431981"/>
            <a:ext cx="6420592" cy="1655762"/>
          </a:xfrm>
        </p:spPr>
        <p:txBody>
          <a:bodyPr>
            <a:normAutofit fontScale="92500"/>
          </a:bodyPr>
          <a:lstStyle/>
          <a:p>
            <a:r>
              <a:rPr lang="ru-RU" b="1" dirty="0">
                <a:latin typeface="Raleway"/>
              </a:rPr>
              <a:t>От команды </a:t>
            </a:r>
            <a:r>
              <a:rPr lang="en-US" b="1" dirty="0">
                <a:latin typeface="Raleway"/>
              </a:rPr>
              <a:t>“</a:t>
            </a:r>
            <a:r>
              <a:rPr lang="ru-RU" b="1" dirty="0">
                <a:latin typeface="Raleway"/>
              </a:rPr>
              <a:t>За деньги –</a:t>
            </a:r>
            <a:r>
              <a:rPr lang="en-US" b="1" dirty="0">
                <a:latin typeface="Raleway"/>
              </a:rPr>
              <a:t> DA, NO </a:t>
            </a:r>
            <a:r>
              <a:rPr lang="ru-RU" b="1" dirty="0">
                <a:latin typeface="Raleway"/>
              </a:rPr>
              <a:t>не всегда</a:t>
            </a:r>
            <a:r>
              <a:rPr lang="en-US" b="1" dirty="0">
                <a:latin typeface="Raleway"/>
              </a:rPr>
              <a:t>”</a:t>
            </a:r>
          </a:p>
          <a:p>
            <a:r>
              <a:rPr lang="ru-RU" dirty="0">
                <a:latin typeface="Raleway"/>
              </a:rPr>
              <a:t>Сусликов Иван</a:t>
            </a:r>
            <a:br>
              <a:rPr lang="ru-RU" dirty="0">
                <a:latin typeface="Raleway"/>
              </a:rPr>
            </a:br>
            <a:r>
              <a:rPr lang="ru-RU" dirty="0">
                <a:latin typeface="Raleway"/>
              </a:rPr>
              <a:t>Круглов Ярослав</a:t>
            </a:r>
            <a:br>
              <a:rPr lang="en-US" dirty="0">
                <a:latin typeface="Raleway"/>
              </a:rPr>
            </a:br>
            <a:r>
              <a:rPr lang="ru-RU" dirty="0">
                <a:latin typeface="Raleway"/>
              </a:rPr>
              <a:t>Петров Михаил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Гипотеза и механизм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28960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10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46042"/>
              </p:ext>
            </p:extLst>
          </p:nvPr>
        </p:nvGraphicFramePr>
        <p:xfrm>
          <a:off x="231654" y="1615778"/>
          <a:ext cx="11728699" cy="18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14">
                  <a:extLst>
                    <a:ext uri="{9D8B030D-6E8A-4147-A177-3AD203B41FA5}">
                      <a16:colId xmlns:a16="http://schemas.microsoft.com/office/drawing/2014/main" val="686812833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3027084332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50725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5427804"/>
                    </a:ext>
                  </a:extLst>
                </a:gridCol>
                <a:gridCol w="1865377">
                  <a:extLst>
                    <a:ext uri="{9D8B030D-6E8A-4147-A177-3AD203B41FA5}">
                      <a16:colId xmlns:a16="http://schemas.microsoft.com/office/drawing/2014/main" val="4050234087"/>
                    </a:ext>
                  </a:extLst>
                </a:gridCol>
              </a:tblGrid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Successful_topic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Study_months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Work_experience_months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Vacancy_region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Profession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72058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Успешность</a:t>
                      </a:r>
                      <a:r>
                        <a:rPr lang="ru-RU" baseline="0" dirty="0"/>
                        <a:t> резюме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Месяцы учебы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Месяцы</a:t>
                      </a:r>
                      <a:r>
                        <a:rPr lang="ru-RU" baseline="0" dirty="0"/>
                        <a:t>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Регион</a:t>
                      </a:r>
                      <a:r>
                        <a:rPr lang="ru-RU" baseline="0" dirty="0"/>
                        <a:t> вакансии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28364"/>
                  </a:ext>
                </a:extLst>
              </a:tr>
              <a:tr h="58360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Бинарная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Количественная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Качественная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7889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0267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Исследуемые показатели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2619" y="4069404"/>
            <a:ext cx="34625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200" dirty="0"/>
              <a:t>68 уникальных значений профессии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87 </a:t>
            </a:r>
            <a:r>
              <a:rPr lang="ru-RU" sz="2200" dirty="0"/>
              <a:t>уникальных региона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endParaRPr lang="ru-RU" sz="22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62" y="3950239"/>
            <a:ext cx="4976774" cy="26980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6614" y="3638517"/>
            <a:ext cx="5562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Распределение профессий по регионам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72972" y="5854508"/>
            <a:ext cx="5360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Медиана кол-ва профессий в регионе = </a:t>
            </a:r>
            <a:r>
              <a:rPr lang="ru-RU" sz="2200" b="1" dirty="0"/>
              <a:t>65</a:t>
            </a:r>
          </a:p>
          <a:p>
            <a:pPr marL="285750" indent="-285750">
              <a:buFontTx/>
              <a:buChar char="-"/>
            </a:pP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954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645218" y="1291746"/>
            <a:ext cx="4967024" cy="1983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71617" y="3903559"/>
            <a:ext cx="4967024" cy="1983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45218" y="3903559"/>
            <a:ext cx="4967024" cy="198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1617" y="1362975"/>
            <a:ext cx="4967024" cy="198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1308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11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617" y="1362975"/>
            <a:ext cx="4967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H1.0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нет различий</a:t>
            </a:r>
            <a:r>
              <a:rPr lang="ru-RU" sz="2400" dirty="0"/>
              <a:t> в вероятности приглашения на собеседование среди людей с разным </a:t>
            </a:r>
            <a:r>
              <a:rPr lang="en-US" sz="2400" b="1" dirty="0" err="1"/>
              <a:t>work_experience_months</a:t>
            </a:r>
            <a:endParaRPr lang="ru-RU" sz="2400" b="1" dirty="0"/>
          </a:p>
          <a:p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H1.1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есть различия </a:t>
            </a:r>
            <a:r>
              <a:rPr lang="ru-RU" sz="2400" dirty="0"/>
              <a:t>в вероятности приглашения на собеседование среди людей с разным</a:t>
            </a:r>
            <a:r>
              <a:rPr lang="en-US" sz="2400" dirty="0"/>
              <a:t> </a:t>
            </a:r>
            <a:r>
              <a:rPr lang="en-US" sz="2400" b="1" dirty="0" err="1"/>
              <a:t>work_experience_months</a:t>
            </a:r>
            <a:endParaRPr lang="ru-RU" sz="2400" b="1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45218" y="1282681"/>
            <a:ext cx="4967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H2.0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нет различий</a:t>
            </a:r>
            <a:r>
              <a:rPr lang="ru-RU" sz="2400" dirty="0"/>
              <a:t> в вероятности приглашения на собеседование среди людей с разным </a:t>
            </a:r>
            <a:r>
              <a:rPr lang="en-US" sz="2400" b="1" dirty="0" err="1"/>
              <a:t>study_months</a:t>
            </a:r>
            <a:endParaRPr lang="ru-RU" sz="2400" b="1" dirty="0"/>
          </a:p>
          <a:p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H2.1</a:t>
            </a:r>
            <a:r>
              <a:rPr lang="ru-RU" sz="2400" dirty="0"/>
              <a:t>. В генеральной совокупности </a:t>
            </a:r>
            <a:r>
              <a:rPr lang="ru-RU" sz="2400" b="1" dirty="0"/>
              <a:t>есть различия </a:t>
            </a:r>
            <a:r>
              <a:rPr lang="ru-RU" sz="2400" dirty="0"/>
              <a:t>в вероятности приглашения на собеседование среди людей с разным</a:t>
            </a:r>
            <a:r>
              <a:rPr lang="en-US" sz="2400" dirty="0"/>
              <a:t> </a:t>
            </a:r>
            <a:r>
              <a:rPr lang="en-US" sz="2400" b="1" dirty="0" err="1"/>
              <a:t>study_months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3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12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9"/>
          <a:srcRect t="5575" b="2063"/>
          <a:stretch/>
        </p:blipFill>
        <p:spPr>
          <a:xfrm>
            <a:off x="680769" y="1800185"/>
            <a:ext cx="4497009" cy="34766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5" t="2403" r="10368" b="22677"/>
          <a:stretch/>
        </p:blipFill>
        <p:spPr>
          <a:xfrm>
            <a:off x="7240242" y="1781815"/>
            <a:ext cx="3536831" cy="43986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920" y="970609"/>
            <a:ext cx="602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</a:t>
            </a:r>
            <a:r>
              <a:rPr lang="ru-RU" sz="2400" dirty="0"/>
              <a:t>по каждой профессии в каждом регионе от рабочего опыта</a:t>
            </a:r>
            <a:r>
              <a:rPr lang="en-US" sz="2400" dirty="0"/>
              <a:t>	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94760" y="1802407"/>
            <a:ext cx="483079" cy="3474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29536" y="1731563"/>
            <a:ext cx="410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2079" y="2307442"/>
            <a:ext cx="57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,8</a:t>
            </a:r>
            <a:endParaRPr lang="ru-RU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23206" y="2988683"/>
            <a:ext cx="57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,6</a:t>
            </a:r>
            <a:endParaRPr lang="ru-RU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12079" y="3657282"/>
            <a:ext cx="5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,4</a:t>
            </a:r>
            <a:endParaRPr lang="ru-RU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23206" y="4338400"/>
            <a:ext cx="59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,2</a:t>
            </a:r>
            <a:endParaRPr lang="ru-RU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98959" y="4965755"/>
            <a:ext cx="318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336" y="2472727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Инженер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591" y="3029655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Менеджер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0238" y="5776565"/>
            <a:ext cx="126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Юрист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033" y="5261399"/>
            <a:ext cx="4658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Очень много </a:t>
            </a:r>
            <a:r>
              <a:rPr lang="en-US" sz="2200" dirty="0" err="1"/>
              <a:t>NaN</a:t>
            </a:r>
            <a:r>
              <a:rPr lang="ru-RU" sz="2200" dirty="0"/>
              <a:t>, т.к. не в каждом регионе присутствуют все профессии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0241" y="1156076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Регионы со всеми профессиями</a:t>
            </a:r>
            <a:br>
              <a:rPr lang="ru-RU" dirty="0"/>
            </a:br>
            <a:r>
              <a:rPr lang="ru-RU" dirty="0"/>
              <a:t>(85% от прежнего </a:t>
            </a:r>
            <a:r>
              <a:rPr lang="ru-RU" dirty="0" err="1"/>
              <a:t>дф</a:t>
            </a:r>
            <a:r>
              <a:rPr lang="ru-RU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8569" y="6190685"/>
            <a:ext cx="40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!!</a:t>
            </a:r>
            <a:endParaRPr lang="ru-RU" sz="22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559800" y="6356350"/>
            <a:ext cx="2765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5792" y="6356350"/>
            <a:ext cx="34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Кол-во записей по региону</a:t>
            </a:r>
          </a:p>
        </p:txBody>
      </p:sp>
    </p:spTree>
    <p:extLst>
      <p:ext uri="{BB962C8B-B14F-4D97-AF65-F5344CB8AC3E}">
        <p14:creationId xmlns:p14="http://schemas.microsoft.com/office/powerpoint/2010/main" val="356059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13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22383"/>
            <a:ext cx="7659248" cy="58356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14938" y="338363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Тестировщик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300438" y="18889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Машинист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7147" y="266609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Сварщик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812471" y="1740695"/>
            <a:ext cx="1" cy="2042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2068664" y="2647241"/>
            <a:ext cx="1056897" cy="1846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 flipV="1">
            <a:off x="2726267" y="3383637"/>
            <a:ext cx="330880" cy="16976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69085" y="1944970"/>
            <a:ext cx="1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Рабочий опыт</a:t>
            </a:r>
          </a:p>
        </p:txBody>
      </p:sp>
    </p:spTree>
    <p:extLst>
      <p:ext uri="{BB962C8B-B14F-4D97-AF65-F5344CB8AC3E}">
        <p14:creationId xmlns:p14="http://schemas.microsoft.com/office/powerpoint/2010/main" val="13079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14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1920" y="970609"/>
            <a:ext cx="602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</a:t>
            </a:r>
            <a:r>
              <a:rPr lang="ru-RU" sz="2400" dirty="0"/>
              <a:t>по каждой профессии в каждом регионе от учебы в месяцах</a:t>
            </a:r>
            <a:r>
              <a:rPr lang="en-US" sz="2400" dirty="0"/>
              <a:t>	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94760" y="1802407"/>
            <a:ext cx="483079" cy="34744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929536" y="1731563"/>
            <a:ext cx="410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2079" y="2307442"/>
            <a:ext cx="57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,8</a:t>
            </a:r>
            <a:endParaRPr lang="ru-RU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23206" y="2988683"/>
            <a:ext cx="57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,6</a:t>
            </a:r>
            <a:endParaRPr lang="ru-RU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12079" y="3657282"/>
            <a:ext cx="565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,4</a:t>
            </a:r>
            <a:endParaRPr lang="ru-RU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23206" y="4338400"/>
            <a:ext cx="59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  <a:r>
              <a:rPr lang="en-US" sz="2200" b="1" dirty="0"/>
              <a:t>,2</a:t>
            </a:r>
            <a:endParaRPr lang="ru-RU" sz="2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98959" y="4965755"/>
            <a:ext cx="318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4033" y="5261399"/>
            <a:ext cx="4658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Очень много </a:t>
            </a:r>
            <a:r>
              <a:rPr lang="en-US" sz="2200" dirty="0" err="1"/>
              <a:t>NaN</a:t>
            </a:r>
            <a:r>
              <a:rPr lang="ru-RU" sz="2200" dirty="0"/>
              <a:t>, т.к. не в каждом регионе присутствуют все профессии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0241" y="1156076"/>
            <a:ext cx="3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Регионы со всеми профессиями</a:t>
            </a:r>
            <a:br>
              <a:rPr lang="ru-RU" dirty="0"/>
            </a:br>
            <a:r>
              <a:rPr lang="ru-RU" dirty="0"/>
              <a:t>(85% от прежнего </a:t>
            </a:r>
            <a:r>
              <a:rPr lang="ru-RU" dirty="0" err="1"/>
              <a:t>дф</a:t>
            </a:r>
            <a:r>
              <a:rPr lang="ru-RU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8569" y="6190685"/>
            <a:ext cx="40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!!</a:t>
            </a:r>
            <a:endParaRPr lang="ru-RU" sz="22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7559800" y="6356350"/>
            <a:ext cx="27653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5792" y="6356350"/>
            <a:ext cx="34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Кол-во записей по региону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57" y="1830242"/>
            <a:ext cx="4172318" cy="34466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7" t="2538" r="10426" b="22529"/>
          <a:stretch/>
        </p:blipFill>
        <p:spPr>
          <a:xfrm>
            <a:off x="7265015" y="1823924"/>
            <a:ext cx="3512056" cy="43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65"/>
            <a:ext cx="7845552" cy="5880035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15</a:t>
            </a:fld>
            <a:endParaRPr lang="en-UA" sz="3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4617" y="2129636"/>
            <a:ext cx="1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Учеба</a:t>
            </a:r>
          </a:p>
        </p:txBody>
      </p:sp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16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53035"/>
            <a:ext cx="7470475" cy="57049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21527" y="653051"/>
            <a:ext cx="274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Статистическая проверка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69094" y="1348350"/>
            <a:ext cx="5442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Гипотеза подтвердилась. В разных регионах действительно по-разному смотрят на опыт в работе и учебе.</a:t>
            </a:r>
          </a:p>
          <a:p>
            <a:endParaRPr lang="ru-RU" sz="2400" dirty="0"/>
          </a:p>
          <a:p>
            <a:r>
              <a:rPr lang="ru-RU" sz="2400" dirty="0"/>
              <a:t>Есть значимые различия в статистически значимых требованиях работодателей в разных регионах.</a:t>
            </a:r>
          </a:p>
          <a:p>
            <a:endParaRPr lang="ru-RU" sz="2400" dirty="0"/>
          </a:p>
          <a:p>
            <a:r>
              <a:rPr lang="ru-RU" sz="2400" dirty="0"/>
              <a:t>Так же на наших визуализациях можно найти каждую профессию, представленную в </a:t>
            </a:r>
            <a:r>
              <a:rPr lang="ru-RU" sz="2400" dirty="0" err="1"/>
              <a:t>датасете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17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Ограничения</a:t>
            </a:r>
          </a:p>
          <a:p>
            <a:pPr marL="342900" indent="-342900">
              <a:buAutoNum type="arabicPeriod"/>
            </a:pPr>
            <a:r>
              <a:rPr lang="ru-RU" sz="2400" dirty="0"/>
              <a:t>Нам представлены данные за</a:t>
            </a:r>
          </a:p>
          <a:p>
            <a:r>
              <a:rPr lang="ru-RU" sz="2400" dirty="0"/>
              <a:t>короткий промежуток времени. Найденные закономерности могут быть свойственны только летнему периоду. </a:t>
            </a:r>
          </a:p>
          <a:p>
            <a:r>
              <a:rPr lang="ru-RU" sz="2400" dirty="0"/>
              <a:t>2. Наше исследование нельзя обобщить на весь мир, так как рассматриваются только регионы Российской федерации, тем более только на площадке </a:t>
            </a:r>
            <a:r>
              <a:rPr lang="en-US" sz="2400" dirty="0"/>
              <a:t>hh.ru</a:t>
            </a:r>
            <a:endParaRPr lang="ru-RU" sz="2400" dirty="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18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3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Перспективы</a:t>
            </a:r>
            <a:br>
              <a:rPr lang="ru-RU" sz="2400" dirty="0"/>
            </a:br>
            <a:r>
              <a:rPr lang="ru-RU" sz="2400" dirty="0"/>
              <a:t>Собрать динамические данные, включить данные о высшем учебном заведении. Собрать данные по другим странам.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Применение</a:t>
            </a:r>
          </a:p>
          <a:p>
            <a:pPr algn="ctr"/>
            <a:r>
              <a:rPr lang="ru-RU" sz="2400" dirty="0"/>
              <a:t>Люди, желающие попасть на определенную работу по профессии, увидев соответствующую ей точку на графиках, поймут, какие базовые параметры значимы для работодателя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19</a:t>
            </a:fld>
            <a:endParaRPr lang="en-UA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A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92" y="113774"/>
            <a:ext cx="552099" cy="55209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4F6AF-41EE-A541-A304-8EF576B0E626}"/>
              </a:ext>
            </a:extLst>
          </p:cNvPr>
          <p:cNvGrpSpPr/>
          <p:nvPr/>
        </p:nvGrpSpPr>
        <p:grpSpPr>
          <a:xfrm>
            <a:off x="6419273" y="2186431"/>
            <a:ext cx="4741332" cy="3452450"/>
            <a:chOff x="6411576" y="1786189"/>
            <a:chExt cx="4741332" cy="3452450"/>
          </a:xfrm>
        </p:grpSpPr>
        <p:sp>
          <p:nvSpPr>
            <p:cNvPr id="7" name="Прямоугольник 3">
              <a:extLst>
                <a:ext uri="{FF2B5EF4-FFF2-40B4-BE49-F238E27FC236}">
                  <a16:creationId xmlns:a16="http://schemas.microsoft.com/office/drawing/2014/main" id="{82359E04-C506-FFBB-EDAD-59E0FE13A329}"/>
                </a:ext>
              </a:extLst>
            </p:cNvPr>
            <p:cNvSpPr/>
            <p:nvPr/>
          </p:nvSpPr>
          <p:spPr>
            <a:xfrm>
              <a:off x="6414900" y="1786189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B0F99-A96C-6567-1509-CADC0A88A4FF}"/>
                </a:ext>
              </a:extLst>
            </p:cNvPr>
            <p:cNvSpPr txBox="1"/>
            <p:nvPr/>
          </p:nvSpPr>
          <p:spPr>
            <a:xfrm>
              <a:off x="6411576" y="2447637"/>
              <a:ext cx="474133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600" dirty="0">
                  <a:latin typeface="Raleway"/>
                  <a:ea typeface="+mn-lt"/>
                  <a:cs typeface="+mn-lt"/>
                </a:rPr>
                <a:t>Всего – </a:t>
              </a:r>
              <a:r>
                <a:rPr lang="ru-RU" sz="2600" b="1" dirty="0">
                  <a:latin typeface="Calibri"/>
                  <a:ea typeface="+mn-lt"/>
                  <a:cs typeface="+mn-lt"/>
                </a:rPr>
                <a:t>500 000</a:t>
              </a:r>
              <a:r>
                <a:rPr lang="ru-RU" sz="2600" dirty="0">
                  <a:latin typeface="Raleway"/>
                  <a:ea typeface="+mn-lt"/>
                  <a:cs typeface="+mn-lt"/>
                </a:rPr>
                <a:t> значений</a:t>
              </a:r>
              <a:br>
                <a:rPr lang="ru-RU" sz="2600" dirty="0">
                  <a:latin typeface="Raleway"/>
                  <a:ea typeface="+mn-lt"/>
                  <a:cs typeface="+mn-lt"/>
                </a:rPr>
              </a:br>
              <a:br>
                <a:rPr lang="ru-RU" sz="2600" dirty="0">
                  <a:latin typeface="Raleway"/>
                  <a:ea typeface="+mn-lt"/>
                  <a:cs typeface="+mn-lt"/>
                </a:rPr>
              </a:br>
              <a:r>
                <a:rPr lang="ru-RU" sz="2600" dirty="0">
                  <a:latin typeface="Raleway"/>
                  <a:ea typeface="Calibri"/>
                  <a:cs typeface="Calibri"/>
                </a:rPr>
                <a:t>Даты всех взаимодействий – </a:t>
              </a:r>
              <a:r>
                <a:rPr lang="ru-RU" sz="2600" b="1" dirty="0">
                  <a:latin typeface="Raleway"/>
                  <a:ea typeface="Calibri"/>
                  <a:cs typeface="Calibri"/>
                </a:rPr>
                <a:t>лето </a:t>
              </a:r>
              <a:r>
                <a:rPr lang="ru-RU" sz="2600" b="1" dirty="0">
                  <a:latin typeface="Calibri"/>
                  <a:ea typeface="Calibri"/>
                  <a:cs typeface="Calibri"/>
                </a:rPr>
                <a:t>2023</a:t>
              </a:r>
              <a:r>
                <a:rPr lang="ru-RU" sz="2600" b="1" dirty="0">
                  <a:latin typeface="Raleway"/>
                  <a:ea typeface="Calibri"/>
                  <a:cs typeface="Calibri"/>
                </a:rPr>
                <a:t> года</a:t>
              </a:r>
              <a:endParaRPr lang="en-US" b="1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A3CCC1-3D22-17B2-E78D-1B3ED09F1E30}"/>
              </a:ext>
            </a:extLst>
          </p:cNvPr>
          <p:cNvGrpSpPr/>
          <p:nvPr/>
        </p:nvGrpSpPr>
        <p:grpSpPr>
          <a:xfrm>
            <a:off x="1131893" y="2185205"/>
            <a:ext cx="4779378" cy="3456454"/>
            <a:chOff x="1131893" y="1784963"/>
            <a:chExt cx="4779378" cy="3456454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131893" y="1784963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7634E-0E05-02A4-7542-2A549AC3C26B}"/>
                </a:ext>
              </a:extLst>
            </p:cNvPr>
            <p:cNvSpPr txBox="1"/>
            <p:nvPr/>
          </p:nvSpPr>
          <p:spPr>
            <a:xfrm>
              <a:off x="1162243" y="2062786"/>
              <a:ext cx="4749028" cy="2893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 b="1" dirty="0">
                  <a:latin typeface="Raleway"/>
                  <a:ea typeface="+mn-lt"/>
                  <a:cs typeface="+mn-lt"/>
                </a:rPr>
                <a:t>hh.ru:</a:t>
              </a:r>
              <a:endParaRPr lang="ru-RU" sz="2600" b="1">
                <a:latin typeface="Raleway"/>
                <a:ea typeface="+mn-lt"/>
                <a:cs typeface="+mn-lt"/>
              </a:endParaRPr>
            </a:p>
            <a:p>
              <a:r>
                <a:rPr lang="ru-RU" sz="2600" b="1" dirty="0">
                  <a:latin typeface="Raleway"/>
                  <a:ea typeface="+mn-lt"/>
                  <a:cs typeface="+mn-lt"/>
                </a:rPr>
                <a:t>характеристики вакансий и резюме</a:t>
              </a:r>
              <a:endParaRPr lang="en-US" b="1">
                <a:latin typeface="Raleway"/>
                <a:ea typeface="+mn-lt"/>
                <a:cs typeface="+mn-lt"/>
              </a:endParaRPr>
            </a:p>
            <a:p>
              <a:br>
                <a:rPr lang="en-US" sz="2600" dirty="0">
                  <a:latin typeface="Raleway"/>
                  <a:ea typeface="+mn-lt"/>
                  <a:cs typeface="+mn-lt"/>
                </a:rPr>
              </a:br>
              <a:r>
                <a:rPr lang="en-US" sz="2600" dirty="0" err="1">
                  <a:latin typeface="Raleway"/>
                  <a:ea typeface="+mn-lt"/>
                  <a:cs typeface="+mn-lt"/>
                </a:rPr>
                <a:t>Каждая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 </a:t>
              </a:r>
              <a:r>
                <a:rPr lang="en-US" sz="2600" dirty="0" err="1">
                  <a:latin typeface="Raleway"/>
                  <a:ea typeface="+mn-lt"/>
                  <a:cs typeface="+mn-lt"/>
                </a:rPr>
                <a:t>строка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 – </a:t>
              </a:r>
              <a:r>
                <a:rPr lang="en-US" sz="2600" dirty="0" err="1">
                  <a:latin typeface="Raleway"/>
                  <a:ea typeface="+mn-lt"/>
                  <a:cs typeface="+mn-lt"/>
                </a:rPr>
                <a:t>уникальное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 </a:t>
              </a:r>
              <a:r>
                <a:rPr lang="ru-RU" sz="2600" dirty="0">
                  <a:latin typeface="Raleway"/>
                  <a:ea typeface="+mn-lt"/>
                  <a:cs typeface="+mn-lt"/>
                </a:rPr>
                <a:t>взаимодействие соискателя и работодателя.</a:t>
              </a:r>
              <a:endParaRPr lang="en-US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94892-E2AD-46B8-B846-CD558CB49149}"/>
              </a:ext>
            </a:extLst>
          </p:cNvPr>
          <p:cNvGrpSpPr/>
          <p:nvPr/>
        </p:nvGrpSpPr>
        <p:grpSpPr>
          <a:xfrm>
            <a:off x="4288023" y="1178130"/>
            <a:ext cx="3724519" cy="758510"/>
            <a:chOff x="1139962" y="1101160"/>
            <a:chExt cx="3724519" cy="758510"/>
          </a:xfrm>
        </p:grpSpPr>
        <p:sp>
          <p:nvSpPr>
            <p:cNvPr id="20" name="Прямоугольник 12">
              <a:extLst>
                <a:ext uri="{FF2B5EF4-FFF2-40B4-BE49-F238E27FC236}">
                  <a16:creationId xmlns:a16="http://schemas.microsoft.com/office/drawing/2014/main" id="{46A1FA99-9816-8D7A-E95A-702654E3B029}"/>
                </a:ext>
              </a:extLst>
            </p:cNvPr>
            <p:cNvSpPr/>
            <p:nvPr/>
          </p:nvSpPr>
          <p:spPr>
            <a:xfrm>
              <a:off x="1139962" y="1101160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AA27B-9A5E-C90A-9D9A-CB38CD5583CA}"/>
                </a:ext>
              </a:extLst>
            </p:cNvPr>
            <p:cNvSpPr txBox="1"/>
            <p:nvPr/>
          </p:nvSpPr>
          <p:spPr>
            <a:xfrm>
              <a:off x="1146847" y="1208424"/>
              <a:ext cx="371763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err="1">
                  <a:latin typeface="Raleway"/>
                  <a:ea typeface="Calibri"/>
                  <a:cs typeface="Calibri"/>
                </a:rPr>
                <a:t>Наша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база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данных</a:t>
              </a:r>
              <a:endParaRPr lang="en-US" sz="3000" err="1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8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018C5-DF2F-2D3D-5860-1107E35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20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76CF6-B428-1ADC-74D3-08C5718D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8C775-A560-8928-6808-79BAC82D2548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applicant_age</a:t>
            </a:r>
            <a:endParaRPr lang="en-US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52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E7B0-4E46-312A-34E7-1D479073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630" y="6356350"/>
            <a:ext cx="2743200" cy="365125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ea typeface="Calibri"/>
                <a:cs typeface="Calibri"/>
              </a:rPr>
              <a:t>20</a:t>
            </a:r>
            <a:endParaRPr lang="en-US" sz="3000" b="1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work_experience_months</a:t>
            </a:r>
            <a:endParaRPr lang="en-US" sz="2600" b="1" err="1">
              <a:latin typeface="Ralew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D258-8613-2A9D-4385-7A95FDB534F6}"/>
              </a:ext>
            </a:extLst>
          </p:cNvPr>
          <p:cNvSpPr txBox="1"/>
          <p:nvPr/>
        </p:nvSpPr>
        <p:spPr>
          <a:xfrm>
            <a:off x="7312121" y="1377756"/>
            <a:ext cx="47259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Raleway"/>
                <a:ea typeface="Calibri"/>
                <a:cs typeface="Calibri"/>
              </a:rPr>
              <a:t>Вводим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вспомогательные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переменные</a:t>
            </a:r>
            <a:r>
              <a:rPr lang="en-US" sz="2400" dirty="0">
                <a:latin typeface="Raleway"/>
                <a:ea typeface="Calibri"/>
                <a:cs typeface="Calibri"/>
              </a:rPr>
              <a:t>: 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 b="1" i="1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максимальный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опыт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работы</a:t>
            </a:r>
            <a:r>
              <a:rPr lang="en-US" sz="2400" dirty="0">
                <a:latin typeface="Raleway"/>
                <a:ea typeface="Calibri"/>
                <a:cs typeface="Calibri"/>
              </a:rPr>
              <a:t>, </a:t>
            </a:r>
            <a:r>
              <a:rPr lang="en-US" sz="2400" err="1">
                <a:latin typeface="Raleway"/>
                <a:ea typeface="Calibri"/>
                <a:cs typeface="Calibri"/>
              </a:rPr>
              <a:t>который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соискатель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может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иметь</a:t>
            </a:r>
            <a:r>
              <a:rPr lang="en-US" sz="2400" dirty="0">
                <a:latin typeface="Raleway"/>
                <a:ea typeface="Calibri"/>
                <a:cs typeface="Calibri"/>
              </a:rPr>
              <a:t> (</a:t>
            </a:r>
            <a:r>
              <a:rPr lang="en-US" sz="2400" err="1">
                <a:latin typeface="Raleway"/>
                <a:ea typeface="Calibri"/>
                <a:cs typeface="Calibri"/>
              </a:rPr>
              <a:t>зависит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 b="1" i="1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разница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между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i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 dirty="0">
                <a:latin typeface="Raleway"/>
                <a:ea typeface="Calibri"/>
                <a:cs typeface="Calibri"/>
              </a:rPr>
              <a:t> и 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work_experience_months</a:t>
            </a:r>
            <a:endParaRPr lang="en-US" sz="2400" b="1" i="1">
              <a:latin typeface="Raleway"/>
              <a:ea typeface="Calibri"/>
              <a:cs typeface="Calibri"/>
            </a:endParaRPr>
          </a:p>
          <a:p>
            <a:r>
              <a:rPr lang="en-US" sz="2400" err="1">
                <a:latin typeface="Raleway"/>
                <a:ea typeface="Calibri"/>
                <a:cs typeface="Calibri"/>
              </a:rPr>
              <a:t>Удаляем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всех</a:t>
            </a:r>
            <a:r>
              <a:rPr lang="en-US" sz="2400" dirty="0">
                <a:latin typeface="Raleway"/>
                <a:ea typeface="Calibri"/>
                <a:cs typeface="Calibri"/>
              </a:rPr>
              <a:t>, у </a:t>
            </a:r>
            <a:r>
              <a:rPr lang="en-US" sz="2400" err="1">
                <a:latin typeface="Raleway"/>
                <a:ea typeface="Calibri"/>
                <a:cs typeface="Calibri"/>
              </a:rPr>
              <a:t>кого</a:t>
            </a:r>
            <a:endParaRPr lang="en-US" sz="2400">
              <a:latin typeface="Raleway"/>
              <a:ea typeface="Calibri"/>
              <a:cs typeface="Calibri"/>
            </a:endParaRPr>
          </a:p>
          <a:p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 dirty="0">
                <a:latin typeface="Raleway"/>
                <a:ea typeface="Calibri"/>
                <a:cs typeface="Calibri"/>
              </a:rPr>
              <a:t> &lt;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-12</a:t>
            </a:r>
            <a:r>
              <a:rPr lang="en-US" sz="2400" b="1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>
                <a:latin typeface="Raleway"/>
                <a:ea typeface="Calibri"/>
                <a:cs typeface="Calibri"/>
              </a:rPr>
              <a:t>(</a:t>
            </a:r>
            <a:r>
              <a:rPr lang="en-US" sz="2400" err="1">
                <a:latin typeface="Raleway"/>
                <a:ea typeface="Calibri"/>
                <a:cs typeface="Calibri"/>
              </a:rPr>
              <a:t>погрешность</a:t>
            </a:r>
            <a:r>
              <a:rPr lang="en-US" sz="2400" dirty="0">
                <a:latin typeface="Raleway"/>
                <a:ea typeface="Calibri"/>
                <a:cs typeface="Calibri"/>
              </a:rPr>
              <a:t> </a:t>
            </a:r>
            <a:r>
              <a:rPr lang="en-US" sz="2400" err="1">
                <a:latin typeface="Raleway"/>
                <a:ea typeface="Calibri"/>
                <a:cs typeface="Calibri"/>
              </a:rPr>
              <a:t>измерения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</p:txBody>
      </p:sp>
      <p:pic>
        <p:nvPicPr>
          <p:cNvPr id="3" name="Picture 2" descr="A graph with orange dots and green triangle&#10;&#10;Description automatically generated">
            <a:extLst>
              <a:ext uri="{FF2B5EF4-FFF2-40B4-BE49-F238E27FC236}">
                <a16:creationId xmlns:a16="http://schemas.microsoft.com/office/drawing/2014/main" id="{06A80C5C-AC2E-B3CC-F931-7629A6CC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" y="1446982"/>
            <a:ext cx="6791325" cy="513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077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5445-6639-F6A5-D7EE-DFAA3948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E48-27A2-2B54-A916-A807514E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22839-636E-BF64-0F24-EBD7D24E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630" y="6356350"/>
            <a:ext cx="2743200" cy="365125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ea typeface="Calibri"/>
                <a:cs typeface="Calibri"/>
              </a:rPr>
              <a:t>20</a:t>
            </a:r>
            <a:endParaRPr lang="en-US" sz="3000" b="1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0ADA9-27D7-7944-FB8C-6E7F38E99C44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study_month</a:t>
            </a: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C59F5-C869-9D91-3D4B-DD429D47F896}"/>
              </a:ext>
            </a:extLst>
          </p:cNvPr>
          <p:cNvSpPr txBox="1"/>
          <p:nvPr/>
        </p:nvSpPr>
        <p:spPr>
          <a:xfrm>
            <a:off x="7312121" y="1423938"/>
            <a:ext cx="47259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Raleway"/>
                <a:ea typeface="Calibri"/>
                <a:cs typeface="Calibri"/>
              </a:rPr>
              <a:t>Для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подростков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14 </a:t>
            </a:r>
            <a:r>
              <a:rPr lang="en-US" sz="2400" err="1">
                <a:latin typeface="Raleway"/>
                <a:ea typeface="Calibri"/>
                <a:cs typeface="Calibri"/>
              </a:rPr>
              <a:t>до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16 </a:t>
            </a:r>
            <a:r>
              <a:rPr lang="en-US" sz="2400" err="1">
                <a:latin typeface="Raleway"/>
                <a:ea typeface="Calibri"/>
                <a:cs typeface="Calibri"/>
              </a:rPr>
              <a:t>лет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study_months</a:t>
            </a:r>
            <a:r>
              <a:rPr lang="en-US" sz="2400" dirty="0">
                <a:latin typeface="Raleway"/>
                <a:ea typeface="Calibri"/>
                <a:cs typeface="Calibri"/>
              </a:rPr>
              <a:t> =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0</a:t>
            </a:r>
          </a:p>
          <a:p>
            <a:r>
              <a:rPr lang="en-US" sz="2400" dirty="0" err="1">
                <a:latin typeface="Raleway"/>
                <a:ea typeface="Calibri"/>
                <a:cs typeface="Calibri"/>
              </a:rPr>
              <a:t>Для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остальных</a:t>
            </a:r>
            <a:r>
              <a:rPr lang="en-US" sz="2400" dirty="0">
                <a:latin typeface="Raleway"/>
                <a:ea typeface="Calibri"/>
                <a:cs typeface="Calibri"/>
              </a:rPr>
              <a:t> 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вводим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переменные</a:t>
            </a:r>
            <a:r>
              <a:rPr lang="en-US" sz="2400" dirty="0">
                <a:latin typeface="Raleway"/>
                <a:ea typeface="Calibri"/>
                <a:cs typeface="Calibri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max_possible_edu</a:t>
            </a:r>
            <a:r>
              <a:rPr lang="en-US" sz="2400" dirty="0">
                <a:latin typeface="Raleway"/>
                <a:ea typeface="Calibri"/>
                <a:cs typeface="Calibri"/>
              </a:rPr>
              <a:t> - </a:t>
            </a:r>
            <a:r>
              <a:rPr lang="en-US" sz="2400" err="1">
                <a:latin typeface="Raleway"/>
                <a:ea typeface="Calibri"/>
                <a:cs typeface="Calibri"/>
              </a:rPr>
              <a:t>максимальное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число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месяцев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обучения</a:t>
            </a:r>
            <a:r>
              <a:rPr lang="en-US" sz="2400" dirty="0">
                <a:latin typeface="Raleway"/>
                <a:ea typeface="Calibri"/>
                <a:cs typeface="Calibri"/>
              </a:rPr>
              <a:t>, </a:t>
            </a:r>
            <a:r>
              <a:rPr lang="en-US" sz="2400" err="1">
                <a:latin typeface="Raleway"/>
                <a:ea typeface="Calibri"/>
                <a:cs typeface="Calibri"/>
              </a:rPr>
              <a:t>которое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может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иметь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соискатель</a:t>
            </a:r>
            <a:r>
              <a:rPr lang="en-US" sz="2400" dirty="0">
                <a:latin typeface="Raleway"/>
                <a:ea typeface="Calibri"/>
                <a:cs typeface="Calibri"/>
              </a:rPr>
              <a:t> (</a:t>
            </a:r>
            <a:r>
              <a:rPr lang="en-US" sz="2400" err="1">
                <a:latin typeface="Raleway"/>
                <a:ea typeface="Calibri"/>
                <a:cs typeface="Calibri"/>
              </a:rPr>
              <a:t>зависит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  <a:p>
            <a:pPr marL="342900" indent="-3429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diff_in_edu</a:t>
            </a:r>
            <a:r>
              <a:rPr lang="en-US" sz="2400" dirty="0">
                <a:latin typeface="Raleway"/>
                <a:ea typeface="Calibri"/>
                <a:cs typeface="Calibri"/>
              </a:rPr>
              <a:t> - </a:t>
            </a:r>
            <a:r>
              <a:rPr lang="en-US" sz="2400" err="1">
                <a:latin typeface="Raleway"/>
                <a:ea typeface="Calibri"/>
                <a:cs typeface="Calibri"/>
              </a:rPr>
              <a:t>разница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между</a:t>
            </a:r>
            <a:r>
              <a:rPr lang="en-US" sz="2400" dirty="0">
                <a:latin typeface="Raleway"/>
                <a:ea typeface="Calibri"/>
                <a:cs typeface="Calibri"/>
              </a:rPr>
              <a:t> 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max_possible_edu</a:t>
            </a:r>
            <a:r>
              <a:rPr lang="en-US" sz="2400" dirty="0">
                <a:latin typeface="Raleway"/>
                <a:ea typeface="Calibri"/>
                <a:cs typeface="Calibri"/>
              </a:rPr>
              <a:t> и 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study_months</a:t>
            </a:r>
            <a:endParaRPr lang="en-US" sz="2400" b="1" i="1">
              <a:latin typeface="Raleway"/>
              <a:ea typeface="Calibri"/>
              <a:cs typeface="Calibri"/>
            </a:endParaRPr>
          </a:p>
          <a:p>
            <a:r>
              <a:rPr lang="en-US" sz="2400" dirty="0" err="1">
                <a:latin typeface="Raleway"/>
                <a:ea typeface="Calibri"/>
                <a:cs typeface="Calibri"/>
              </a:rPr>
              <a:t>Удаляем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i="1" dirty="0" err="1">
                <a:latin typeface="Raleway"/>
                <a:ea typeface="Calibri"/>
                <a:cs typeface="Calibri"/>
              </a:rPr>
              <a:t>diff_in_edu</a:t>
            </a:r>
            <a:r>
              <a:rPr lang="en-US" sz="2400" dirty="0">
                <a:latin typeface="Raleway"/>
                <a:ea typeface="Calibri"/>
                <a:cs typeface="Calibri"/>
              </a:rPr>
              <a:t>  &lt;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-12</a:t>
            </a:r>
            <a:r>
              <a:rPr lang="en-US" sz="2400" dirty="0">
                <a:latin typeface="Raleway"/>
                <a:ea typeface="Calibri"/>
                <a:cs typeface="Calibri"/>
              </a:rPr>
              <a:t> (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погрешность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68C9A47-F920-BAF0-E6E4-6202641A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0" y="1584566"/>
            <a:ext cx="6668365" cy="4951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02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53D4-3BA0-8DB4-7475-6E28721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A44CE1-84BD-1E6F-208F-5D7CD85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A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66E941-CC87-9197-2D43-9808B547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58C007-98E8-DBA5-83EC-2EDD01FF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395F5-1D10-6DC4-7FD7-E7EE15FD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B22CD-F4EF-5800-4F5F-97DE9952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614F06-7C64-BED7-5318-DA5B7B40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A89788-305A-60AE-BA08-8877E28FB4F0}"/>
              </a:ext>
            </a:extLst>
          </p:cNvPr>
          <p:cNvSpPr txBox="1"/>
          <p:nvPr/>
        </p:nvSpPr>
        <p:spPr>
          <a:xfrm>
            <a:off x="5071497" y="602034"/>
            <a:ext cx="214930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196D9-6804-B1EE-BA02-292CC796120B}"/>
              </a:ext>
            </a:extLst>
          </p:cNvPr>
          <p:cNvGrpSpPr/>
          <p:nvPr/>
        </p:nvGrpSpPr>
        <p:grpSpPr>
          <a:xfrm>
            <a:off x="4288023" y="1193524"/>
            <a:ext cx="3719810" cy="758510"/>
            <a:chOff x="670447" y="885645"/>
            <a:chExt cx="3719810" cy="758510"/>
          </a:xfrm>
        </p:grpSpPr>
        <p:sp>
          <p:nvSpPr>
            <p:cNvPr id="6" name="Прямоугольник 12">
              <a:extLst>
                <a:ext uri="{FF2B5EF4-FFF2-40B4-BE49-F238E27FC236}">
                  <a16:creationId xmlns:a16="http://schemas.microsoft.com/office/drawing/2014/main" id="{299DC2FC-8B97-642D-6A31-7698D606FE91}"/>
                </a:ext>
              </a:extLst>
            </p:cNvPr>
            <p:cNvSpPr/>
            <p:nvPr/>
          </p:nvSpPr>
          <p:spPr>
            <a:xfrm>
              <a:off x="670447" y="885645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1E3436-F617-757A-2616-17207BBEEEE3}"/>
                </a:ext>
              </a:extLst>
            </p:cNvPr>
            <p:cNvSpPr txBox="1"/>
            <p:nvPr/>
          </p:nvSpPr>
          <p:spPr>
            <a:xfrm>
              <a:off x="818747" y="992178"/>
              <a:ext cx="3411797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 dirty="0">
                  <a:latin typeface="Raleway"/>
                </a:rPr>
                <a:t>Переменные</a:t>
              </a:r>
              <a:endParaRPr lang="en-US" sz="3000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97ACC6-69BE-E9C2-9A7D-04D40755DF21}"/>
              </a:ext>
            </a:extLst>
          </p:cNvPr>
          <p:cNvGrpSpPr/>
          <p:nvPr/>
        </p:nvGrpSpPr>
        <p:grpSpPr>
          <a:xfrm>
            <a:off x="1150173" y="2194128"/>
            <a:ext cx="4736493" cy="3452450"/>
            <a:chOff x="1150173" y="2271098"/>
            <a:chExt cx="4736493" cy="3452450"/>
          </a:xfrm>
        </p:grpSpPr>
        <p:sp>
          <p:nvSpPr>
            <p:cNvPr id="18" name="Прямоугольник 3">
              <a:extLst>
                <a:ext uri="{FF2B5EF4-FFF2-40B4-BE49-F238E27FC236}">
                  <a16:creationId xmlns:a16="http://schemas.microsoft.com/office/drawing/2014/main" id="{DC1B0619-A191-D278-049F-50C84222DB8A}"/>
                </a:ext>
              </a:extLst>
            </p:cNvPr>
            <p:cNvSpPr/>
            <p:nvPr/>
          </p:nvSpPr>
          <p:spPr>
            <a:xfrm>
              <a:off x="1150173" y="2271098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803E3B-DFF0-D84C-EEE0-3D4AD8C398C2}"/>
                </a:ext>
              </a:extLst>
            </p:cNvPr>
            <p:cNvSpPr txBox="1"/>
            <p:nvPr/>
          </p:nvSpPr>
          <p:spPr>
            <a:xfrm>
              <a:off x="1293090" y="2532302"/>
              <a:ext cx="4317999" cy="22529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sz="2600" b="1" dirty="0">
                  <a:latin typeface="Raleway"/>
                  <a:cs typeface="Segoe UI"/>
                </a:rPr>
                <a:t>Количественные:</a:t>
              </a: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Год рождения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Опыт работы в месяцах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Ожидаемая зарплата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 dirty="0">
                  <a:latin typeface="Raleway"/>
                  <a:cs typeface="Arial"/>
                </a:rPr>
                <a:t>Зарплата от и до</a:t>
              </a:r>
              <a:endParaRPr lang="en-US" sz="2600" dirty="0">
                <a:latin typeface="Raleway"/>
                <a:ea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A493F-F42B-F37B-AF14-9F1B78756ED5}"/>
              </a:ext>
            </a:extLst>
          </p:cNvPr>
          <p:cNvGrpSpPr/>
          <p:nvPr/>
        </p:nvGrpSpPr>
        <p:grpSpPr>
          <a:xfrm>
            <a:off x="6419711" y="2192902"/>
            <a:ext cx="4752575" cy="3456454"/>
            <a:chOff x="6419711" y="2269872"/>
            <a:chExt cx="4752575" cy="3456454"/>
          </a:xfrm>
        </p:grpSpPr>
        <p:sp>
          <p:nvSpPr>
            <p:cNvPr id="23" name="Прямоугольник 17">
              <a:extLst>
                <a:ext uri="{FF2B5EF4-FFF2-40B4-BE49-F238E27FC236}">
                  <a16:creationId xmlns:a16="http://schemas.microsoft.com/office/drawing/2014/main" id="{21172EA7-B2AE-BD0F-B426-DC8195F11DD4}"/>
                </a:ext>
              </a:extLst>
            </p:cNvPr>
            <p:cNvSpPr/>
            <p:nvPr/>
          </p:nvSpPr>
          <p:spPr>
            <a:xfrm>
              <a:off x="6419711" y="2269872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Заголовок 1">
              <a:extLst>
                <a:ext uri="{FF2B5EF4-FFF2-40B4-BE49-F238E27FC236}">
                  <a16:creationId xmlns:a16="http://schemas.microsoft.com/office/drawing/2014/main" id="{708E1FB1-A630-5B24-7C3D-33858EAAB860}"/>
                </a:ext>
              </a:extLst>
            </p:cNvPr>
            <p:cNvSpPr txBox="1">
              <a:spLocks/>
            </p:cNvSpPr>
            <p:nvPr/>
          </p:nvSpPr>
          <p:spPr>
            <a:xfrm>
              <a:off x="6693909" y="2533648"/>
              <a:ext cx="4353551" cy="26100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2600" b="1" dirty="0">
                  <a:latin typeface="Raleway"/>
                </a:rPr>
                <a:t>Качественные</a:t>
              </a:r>
              <a:r>
                <a:rPr lang="en-US" sz="2600" b="1" dirty="0">
                  <a:latin typeface="Raleway"/>
                </a:rPr>
                <a:t>:</a:t>
              </a:r>
              <a:endParaRPr lang="ru-RU" sz="2600" b="1" dirty="0">
                <a:latin typeface="Raleway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Степень образования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Профессия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Пол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Параметры взаимодействия</a:t>
              </a:r>
              <a:endParaRPr lang="en-US" sz="2600">
                <a:ea typeface="Calibri Light"/>
                <a:cs typeface="Calibri Light"/>
              </a:endParaRPr>
            </a:p>
            <a:p>
              <a:pPr marL="457200" indent="-457200">
                <a:buChar char="-"/>
              </a:pPr>
              <a:r>
                <a:rPr lang="ru-RU" sz="2600" dirty="0">
                  <a:latin typeface="Raleway"/>
                </a:rPr>
                <a:t>Регион вакансии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9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4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988369" y="600494"/>
            <a:ext cx="2315555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  <a:endParaRPr lang="ru-RU" sz="2600" b="1" dirty="0">
              <a:ea typeface="Calibri"/>
              <a:cs typeface="Calibri"/>
            </a:endParaRPr>
          </a:p>
        </p:txBody>
      </p:sp>
      <p:sp>
        <p:nvSpPr>
          <p:cNvPr id="8" name="Прямоугольник 17">
            <a:extLst>
              <a:ext uri="{FF2B5EF4-FFF2-40B4-BE49-F238E27FC236}">
                <a16:creationId xmlns:a16="http://schemas.microsoft.com/office/drawing/2014/main" id="{D091AEA5-89B6-DB84-3CA0-AAD043DF5058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B2E41-7512-9164-2243-22422E2809E3}"/>
              </a:ext>
            </a:extLst>
          </p:cNvPr>
          <p:cNvSpPr txBox="1"/>
          <p:nvPr/>
        </p:nvSpPr>
        <p:spPr>
          <a:xfrm>
            <a:off x="1254882" y="1153923"/>
            <a:ext cx="967651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ea typeface="Calibri"/>
                <a:cs typeface="Calibri"/>
              </a:rPr>
              <a:t>Распределение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количества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резюме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по</a:t>
            </a:r>
            <a:r>
              <a:rPr lang="en-US" sz="2600" b="1" dirty="0">
                <a:latin typeface="Raleway"/>
                <a:ea typeface="Calibri"/>
                <a:cs typeface="Calibri"/>
              </a:rPr>
              <a:t> 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году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рождения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dirty="0" err="1">
                <a:latin typeface="Raleway"/>
                <a:ea typeface="Calibri"/>
                <a:cs typeface="Calibri"/>
              </a:rPr>
              <a:t>соискателя</a:t>
            </a:r>
            <a:endParaRPr lang="en-US" sz="2600" b="1" dirty="0">
              <a:latin typeface="Raleway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8A84-A6DF-E7A7-08DA-25B18186676D}"/>
              </a:ext>
            </a:extLst>
          </p:cNvPr>
          <p:cNvSpPr txBox="1"/>
          <p:nvPr/>
        </p:nvSpPr>
        <p:spPr>
          <a:xfrm>
            <a:off x="1893453" y="5949757"/>
            <a:ext cx="4202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 err="1">
                <a:latin typeface="Raleway"/>
                <a:cs typeface="Calibri"/>
              </a:rPr>
              <a:t>Медиана</a:t>
            </a:r>
            <a:r>
              <a:rPr lang="en-US" sz="2600" b="1" dirty="0">
                <a:latin typeface="Raleway"/>
                <a:cs typeface="Calibri"/>
              </a:rPr>
              <a:t> </a:t>
            </a:r>
            <a:r>
              <a:rPr lang="ru-RU" sz="2600" dirty="0">
                <a:latin typeface="Raleway"/>
                <a:ea typeface="+mn-lt"/>
                <a:cs typeface="+mn-lt"/>
              </a:rPr>
              <a:t>– </a:t>
            </a:r>
            <a:r>
              <a:rPr lang="en-US" sz="2600" b="1" dirty="0">
                <a:latin typeface="Calibri"/>
                <a:cs typeface="Calibri"/>
              </a:rPr>
              <a:t>1990</a:t>
            </a:r>
            <a:r>
              <a:rPr lang="en-US" sz="2600" b="1" dirty="0">
                <a:latin typeface="Raleway"/>
                <a:ea typeface="+mn-lt"/>
                <a:cs typeface="+mn-lt"/>
              </a:rPr>
              <a:t> </a:t>
            </a:r>
            <a:r>
              <a:rPr lang="ru-RU" sz="2600" dirty="0">
                <a:latin typeface="Raleway"/>
                <a:ea typeface="+mn-lt"/>
                <a:cs typeface="+mn-lt"/>
              </a:rPr>
              <a:t>– </a:t>
            </a:r>
            <a:r>
              <a:rPr lang="en-US" sz="2600" b="1" dirty="0">
                <a:latin typeface="Calibri"/>
                <a:cs typeface="Calibri"/>
              </a:rPr>
              <a:t>33 </a:t>
            </a:r>
            <a:r>
              <a:rPr lang="en-US" sz="2600" b="1" dirty="0" err="1">
                <a:latin typeface="Raleway"/>
                <a:cs typeface="Calibri"/>
              </a:rPr>
              <a:t>года</a:t>
            </a:r>
            <a:endParaRPr lang="en-US" sz="2600" b="1" dirty="0">
              <a:latin typeface="Raleway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3698-8F2A-B68E-03B6-BED0B6FAA3A1}"/>
              </a:ext>
            </a:extLst>
          </p:cNvPr>
          <p:cNvSpPr txBox="1"/>
          <p:nvPr/>
        </p:nvSpPr>
        <p:spPr>
          <a:xfrm>
            <a:off x="7004243" y="5949756"/>
            <a:ext cx="33404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 err="1">
                <a:latin typeface="Raleway"/>
                <a:cs typeface="Calibri"/>
              </a:rPr>
              <a:t>Мода</a:t>
            </a:r>
            <a:r>
              <a:rPr lang="en-US" sz="2600" b="1" dirty="0">
                <a:latin typeface="Raleway"/>
                <a:cs typeface="Calibri"/>
              </a:rPr>
              <a:t> </a:t>
            </a:r>
            <a:r>
              <a:rPr lang="ru-RU" sz="2600" dirty="0">
                <a:ea typeface="+mn-lt"/>
                <a:cs typeface="+mn-lt"/>
              </a:rPr>
              <a:t>– </a:t>
            </a:r>
            <a:r>
              <a:rPr lang="en-US" sz="2600" b="1" dirty="0">
                <a:cs typeface="Calibri"/>
              </a:rPr>
              <a:t>1998 </a:t>
            </a:r>
            <a:r>
              <a:rPr lang="ru-RU" sz="2600" dirty="0">
                <a:ea typeface="+mn-lt"/>
                <a:cs typeface="+mn-lt"/>
              </a:rPr>
              <a:t>–</a:t>
            </a:r>
            <a:r>
              <a:rPr lang="ru-RU" sz="2600" b="1" dirty="0">
                <a:ea typeface="+mn-lt"/>
                <a:cs typeface="+mn-lt"/>
              </a:rPr>
              <a:t> </a:t>
            </a:r>
            <a:r>
              <a:rPr lang="en-US" sz="2600" b="1" dirty="0">
                <a:cs typeface="Calibri"/>
              </a:rPr>
              <a:t>25 </a:t>
            </a:r>
            <a:r>
              <a:rPr lang="en-US" sz="2600" b="1" dirty="0" err="1">
                <a:latin typeface="Raleway"/>
                <a:cs typeface="Calibri"/>
              </a:rPr>
              <a:t>лет</a:t>
            </a:r>
            <a:endParaRPr lang="en-US" sz="2600" b="1" dirty="0">
              <a:latin typeface="Raleway"/>
              <a:cs typeface="Calibri"/>
            </a:endParaRP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3D90134D-5AC0-452A-8372-F150D70CF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476" y="2092806"/>
            <a:ext cx="84582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45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6E-C5B7-01E9-C66F-B63BEBFD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BCF19-5785-3025-C2FC-0A13708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5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905B3-96BD-9559-01DB-6816D72B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A7447E-ED8F-BBB2-4008-FB97D99CD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03F40C-B68C-2CCA-E189-D2563337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36ED6E-4307-10A0-B351-3B091C80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DDA238-97FF-18CA-A404-D3FAC97B7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03EFC2-4B83-99B6-D710-156A01E0F587}"/>
              </a:ext>
            </a:extLst>
          </p:cNvPr>
          <p:cNvSpPr txBox="1"/>
          <p:nvPr/>
        </p:nvSpPr>
        <p:spPr>
          <a:xfrm>
            <a:off x="4988369" y="600494"/>
            <a:ext cx="2315555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Вступление</a:t>
            </a:r>
            <a:endParaRPr lang="ru-RU" sz="2600" b="1" dirty="0">
              <a:ea typeface="Calibri"/>
              <a:cs typeface="Calibri"/>
            </a:endParaRPr>
          </a:p>
        </p:txBody>
      </p:sp>
      <p:sp>
        <p:nvSpPr>
          <p:cNvPr id="6" name="Прямоугольник 17">
            <a:extLst>
              <a:ext uri="{FF2B5EF4-FFF2-40B4-BE49-F238E27FC236}">
                <a16:creationId xmlns:a16="http://schemas.microsoft.com/office/drawing/2014/main" id="{9FE01DFD-EFD5-A407-6F91-23C47839FB05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79E8E-4177-EA8A-CBDC-06DD5F219F64}"/>
              </a:ext>
            </a:extLst>
          </p:cNvPr>
          <p:cNvSpPr txBox="1"/>
          <p:nvPr/>
        </p:nvSpPr>
        <p:spPr>
          <a:xfrm>
            <a:off x="4179454" y="1177636"/>
            <a:ext cx="39408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ea typeface="Calibri"/>
                <a:cs typeface="Calibri"/>
              </a:rPr>
              <a:t>Матрица</a:t>
            </a:r>
            <a:r>
              <a:rPr lang="en-US" sz="2600" b="1" dirty="0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корелляции</a:t>
            </a:r>
            <a:endParaRPr lang="en-US" sz="2600" b="1" err="1">
              <a:latin typeface="Raleway"/>
            </a:endParaRPr>
          </a:p>
        </p:txBody>
      </p:sp>
      <p:pic>
        <p:nvPicPr>
          <p:cNvPr id="4" name="Picture 3" descr="A yellow and brown squares with numbers&#10;&#10;Description automatically generated">
            <a:extLst>
              <a:ext uri="{FF2B5EF4-FFF2-40B4-BE49-F238E27FC236}">
                <a16:creationId xmlns:a16="http://schemas.microsoft.com/office/drawing/2014/main" id="{4C66F19D-52BB-691F-36C2-0A7ECEEBF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550" y="1773719"/>
            <a:ext cx="8586353" cy="4634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16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6</a:t>
            </a:fld>
            <a:endParaRPr lang="en-UA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B1BDE3-4C27-5900-6EC0-882D78BEF7E5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1C1AFF6F-CF75-5EFE-524D-5CC749B0CCB6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343775-5212-6803-89F8-E717F57151DB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dirty="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пропущенными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значениями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и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дубликатами</a:t>
              </a:r>
              <a:endParaRPr lang="en-US" sz="3000" dirty="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2028F4-75C8-B367-F5D1-04A7BE52357F}"/>
              </a:ext>
            </a:extLst>
          </p:cNvPr>
          <p:cNvGrpSpPr/>
          <p:nvPr/>
        </p:nvGrpSpPr>
        <p:grpSpPr>
          <a:xfrm>
            <a:off x="1054923" y="2454601"/>
            <a:ext cx="10071180" cy="1685846"/>
            <a:chOff x="1054923" y="2008177"/>
            <a:chExt cx="10071180" cy="1685846"/>
          </a:xfrm>
        </p:grpSpPr>
        <p:sp>
          <p:nvSpPr>
            <p:cNvPr id="27" name="Прямоугольник 17">
              <a:extLst>
                <a:ext uri="{FF2B5EF4-FFF2-40B4-BE49-F238E27FC236}">
                  <a16:creationId xmlns:a16="http://schemas.microsoft.com/office/drawing/2014/main" id="{421CA55F-6E4C-EEEC-5FDB-AC4AAD04A6B3}"/>
                </a:ext>
              </a:extLst>
            </p:cNvPr>
            <p:cNvSpPr/>
            <p:nvPr/>
          </p:nvSpPr>
          <p:spPr>
            <a:xfrm>
              <a:off x="1054923" y="2008177"/>
              <a:ext cx="10071180" cy="15860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E8C2DD-EB54-642C-ABE6-42F5BDFD4D77}"/>
                </a:ext>
              </a:extLst>
            </p:cNvPr>
            <p:cNvSpPr txBox="1"/>
            <p:nvPr/>
          </p:nvSpPr>
          <p:spPr>
            <a:xfrm>
              <a:off x="1116061" y="2124363"/>
              <a:ext cx="9959876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</a:rPr>
                <a:t>Существуют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дубликаты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b="1" i="1" err="1">
                  <a:latin typeface="Raleway"/>
                </a:rPr>
                <a:t>topic_id</a:t>
              </a:r>
              <a:r>
                <a:rPr lang="en-US" sz="2600" dirty="0">
                  <a:latin typeface="Raleway"/>
                </a:rPr>
                <a:t>, </a:t>
              </a:r>
              <a:r>
                <a:rPr lang="en-US" sz="2600" err="1">
                  <a:latin typeface="Raleway"/>
                </a:rPr>
                <a:t>но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все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данные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разные</a:t>
              </a:r>
              <a:endParaRPr lang="en-US" sz="2600" dirty="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dirty="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пропущенные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значения</a:t>
              </a:r>
              <a:r>
                <a:rPr lang="en-US" sz="2600" dirty="0">
                  <a:latin typeface="Raleway"/>
                </a:rPr>
                <a:t> в </a:t>
              </a:r>
              <a:r>
                <a:rPr lang="en-US" sz="2600" b="1" i="1" dirty="0" err="1">
                  <a:latin typeface="Raleway"/>
                </a:rPr>
                <a:t>education_level</a:t>
              </a:r>
              <a:r>
                <a:rPr lang="en-US" sz="2600" dirty="0">
                  <a:latin typeface="Raleway"/>
                </a:rPr>
                <a:t>, </a:t>
              </a:r>
              <a:r>
                <a:rPr lang="en-US" sz="2600" b="1" i="1" dirty="0" err="1">
                  <a:latin typeface="Raleway"/>
                </a:rPr>
                <a:t>initial_state</a:t>
              </a:r>
              <a:r>
                <a:rPr lang="en-US" sz="2600" dirty="0">
                  <a:latin typeface="Raleway"/>
                </a:rPr>
                <a:t> и </a:t>
              </a:r>
              <a:r>
                <a:rPr lang="en-US" sz="2600" b="1" i="1" dirty="0" err="1">
                  <a:latin typeface="Raleway"/>
                </a:rPr>
                <a:t>final_state</a:t>
              </a:r>
              <a:endParaRPr lang="en-US" sz="2600" b="1" i="1" dirty="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endParaRPr lang="en-US" dirty="0">
                <a:latin typeface="Raleway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DD7727-D5A7-3BF3-B3C0-411BEED6ED21}"/>
              </a:ext>
            </a:extLst>
          </p:cNvPr>
          <p:cNvGrpSpPr/>
          <p:nvPr/>
        </p:nvGrpSpPr>
        <p:grpSpPr>
          <a:xfrm>
            <a:off x="3497751" y="4503218"/>
            <a:ext cx="5190612" cy="1530210"/>
            <a:chOff x="3990356" y="4641763"/>
            <a:chExt cx="4877713" cy="1389664"/>
          </a:xfrm>
        </p:grpSpPr>
        <p:sp>
          <p:nvSpPr>
            <p:cNvPr id="24" name="Прямоугольник 3">
              <a:extLst>
                <a:ext uri="{FF2B5EF4-FFF2-40B4-BE49-F238E27FC236}">
                  <a16:creationId xmlns:a16="http://schemas.microsoft.com/office/drawing/2014/main" id="{86974423-62CA-68D1-0574-AF1B54B9DE36}"/>
                </a:ext>
              </a:extLst>
            </p:cNvPr>
            <p:cNvSpPr/>
            <p:nvPr/>
          </p:nvSpPr>
          <p:spPr>
            <a:xfrm>
              <a:off x="3990356" y="4641763"/>
              <a:ext cx="4877713" cy="1389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EC960F-3EA2-855A-5198-2F6E83F0D767}"/>
                </a:ext>
              </a:extLst>
            </p:cNvPr>
            <p:cNvSpPr txBox="1"/>
            <p:nvPr/>
          </p:nvSpPr>
          <p:spPr>
            <a:xfrm>
              <a:off x="4111109" y="4840687"/>
              <a:ext cx="4721656" cy="9223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Удалено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b="1" dirty="0">
                  <a:latin typeface="Calibri"/>
                  <a:ea typeface="Calibri"/>
                  <a:cs typeface="Calibri"/>
                </a:rPr>
                <a:t>1 114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значений</a:t>
              </a:r>
              <a:endParaRPr lang="ru-RU" sz="3000">
                <a:latin typeface="Raleway"/>
                <a:ea typeface="Calibri"/>
                <a:cs typeface="Calibri"/>
              </a:endParaRPr>
            </a:p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Осталось</a:t>
              </a:r>
              <a:r>
                <a:rPr lang="ru-RU" sz="3000" dirty="0">
                  <a:latin typeface="Raleway"/>
                  <a:ea typeface="+mn-lt"/>
                  <a:cs typeface="+mn-lt"/>
                </a:rPr>
                <a:t> </a:t>
              </a:r>
              <a:r>
                <a:rPr lang="ru-RU" sz="3000" b="1" dirty="0">
                  <a:latin typeface="Calibri"/>
                  <a:ea typeface="+mn-lt"/>
                  <a:cs typeface="+mn-lt"/>
                </a:rPr>
                <a:t>99,7</a:t>
              </a:r>
              <a:r>
                <a:rPr lang="ru-RU" sz="3000" b="1" dirty="0">
                  <a:latin typeface="Raleway"/>
                  <a:ea typeface="+mn-lt"/>
                  <a:cs typeface="+mn-lt"/>
                </a:rPr>
                <a:t>%</a:t>
              </a:r>
              <a:r>
                <a:rPr lang="ru-RU" sz="3000" dirty="0">
                  <a:latin typeface="Raleway"/>
                  <a:ea typeface="+mn-lt"/>
                  <a:cs typeface="+mn-lt"/>
                </a:rPr>
                <a:t> </a:t>
              </a:r>
              <a:r>
                <a:rPr lang="ru-RU" sz="3000" err="1">
                  <a:latin typeface="Raleway"/>
                  <a:ea typeface="+mn-lt"/>
                  <a:cs typeface="+mn-lt"/>
                </a:rPr>
                <a:t>датасета</a:t>
              </a:r>
              <a:endParaRPr lang="ru-RU" sz="3000">
                <a:latin typeface="Raleway"/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5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9225E-804E-5FFB-BD67-9BAA676F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17">
            <a:extLst>
              <a:ext uri="{FF2B5EF4-FFF2-40B4-BE49-F238E27FC236}">
                <a16:creationId xmlns:a16="http://schemas.microsoft.com/office/drawing/2014/main" id="{D24371E4-B5B9-9E8D-C00B-04DB7574A9D2}"/>
              </a:ext>
            </a:extLst>
          </p:cNvPr>
          <p:cNvSpPr/>
          <p:nvPr/>
        </p:nvSpPr>
        <p:spPr>
          <a:xfrm>
            <a:off x="5865529" y="3539871"/>
            <a:ext cx="5252877" cy="964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3" name="Прямоугольник 17">
            <a:extLst>
              <a:ext uri="{FF2B5EF4-FFF2-40B4-BE49-F238E27FC236}">
                <a16:creationId xmlns:a16="http://schemas.microsoft.com/office/drawing/2014/main" id="{D79FD2B7-65E7-0F13-1B36-A3E0F62030A0}"/>
              </a:ext>
            </a:extLst>
          </p:cNvPr>
          <p:cNvSpPr/>
          <p:nvPr/>
        </p:nvSpPr>
        <p:spPr>
          <a:xfrm>
            <a:off x="5873226" y="2354539"/>
            <a:ext cx="5245180" cy="94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B1C195-86C8-2730-498B-9366841C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2095C-D288-2297-9AC5-0F8F3E98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C035-3980-C5E0-9C5A-705D85F80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31882-FD91-04F5-222D-9B15E7A76A32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3A7B25-7997-D9DA-3D2F-995E00CAE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284368-1A8F-C13D-09A8-AA105F950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11E39CE-8723-A03A-3288-0111F67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7</a:t>
            </a:fld>
            <a:endParaRPr lang="en-UA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5248BB-1DC5-6BA2-0C55-6E1C44461B88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5E9C23C3-70A6-F6A2-E32D-1997570C6AED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E5D4F-3D11-5482-42AC-FA08A83D051D}"/>
                </a:ext>
              </a:extLst>
            </p:cNvPr>
            <p:cNvSpPr txBox="1"/>
            <p:nvPr/>
          </p:nvSpPr>
          <p:spPr>
            <a:xfrm>
              <a:off x="1200727" y="1308483"/>
              <a:ext cx="9882906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Введение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новых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переменных</a:t>
              </a:r>
              <a:endParaRPr lang="en-US" sz="3000">
                <a:latin typeface="Raleway"/>
                <a:cs typeface="Calibri"/>
              </a:endParaRPr>
            </a:p>
          </p:txBody>
        </p:sp>
      </p:grpSp>
      <p:sp>
        <p:nvSpPr>
          <p:cNvPr id="22" name="Прямоугольник 17">
            <a:extLst>
              <a:ext uri="{FF2B5EF4-FFF2-40B4-BE49-F238E27FC236}">
                <a16:creationId xmlns:a16="http://schemas.microsoft.com/office/drawing/2014/main" id="{7AE4CEFE-2903-78FB-5306-73579BC447E2}"/>
              </a:ext>
            </a:extLst>
          </p:cNvPr>
          <p:cNvSpPr/>
          <p:nvPr/>
        </p:nvSpPr>
        <p:spPr>
          <a:xfrm>
            <a:off x="5865528" y="4732902"/>
            <a:ext cx="5260573" cy="1749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4B486-CAA2-8179-CEAB-431509DA4C73}"/>
              </a:ext>
            </a:extLst>
          </p:cNvPr>
          <p:cNvSpPr txBox="1"/>
          <p:nvPr/>
        </p:nvSpPr>
        <p:spPr>
          <a:xfrm>
            <a:off x="6103699" y="3579092"/>
            <a:ext cx="4641271" cy="923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study_months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количество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месяцев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обучения</a:t>
            </a:r>
            <a:endParaRPr lang="en-US" sz="2600">
              <a:latin typeface="Raleway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615D9-C9DE-879E-EC18-C0753D22317E}"/>
              </a:ext>
            </a:extLst>
          </p:cNvPr>
          <p:cNvSpPr txBox="1"/>
          <p:nvPr/>
        </p:nvSpPr>
        <p:spPr>
          <a:xfrm>
            <a:off x="5988241" y="4949152"/>
            <a:ext cx="5026123" cy="1308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successful_topic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готовность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работодателя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пригласить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соискателя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на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собеседование</a:t>
            </a:r>
            <a:endParaRPr lang="en-US" sz="2600">
              <a:latin typeface="Raleway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BF36-5143-F02F-CFD6-EC67FF375659}"/>
              </a:ext>
            </a:extLst>
          </p:cNvPr>
          <p:cNvSpPr txBox="1"/>
          <p:nvPr/>
        </p:nvSpPr>
        <p:spPr>
          <a:xfrm>
            <a:off x="6373090" y="2586182"/>
            <a:ext cx="4102485" cy="500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applicant_age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возраст</a:t>
            </a:r>
            <a:r>
              <a:rPr lang="en-US" sz="2600" dirty="0">
                <a:latin typeface="Raleway"/>
                <a:cs typeface="Calibri"/>
              </a:rPr>
              <a:t> </a:t>
            </a:r>
            <a:endParaRPr lang="en-US"/>
          </a:p>
        </p:txBody>
      </p:sp>
      <p:sp>
        <p:nvSpPr>
          <p:cNvPr id="46" name="Прямоугольник 3">
            <a:extLst>
              <a:ext uri="{FF2B5EF4-FFF2-40B4-BE49-F238E27FC236}">
                <a16:creationId xmlns:a16="http://schemas.microsoft.com/office/drawing/2014/main" id="{86FC3A94-5118-655B-4DD6-C9C7A483ECBF}"/>
              </a:ext>
            </a:extLst>
          </p:cNvPr>
          <p:cNvSpPr/>
          <p:nvPr/>
        </p:nvSpPr>
        <p:spPr>
          <a:xfrm>
            <a:off x="1057810" y="235576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1" name="Прямоугольник 3">
            <a:extLst>
              <a:ext uri="{FF2B5EF4-FFF2-40B4-BE49-F238E27FC236}">
                <a16:creationId xmlns:a16="http://schemas.microsoft.com/office/drawing/2014/main" id="{74B86B9D-EE1B-46C3-7817-64AFC1AA8785}"/>
              </a:ext>
            </a:extLst>
          </p:cNvPr>
          <p:cNvSpPr/>
          <p:nvPr/>
        </p:nvSpPr>
        <p:spPr>
          <a:xfrm>
            <a:off x="1057810" y="354879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2" name="Прямоугольник 3">
            <a:extLst>
              <a:ext uri="{FF2B5EF4-FFF2-40B4-BE49-F238E27FC236}">
                <a16:creationId xmlns:a16="http://schemas.microsoft.com/office/drawing/2014/main" id="{B9316FA6-F098-8CE0-804A-99AC2C569835}"/>
              </a:ext>
            </a:extLst>
          </p:cNvPr>
          <p:cNvSpPr/>
          <p:nvPr/>
        </p:nvSpPr>
        <p:spPr>
          <a:xfrm>
            <a:off x="1057809" y="4734128"/>
            <a:ext cx="3658918" cy="1743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C9CD4-0F2E-56A7-863A-BEC9B56ABB5C}"/>
              </a:ext>
            </a:extLst>
          </p:cNvPr>
          <p:cNvSpPr txBox="1"/>
          <p:nvPr/>
        </p:nvSpPr>
        <p:spPr>
          <a:xfrm>
            <a:off x="1516302" y="2578485"/>
            <a:ext cx="27401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dirty="0" err="1">
                <a:latin typeface="Raleway"/>
                <a:cs typeface="Calibri"/>
              </a:rPr>
              <a:t>year_of_birth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F27B4-01BB-132B-2E43-4D78C0B9C71A}"/>
              </a:ext>
            </a:extLst>
          </p:cNvPr>
          <p:cNvSpPr txBox="1"/>
          <p:nvPr/>
        </p:nvSpPr>
        <p:spPr>
          <a:xfrm>
            <a:off x="1362365" y="3779213"/>
            <a:ext cx="305569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education_level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F2-FCA1-918A-C41E-6FAC5F32FFBE}"/>
              </a:ext>
            </a:extLst>
          </p:cNvPr>
          <p:cNvSpPr txBox="1"/>
          <p:nvPr/>
        </p:nvSpPr>
        <p:spPr>
          <a:xfrm>
            <a:off x="1778001" y="4949153"/>
            <a:ext cx="2224424" cy="1300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i="1" err="1">
                <a:latin typeface="Raleway"/>
                <a:cs typeface="Calibri"/>
              </a:rPr>
              <a:t>initial_state</a:t>
            </a:r>
            <a:endParaRPr lang="en-US"/>
          </a:p>
          <a:p>
            <a:endParaRPr lang="en-US" sz="2600" b="1" i="1" dirty="0">
              <a:latin typeface="Raleway"/>
              <a:cs typeface="Calibri"/>
            </a:endParaRPr>
          </a:p>
          <a:p>
            <a:pPr algn="ctr"/>
            <a:r>
              <a:rPr lang="en-US" sz="2600" b="1" i="1" err="1">
                <a:latin typeface="Raleway"/>
                <a:cs typeface="Calibri"/>
              </a:rPr>
              <a:t>final_state</a:t>
            </a:r>
            <a:endParaRPr lang="en-US" sz="2600" b="1" i="1">
              <a:latin typeface="Raleway"/>
              <a:cs typeface="Calibri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5958B76-9C30-4C17-1D0C-81C55D27C69A}"/>
              </a:ext>
            </a:extLst>
          </p:cNvPr>
          <p:cNvSpPr/>
          <p:nvPr/>
        </p:nvSpPr>
        <p:spPr>
          <a:xfrm>
            <a:off x="4856788" y="264775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0458D2A-01F3-1AF7-50CC-6FCE52983BC0}"/>
              </a:ext>
            </a:extLst>
          </p:cNvPr>
          <p:cNvSpPr/>
          <p:nvPr/>
        </p:nvSpPr>
        <p:spPr>
          <a:xfrm>
            <a:off x="4856788" y="3794605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D50C22-3372-B79D-C2D5-1213DD0E3E08}"/>
              </a:ext>
            </a:extLst>
          </p:cNvPr>
          <p:cNvSpPr/>
          <p:nvPr/>
        </p:nvSpPr>
        <p:spPr>
          <a:xfrm>
            <a:off x="4856787" y="538787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E7FDB-33AB-8E16-BE8A-7860B2A5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1CFE3-EE26-53D2-2174-15A4AD55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EFB2F-B6CA-BE72-F335-8C58B49B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14B85B-E7A0-4111-3A8D-2E7E8D45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850EC-F331-5384-529B-4D2A00958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541A6C-B9F2-9965-89B4-0F25286B0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76DA2D6-54AE-F32A-E6A2-FF6F662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8</a:t>
            </a:fld>
            <a:endParaRPr lang="en-UA" sz="3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8901-209F-B3AB-BB86-AF1248FE4DB1}"/>
              </a:ext>
            </a:extLst>
          </p:cNvPr>
          <p:cNvSpPr txBox="1"/>
          <p:nvPr/>
        </p:nvSpPr>
        <p:spPr>
          <a:xfrm>
            <a:off x="4625266" y="634301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 dirty="0"/>
              <a:t>Предобработка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5AD46-D094-B11C-9D4E-D10136AF3BAB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0" name="Прямоугольник 12">
              <a:extLst>
                <a:ext uri="{FF2B5EF4-FFF2-40B4-BE49-F238E27FC236}">
                  <a16:creationId xmlns:a16="http://schemas.microsoft.com/office/drawing/2014/main" id="{DF3AC9EE-7270-216E-3187-38DB556090E7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C4FB5-AB8E-6F05-2835-449CDE712033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выбросами</a:t>
              </a:r>
              <a:r>
                <a:rPr lang="en-US" sz="3000" dirty="0">
                  <a:latin typeface="Raleway"/>
                  <a:ea typeface="Calibri"/>
                  <a:cs typeface="Calibri"/>
                </a:rPr>
                <a:t>. </a:t>
              </a:r>
              <a:r>
                <a:rPr lang="en-US" sz="3000" dirty="0" err="1">
                  <a:latin typeface="Raleway"/>
                  <a:ea typeface="Calibri"/>
                  <a:cs typeface="Calibri"/>
                </a:rPr>
                <a:t>Очистка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F76A31-B201-4DAA-FD76-B3EC7293A4E4}"/>
              </a:ext>
            </a:extLst>
          </p:cNvPr>
          <p:cNvGrpSpPr/>
          <p:nvPr/>
        </p:nvGrpSpPr>
        <p:grpSpPr>
          <a:xfrm>
            <a:off x="1054923" y="2454602"/>
            <a:ext cx="10097983" cy="1578391"/>
            <a:chOff x="1008741" y="2316056"/>
            <a:chExt cx="10097983" cy="1701542"/>
          </a:xfrm>
        </p:grpSpPr>
        <p:sp>
          <p:nvSpPr>
            <p:cNvPr id="24" name="Прямоугольник 17">
              <a:extLst>
                <a:ext uri="{FF2B5EF4-FFF2-40B4-BE49-F238E27FC236}">
                  <a16:creationId xmlns:a16="http://schemas.microsoft.com/office/drawing/2014/main" id="{EDE8DF98-F652-CB7B-276D-31D7BC997285}"/>
                </a:ext>
              </a:extLst>
            </p:cNvPr>
            <p:cNvSpPr/>
            <p:nvPr/>
          </p:nvSpPr>
          <p:spPr>
            <a:xfrm>
              <a:off x="1008741" y="2316056"/>
              <a:ext cx="10071180" cy="170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E38547-000F-8A78-DD91-C6E10D025D47}"/>
                </a:ext>
              </a:extLst>
            </p:cNvPr>
            <p:cNvSpPr txBox="1"/>
            <p:nvPr/>
          </p:nvSpPr>
          <p:spPr>
            <a:xfrm>
              <a:off x="1031395" y="2468251"/>
              <a:ext cx="10075329" cy="13935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  <a:ea typeface="+mn-lt"/>
                  <a:cs typeface="+mn-lt"/>
                </a:rPr>
                <a:t>Удаляем</a:t>
              </a:r>
              <a:r>
                <a:rPr lang="en-US" sz="2600" dirty="0">
                  <a:latin typeface="Raleway"/>
                  <a:ea typeface="+mn-lt"/>
                  <a:cs typeface="+mn-lt"/>
                </a:rPr>
                <a:t> </a:t>
              </a:r>
              <a:r>
                <a:rPr lang="en-US" sz="2600" b="1" i="1" err="1">
                  <a:latin typeface="Raleway"/>
                  <a:ea typeface="+mn-lt"/>
                  <a:cs typeface="+mn-lt"/>
                </a:rPr>
                <a:t>applicant_age</a:t>
              </a:r>
              <a:r>
                <a:rPr lang="en-US" sz="2600" b="1" i="1" dirty="0">
                  <a:latin typeface="Raleway"/>
                  <a:ea typeface="+mn-lt"/>
                  <a:cs typeface="+mn-lt"/>
                </a:rPr>
                <a:t> &gt; </a:t>
              </a:r>
              <a:r>
                <a:rPr lang="en-US" sz="2600" b="1" dirty="0">
                  <a:latin typeface="Calibri"/>
                  <a:ea typeface="+mn-lt"/>
                  <a:cs typeface="+mn-lt"/>
                </a:rPr>
                <a:t>74</a:t>
              </a:r>
              <a:endParaRPr lang="en-US" sz="2600" b="1" dirty="0">
                <a:latin typeface="Calibri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dirty="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dirty="0" err="1">
                  <a:latin typeface="Raleway"/>
                </a:rPr>
                <a:t>выбросы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b="1" i="1" dirty="0" err="1">
                  <a:latin typeface="Raleway"/>
                </a:rPr>
                <a:t>work_experience_months</a:t>
              </a:r>
              <a:r>
                <a:rPr lang="en-US" sz="2600" b="1" i="1" dirty="0">
                  <a:latin typeface="Raleway"/>
                </a:rPr>
                <a:t> </a:t>
              </a:r>
              <a:r>
                <a:rPr lang="en-US" sz="2600" dirty="0">
                  <a:latin typeface="Raleway"/>
                </a:rPr>
                <a:t>и</a:t>
              </a:r>
              <a:r>
                <a:rPr lang="en-US" sz="2600" b="1" i="1" dirty="0">
                  <a:latin typeface="Raleway"/>
                </a:rPr>
                <a:t> </a:t>
              </a:r>
              <a:r>
                <a:rPr lang="en-US" sz="2600" b="1" i="1" dirty="0" err="1">
                  <a:latin typeface="Raleway"/>
                </a:rPr>
                <a:t>study_months</a:t>
              </a:r>
              <a:endParaRPr lang="en-US" sz="2600" b="1" i="1" dirty="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dirty="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 </a:t>
              </a:r>
              <a:r>
                <a:rPr lang="en-US" sz="2600" dirty="0" err="1">
                  <a:latin typeface="Raleway"/>
                </a:rPr>
                <a:t>волонтёров</a:t>
              </a:r>
            </a:p>
          </p:txBody>
        </p:sp>
      </p:grp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BEB7D9D8-99A4-F4A2-8E2B-A17E34EE677F}"/>
              </a:ext>
            </a:extLst>
          </p:cNvPr>
          <p:cNvSpPr/>
          <p:nvPr/>
        </p:nvSpPr>
        <p:spPr>
          <a:xfrm>
            <a:off x="3497751" y="4503218"/>
            <a:ext cx="5190612" cy="153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268DA-AC53-FBFA-70B7-3ADDB2648054}"/>
              </a:ext>
            </a:extLst>
          </p:cNvPr>
          <p:cNvSpPr txBox="1"/>
          <p:nvPr/>
        </p:nvSpPr>
        <p:spPr>
          <a:xfrm>
            <a:off x="3626250" y="4722261"/>
            <a:ext cx="50245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>
                <a:latin typeface="Raleway"/>
                <a:ea typeface="Calibri"/>
                <a:cs typeface="Calibri"/>
              </a:rPr>
              <a:t>Удалено</a:t>
            </a:r>
            <a:r>
              <a:rPr lang="en-US" sz="3000" dirty="0">
                <a:latin typeface="Raleway"/>
                <a:ea typeface="Calibri"/>
                <a:cs typeface="Calibri"/>
              </a:rPr>
              <a:t> </a:t>
            </a:r>
            <a:r>
              <a:rPr lang="en-US" sz="3000" b="1" dirty="0">
                <a:latin typeface="Calibri"/>
                <a:ea typeface="Calibri"/>
                <a:cs typeface="Calibri"/>
              </a:rPr>
              <a:t>14 773</a:t>
            </a:r>
            <a:r>
              <a:rPr lang="en-US" sz="3000" dirty="0">
                <a:latin typeface="Raleway"/>
                <a:ea typeface="Calibri"/>
                <a:cs typeface="Calibri"/>
              </a:rPr>
              <a:t> </a:t>
            </a:r>
            <a:r>
              <a:rPr lang="en-US" sz="3000" dirty="0" err="1">
                <a:latin typeface="Raleway"/>
                <a:ea typeface="Calibri"/>
                <a:cs typeface="Calibri"/>
              </a:rPr>
              <a:t>значений</a:t>
            </a:r>
            <a:endParaRPr lang="ru-RU" sz="3000" dirty="0" err="1">
              <a:latin typeface="Raleway"/>
              <a:ea typeface="Calibri"/>
              <a:cs typeface="Calibri"/>
            </a:endParaRPr>
          </a:p>
          <a:p>
            <a:pPr algn="ctr"/>
            <a:r>
              <a:rPr lang="en-US" sz="3000" dirty="0" err="1">
                <a:latin typeface="Raleway"/>
                <a:ea typeface="Calibri"/>
                <a:cs typeface="Calibri"/>
              </a:rPr>
              <a:t>Осталось</a:t>
            </a:r>
            <a:r>
              <a:rPr lang="ru-RU" sz="3000" dirty="0">
                <a:latin typeface="Raleway"/>
                <a:ea typeface="+mn-lt"/>
                <a:cs typeface="+mn-lt"/>
              </a:rPr>
              <a:t> </a:t>
            </a:r>
            <a:r>
              <a:rPr lang="ru-RU" sz="3000" b="1" dirty="0">
                <a:latin typeface="Calibri"/>
                <a:ea typeface="+mn-lt"/>
                <a:cs typeface="+mn-lt"/>
              </a:rPr>
              <a:t>96,8</a:t>
            </a:r>
            <a:r>
              <a:rPr lang="ru-RU" sz="3000" b="1" dirty="0">
                <a:latin typeface="Raleway"/>
                <a:ea typeface="+mn-lt"/>
                <a:cs typeface="+mn-lt"/>
              </a:rPr>
              <a:t>%</a:t>
            </a:r>
            <a:r>
              <a:rPr lang="ru-RU" sz="3000" dirty="0">
                <a:latin typeface="Raleway"/>
                <a:ea typeface="+mn-lt"/>
                <a:cs typeface="+mn-lt"/>
              </a:rPr>
              <a:t> </a:t>
            </a:r>
            <a:r>
              <a:rPr lang="ru-RU" sz="3000" dirty="0" err="1">
                <a:latin typeface="Raleway"/>
                <a:ea typeface="+mn-lt"/>
                <a:cs typeface="+mn-lt"/>
              </a:rPr>
              <a:t>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18152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834706" y="4075969"/>
            <a:ext cx="399707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253208" y="1376352"/>
            <a:ext cx="3735635" cy="167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Гипотеза и механизм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10672" y="6301486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9</a:t>
            </a:fld>
            <a:endParaRPr lang="en-UA" sz="3000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343" y="1562867"/>
            <a:ext cx="3997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</a:t>
            </a:r>
            <a:r>
              <a:rPr lang="ru-RU" sz="2800" b="1" dirty="0"/>
              <a:t>профессия</a:t>
            </a:r>
            <a:r>
              <a:rPr lang="en-US" sz="2800" b="1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регион</a:t>
            </a:r>
            <a:r>
              <a:rPr lang="ru-RU" sz="2800" dirty="0"/>
              <a:t> влияют на </a:t>
            </a:r>
            <a:r>
              <a:rPr lang="ru-RU" sz="2800" b="1" dirty="0"/>
              <a:t>требования </a:t>
            </a:r>
            <a:r>
              <a:rPr lang="ru-RU" sz="2800" dirty="0"/>
              <a:t>работодателей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2" y="1462574"/>
            <a:ext cx="1585583" cy="15855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64" y="1754307"/>
            <a:ext cx="829672" cy="829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1125" y="1421624"/>
            <a:ext cx="376771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Требования работодателя – </a:t>
            </a:r>
            <a:r>
              <a:rPr lang="ru-RU" sz="2000" b="1" dirty="0"/>
              <a:t>статистически значимые</a:t>
            </a:r>
            <a:r>
              <a:rPr lang="ru-RU" sz="2000" dirty="0"/>
              <a:t> переменные для</a:t>
            </a:r>
            <a:r>
              <a:rPr lang="en-US" sz="2000" dirty="0"/>
              <a:t> </a:t>
            </a:r>
            <a:r>
              <a:rPr lang="en-US" sz="2000" b="1" dirty="0" err="1"/>
              <a:t>successful_topic</a:t>
            </a:r>
            <a:r>
              <a:rPr lang="ru-RU" sz="2000" dirty="0"/>
              <a:t>(например, опыт работы и месяцы учебы)</a:t>
            </a:r>
            <a:endParaRPr lang="ru-RU" sz="2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7" y="4202523"/>
            <a:ext cx="1624308" cy="16243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98079" y="4075968"/>
            <a:ext cx="3933697" cy="19389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Существуют </a:t>
            </a:r>
            <a:r>
              <a:rPr lang="ru-RU" sz="2400" b="1" dirty="0"/>
              <a:t>регионы</a:t>
            </a:r>
            <a:r>
              <a:rPr lang="ru-RU" sz="2400" dirty="0"/>
              <a:t> в которых требования работодателей внутри одной </a:t>
            </a:r>
            <a:r>
              <a:rPr lang="ru-RU" sz="2400" b="1" dirty="0"/>
              <a:t>профессии</a:t>
            </a:r>
            <a:r>
              <a:rPr lang="ru-RU" sz="2400" dirty="0"/>
              <a:t> существенно </a:t>
            </a:r>
            <a:r>
              <a:rPr lang="ru-RU" sz="2400" b="1" dirty="0"/>
              <a:t>различаются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00" y="3972018"/>
            <a:ext cx="1291425" cy="129142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462142" y="3384073"/>
            <a:ext cx="2380649" cy="681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В одних регионах большее население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9172875" y="4363724"/>
            <a:ext cx="2380649" cy="681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</a:rPr>
              <a:t>Большее предложение труда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042463" y="5442525"/>
            <a:ext cx="2380649" cy="6817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ysClr val="windowText" lastClr="000000"/>
                </a:solidFill>
              </a:rPr>
              <a:t>Строже отбор</a:t>
            </a:r>
          </a:p>
        </p:txBody>
      </p:sp>
      <p:cxnSp>
        <p:nvCxnSpPr>
          <p:cNvPr id="26" name="Прямая со стрелкой 25"/>
          <p:cNvCxnSpPr>
            <a:stCxn id="25" idx="2"/>
            <a:endCxn id="29" idx="0"/>
          </p:cNvCxnSpPr>
          <p:nvPr/>
        </p:nvCxnSpPr>
        <p:spPr>
          <a:xfrm flipH="1">
            <a:off x="8232788" y="5045465"/>
            <a:ext cx="2130412" cy="397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4" idx="2"/>
          </p:cNvCxnSpPr>
          <p:nvPr/>
        </p:nvCxnSpPr>
        <p:spPr>
          <a:xfrm>
            <a:off x="8652467" y="4065814"/>
            <a:ext cx="1710733" cy="276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706</Words>
  <Application>Microsoft Office PowerPoint</Application>
  <PresentationFormat>Widescreen</PresentationFormat>
  <Paragraphs>213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Как попасть на собес в Тиньк?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Приложение к слайду 8</vt:lpstr>
      <vt:lpstr>Приложение к слайду 8</vt:lpstr>
      <vt:lpstr>Приложение к слайду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DenSus</cp:lastModifiedBy>
  <cp:revision>1167</cp:revision>
  <dcterms:created xsi:type="dcterms:W3CDTF">2023-02-11T11:38:42Z</dcterms:created>
  <dcterms:modified xsi:type="dcterms:W3CDTF">2023-12-17T22:06:37Z</dcterms:modified>
</cp:coreProperties>
</file>